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92" r:id="rId5"/>
    <p:sldId id="274" r:id="rId6"/>
    <p:sldId id="278" r:id="rId7"/>
    <p:sldId id="279" r:id="rId8"/>
    <p:sldId id="284" r:id="rId9"/>
    <p:sldId id="286" r:id="rId10"/>
    <p:sldId id="285" r:id="rId11"/>
    <p:sldId id="280" r:id="rId12"/>
    <p:sldId id="287" r:id="rId13"/>
    <p:sldId id="293" r:id="rId14"/>
    <p:sldId id="271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wangzilin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-76" y="-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24.emf"/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256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tags" Target="../tags/tag150.xml"/><Relationship Id="rId25" Type="http://schemas.openxmlformats.org/officeDocument/2006/relationships/tags" Target="../tags/tag149.xml"/><Relationship Id="rId24" Type="http://schemas.openxmlformats.org/officeDocument/2006/relationships/tags" Target="../tags/tag148.xml"/><Relationship Id="rId23" Type="http://schemas.openxmlformats.org/officeDocument/2006/relationships/tags" Target="../tags/tag147.xml"/><Relationship Id="rId22" Type="http://schemas.openxmlformats.org/officeDocument/2006/relationships/tags" Target="../tags/tag146.xml"/><Relationship Id="rId21" Type="http://schemas.openxmlformats.org/officeDocument/2006/relationships/tags" Target="../tags/tag145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28.emf"/><Relationship Id="rId1" Type="http://schemas.openxmlformats.org/officeDocument/2006/relationships/package" Target="../embeddings/Document19.doc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3.xml"/><Relationship Id="rId2" Type="http://schemas.openxmlformats.org/officeDocument/2006/relationships/image" Target="../media/image29.jpeg"/><Relationship Id="rId1" Type="http://schemas.openxmlformats.org/officeDocument/2006/relationships/tags" Target="../tags/tag1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0.xml"/><Relationship Id="rId6" Type="http://schemas.openxmlformats.org/officeDocument/2006/relationships/image" Target="../media/image11.emf"/><Relationship Id="rId5" Type="http://schemas.openxmlformats.org/officeDocument/2006/relationships/package" Target="../embeddings/Document3.docx"/><Relationship Id="rId4" Type="http://schemas.openxmlformats.org/officeDocument/2006/relationships/image" Target="../media/image10.emf"/><Relationship Id="rId3" Type="http://schemas.openxmlformats.org/officeDocument/2006/relationships/package" Target="../embeddings/Document2.docx"/><Relationship Id="rId2" Type="http://schemas.openxmlformats.org/officeDocument/2006/relationships/image" Target="../media/image9.emf"/><Relationship Id="rId1" Type="http://schemas.openxmlformats.org/officeDocument/2006/relationships/package" Target="../embeddings/Document1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20.xml"/><Relationship Id="rId6" Type="http://schemas.openxmlformats.org/officeDocument/2006/relationships/image" Target="../media/image14.emf"/><Relationship Id="rId5" Type="http://schemas.openxmlformats.org/officeDocument/2006/relationships/package" Target="../embeddings/Document6.docx"/><Relationship Id="rId4" Type="http://schemas.openxmlformats.org/officeDocument/2006/relationships/image" Target="../media/image13.emf"/><Relationship Id="rId3" Type="http://schemas.openxmlformats.org/officeDocument/2006/relationships/package" Target="../embeddings/Document5.docx"/><Relationship Id="rId2" Type="http://schemas.openxmlformats.org/officeDocument/2006/relationships/image" Target="../media/image12.emf"/><Relationship Id="rId1" Type="http://schemas.openxmlformats.org/officeDocument/2006/relationships/package" Target="../embeddings/Document4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0.xml"/><Relationship Id="rId6" Type="http://schemas.openxmlformats.org/officeDocument/2006/relationships/image" Target="../media/image17.emf"/><Relationship Id="rId5" Type="http://schemas.openxmlformats.org/officeDocument/2006/relationships/package" Target="../embeddings/Document9.docx"/><Relationship Id="rId4" Type="http://schemas.openxmlformats.org/officeDocument/2006/relationships/image" Target="../media/image16.emf"/><Relationship Id="rId3" Type="http://schemas.openxmlformats.org/officeDocument/2006/relationships/package" Target="../embeddings/Document8.docx"/><Relationship Id="rId2" Type="http://schemas.openxmlformats.org/officeDocument/2006/relationships/image" Target="../media/image15.emf"/><Relationship Id="rId1" Type="http://schemas.openxmlformats.org/officeDocument/2006/relationships/package" Target="../embeddings/Document7.docx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20.xml"/><Relationship Id="rId4" Type="http://schemas.openxmlformats.org/officeDocument/2006/relationships/image" Target="../media/image19.emf"/><Relationship Id="rId3" Type="http://schemas.openxmlformats.org/officeDocument/2006/relationships/package" Target="../embeddings/Document11.docx"/><Relationship Id="rId2" Type="http://schemas.openxmlformats.org/officeDocument/2006/relationships/image" Target="../media/image18.emf"/><Relationship Id="rId1" Type="http://schemas.openxmlformats.org/officeDocument/2006/relationships/package" Target="../embeddings/Document10.docx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20.emf"/><Relationship Id="rId1" Type="http://schemas.openxmlformats.org/officeDocument/2006/relationships/package" Target="../embeddings/Document12.docx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image" Target="../media/image24.emf"/><Relationship Id="rId7" Type="http://schemas.openxmlformats.org/officeDocument/2006/relationships/package" Target="../embeddings/Document16.docx"/><Relationship Id="rId6" Type="http://schemas.openxmlformats.org/officeDocument/2006/relationships/image" Target="../media/image23.emf"/><Relationship Id="rId5" Type="http://schemas.openxmlformats.org/officeDocument/2006/relationships/package" Target="../embeddings/Document15.docx"/><Relationship Id="rId4" Type="http://schemas.openxmlformats.org/officeDocument/2006/relationships/image" Target="../media/image22.emf"/><Relationship Id="rId3" Type="http://schemas.openxmlformats.org/officeDocument/2006/relationships/package" Target="../embeddings/Document14.docx"/><Relationship Id="rId2" Type="http://schemas.openxmlformats.org/officeDocument/2006/relationships/image" Target="../media/image21.emf"/><Relationship Id="rId10" Type="http://schemas.openxmlformats.org/officeDocument/2006/relationships/vmlDrawing" Target="../drawings/vmlDrawing6.vml"/><Relationship Id="rId1" Type="http://schemas.openxmlformats.org/officeDocument/2006/relationships/package" Target="../embeddings/Document13.docx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7.vml"/><Relationship Id="rId6" Type="http://schemas.openxmlformats.org/officeDocument/2006/relationships/slideLayout" Target="../slideLayouts/slideLayout20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Relationship Id="rId3" Type="http://schemas.openxmlformats.org/officeDocument/2006/relationships/package" Target="../embeddings/Document18.docx"/><Relationship Id="rId2" Type="http://schemas.openxmlformats.org/officeDocument/2006/relationships/image" Target="../media/image25.emf"/><Relationship Id="rId1" Type="http://schemas.openxmlformats.org/officeDocument/2006/relationships/package" Target="../embeddings/Document17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东方德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才学校  李慧 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标题 14"/>
          <p:cNvSpPr>
            <a:spLocks noGrp="1"/>
          </p:cNvSpPr>
          <p:nvPr>
            <p:ph type="ctrTitle" idx="13"/>
          </p:nvPr>
        </p:nvSpPr>
        <p:spPr>
          <a:xfrm>
            <a:off x="3214549" y="2257970"/>
            <a:ext cx="6112767" cy="68017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b="1" spc="313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函数</a:t>
            </a:r>
            <a:r>
              <a:rPr lang="zh-CN" altLang="en-US" sz="2800" b="1" spc="313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的图象及其性质的应用</a:t>
            </a:r>
            <a:r>
              <a:rPr lang="zh-CN" altLang="en-US" sz="2800" b="1" spc="313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（二）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29711" y="406718"/>
          <a:ext cx="8286115" cy="172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文档" r:id="rId1" imgW="6219825" imgH="1304925" progId="Word.Document.12">
                  <p:embed/>
                </p:oleObj>
              </mc:Choice>
              <mc:Fallback>
                <p:oleObj name="文档" r:id="rId1" imgW="6219825" imgH="1304925" progId="Word.Document.12">
                  <p:embed/>
                  <p:pic>
                    <p:nvPicPr>
                      <p:cNvPr id="0" name="图片 1433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9711" y="406718"/>
                        <a:ext cx="8286115" cy="1729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1750998" y="1412736"/>
            <a:ext cx="343918" cy="365602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364480" y="2270760"/>
            <a:ext cx="2973070" cy="15170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0000"/>
                </a:solidFill>
              </a:rPr>
              <a:t>本题利用导数研究函数的单调性，根据单调性画出函数的草图，从而结合题意列不等式组求解．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ldLvl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95938"/>
            <a:ext cx="7886700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1.函数的零点、方程的根、函数图象与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轴交点的横坐标之间是可以等价转化的.</a:t>
            </a:r>
            <a:endParaRPr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2.分段函数是重要的函数模型.对于抽象函数，通常是抓住函数特性解题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联系到具体的函数模型可以简便地找到解题思路，及解题突破口.主要思想方法：数形结合，分类讨论，函数方程，化归等. </a:t>
            </a:r>
            <a:endParaRPr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zh-CN" altLang="en-US" sz="27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归纳小结</a:t>
            </a:r>
            <a:endParaRPr lang="zh-CN" altLang="en-US" sz="27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28675" y="1974215"/>
            <a:ext cx="7333615" cy="1318260"/>
          </a:xfrm>
          <a:prstGeom prst="rect">
            <a:avLst/>
          </a:prstGeom>
        </p:spPr>
        <p:txBody>
          <a:bodyPr wrap="square" lIns="87746" tIns="43873" rIns="87746" bIns="43873">
            <a:spAutoFit/>
          </a:bodyPr>
          <a:lstStyle/>
          <a:p>
            <a:r>
              <a:rPr lang="zh-CN" altLang="zh-CN" sz="2000" dirty="0"/>
              <a:t>1.能够结合函数的图象解决函数零点等相关问题；</a:t>
            </a:r>
            <a:endParaRPr lang="zh-CN" altLang="zh-CN" sz="2000" dirty="0"/>
          </a:p>
          <a:p>
            <a:endParaRPr lang="zh-CN" altLang="zh-CN" sz="2000" dirty="0"/>
          </a:p>
          <a:p>
            <a:r>
              <a:rPr lang="zh-CN" altLang="zh-CN" sz="2000" dirty="0"/>
              <a:t>2.综合运用函数的知识、思想和方法解决问题，变抽象为具体.</a:t>
            </a:r>
            <a:endParaRPr lang="zh-CN" altLang="zh-CN" sz="2000" dirty="0"/>
          </a:p>
          <a:p>
            <a:endParaRPr lang="zh-CN" altLang="zh-CN" sz="20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211580" y="-428862"/>
            <a:ext cx="6858000" cy="1790700"/>
          </a:xfrm>
        </p:spPr>
        <p:txBody>
          <a:bodyPr/>
          <a:p>
            <a:r>
              <a:rPr lang="zh-CN" altLang="en-US" b="1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学习目标：</a:t>
            </a:r>
            <a:endParaRPr lang="zh-CN" altLang="en-US" b="1" dirty="0">
              <a:solidFill>
                <a:srgbClr val="CC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23203" y="335280"/>
          <a:ext cx="8332470" cy="1348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文档" r:id="rId1" imgW="6219825" imgH="1009650" progId="Word.Document.12">
                  <p:embed/>
                </p:oleObj>
              </mc:Choice>
              <mc:Fallback>
                <p:oleObj name="文档" r:id="rId1" imgW="6219825" imgH="1009650" progId="Word.Document.12">
                  <p:embed/>
                  <p:pic>
                    <p:nvPicPr>
                      <p:cNvPr id="0" name="图片 107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3203" y="335280"/>
                        <a:ext cx="8332470" cy="1348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390141" y="555173"/>
            <a:ext cx="343918" cy="365602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74625" y="1410653"/>
          <a:ext cx="7889875" cy="340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文档" r:id="rId3" imgW="6202045" imgH="2682240" progId="Word.Document.12">
                  <p:embed/>
                </p:oleObj>
              </mc:Choice>
              <mc:Fallback>
                <p:oleObj name="文档" r:id="rId3" imgW="6202045" imgH="2682240" progId="Word.Document.12">
                  <p:embed/>
                  <p:pic>
                    <p:nvPicPr>
                      <p:cNvPr id="0" name="图片 107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625" y="1410653"/>
                        <a:ext cx="7889875" cy="340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44475" y="3862388"/>
          <a:ext cx="7645400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文档" r:id="rId5" imgW="6229350" imgH="1064260" progId="Word.Document.12">
                  <p:embed/>
                </p:oleObj>
              </mc:Choice>
              <mc:Fallback>
                <p:oleObj name="文档" r:id="rId5" imgW="6229350" imgH="1064260" progId="Word.Document.12">
                  <p:embed/>
                  <p:pic>
                    <p:nvPicPr>
                      <p:cNvPr id="0" name="图片 10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3862388"/>
                        <a:ext cx="7645400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圆角矩形 6"/>
          <p:cNvSpPr/>
          <p:nvPr/>
        </p:nvSpPr>
        <p:spPr>
          <a:xfrm>
            <a:off x="6445250" y="3492500"/>
            <a:ext cx="2200275" cy="1021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0000"/>
                </a:solidFill>
              </a:rPr>
              <a:t>本题还需关注答案的区间开闭情况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ldLvl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29394" y="437674"/>
          <a:ext cx="8331200" cy="120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文档" r:id="rId1" imgW="6219825" imgH="904875" progId="Word.Document.12">
                  <p:embed/>
                </p:oleObj>
              </mc:Choice>
              <mc:Fallback>
                <p:oleObj name="文档" r:id="rId1" imgW="6219825" imgH="904875" progId="Word.Document.12">
                  <p:embed/>
                  <p:pic>
                    <p:nvPicPr>
                      <p:cNvPr id="0" name="图片 516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9394" y="437674"/>
                        <a:ext cx="8331200" cy="1209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2260165" y="859430"/>
            <a:ext cx="331094" cy="365602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19075" y="1438275"/>
          <a:ext cx="7796213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文档" r:id="rId3" imgW="6202045" imgH="2085975" progId="Word.Document.12">
                  <p:embed/>
                </p:oleObj>
              </mc:Choice>
              <mc:Fallback>
                <p:oleObj name="文档" r:id="rId3" imgW="6202045" imgH="2085975" progId="Word.Document.12">
                  <p:embed/>
                  <p:pic>
                    <p:nvPicPr>
                      <p:cNvPr id="0" name="图片 516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075" y="1438275"/>
                        <a:ext cx="7796213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00650" y="4081813"/>
          <a:ext cx="7694613" cy="17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文档" r:id="rId5" imgW="6202045" imgH="1388110" progId="Word.Document.12">
                  <p:embed/>
                </p:oleObj>
              </mc:Choice>
              <mc:Fallback>
                <p:oleObj name="文档" r:id="rId5" imgW="6202045" imgH="1388110" progId="Word.Document.12">
                  <p:embed/>
                  <p:pic>
                    <p:nvPicPr>
                      <p:cNvPr id="0" name="图片 5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50" y="4081813"/>
                        <a:ext cx="7694613" cy="171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圆角矩形 6"/>
          <p:cNvSpPr/>
          <p:nvPr/>
        </p:nvSpPr>
        <p:spPr>
          <a:xfrm>
            <a:off x="6032500" y="2087245"/>
            <a:ext cx="2527935" cy="13214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0000"/>
                </a:solidFill>
              </a:rPr>
              <a:t>本题在画函数图象时要注意关键点的选取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ldLvl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29711" y="201136"/>
          <a:ext cx="8286115" cy="1631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文档" r:id="rId1" imgW="6219825" imgH="1228725" progId="Word.Document.12">
                  <p:embed/>
                </p:oleObj>
              </mc:Choice>
              <mc:Fallback>
                <p:oleObj name="文档" r:id="rId1" imgW="6219825" imgH="1228725" progId="Word.Document.12">
                  <p:embed/>
                  <p:pic>
                    <p:nvPicPr>
                      <p:cNvPr id="0" name="图片 620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9711" y="201136"/>
                        <a:ext cx="8286115" cy="1631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74625" y="1793875"/>
          <a:ext cx="77946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文档" r:id="rId3" imgW="6202045" imgH="629920" progId="Word.Document.12">
                  <p:embed/>
                </p:oleObj>
              </mc:Choice>
              <mc:Fallback>
                <p:oleObj name="文档" r:id="rId3" imgW="6202045" imgH="629920" progId="Word.Document.12">
                  <p:embed/>
                  <p:pic>
                    <p:nvPicPr>
                      <p:cNvPr id="0" name="图片 620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625" y="1793875"/>
                        <a:ext cx="7794625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54038" y="2348000"/>
          <a:ext cx="760095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文档" r:id="rId5" imgW="6202045" imgH="1590040" progId="Word.Document.12">
                  <p:embed/>
                </p:oleObj>
              </mc:Choice>
              <mc:Fallback>
                <p:oleObj name="文档" r:id="rId5" imgW="6202045" imgH="1590040" progId="Word.Document.12">
                  <p:embed/>
                  <p:pic>
                    <p:nvPicPr>
                      <p:cNvPr id="0" name="图片 6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2348000"/>
                        <a:ext cx="760095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55588" y="107763"/>
          <a:ext cx="8234362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文档" r:id="rId1" imgW="6202045" imgH="2483485" progId="Word.Document.12">
                  <p:embed/>
                </p:oleObj>
              </mc:Choice>
              <mc:Fallback>
                <p:oleObj name="文档" r:id="rId1" imgW="6202045" imgH="2483485" progId="Word.Document.12">
                  <p:embed/>
                  <p:pic>
                    <p:nvPicPr>
                      <p:cNvPr id="0" name="图片 112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5588" y="107763"/>
                        <a:ext cx="8234362" cy="329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79438" y="2917825"/>
          <a:ext cx="7600950" cy="230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文档" r:id="rId3" imgW="6202045" imgH="1889760" progId="Word.Document.12">
                  <p:embed/>
                </p:oleObj>
              </mc:Choice>
              <mc:Fallback>
                <p:oleObj name="文档" r:id="rId3" imgW="6202045" imgH="1889760" progId="Word.Document.12">
                  <p:embed/>
                  <p:pic>
                    <p:nvPicPr>
                      <p:cNvPr id="0" name="图片 11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2917825"/>
                        <a:ext cx="7600950" cy="230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37834" y="266763"/>
          <a:ext cx="8286115" cy="1631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文档" r:id="rId1" imgW="6219825" imgH="1228725" progId="Word.Document.12">
                  <p:embed/>
                </p:oleObj>
              </mc:Choice>
              <mc:Fallback>
                <p:oleObj name="文档" r:id="rId1" imgW="6219825" imgH="1228725" progId="Word.Document.12">
                  <p:embed/>
                  <p:pic>
                    <p:nvPicPr>
                      <p:cNvPr id="0" name="图片 1229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7834" y="266763"/>
                        <a:ext cx="8286115" cy="1631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198321" y="757765"/>
            <a:ext cx="331094" cy="365602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29711" y="406718"/>
          <a:ext cx="8286115" cy="172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文档" r:id="rId1" imgW="6219825" imgH="1304925" progId="Word.Document.12">
                  <p:embed/>
                </p:oleObj>
              </mc:Choice>
              <mc:Fallback>
                <p:oleObj name="文档" r:id="rId1" imgW="6219825" imgH="1304925" progId="Word.Document.12">
                  <p:embed/>
                  <p:pic>
                    <p:nvPicPr>
                      <p:cNvPr id="0" name="图片 1333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9711" y="406718"/>
                        <a:ext cx="8286115" cy="1729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79388" y="2298700"/>
          <a:ext cx="77946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文档" r:id="rId3" imgW="6202045" imgH="697230" progId="Word.Document.12">
                  <p:embed/>
                </p:oleObj>
              </mc:Choice>
              <mc:Fallback>
                <p:oleObj name="文档" r:id="rId3" imgW="6202045" imgH="697230" progId="Word.Document.12">
                  <p:embed/>
                  <p:pic>
                    <p:nvPicPr>
                      <p:cNvPr id="0" name="图片 1333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2298700"/>
                        <a:ext cx="7794625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26313" y="3119075"/>
          <a:ext cx="76009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文档" r:id="rId5" imgW="6202045" imgH="520065" progId="Word.Document.12">
                  <p:embed/>
                </p:oleObj>
              </mc:Choice>
              <mc:Fallback>
                <p:oleObj name="文档" r:id="rId5" imgW="6202045" imgH="520065" progId="Word.Document.12">
                  <p:embed/>
                  <p:pic>
                    <p:nvPicPr>
                      <p:cNvPr id="0" name="图片 13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313" y="3119075"/>
                        <a:ext cx="760095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73650" y="3577463"/>
          <a:ext cx="760095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文档" r:id="rId7" imgW="6202045" imgH="1385570" progId="Word.Document.12">
                  <p:embed/>
                </p:oleObj>
              </mc:Choice>
              <mc:Fallback>
                <p:oleObj name="文档" r:id="rId7" imgW="6202045" imgH="1385570" progId="Word.Document.12">
                  <p:embed/>
                  <p:pic>
                    <p:nvPicPr>
                      <p:cNvPr id="0" name="图片 13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50" y="3577463"/>
                        <a:ext cx="7600950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65100" y="232113"/>
          <a:ext cx="7794625" cy="173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文档" r:id="rId1" imgW="6202045" imgH="1388110" progId="Word.Document.12">
                  <p:embed/>
                </p:oleObj>
              </mc:Choice>
              <mc:Fallback>
                <p:oleObj name="文档" r:id="rId1" imgW="6202045" imgH="1388110" progId="Word.Document.12">
                  <p:embed/>
                  <p:pic>
                    <p:nvPicPr>
                      <p:cNvPr id="0" name="图片 72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5100" y="232113"/>
                        <a:ext cx="7794625" cy="173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95263" y="2914450"/>
          <a:ext cx="7599362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文档" r:id="rId3" imgW="6202045" imgH="1884045" progId="Word.Document.12">
                  <p:embed/>
                </p:oleObj>
              </mc:Choice>
              <mc:Fallback>
                <p:oleObj name="文档" r:id="rId3" imgW="6202045" imgH="1884045" progId="Word.Document.12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2914450"/>
                        <a:ext cx="7599362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24" descr="学科网(www.zxxk.com)--教育资源门户，提供试题试卷、教案、课件、教学论文、素材等各类教学资源库下载，还有大量丰富的教学资讯！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91326" y="1065885"/>
            <a:ext cx="230505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WPS 演示</Application>
  <PresentationFormat>全屏显示(16:9)</PresentationFormat>
  <Paragraphs>38</Paragraphs>
  <Slides>12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19</vt:i4>
      </vt:variant>
      <vt:variant>
        <vt:lpstr>幻灯片标题</vt:lpstr>
      </vt:variant>
      <vt:variant>
        <vt:i4>12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黑体</vt:lpstr>
      <vt:lpstr>Times New Roman</vt:lpstr>
      <vt:lpstr>Arial Unicode MS</vt:lpstr>
      <vt:lpstr>1_Office 主题​​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函数的图象及其性质的应用（二）</vt:lpstr>
      <vt:lpstr>学习目标：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归纳小结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朱建华</cp:lastModifiedBy>
  <cp:revision>33</cp:revision>
  <dcterms:created xsi:type="dcterms:W3CDTF">2020-02-01T11:21:00Z</dcterms:created>
  <dcterms:modified xsi:type="dcterms:W3CDTF">2020-02-05T04:40:00Z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