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24" r:id="rId2"/>
    <p:sldId id="327" r:id="rId3"/>
    <p:sldId id="339" r:id="rId4"/>
    <p:sldId id="338" r:id="rId5"/>
    <p:sldId id="350" r:id="rId6"/>
    <p:sldId id="346" r:id="rId7"/>
    <p:sldId id="353" r:id="rId8"/>
    <p:sldId id="348" r:id="rId9"/>
    <p:sldId id="347" r:id="rId10"/>
    <p:sldId id="351" r:id="rId11"/>
    <p:sldId id="352" r:id="rId12"/>
    <p:sldId id="343" r:id="rId13"/>
    <p:sldId id="321" r:id="rId14"/>
    <p:sldId id="336" r:id="rId15"/>
    <p:sldId id="325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9092" autoAdjust="0"/>
  </p:normalViewPr>
  <p:slideViewPr>
    <p:cSldViewPr>
      <p:cViewPr>
        <p:scale>
          <a:sx n="60" d="100"/>
          <a:sy n="60" d="100"/>
        </p:scale>
        <p:origin x="-1448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3AA8-DAEB-4465-A57F-AEDC69992E98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B97B-FF68-4047-8F52-F25D0622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380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FEE24C2-010A-42DD-9C46-8B6BEE1F7BE4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95CEA-2148-4B64-8906-9C9253E8D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hyperlink" Target="&#31532;3&#39064;.gsp" TargetMode="Externa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1532;4&#39064;&#23436;&#32654;&#28857;.gsp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1918981"/>
            <a:ext cx="5584823" cy="151686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解析几何中选择、填空压轴题选讲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  金鑫  </a:t>
            </a:r>
            <a:endParaRPr lang="zh-CN" altLang="en-US" sz="2800" b="1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0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79678"/>
            <a:ext cx="3816423" cy="33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7892"/>
            <a:ext cx="9073007" cy="76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01942"/>
              </p:ext>
            </p:extLst>
          </p:nvPr>
        </p:nvGraphicFramePr>
        <p:xfrm>
          <a:off x="3923928" y="1198222"/>
          <a:ext cx="3440212" cy="65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5" imgW="1143000" imgH="215900" progId="Equation.DSMT4">
                  <p:embed/>
                </p:oleObj>
              </mc:Choice>
              <mc:Fallback>
                <p:oleObj name="Equation" r:id="rId5" imgW="1143000" imgH="215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198222"/>
                        <a:ext cx="3440212" cy="653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94784"/>
              </p:ext>
            </p:extLst>
          </p:nvPr>
        </p:nvGraphicFramePr>
        <p:xfrm>
          <a:off x="7380312" y="1273820"/>
          <a:ext cx="10334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7" imgW="342720" imgH="190440" progId="Equation.DSMT4">
                  <p:embed/>
                </p:oleObj>
              </mc:Choice>
              <mc:Fallback>
                <p:oleObj name="Equation" r:id="rId7" imgW="342720" imgH="1904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273820"/>
                        <a:ext cx="10334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33054"/>
              </p:ext>
            </p:extLst>
          </p:nvPr>
        </p:nvGraphicFramePr>
        <p:xfrm>
          <a:off x="3851920" y="1847842"/>
          <a:ext cx="49307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9" imgW="1638000" imgH="406080" progId="Equation.DSMT4">
                  <p:embed/>
                </p:oleObj>
              </mc:Choice>
              <mc:Fallback>
                <p:oleObj name="Equation" r:id="rId9" imgW="1638000" imgH="40608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847842"/>
                        <a:ext cx="493077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1983"/>
              </p:ext>
            </p:extLst>
          </p:nvPr>
        </p:nvGraphicFramePr>
        <p:xfrm>
          <a:off x="3923928" y="3363838"/>
          <a:ext cx="32496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11" imgW="1079280" imgH="419040" progId="Equation.DSMT4">
                  <p:embed/>
                </p:oleObj>
              </mc:Choice>
              <mc:Fallback>
                <p:oleObj name="Equation" r:id="rId11" imgW="1079280" imgH="4190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363838"/>
                        <a:ext cx="324961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8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1" y="339724"/>
            <a:ext cx="5256584" cy="459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7646"/>
            <a:ext cx="9036496" cy="42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699792" y="987574"/>
            <a:ext cx="37444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44208" y="987574"/>
            <a:ext cx="0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714847" y="1022201"/>
            <a:ext cx="0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699792" y="2859782"/>
            <a:ext cx="1872208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572000" y="2859782"/>
            <a:ext cx="1855366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408391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答案：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C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673253"/>
              </p:ext>
            </p:extLst>
          </p:nvPr>
        </p:nvGraphicFramePr>
        <p:xfrm>
          <a:off x="3851920" y="2997612"/>
          <a:ext cx="4175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Equation" r:id="rId5" imgW="139680" imgH="355320" progId="Equation.DSMT4">
                  <p:embed/>
                </p:oleObj>
              </mc:Choice>
              <mc:Fallback>
                <p:oleObj name="Equation" r:id="rId5" imgW="139680" imgH="35532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997612"/>
                        <a:ext cx="41751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46190"/>
              </p:ext>
            </p:extLst>
          </p:nvPr>
        </p:nvGraphicFramePr>
        <p:xfrm>
          <a:off x="4860032" y="3003798"/>
          <a:ext cx="4175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7" imgW="139680" imgH="355320" progId="Equation.DSMT4">
                  <p:embed/>
                </p:oleObj>
              </mc:Choice>
              <mc:Fallback>
                <p:oleObj name="Equation" r:id="rId7" imgW="139680" imgH="35532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003798"/>
                        <a:ext cx="41751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904845"/>
              </p:ext>
            </p:extLst>
          </p:nvPr>
        </p:nvGraphicFramePr>
        <p:xfrm>
          <a:off x="3430588" y="1692275"/>
          <a:ext cx="421332" cy="73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1692275"/>
                        <a:ext cx="421332" cy="734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08127"/>
              </p:ext>
            </p:extLst>
          </p:nvPr>
        </p:nvGraphicFramePr>
        <p:xfrm>
          <a:off x="5220072" y="1707654"/>
          <a:ext cx="4206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Equation" r:id="rId11" imgW="88560" imgH="152280" progId="Equation.DSMT4">
                  <p:embed/>
                </p:oleObj>
              </mc:Choice>
              <mc:Fallback>
                <p:oleObj name="Equation" r:id="rId11" imgW="88560" imgH="15228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707654"/>
                        <a:ext cx="4206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4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361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5" y="51470"/>
            <a:ext cx="870417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12652"/>
              </p:ext>
            </p:extLst>
          </p:nvPr>
        </p:nvGraphicFramePr>
        <p:xfrm>
          <a:off x="5868144" y="1275606"/>
          <a:ext cx="2664296" cy="244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5" imgW="545863" imgH="495085" progId="Equation.DSMT4">
                  <p:embed/>
                </p:oleObj>
              </mc:Choice>
              <mc:Fallback>
                <p:oleObj name="Equation" r:id="rId5" imgW="545863" imgH="49508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275606"/>
                        <a:ext cx="2664296" cy="2444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39374"/>
              </p:ext>
            </p:extLst>
          </p:nvPr>
        </p:nvGraphicFramePr>
        <p:xfrm>
          <a:off x="5196074" y="3651870"/>
          <a:ext cx="3722068" cy="1344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7" imgW="1244520" imgH="444240" progId="Equation.DSMT4">
                  <p:embed/>
                </p:oleObj>
              </mc:Choice>
              <mc:Fallback>
                <p:oleObj name="Equation" r:id="rId7" imgW="1244520" imgH="44424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074" y="3651870"/>
                        <a:ext cx="3722068" cy="1344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278777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宋体"/>
                <a:ea typeface="宋体"/>
              </a:rPr>
              <a:t>①③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64088" y="915566"/>
            <a:ext cx="2736304" cy="576064"/>
          </a:xfrm>
          <a:prstGeom prst="ellipse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7504"/>
            <a:ext cx="7560839" cy="48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763688" y="267494"/>
            <a:ext cx="360040" cy="360040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220072" y="736600"/>
            <a:ext cx="1872208" cy="683022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55976" y="1419622"/>
            <a:ext cx="864096" cy="648072"/>
          </a:xfrm>
          <a:prstGeom prst="ellipse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347864" y="177966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B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椭圆 11">
            <a:hlinkClick r:id="rId3" action="ppaction://hlinkfile"/>
          </p:cNvPr>
          <p:cNvSpPr/>
          <p:nvPr/>
        </p:nvSpPr>
        <p:spPr>
          <a:xfrm>
            <a:off x="7524328" y="3867893"/>
            <a:ext cx="1296144" cy="1080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749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小结</a:t>
            </a:r>
            <a:endParaRPr lang="en-US" altLang="zh-CN" sz="3600" b="1" dirty="0" smtClean="0"/>
          </a:p>
        </p:txBody>
      </p:sp>
      <p:sp>
        <p:nvSpPr>
          <p:cNvPr id="5" name="椭圆 4"/>
          <p:cNvSpPr/>
          <p:nvPr/>
        </p:nvSpPr>
        <p:spPr>
          <a:xfrm>
            <a:off x="2267744" y="1131590"/>
            <a:ext cx="194421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解析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2020" y="1131590"/>
            <a:ext cx="194421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几何</a:t>
            </a:r>
          </a:p>
        </p:txBody>
      </p:sp>
      <p:cxnSp>
        <p:nvCxnSpPr>
          <p:cNvPr id="7" name="直接箭头连接符 6"/>
          <p:cNvCxnSpPr>
            <a:stCxn id="5" idx="4"/>
          </p:cNvCxnSpPr>
          <p:nvPr/>
        </p:nvCxnSpPr>
        <p:spPr>
          <a:xfrm flipH="1">
            <a:off x="2771800" y="1779662"/>
            <a:ext cx="468052" cy="57606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724128" y="1793463"/>
            <a:ext cx="576064" cy="57606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15616" y="2371742"/>
            <a:ext cx="3096344" cy="6480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代数运算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52020" y="2371742"/>
            <a:ext cx="3132348" cy="6480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图形分析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979712" y="3435846"/>
            <a:ext cx="5328592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知识综合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方法灵活多样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067944" y="2695778"/>
            <a:ext cx="810090" cy="563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6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147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纵观多年北京</a:t>
            </a:r>
            <a:r>
              <a:rPr lang="zh-CN" altLang="zh-CN" sz="2400" b="1" dirty="0"/>
              <a:t>高考和北京各区模拟题，以解析几何做为选择、填空压</a:t>
            </a:r>
            <a:r>
              <a:rPr lang="zh-CN" altLang="zh-CN" sz="2400" b="1" dirty="0" smtClean="0"/>
              <a:t>轴题</a:t>
            </a:r>
            <a:r>
              <a:rPr lang="zh-CN" altLang="zh-CN" sz="2400" b="1" dirty="0"/>
              <a:t>的情况非常多，可见解析几何中选择、填空压轴题的专题训练还是很必要、很重要的</a:t>
            </a:r>
            <a:r>
              <a:rPr lang="zh-CN" altLang="zh-CN" sz="2400" b="1" dirty="0" smtClean="0"/>
              <a:t>。</a:t>
            </a:r>
            <a:endParaRPr lang="zh-CN" altLang="zh-CN" sz="2400" b="1" dirty="0"/>
          </a:p>
        </p:txBody>
      </p:sp>
      <p:sp>
        <p:nvSpPr>
          <p:cNvPr id="6" name="椭圆 5"/>
          <p:cNvSpPr/>
          <p:nvPr/>
        </p:nvSpPr>
        <p:spPr>
          <a:xfrm>
            <a:off x="2051720" y="1907662"/>
            <a:ext cx="194421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解析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12060" y="1907662"/>
            <a:ext cx="194421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几何</a:t>
            </a:r>
          </a:p>
        </p:txBody>
      </p:sp>
      <p:cxnSp>
        <p:nvCxnSpPr>
          <p:cNvPr id="9" name="直接箭头连接符 8"/>
          <p:cNvCxnSpPr>
            <a:stCxn id="6" idx="4"/>
          </p:cNvCxnSpPr>
          <p:nvPr/>
        </p:nvCxnSpPr>
        <p:spPr>
          <a:xfrm flipH="1">
            <a:off x="2555776" y="2555734"/>
            <a:ext cx="468052" cy="57606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084168" y="2569535"/>
            <a:ext cx="576064" cy="57606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99592" y="3147814"/>
            <a:ext cx="3096344" cy="6480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代数运算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12060" y="3147814"/>
            <a:ext cx="3132348" cy="6480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图形分析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979712" y="3867894"/>
            <a:ext cx="5328592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知识综合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方法灵活多样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>
            <a:stCxn id="12" idx="6"/>
            <a:endCxn id="13" idx="2"/>
          </p:cNvCxnSpPr>
          <p:nvPr/>
        </p:nvCxnSpPr>
        <p:spPr>
          <a:xfrm>
            <a:off x="3995936" y="3471850"/>
            <a:ext cx="111612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3" y="144017"/>
            <a:ext cx="8042909" cy="49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68685"/>
              </p:ext>
            </p:extLst>
          </p:nvPr>
        </p:nvGraphicFramePr>
        <p:xfrm>
          <a:off x="2706688" y="3587750"/>
          <a:ext cx="5397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3587750"/>
                        <a:ext cx="53975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7544" y="91846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/>
                <a:ea typeface="宋体"/>
              </a:rPr>
              <a:t>①：将</a:t>
            </a:r>
            <a:r>
              <a:rPr lang="en-US" altLang="zh-CN" sz="3200" b="1" dirty="0">
                <a:latin typeface="宋体"/>
              </a:rPr>
              <a:t>-</a:t>
            </a:r>
            <a:r>
              <a:rPr lang="en-US" altLang="zh-CN" sz="3200" b="1" i="1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x</a:t>
            </a:r>
            <a:r>
              <a:rPr lang="en-US" altLang="zh-CN" sz="3200" b="1" dirty="0">
                <a:latin typeface="宋体"/>
              </a:rPr>
              <a:t>,-</a:t>
            </a:r>
            <a:r>
              <a:rPr lang="en-US" altLang="zh-CN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y</a:t>
            </a:r>
            <a:r>
              <a:rPr lang="zh-CN" altLang="en-US" sz="3200" b="1" dirty="0" smtClean="0">
                <a:latin typeface="宋体"/>
              </a:rPr>
              <a:t>分别代入</a:t>
            </a:r>
            <a:r>
              <a:rPr lang="zh-CN" altLang="en-US" sz="3200" b="1" dirty="0" smtClean="0">
                <a:latin typeface="宋体"/>
                <a:ea typeface="宋体"/>
              </a:rPr>
              <a:t>上式中的</a:t>
            </a:r>
            <a:r>
              <a:rPr lang="en-US" altLang="zh-CN" sz="3200" b="1" i="1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x</a:t>
            </a:r>
            <a:r>
              <a:rPr lang="en-US" altLang="zh-CN" sz="3200" b="1" dirty="0" err="1" smtClean="0">
                <a:latin typeface="宋体"/>
              </a:rPr>
              <a:t>,</a:t>
            </a:r>
            <a:r>
              <a:rPr lang="en-US" altLang="zh-CN" sz="3200" b="1" i="1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y</a:t>
            </a:r>
            <a:r>
              <a:rPr lang="zh-CN" altLang="en-US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，</a:t>
            </a:r>
            <a:r>
              <a:rPr lang="zh-CN" altLang="en-US" sz="3200" b="1" dirty="0" smtClean="0">
                <a:latin typeface="+mn-ea"/>
                <a:cs typeface="Times New Roman" pitchFamily="18" charset="0"/>
              </a:rPr>
              <a:t>上述等式不成立。所以</a:t>
            </a:r>
            <a:r>
              <a:rPr lang="zh-CN" altLang="en-US" sz="3200" b="1" dirty="0" smtClean="0">
                <a:latin typeface="宋体"/>
                <a:ea typeface="宋体"/>
                <a:cs typeface="Times New Roman" pitchFamily="18" charset="0"/>
              </a:rPr>
              <a:t>①不正确。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228662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/>
                <a:ea typeface="宋体"/>
              </a:rPr>
              <a:t>②</a:t>
            </a:r>
            <a:r>
              <a:rPr lang="zh-CN" altLang="en-US" sz="3200" b="1" dirty="0" smtClean="0">
                <a:latin typeface="宋体"/>
                <a:ea typeface="宋体"/>
              </a:rPr>
              <a:t>：将</a:t>
            </a:r>
            <a:r>
              <a:rPr lang="en-US" altLang="zh-CN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y</a:t>
            </a:r>
            <a:r>
              <a:rPr lang="zh-CN" altLang="en-US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，</a:t>
            </a:r>
            <a:r>
              <a:rPr lang="en-US" altLang="zh-CN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x</a:t>
            </a:r>
            <a:r>
              <a:rPr lang="zh-CN" altLang="en-US" sz="3200" b="1" dirty="0" smtClean="0">
                <a:latin typeface="宋体"/>
              </a:rPr>
              <a:t>分别代入</a:t>
            </a:r>
            <a:r>
              <a:rPr lang="zh-CN" altLang="en-US" sz="3200" b="1" dirty="0" smtClean="0">
                <a:latin typeface="宋体"/>
                <a:ea typeface="宋体"/>
              </a:rPr>
              <a:t>上式中的</a:t>
            </a:r>
            <a:r>
              <a:rPr lang="en-US" altLang="zh-CN" sz="3200" b="1" i="1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x</a:t>
            </a:r>
            <a:r>
              <a:rPr lang="en-US" altLang="zh-CN" sz="3200" b="1" dirty="0" err="1" smtClean="0">
                <a:latin typeface="宋体"/>
              </a:rPr>
              <a:t>,</a:t>
            </a:r>
            <a:r>
              <a:rPr lang="en-US" altLang="zh-CN" sz="3200" b="1" i="1" dirty="0" err="1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y</a:t>
            </a:r>
            <a:r>
              <a:rPr lang="zh-CN" altLang="en-US" sz="3200" b="1" i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，</a:t>
            </a:r>
            <a:r>
              <a:rPr lang="zh-CN" altLang="en-US" sz="3200" b="1" dirty="0" smtClean="0">
                <a:latin typeface="+mn-ea"/>
                <a:cs typeface="Times New Roman" pitchFamily="18" charset="0"/>
              </a:rPr>
              <a:t>上述等式成立。所以</a:t>
            </a:r>
            <a:r>
              <a:rPr lang="zh-CN" altLang="en-US" sz="3200" b="1" dirty="0" smtClean="0">
                <a:latin typeface="宋体"/>
                <a:ea typeface="宋体"/>
                <a:cs typeface="Times New Roman" pitchFamily="18" charset="0"/>
              </a:rPr>
              <a:t>②正确。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65187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/>
                <a:ea typeface="宋体"/>
              </a:rPr>
              <a:t>③：将</a:t>
            </a:r>
            <a:r>
              <a:rPr lang="zh-CN" altLang="en-US" sz="3200" b="1" dirty="0">
                <a:latin typeface="宋体"/>
                <a:ea typeface="宋体"/>
              </a:rPr>
              <a:t>点</a:t>
            </a:r>
            <a:r>
              <a:rPr lang="zh-CN" altLang="en-US" sz="3200" b="1" dirty="0" smtClean="0">
                <a:latin typeface="宋体"/>
                <a:ea typeface="宋体"/>
              </a:rPr>
              <a:t>（</a:t>
            </a:r>
            <a:r>
              <a:rPr lang="en-US" altLang="zh-CN" sz="3200" b="1" dirty="0" smtClean="0">
                <a:latin typeface="宋体"/>
                <a:ea typeface="宋体"/>
              </a:rPr>
              <a:t>-</a:t>
            </a:r>
            <a:r>
              <a:rPr lang="en-US" altLang="zh-CN" sz="3200" b="1" i="1" dirty="0" smtClean="0">
                <a:latin typeface="Times New Roman" pitchFamily="18" charset="0"/>
                <a:ea typeface="宋体"/>
                <a:cs typeface="Times New Roman" pitchFamily="18" charset="0"/>
              </a:rPr>
              <a:t>a</a:t>
            </a:r>
            <a:r>
              <a:rPr lang="en-US" altLang="zh-CN" sz="3200" b="1" baseline="30000" dirty="0" smtClean="0">
                <a:latin typeface="宋体"/>
                <a:ea typeface="宋体"/>
              </a:rPr>
              <a:t>2</a:t>
            </a:r>
            <a:r>
              <a:rPr lang="en-US" altLang="zh-CN" sz="3200" b="1" dirty="0">
                <a:latin typeface="宋体"/>
              </a:rPr>
              <a:t>,1</a:t>
            </a:r>
            <a:r>
              <a:rPr lang="zh-CN" altLang="en-US" sz="3200" b="1" dirty="0" smtClean="0">
                <a:latin typeface="宋体"/>
                <a:ea typeface="宋体"/>
              </a:rPr>
              <a:t>）</a:t>
            </a:r>
            <a:r>
              <a:rPr lang="zh-CN" altLang="en-US" sz="3200" b="1" dirty="0" smtClean="0">
                <a:latin typeface="宋体"/>
              </a:rPr>
              <a:t>代入</a:t>
            </a:r>
            <a:r>
              <a:rPr lang="zh-CN" altLang="en-US" sz="3200" b="1" dirty="0" smtClean="0">
                <a:latin typeface="宋体"/>
                <a:ea typeface="宋体"/>
              </a:rPr>
              <a:t>上式，</a:t>
            </a:r>
            <a:r>
              <a:rPr lang="zh-CN" altLang="en-US" sz="3200" b="1" dirty="0" smtClean="0">
                <a:latin typeface="+mn-ea"/>
                <a:cs typeface="Times New Roman" pitchFamily="18" charset="0"/>
              </a:rPr>
              <a:t>等式成立。所以</a:t>
            </a:r>
            <a:r>
              <a:rPr lang="zh-CN" altLang="en-US" sz="3200" b="1" dirty="0">
                <a:latin typeface="宋体"/>
                <a:ea typeface="宋体"/>
                <a:cs typeface="Times New Roman" pitchFamily="18" charset="0"/>
              </a:rPr>
              <a:t>③</a:t>
            </a:r>
            <a:r>
              <a:rPr lang="zh-CN" altLang="en-US" sz="3200" b="1" dirty="0" smtClean="0">
                <a:latin typeface="宋体"/>
                <a:ea typeface="宋体"/>
                <a:cs typeface="Times New Roman" pitchFamily="18" charset="0"/>
              </a:rPr>
              <a:t>正确。</a:t>
            </a:r>
            <a:endParaRPr lang="zh-CN" altLang="en-US" sz="3200" b="1" dirty="0">
              <a:latin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594923"/>
              </p:ext>
            </p:extLst>
          </p:nvPr>
        </p:nvGraphicFramePr>
        <p:xfrm>
          <a:off x="1801242" y="72330"/>
          <a:ext cx="5397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72330"/>
                        <a:ext cx="53975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73000"/>
              </p:ext>
            </p:extLst>
          </p:nvPr>
        </p:nvGraphicFramePr>
        <p:xfrm>
          <a:off x="2051720" y="1491630"/>
          <a:ext cx="4104456" cy="64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3" imgW="1295280" imgH="203040" progId="Equation.DSMT4">
                  <p:embed/>
                </p:oleObj>
              </mc:Choice>
              <mc:Fallback>
                <p:oleObj name="Equation" r:id="rId3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491630"/>
                        <a:ext cx="4104456" cy="647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7459"/>
              </p:ext>
            </p:extLst>
          </p:nvPr>
        </p:nvGraphicFramePr>
        <p:xfrm>
          <a:off x="2051720" y="2214042"/>
          <a:ext cx="3168352" cy="64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214042"/>
                        <a:ext cx="3168352" cy="645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7704" y="293179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轨迹如何？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10601"/>
              </p:ext>
            </p:extLst>
          </p:nvPr>
        </p:nvGraphicFramePr>
        <p:xfrm>
          <a:off x="1547664" y="3686968"/>
          <a:ext cx="198278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7" imgW="596880" imgH="355320" progId="Equation.DSMT4">
                  <p:embed/>
                </p:oleObj>
              </mc:Choice>
              <mc:Fallback>
                <p:oleObj name="Equation" r:id="rId7" imgW="59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686968"/>
                        <a:ext cx="1982787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9886"/>
              </p:ext>
            </p:extLst>
          </p:nvPr>
        </p:nvGraphicFramePr>
        <p:xfrm>
          <a:off x="3455243" y="3686968"/>
          <a:ext cx="44291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9" imgW="1333440" imgH="355320" progId="Equation.DSMT4">
                  <p:embed/>
                </p:oleObj>
              </mc:Choice>
              <mc:Fallback>
                <p:oleObj name="Equation" r:id="rId9" imgW="1333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243" y="3686968"/>
                        <a:ext cx="442912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79712" y="834847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/>
                <a:ea typeface="宋体"/>
              </a:rPr>
              <a:t>关于④的判断过程如下：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68144" y="2355726"/>
            <a:ext cx="2592288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函数图象如何？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582800"/>
              </p:ext>
            </p:extLst>
          </p:nvPr>
        </p:nvGraphicFramePr>
        <p:xfrm>
          <a:off x="1549214" y="26847"/>
          <a:ext cx="5397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11" imgW="1625400" imgH="253800" progId="Equation.DSMT4">
                  <p:embed/>
                </p:oleObj>
              </mc:Choice>
              <mc:Fallback>
                <p:oleObj name="Equation" r:id="rId11" imgW="1625400" imgH="2538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214" y="26847"/>
                        <a:ext cx="53975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7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368"/>
            <a:ext cx="3816424" cy="265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13790"/>
            <a:ext cx="2664296" cy="25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408391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/>
                <a:ea typeface="宋体"/>
              </a:rPr>
              <a:t>所以④正确</a:t>
            </a:r>
            <a:endParaRPr lang="zh-CN" altLang="en-US" sz="3200" b="1" dirty="0">
              <a:latin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84401"/>
              </p:ext>
            </p:extLst>
          </p:nvPr>
        </p:nvGraphicFramePr>
        <p:xfrm>
          <a:off x="6789738" y="1312863"/>
          <a:ext cx="1989137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5" imgW="749160" imgH="914400" progId="Equation.DSMT4">
                  <p:embed/>
                </p:oleObj>
              </mc:Choice>
              <mc:Fallback>
                <p:oleObj name="Equation" r:id="rId5" imgW="749160" imgH="914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1312863"/>
                        <a:ext cx="1989137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1907704" y="1635646"/>
            <a:ext cx="936104" cy="9551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843808" y="2113244"/>
            <a:ext cx="1440160" cy="3864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851920" y="1313790"/>
            <a:ext cx="108012" cy="122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040052" y="2881054"/>
            <a:ext cx="108012" cy="122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156176" y="3651870"/>
            <a:ext cx="108012" cy="1227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54334"/>
              </p:ext>
            </p:extLst>
          </p:nvPr>
        </p:nvGraphicFramePr>
        <p:xfrm>
          <a:off x="6335232" y="3918630"/>
          <a:ext cx="2629256" cy="45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7" imgW="1104840" imgH="190440" progId="Equation.DSMT4">
                  <p:embed/>
                </p:oleObj>
              </mc:Choice>
              <mc:Fallback>
                <p:oleObj name="Equation" r:id="rId7" imgW="11048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5232" y="3918630"/>
                        <a:ext cx="2629256" cy="45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2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3" y="144017"/>
            <a:ext cx="8042909" cy="49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386789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宋体"/>
                <a:ea typeface="宋体"/>
              </a:rPr>
              <a:t>②③④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86599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9386"/>
            <a:ext cx="4269624" cy="372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06310"/>
            <a:ext cx="1800200" cy="23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744"/>
            <a:ext cx="9139085" cy="4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1746</TotalTime>
  <Words>197</Words>
  <Application>Microsoft Office PowerPoint</Application>
  <PresentationFormat>全屏显示(16:9)</PresentationFormat>
  <Paragraphs>32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凸显</vt:lpstr>
      <vt:lpstr>MathType 6.0 Equation</vt:lpstr>
      <vt:lpstr>Equation</vt:lpstr>
      <vt:lpstr>解析几何中选择、填空压轴题选讲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最后20天拼什么？</dc:title>
  <dc:creator>jx</dc:creator>
  <cp:lastModifiedBy>user</cp:lastModifiedBy>
  <cp:revision>182</cp:revision>
  <dcterms:created xsi:type="dcterms:W3CDTF">2014-05-14T06:34:26Z</dcterms:created>
  <dcterms:modified xsi:type="dcterms:W3CDTF">2020-02-08T11:22:07Z</dcterms:modified>
</cp:coreProperties>
</file>