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2"/>
    <p:sldId id="258" r:id="rId3"/>
    <p:sldId id="262" r:id="rId4"/>
    <p:sldId id="278" r:id="rId5"/>
    <p:sldId id="283" r:id="rId6"/>
    <p:sldId id="284" r:id="rId7"/>
    <p:sldId id="264" r:id="rId8"/>
    <p:sldId id="279" r:id="rId9"/>
    <p:sldId id="265" r:id="rId10"/>
    <p:sldId id="281" r:id="rId11"/>
    <p:sldId id="285" r:id="rId12"/>
    <p:sldId id="267" r:id="rId13"/>
    <p:sldId id="277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zili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9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CE43-1E03-42FB-89E7-CA673A0D20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8370-49D6-4B9A-86DE-668455D7F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80A7-4D75-4C13-9C17-9083B16F14A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package" Target="../embeddings/Microsoft_Word_Document30.docx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5.emf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5.docx"/><Relationship Id="rId13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0.emf"/><Relationship Id="rId12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34.docx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package" Target="../embeddings/Microsoft_Word_Document36.docx"/><Relationship Id="rId4" Type="http://schemas.openxmlformats.org/officeDocument/2006/relationships/package" Target="../embeddings/Microsoft_Word_Document33.docx"/><Relationship Id="rId9" Type="http://schemas.openxmlformats.org/officeDocument/2006/relationships/image" Target="../media/image41.emf"/><Relationship Id="rId14" Type="http://schemas.openxmlformats.org/officeDocument/2006/relationships/package" Target="../embeddings/Microsoft_Word_Document38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package" Target="../embeddings/Microsoft_Word_Document10.docx"/><Relationship Id="rId18" Type="http://schemas.openxmlformats.org/officeDocument/2006/relationships/package" Target="../embeddings/Microsoft_Word_Document12.docx"/><Relationship Id="rId3" Type="http://schemas.openxmlformats.org/officeDocument/2006/relationships/package" Target="../embeddings/Microsoft_Word_Document5.docx"/><Relationship Id="rId7" Type="http://schemas.openxmlformats.org/officeDocument/2006/relationships/package" Target="../embeddings/Microsoft_Word_Document7.docx"/><Relationship Id="rId12" Type="http://schemas.openxmlformats.org/officeDocument/2006/relationships/image" Target="../media/image13.emf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11.docx"/><Relationship Id="rId20" Type="http://schemas.openxmlformats.org/officeDocument/2006/relationships/hyperlink" Target="&#39640;&#19977;&#24180;&#32423;%20&#25968;&#23398;&#23398;&#31185;%20&#12298;&#25968;&#23398;&#24605;&#24819;&#26041;&#27861;&#19987;&#39064;&#22797;&#20064;--&#36716;&#21270;&#19982;&#21270;&#24402;&#24605;&#24819;&#12299;&#35838;&#20214;.ggb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package" Target="../embeddings/Microsoft_Word_Document9.docx"/><Relationship Id="rId5" Type="http://schemas.openxmlformats.org/officeDocument/2006/relationships/package" Target="../embeddings/Microsoft_Word_Document6.docx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19" Type="http://schemas.openxmlformats.org/officeDocument/2006/relationships/image" Target="../media/image16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Word_Document8.docx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Document13.docx"/><Relationship Id="rId7" Type="http://schemas.openxmlformats.org/officeDocument/2006/relationships/package" Target="../embeddings/Microsoft_Word_Document15.docx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package" Target="../embeddings/Microsoft_Word_Document5.docx"/><Relationship Id="rId5" Type="http://schemas.openxmlformats.org/officeDocument/2006/relationships/package" Target="../embeddings/Microsoft_Word_Document14.docx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package" Target="../embeddings/Microsoft_Word_Document1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Document17.docx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18.docx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package" Target="../embeddings/Microsoft_Word_Document27.docx"/><Relationship Id="rId18" Type="http://schemas.openxmlformats.org/officeDocument/2006/relationships/image" Target="../media/image34.emf"/><Relationship Id="rId3" Type="http://schemas.openxmlformats.org/officeDocument/2006/relationships/package" Target="../embeddings/Microsoft_Word_Document22.docx"/><Relationship Id="rId7" Type="http://schemas.openxmlformats.org/officeDocument/2006/relationships/package" Target="../embeddings/Microsoft_Word_Document24.docx"/><Relationship Id="rId12" Type="http://schemas.openxmlformats.org/officeDocument/2006/relationships/image" Target="../media/image31.emf"/><Relationship Id="rId1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11" Type="http://schemas.openxmlformats.org/officeDocument/2006/relationships/package" Target="../embeddings/Microsoft_Word_Document26.docx"/><Relationship Id="rId5" Type="http://schemas.openxmlformats.org/officeDocument/2006/relationships/package" Target="../embeddings/Microsoft_Word_Document23.docx"/><Relationship Id="rId15" Type="http://schemas.openxmlformats.org/officeDocument/2006/relationships/package" Target="../embeddings/Microsoft_Word_Document28.docx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package" Target="../embeddings/Microsoft_Word_Document25.docx"/><Relationship Id="rId1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转化与化归思想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4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陈琼慧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3188" y="75407"/>
          <a:ext cx="96107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0" name="Document" r:id="rId3" imgW="4617720" imgH="692785" progId="Word.Document.12">
                  <p:embed/>
                </p:oleObj>
              </mc:Choice>
              <mc:Fallback>
                <p:oleObj name="Document" r:id="rId3" imgW="4617720" imgH="692785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88" y="75407"/>
                        <a:ext cx="961072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83" name="对象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71685"/>
              </p:ext>
            </p:extLst>
          </p:nvPr>
        </p:nvGraphicFramePr>
        <p:xfrm>
          <a:off x="-369454" y="3042445"/>
          <a:ext cx="9040812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" name="Document" r:id="rId5" imgW="5683052" imgH="1688683" progId="Word.Document.12">
                  <p:embed/>
                </p:oleObj>
              </mc:Choice>
              <mc:Fallback>
                <p:oleObj name="Document" r:id="rId5" imgW="5683052" imgH="1688683" progId="Word.Document.12">
                  <p:embed/>
                  <p:pic>
                    <p:nvPicPr>
                      <p:cNvPr id="0" name="对象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69454" y="3042445"/>
                        <a:ext cx="9040812" cy="265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01E1F914-CDA0-477F-89C0-2641E62C7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1369"/>
              </p:ext>
            </p:extLst>
          </p:nvPr>
        </p:nvGraphicFramePr>
        <p:xfrm>
          <a:off x="238940" y="1408907"/>
          <a:ext cx="8193088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" name="Document" r:id="rId7" imgW="4252729" imgH="903919" progId="Word.Document.12">
                  <p:embed/>
                </p:oleObj>
              </mc:Choice>
              <mc:Fallback>
                <p:oleObj name="Document" r:id="rId7" imgW="4252729" imgH="903919" progId="Word.Document.12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940" y="1408907"/>
                        <a:ext cx="8193088" cy="173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5128FFAB-C3C7-4B20-A26E-8B076B3C1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028" y="2866959"/>
            <a:ext cx="3287082" cy="2519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8E5B1D8-E555-4FF2-8C1D-4F57098F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516" y="1535358"/>
            <a:ext cx="3287082" cy="251913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87617"/>
              </p:ext>
            </p:extLst>
          </p:nvPr>
        </p:nvGraphicFramePr>
        <p:xfrm>
          <a:off x="103188" y="139316"/>
          <a:ext cx="9881321" cy="137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6" name="Document" r:id="rId4" imgW="4973887" imgH="693328" progId="Word.Document.12">
                  <p:embed/>
                </p:oleObj>
              </mc:Choice>
              <mc:Fallback>
                <p:oleObj name="Document" r:id="rId4" imgW="4973887" imgH="693328" progId="Word.Document.12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8" y="139316"/>
                        <a:ext cx="9881321" cy="137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80413"/>
              </p:ext>
            </p:extLst>
          </p:nvPr>
        </p:nvGraphicFramePr>
        <p:xfrm>
          <a:off x="-481746" y="2483643"/>
          <a:ext cx="88725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Document" r:id="rId6" imgW="6392320" imgH="670289" progId="Word.Document.12">
                  <p:embed/>
                </p:oleObj>
              </mc:Choice>
              <mc:Fallback>
                <p:oleObj name="Document" r:id="rId6" imgW="6392320" imgH="670289" progId="Word.Document.12">
                  <p:embed/>
                  <p:pic>
                    <p:nvPicPr>
                      <p:cNvPr id="20" name="对象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81746" y="2483643"/>
                        <a:ext cx="8872538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10114" y="5896301"/>
            <a:ext cx="899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小结</a:t>
            </a:r>
            <a:r>
              <a:rPr lang="zh-CN" altLang="zh-CN" sz="2400" b="1" dirty="0">
                <a:solidFill>
                  <a:schemeClr val="accent1"/>
                </a:solidFill>
              </a:rPr>
              <a:t>：</a:t>
            </a:r>
            <a:r>
              <a:rPr lang="zh-CN" altLang="zh-CN" sz="2400" dirty="0"/>
              <a:t>体会</a:t>
            </a:r>
            <a:r>
              <a:rPr lang="zh-CN" altLang="zh-CN" sz="2400" b="1" dirty="0">
                <a:solidFill>
                  <a:schemeClr val="accent1"/>
                </a:solidFill>
              </a:rPr>
              <a:t>函数、方程、不等式之间的转化</a:t>
            </a:r>
            <a:r>
              <a:rPr lang="en-US" altLang="zh-CN" sz="2400" b="1" dirty="0">
                <a:solidFill>
                  <a:schemeClr val="accent1"/>
                </a:solidFill>
              </a:rPr>
              <a:t>. </a:t>
            </a:r>
            <a:endParaRPr lang="zh-CN" altLang="en-US" sz="24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8170055" y="3098150"/>
            <a:ext cx="2743200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395449" y="3508248"/>
            <a:ext cx="2477216" cy="422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8390792" y="2146107"/>
            <a:ext cx="230172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对象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09497"/>
              </p:ext>
            </p:extLst>
          </p:nvPr>
        </p:nvGraphicFramePr>
        <p:xfrm>
          <a:off x="-481746" y="4300366"/>
          <a:ext cx="10900497" cy="83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" name="Document" r:id="rId8" imgW="8145187" imgH="625259" progId="Word.Document.12">
                  <p:embed/>
                </p:oleObj>
              </mc:Choice>
              <mc:Fallback>
                <p:oleObj name="Document" r:id="rId8" imgW="8145187" imgH="625259" progId="Word.Document.12">
                  <p:embed/>
                  <p:pic>
                    <p:nvPicPr>
                      <p:cNvPr id="82" name="对象 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481746" y="4300366"/>
                        <a:ext cx="10900497" cy="83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504089"/>
              </p:ext>
            </p:extLst>
          </p:nvPr>
        </p:nvGraphicFramePr>
        <p:xfrm>
          <a:off x="-546571" y="3486033"/>
          <a:ext cx="9281804" cy="69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9" name="Document" r:id="rId10" imgW="6468712" imgH="554735" progId="Word.Document.12">
                  <p:embed/>
                </p:oleObj>
              </mc:Choice>
              <mc:Fallback>
                <p:oleObj name="Document" r:id="rId10" imgW="6468712" imgH="554735" progId="Word.Document.12">
                  <p:embed/>
                  <p:pic>
                    <p:nvPicPr>
                      <p:cNvPr id="84" name="对象 8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546571" y="3486033"/>
                        <a:ext cx="9281804" cy="692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对象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15390"/>
              </p:ext>
            </p:extLst>
          </p:nvPr>
        </p:nvGraphicFramePr>
        <p:xfrm>
          <a:off x="503311" y="5192846"/>
          <a:ext cx="11174264" cy="33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0" name="Document" r:id="rId12" imgW="7099935" imgH="215265" progId="Word.Document.12">
                  <p:embed/>
                </p:oleObj>
              </mc:Choice>
              <mc:Fallback>
                <p:oleObj name="Document" r:id="rId12" imgW="7099935" imgH="215265" progId="Word.Document.12">
                  <p:embed/>
                  <p:pic>
                    <p:nvPicPr>
                      <p:cNvPr id="93" name="对象 9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3311" y="5192846"/>
                        <a:ext cx="11174264" cy="33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3E226C06-31EB-48F2-9BDD-AC8696B0E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28946"/>
              </p:ext>
            </p:extLst>
          </p:nvPr>
        </p:nvGraphicFramePr>
        <p:xfrm>
          <a:off x="-981888" y="1678274"/>
          <a:ext cx="8689190" cy="54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1" name="Document" r:id="rId14" imgW="4660526" imgH="336225" progId="Word.Document.12">
                  <p:embed/>
                </p:oleObj>
              </mc:Choice>
              <mc:Fallback>
                <p:oleObj name="Document" r:id="rId14" imgW="4660526" imgH="336225" progId="Word.Document.12">
                  <p:embed/>
                  <p:pic>
                    <p:nvPicPr>
                      <p:cNvPr id="83" name="对象 8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981888" y="1678274"/>
                        <a:ext cx="8689190" cy="546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317" y="280399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归纳小结：</a:t>
            </a:r>
          </a:p>
        </p:txBody>
      </p:sp>
      <p:sp>
        <p:nvSpPr>
          <p:cNvPr id="4" name="矩形 3"/>
          <p:cNvSpPr/>
          <p:nvPr/>
        </p:nvSpPr>
        <p:spPr>
          <a:xfrm>
            <a:off x="8008019" y="1558165"/>
            <a:ext cx="303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基本要素</a:t>
            </a:r>
          </a:p>
        </p:txBody>
      </p:sp>
      <p:sp>
        <p:nvSpPr>
          <p:cNvPr id="7" name="矩形 6"/>
          <p:cNvSpPr/>
          <p:nvPr/>
        </p:nvSpPr>
        <p:spPr>
          <a:xfrm>
            <a:off x="7386269" y="2512181"/>
            <a:ext cx="5116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转化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什么，即转化的对象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转化到何处，即转化的目标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如何进行转化，即转化的方法</a:t>
            </a:r>
          </a:p>
        </p:txBody>
      </p:sp>
      <p:sp>
        <p:nvSpPr>
          <p:cNvPr id="8" name="矩形 7"/>
          <p:cNvSpPr/>
          <p:nvPr/>
        </p:nvSpPr>
        <p:spPr>
          <a:xfrm>
            <a:off x="4183982" y="1547001"/>
            <a:ext cx="2480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</a:t>
            </a:r>
            <a:r>
              <a:rPr lang="zh-CN" altLang="en-US" sz="32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原则</a:t>
            </a:r>
            <a:endParaRPr lang="zh-CN" altLang="zh-CN" sz="32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671" y="2405711"/>
            <a:ext cx="2941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熟悉化原则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简单化原则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直观化原则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正难则反原则</a:t>
            </a:r>
            <a:endParaRPr lang="zh-CN" altLang="en-US" sz="2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D23ADD1-0C62-4477-8884-8947BB2177AF}"/>
              </a:ext>
            </a:extLst>
          </p:cNvPr>
          <p:cNvSpPr/>
          <p:nvPr/>
        </p:nvSpPr>
        <p:spPr>
          <a:xfrm>
            <a:off x="670767" y="1547001"/>
            <a:ext cx="2480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常见应用</a:t>
            </a:r>
            <a:endParaRPr lang="zh-CN" altLang="zh-CN" sz="32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D6C000-FBC5-481E-800C-2053E72CFA04}"/>
              </a:ext>
            </a:extLst>
          </p:cNvPr>
          <p:cNvSpPr/>
          <p:nvPr/>
        </p:nvSpPr>
        <p:spPr>
          <a:xfrm>
            <a:off x="275253" y="2405711"/>
            <a:ext cx="3674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正与反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特殊与一般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几何与</a:t>
            </a:r>
            <a:r>
              <a:rPr lang="zh-CN" altLang="en-US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代数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zh-CN" altLang="zh-CN" sz="2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函数、方程、不等式</a:t>
            </a:r>
            <a:endParaRPr lang="zh-CN" altLang="en-US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作业及拓展提升任务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见文件夹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06445" y="868045"/>
            <a:ext cx="5756275" cy="10452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转化与化归思想基本内涵：</a:t>
            </a:r>
          </a:p>
        </p:txBody>
      </p:sp>
      <p:sp>
        <p:nvSpPr>
          <p:cNvPr id="217" name="文本框 2"/>
          <p:cNvSpPr txBox="1">
            <a:spLocks noChangeArrowheads="1"/>
          </p:cNvSpPr>
          <p:nvPr/>
        </p:nvSpPr>
        <p:spPr bwMode="auto">
          <a:xfrm>
            <a:off x="2223770" y="2397760"/>
            <a:ext cx="2479675" cy="666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待解决的问题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5272980" y="2307933"/>
            <a:ext cx="1092835" cy="6324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化归</a:t>
            </a:r>
          </a:p>
        </p:txBody>
      </p:sp>
      <p:cxnSp>
        <p:nvCxnSpPr>
          <p:cNvPr id="4" name="直接箭头连接符 4"/>
          <p:cNvCxnSpPr/>
          <p:nvPr/>
        </p:nvCxnSpPr>
        <p:spPr>
          <a:xfrm>
            <a:off x="4913630" y="2740660"/>
            <a:ext cx="17653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7077710" y="2418080"/>
            <a:ext cx="2731770" cy="666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容易解决的问题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7"/>
          <p:cNvCxnSpPr/>
          <p:nvPr/>
        </p:nvCxnSpPr>
        <p:spPr>
          <a:xfrm flipH="1">
            <a:off x="8317865" y="3164205"/>
            <a:ext cx="20955" cy="84709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8380730" y="3285490"/>
            <a:ext cx="1659890" cy="6324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化归目标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7077710" y="4045585"/>
            <a:ext cx="2731770" cy="577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的解</a:t>
            </a: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5281858" y="3917608"/>
            <a:ext cx="1092835" cy="6324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还原</a:t>
            </a:r>
          </a:p>
        </p:txBody>
      </p:sp>
      <p:cxnSp>
        <p:nvCxnSpPr>
          <p:cNvPr id="12" name="直接箭头连接符 12"/>
          <p:cNvCxnSpPr/>
          <p:nvPr/>
        </p:nvCxnSpPr>
        <p:spPr>
          <a:xfrm flipH="1">
            <a:off x="4934585" y="4334510"/>
            <a:ext cx="172339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2244725" y="4132580"/>
            <a:ext cx="2479675" cy="666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1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的解</a:t>
            </a:r>
          </a:p>
        </p:txBody>
      </p:sp>
      <p:cxnSp>
        <p:nvCxnSpPr>
          <p:cNvPr id="14" name="直接箭头连接符 14"/>
          <p:cNvCxnSpPr/>
          <p:nvPr/>
        </p:nvCxnSpPr>
        <p:spPr>
          <a:xfrm>
            <a:off x="3274695" y="3144520"/>
            <a:ext cx="20955" cy="867410"/>
          </a:xfrm>
          <a:prstGeom prst="straightConnector1">
            <a:avLst/>
          </a:prstGeom>
          <a:ln w="158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3316605" y="3204845"/>
            <a:ext cx="1659890" cy="6324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化归对象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AC081AB-EA63-4A78-BBE7-99C0500B79BC}"/>
              </a:ext>
            </a:extLst>
          </p:cNvPr>
          <p:cNvSpPr/>
          <p:nvPr/>
        </p:nvSpPr>
        <p:spPr>
          <a:xfrm>
            <a:off x="2275178" y="5315158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正与反的转化</a:t>
            </a:r>
            <a:endParaRPr lang="zh-CN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67587A1-CCDC-4700-9A48-47CF624ADF2D}"/>
              </a:ext>
            </a:extLst>
          </p:cNvPr>
          <p:cNvSpPr/>
          <p:nvPr/>
        </p:nvSpPr>
        <p:spPr>
          <a:xfrm>
            <a:off x="5721028" y="5240586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特殊与一般的转化</a:t>
            </a:r>
            <a:endParaRPr lang="zh-CN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23D6E0-1D08-4B1B-B1C5-D4AABC864F1D}"/>
              </a:ext>
            </a:extLst>
          </p:cNvPr>
          <p:cNvSpPr/>
          <p:nvPr/>
        </p:nvSpPr>
        <p:spPr>
          <a:xfrm>
            <a:off x="2223770" y="606245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几何与代数的转化</a:t>
            </a:r>
            <a:endParaRPr lang="zh-CN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853DD3-BE71-4FCF-BBD8-B2755033055F}"/>
              </a:ext>
            </a:extLst>
          </p:cNvPr>
          <p:cNvSpPr/>
          <p:nvPr/>
        </p:nvSpPr>
        <p:spPr>
          <a:xfrm>
            <a:off x="5707081" y="6035636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函数、方程、不等式之间的转化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/>
      <p:bldP spid="217" grpId="2" animBg="1"/>
      <p:bldP spid="5" grpId="1" animBg="1"/>
      <p:bldP spid="5" grpId="2" animBg="1"/>
      <p:bldP spid="6" grpId="1" animBg="1"/>
      <p:bldP spid="6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3" grpId="1" animBg="1"/>
      <p:bldP spid="13" grpId="2" animBg="1"/>
      <p:bldP spid="15" grpId="1" animBg="1"/>
      <p:bldP spid="15" grpId="2" animBg="1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322254"/>
              </p:ext>
            </p:extLst>
          </p:nvPr>
        </p:nvGraphicFramePr>
        <p:xfrm>
          <a:off x="652463" y="1287463"/>
          <a:ext cx="110109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" name="Document" r:id="rId3" imgW="5326041" imgH="400761" progId="Word.Document.12">
                  <p:embed/>
                </p:oleObj>
              </mc:Choice>
              <mc:Fallback>
                <p:oleObj name="Document" r:id="rId3" imgW="5326041" imgH="400761" progId="Word.Document.12">
                  <p:embed/>
                  <p:pic>
                    <p:nvPicPr>
                      <p:cNvPr id="0" name="图片 54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463" y="1287463"/>
                        <a:ext cx="1101090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155" y="198120"/>
            <a:ext cx="3723005" cy="1099185"/>
          </a:xfrm>
        </p:spPr>
        <p:txBody>
          <a:bodyPr/>
          <a:lstStyle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课前热身：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0657"/>
              </p:ext>
            </p:extLst>
          </p:nvPr>
        </p:nvGraphicFramePr>
        <p:xfrm>
          <a:off x="569913" y="2341563"/>
          <a:ext cx="1100931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" name="Document" r:id="rId5" imgW="5326041" imgH="599518" progId="Word.Document.12">
                  <p:embed/>
                </p:oleObj>
              </mc:Choice>
              <mc:Fallback>
                <p:oleObj name="Document" r:id="rId5" imgW="5326041" imgH="599518" progId="Word.Document.12">
                  <p:embed/>
                  <p:pic>
                    <p:nvPicPr>
                      <p:cNvPr id="0" name="图片 54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2341563"/>
                        <a:ext cx="11009312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98729"/>
              </p:ext>
            </p:extLst>
          </p:nvPr>
        </p:nvGraphicFramePr>
        <p:xfrm>
          <a:off x="652463" y="3573463"/>
          <a:ext cx="9609137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" name="Document" r:id="rId7" imgW="5438971" imgH="1389271" progId="Word.Document.12">
                  <p:embed/>
                </p:oleObj>
              </mc:Choice>
              <mc:Fallback>
                <p:oleObj name="Document" r:id="rId7" imgW="5438971" imgH="1389271" progId="Word.Document.12">
                  <p:embed/>
                  <p:pic>
                    <p:nvPicPr>
                      <p:cNvPr id="0" name="图片 54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2463" y="3573463"/>
                        <a:ext cx="9609137" cy="245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9913" y="5919261"/>
            <a:ext cx="9654136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小结：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体会</a:t>
            </a:r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正与反的转化</a:t>
            </a:r>
            <a:r>
              <a:rPr lang="zh-CN" altLang="en-US" sz="2400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从集合的角度来看就是</a:t>
            </a:r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“补集”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的思想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24892" y="1674304"/>
            <a:ext cx="657934" cy="487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1916299" y="2825667"/>
            <a:ext cx="21797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86369" y="3429000"/>
            <a:ext cx="12053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/>
          </p:cNvCxnSpPr>
          <p:nvPr/>
        </p:nvCxnSpPr>
        <p:spPr>
          <a:xfrm flipV="1">
            <a:off x="4096081" y="3429000"/>
            <a:ext cx="1701037" cy="15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5476" y="1128785"/>
          <a:ext cx="10762940" cy="199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Document" r:id="rId3" imgW="5327650" imgH="998220" progId="Word.Document.12">
                  <p:embed/>
                </p:oleObj>
              </mc:Choice>
              <mc:Fallback>
                <p:oleObj name="Document" r:id="rId3" imgW="5327650" imgH="998220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476" y="1128785"/>
                        <a:ext cx="10762940" cy="1997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155" y="198120"/>
            <a:ext cx="3723005" cy="1099185"/>
          </a:xfrm>
        </p:spPr>
        <p:txBody>
          <a:bodyPr/>
          <a:lstStyle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课前热身：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0" y="2987476"/>
          <a:ext cx="10328852" cy="172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Document" r:id="rId5" imgW="5327650" imgH="869950" progId="Word.Document.12">
                  <p:embed/>
                </p:oleObj>
              </mc:Choice>
              <mc:Fallback>
                <p:oleObj name="Document" r:id="rId5" imgW="5327650" imgH="86995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987476"/>
                        <a:ext cx="10328852" cy="172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5508" y="5229163"/>
            <a:ext cx="4662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小结：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体会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特殊与一般的转化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8155" y="2703352"/>
            <a:ext cx="21797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504" y="1830781"/>
            <a:ext cx="2653932" cy="3021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9945"/>
              </p:ext>
            </p:extLst>
          </p:nvPr>
        </p:nvGraphicFramePr>
        <p:xfrm>
          <a:off x="793750" y="1027113"/>
          <a:ext cx="951706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7" name="Document" r:id="rId3" imgW="4520062" imgH="470498" progId="Word.Document.12">
                  <p:embed/>
                </p:oleObj>
              </mc:Choice>
              <mc:Fallback>
                <p:oleObj name="Document" r:id="rId3" imgW="4520062" imgH="470498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750" y="1027113"/>
                        <a:ext cx="9517063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101575" y="0"/>
            <a:ext cx="3723005" cy="1099185"/>
          </a:xfrm>
        </p:spPr>
        <p:txBody>
          <a:bodyPr/>
          <a:lstStyle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典型例题：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53619"/>
              </p:ext>
            </p:extLst>
          </p:nvPr>
        </p:nvGraphicFramePr>
        <p:xfrm>
          <a:off x="412051" y="2864601"/>
          <a:ext cx="47117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8" name="Document" r:id="rId5" imgW="2151495" imgH="251988" progId="Word.Document.12">
                  <p:embed/>
                </p:oleObj>
              </mc:Choice>
              <mc:Fallback>
                <p:oleObj name="Document" r:id="rId5" imgW="2151495" imgH="251988" progId="Word.Document.12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051" y="2864601"/>
                        <a:ext cx="47117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>
            <a:cxnSpLocks/>
          </p:cNvCxnSpPr>
          <p:nvPr/>
        </p:nvCxnSpPr>
        <p:spPr>
          <a:xfrm>
            <a:off x="3052301" y="1851430"/>
            <a:ext cx="1697252" cy="114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6382"/>
              </p:ext>
            </p:extLst>
          </p:nvPr>
        </p:nvGraphicFramePr>
        <p:xfrm>
          <a:off x="4420530" y="2700779"/>
          <a:ext cx="5493363" cy="103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9" name="Document" r:id="rId7" imgW="2504981" imgH="474818" progId="Word.Document.12">
                  <p:embed/>
                </p:oleObj>
              </mc:Choice>
              <mc:Fallback>
                <p:oleObj name="Document" r:id="rId7" imgW="2504981" imgH="474818" progId="Word.Document.12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0530" y="2700779"/>
                        <a:ext cx="5493363" cy="1030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13578"/>
              </p:ext>
            </p:extLst>
          </p:nvPr>
        </p:nvGraphicFramePr>
        <p:xfrm>
          <a:off x="4422775" y="3378200"/>
          <a:ext cx="47212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" name="Document" r:id="rId9" imgW="2506059" imgH="396702" progId="Word.Document.12">
                  <p:embed/>
                </p:oleObj>
              </mc:Choice>
              <mc:Fallback>
                <p:oleObj name="Document" r:id="rId9" imgW="2506059" imgH="396702" progId="Word.Document.12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2775" y="3378200"/>
                        <a:ext cx="472122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52160"/>
              </p:ext>
            </p:extLst>
          </p:nvPr>
        </p:nvGraphicFramePr>
        <p:xfrm>
          <a:off x="3475831" y="4618154"/>
          <a:ext cx="7075919" cy="125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1" name="Document" r:id="rId11" imgW="3329305" imgH="592455" progId="Word.Document.12">
                  <p:embed/>
                </p:oleObj>
              </mc:Choice>
              <mc:Fallback>
                <p:oleObj name="Document" r:id="rId11" imgW="3329305" imgH="592455" progId="Word.Document.12">
                  <p:embed/>
                  <p:pic>
                    <p:nvPicPr>
                      <p:cNvPr id="0" name="对象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5831" y="4618154"/>
                        <a:ext cx="7075919" cy="1253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67191"/>
              </p:ext>
            </p:extLst>
          </p:nvPr>
        </p:nvGraphicFramePr>
        <p:xfrm>
          <a:off x="3444372" y="5473698"/>
          <a:ext cx="80867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2" name="Document" r:id="rId13" imgW="3926205" imgH="789940" progId="Word.Document.12">
                  <p:embed/>
                </p:oleObj>
              </mc:Choice>
              <mc:Fallback>
                <p:oleObj name="Document" r:id="rId13" imgW="3926205" imgH="789940" progId="Word.Document.12">
                  <p:embed/>
                  <p:pic>
                    <p:nvPicPr>
                      <p:cNvPr id="0" name="对象 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4372" y="5473698"/>
                        <a:ext cx="8086725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>
            <a:extLst>
              <a:ext uri="{FF2B5EF4-FFF2-40B4-BE49-F238E27FC236}">
                <a16:creationId xmlns:a16="http://schemas.microsoft.com/office/drawing/2014/main" id="{E3FC12D3-98AD-4E35-B25E-87C17698F8E4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532519" y="4010097"/>
            <a:ext cx="2215462" cy="1893922"/>
          </a:xfrm>
          <a:prstGeom prst="rect">
            <a:avLst/>
          </a:prstGeom>
        </p:spPr>
      </p:pic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03AC7345-D202-4C24-A044-DB218FA9F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72938"/>
              </p:ext>
            </p:extLst>
          </p:nvPr>
        </p:nvGraphicFramePr>
        <p:xfrm>
          <a:off x="761458" y="2119691"/>
          <a:ext cx="4790498" cy="41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" name="Document" r:id="rId16" imgW="2754862" imgH="251988" progId="Word.Document.12">
                  <p:embed/>
                </p:oleObj>
              </mc:Choice>
              <mc:Fallback>
                <p:oleObj name="Document" r:id="rId16" imgW="2754862" imgH="251988" progId="Word.Document.12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1458" y="2119691"/>
                        <a:ext cx="4790498" cy="415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9592D3F8-2676-438D-B6CC-E59C38054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08792"/>
              </p:ext>
            </p:extLst>
          </p:nvPr>
        </p:nvGraphicFramePr>
        <p:xfrm>
          <a:off x="5756491" y="2062241"/>
          <a:ext cx="30797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4" name="Document" r:id="rId18" imgW="1543295" imgH="222835" progId="Word.Document.12">
                  <p:embed/>
                </p:oleObj>
              </mc:Choice>
              <mc:Fallback>
                <p:oleObj name="Document" r:id="rId18" imgW="1543295" imgH="222835" progId="Word.Document.12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56491" y="2062241"/>
                        <a:ext cx="3079750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头: 右 2">
            <a:hlinkClick r:id="rId20" action="ppaction://hlinkfile"/>
            <a:extLst>
              <a:ext uri="{FF2B5EF4-FFF2-40B4-BE49-F238E27FC236}">
                <a16:creationId xmlns:a16="http://schemas.microsoft.com/office/drawing/2014/main" id="{F790F3BC-B9B5-491B-90C9-C836DABD8E26}"/>
              </a:ext>
            </a:extLst>
          </p:cNvPr>
          <p:cNvSpPr/>
          <p:nvPr/>
        </p:nvSpPr>
        <p:spPr>
          <a:xfrm>
            <a:off x="8999493" y="3802529"/>
            <a:ext cx="1828800" cy="642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3">
            <a:extLst>
              <a:ext uri="{FF2B5EF4-FFF2-40B4-BE49-F238E27FC236}">
                <a16:creationId xmlns:a16="http://schemas.microsoft.com/office/drawing/2014/main" id="{2EEAE921-4C44-49D3-8AF9-DBE13A0DCB69}"/>
              </a:ext>
            </a:extLst>
          </p:cNvPr>
          <p:cNvSpPr txBox="1"/>
          <p:nvPr/>
        </p:nvSpPr>
        <p:spPr>
          <a:xfrm>
            <a:off x="3728431" y="1602539"/>
            <a:ext cx="6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椭圆 6">
            <a:extLst>
              <a:ext uri="{FF2B5EF4-FFF2-40B4-BE49-F238E27FC236}">
                <a16:creationId xmlns:a16="http://schemas.microsoft.com/office/drawing/2014/main" id="{1614DEED-0D49-49DA-8A02-BDCE00570BCE}"/>
              </a:ext>
            </a:extLst>
          </p:cNvPr>
          <p:cNvSpPr/>
          <p:nvPr/>
        </p:nvSpPr>
        <p:spPr>
          <a:xfrm>
            <a:off x="9416089" y="1000540"/>
            <a:ext cx="657934" cy="487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101575" y="0"/>
            <a:ext cx="3723005" cy="1099185"/>
          </a:xfrm>
        </p:spPr>
        <p:txBody>
          <a:bodyPr/>
          <a:lstStyle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典型例题：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9442"/>
              </p:ext>
            </p:extLst>
          </p:nvPr>
        </p:nvGraphicFramePr>
        <p:xfrm>
          <a:off x="1223539" y="1897040"/>
          <a:ext cx="7304825" cy="34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Document" r:id="rId3" imgW="4036348" imgH="181432" progId="Word.Document.12">
                  <p:embed/>
                </p:oleObj>
              </mc:Choice>
              <mc:Fallback>
                <p:oleObj name="Document" r:id="rId3" imgW="4036348" imgH="181432" progId="Word.Document.12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3539" y="1897040"/>
                        <a:ext cx="7304825" cy="34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>
            <a:cxnSpLocks/>
          </p:cNvCxnSpPr>
          <p:nvPr/>
        </p:nvCxnSpPr>
        <p:spPr>
          <a:xfrm flipV="1">
            <a:off x="2318328" y="1729714"/>
            <a:ext cx="1489189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0"/>
          <p:cNvSpPr>
            <a:spLocks noChangeArrowheads="1"/>
          </p:cNvSpPr>
          <p:nvPr/>
        </p:nvSpPr>
        <p:spPr bwMode="auto">
          <a:xfrm flipV="1">
            <a:off x="8903855" y="2701924"/>
            <a:ext cx="16551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6711" y="5369058"/>
            <a:ext cx="11521786" cy="113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小结：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“一题多解”实际上是通过不同的化归途径与转化思想实现同一目标的过程．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体会</a:t>
            </a:r>
            <a:r>
              <a:rPr lang="zh-CN" altLang="en-US" sz="2400" b="1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几何与代数的转化</a:t>
            </a:r>
            <a:r>
              <a:rPr lang="en-US" altLang="zh-CN" sz="2400" kern="1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2ADCD55-15BE-44B8-8472-8DE0EEF87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76795"/>
              </p:ext>
            </p:extLst>
          </p:nvPr>
        </p:nvGraphicFramePr>
        <p:xfrm>
          <a:off x="1466850" y="2286000"/>
          <a:ext cx="76009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Document" r:id="rId5" imgW="4710373" imgH="470498" progId="Word.Document.12">
                  <p:embed/>
                </p:oleObj>
              </mc:Choice>
              <mc:Fallback>
                <p:oleObj name="Document" r:id="rId5" imgW="4710373" imgH="470498" progId="Word.Document.12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850" y="2286000"/>
                        <a:ext cx="760095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CA58FF0-A44F-4C72-892E-A47117A37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9958"/>
              </p:ext>
            </p:extLst>
          </p:nvPr>
        </p:nvGraphicFramePr>
        <p:xfrm>
          <a:off x="1466850" y="3118888"/>
          <a:ext cx="7444379" cy="136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Document" r:id="rId7" imgW="4543873" imgH="832282" progId="Word.Document.12">
                  <p:embed/>
                </p:oleObj>
              </mc:Choice>
              <mc:Fallback>
                <p:oleObj name="Document" r:id="rId7" imgW="4543873" imgH="832282" progId="Word.Document.12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6850" y="3118888"/>
                        <a:ext cx="7444379" cy="1364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D16C182-CAC5-467B-AFC2-4F83A3210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6782"/>
              </p:ext>
            </p:extLst>
          </p:nvPr>
        </p:nvGraphicFramePr>
        <p:xfrm>
          <a:off x="1466850" y="4323195"/>
          <a:ext cx="5880037" cy="11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Document" r:id="rId9" imgW="4088136" imgH="780444" progId="Word.Document.12">
                  <p:embed/>
                </p:oleObj>
              </mc:Choice>
              <mc:Fallback>
                <p:oleObj name="Document" r:id="rId9" imgW="4088136" imgH="780444" progId="Word.Document.12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5CA58FF0-A44F-4C72-892E-A47117A37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6850" y="4323195"/>
                        <a:ext cx="5880037" cy="1126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23">
            <a:extLst>
              <a:ext uri="{FF2B5EF4-FFF2-40B4-BE49-F238E27FC236}">
                <a16:creationId xmlns:a16="http://schemas.microsoft.com/office/drawing/2014/main" id="{E5FB0067-1080-48E5-B4DF-6928BDE354D3}"/>
              </a:ext>
            </a:extLst>
          </p:cNvPr>
          <p:cNvSpPr txBox="1"/>
          <p:nvPr/>
        </p:nvSpPr>
        <p:spPr>
          <a:xfrm>
            <a:off x="2980286" y="1485015"/>
            <a:ext cx="6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对象 4">
            <a:extLst>
              <a:ext uri="{FF2B5EF4-FFF2-40B4-BE49-F238E27FC236}">
                <a16:creationId xmlns:a16="http://schemas.microsoft.com/office/drawing/2014/main" id="{CA8CD9A6-8B9D-4D90-901C-FA2D339EA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61083"/>
              </p:ext>
            </p:extLst>
          </p:nvPr>
        </p:nvGraphicFramePr>
        <p:xfrm>
          <a:off x="133063" y="894062"/>
          <a:ext cx="951706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Document" r:id="rId11" imgW="4520062" imgH="470498" progId="Word.Document.12">
                  <p:embed/>
                </p:oleObj>
              </mc:Choice>
              <mc:Fallback>
                <p:oleObj name="Document" r:id="rId11" imgW="4520062" imgH="470498" progId="Word.Document.12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063" y="894062"/>
                        <a:ext cx="9517063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28444"/>
              </p:ext>
            </p:extLst>
          </p:nvPr>
        </p:nvGraphicFramePr>
        <p:xfrm>
          <a:off x="526526" y="411019"/>
          <a:ext cx="1088050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Document" r:id="rId3" imgW="4895850" imgH="565785" progId="Word.Document.12">
                  <p:embed/>
                </p:oleObj>
              </mc:Choice>
              <mc:Fallback>
                <p:oleObj name="Document" r:id="rId3" imgW="4895850" imgH="565785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526" y="411019"/>
                        <a:ext cx="10880502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66168"/>
              </p:ext>
            </p:extLst>
          </p:nvPr>
        </p:nvGraphicFramePr>
        <p:xfrm>
          <a:off x="242888" y="1874838"/>
          <a:ext cx="80518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Document" r:id="rId5" imgW="4034907" imgH="701968" progId="Word.Document.12">
                  <p:embed/>
                </p:oleObj>
              </mc:Choice>
              <mc:Fallback>
                <p:oleObj name="Document" r:id="rId5" imgW="4034907" imgH="701968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888" y="1874838"/>
                        <a:ext cx="80518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5176236" y="1645529"/>
            <a:ext cx="2385117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14A70565-9C1F-4A5B-9326-FCC318D1F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39274"/>
              </p:ext>
            </p:extLst>
          </p:nvPr>
        </p:nvGraphicFramePr>
        <p:xfrm>
          <a:off x="242888" y="3395663"/>
          <a:ext cx="10108475" cy="336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Document" r:id="rId7" imgW="5073423" imgH="1690483" progId="Word.Document.12">
                  <p:embed/>
                </p:oleObj>
              </mc:Choice>
              <mc:Fallback>
                <p:oleObj name="Document" r:id="rId7" imgW="5073423" imgH="1690483" progId="Word.Document.12">
                  <p:embed/>
                  <p:pic>
                    <p:nvPicPr>
                      <p:cNvPr id="29" name="对象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888" y="3395663"/>
                        <a:ext cx="10108475" cy="3363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C58FF81-6450-4167-95EE-9829BD178078}"/>
              </a:ext>
            </a:extLst>
          </p:cNvPr>
          <p:cNvCxnSpPr>
            <a:cxnSpLocks/>
          </p:cNvCxnSpPr>
          <p:nvPr/>
        </p:nvCxnSpPr>
        <p:spPr>
          <a:xfrm flipV="1">
            <a:off x="2514415" y="2721207"/>
            <a:ext cx="983387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EB7FA9A-39F4-4CCC-AD67-B06238F99B23}"/>
              </a:ext>
            </a:extLst>
          </p:cNvPr>
          <p:cNvCxnSpPr>
            <a:cxnSpLocks/>
          </p:cNvCxnSpPr>
          <p:nvPr/>
        </p:nvCxnSpPr>
        <p:spPr>
          <a:xfrm flipV="1">
            <a:off x="2514415" y="3156213"/>
            <a:ext cx="903488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3">
            <a:extLst>
              <a:ext uri="{FF2B5EF4-FFF2-40B4-BE49-F238E27FC236}">
                <a16:creationId xmlns:a16="http://schemas.microsoft.com/office/drawing/2014/main" id="{0EFAB240-2B07-4EA6-879E-1D7A14211C79}"/>
              </a:ext>
            </a:extLst>
          </p:cNvPr>
          <p:cNvSpPr txBox="1"/>
          <p:nvPr/>
        </p:nvSpPr>
        <p:spPr>
          <a:xfrm>
            <a:off x="6096000" y="1374666"/>
            <a:ext cx="6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7663" y="160770"/>
          <a:ext cx="100869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Document" r:id="rId3" imgW="4861560" imgH="582295" progId="Word.Document.12">
                  <p:embed/>
                </p:oleObj>
              </mc:Choice>
              <mc:Fallback>
                <p:oleObj name="Document" r:id="rId3" imgW="4861560" imgH="582295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63" y="160770"/>
                        <a:ext cx="10086975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272673"/>
              </p:ext>
            </p:extLst>
          </p:nvPr>
        </p:nvGraphicFramePr>
        <p:xfrm>
          <a:off x="-659136" y="1364095"/>
          <a:ext cx="8803905" cy="49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Document" r:id="rId5" imgW="5282140" imgH="3003363" progId="Word.Document.12">
                  <p:embed/>
                </p:oleObj>
              </mc:Choice>
              <mc:Fallback>
                <p:oleObj name="Document" r:id="rId5" imgW="5282140" imgH="3003363" progId="Word.Document.12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59136" y="1364095"/>
                        <a:ext cx="8803905" cy="498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928604" y="6235565"/>
            <a:ext cx="5993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小结</a:t>
            </a:r>
            <a:r>
              <a:rPr lang="zh-CN" altLang="zh-CN" sz="2400" b="1" dirty="0">
                <a:solidFill>
                  <a:schemeClr val="accent1"/>
                </a:solidFill>
              </a:rPr>
              <a:t>：</a:t>
            </a:r>
            <a:r>
              <a:rPr lang="zh-CN" altLang="zh-CN" sz="2400" dirty="0"/>
              <a:t>体会</a:t>
            </a:r>
            <a:r>
              <a:rPr lang="zh-CN" altLang="zh-CN" sz="2400" b="1" dirty="0">
                <a:solidFill>
                  <a:schemeClr val="accent1"/>
                </a:solidFill>
              </a:rPr>
              <a:t>函数与不等式的转化</a:t>
            </a:r>
            <a:r>
              <a:rPr lang="en-US" altLang="zh-CN" sz="2400" b="1" dirty="0">
                <a:solidFill>
                  <a:schemeClr val="accent1"/>
                </a:solidFill>
              </a:rPr>
              <a:t>.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790803"/>
              </p:ext>
            </p:extLst>
          </p:nvPr>
        </p:nvGraphicFramePr>
        <p:xfrm>
          <a:off x="654217" y="422454"/>
          <a:ext cx="96107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0" name="Document" r:id="rId3" imgW="4631719" imgH="693328" progId="Word.Document.12">
                  <p:embed/>
                </p:oleObj>
              </mc:Choice>
              <mc:Fallback>
                <p:oleObj name="Document" r:id="rId3" imgW="4631719" imgH="693328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217" y="422454"/>
                        <a:ext cx="961072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12797"/>
              </p:ext>
            </p:extLst>
          </p:nvPr>
        </p:nvGraphicFramePr>
        <p:xfrm>
          <a:off x="-417579" y="1961079"/>
          <a:ext cx="7188099" cy="61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" name="Document" r:id="rId5" imgW="4354971" imgH="396342" progId="Word.Document.12">
                  <p:embed/>
                </p:oleObj>
              </mc:Choice>
              <mc:Fallback>
                <p:oleObj name="Document" r:id="rId5" imgW="4354971" imgH="396342" progId="Word.Document.12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17579" y="1961079"/>
                        <a:ext cx="7188099" cy="61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63353"/>
              </p:ext>
            </p:extLst>
          </p:nvPr>
        </p:nvGraphicFramePr>
        <p:xfrm>
          <a:off x="4321406" y="2566589"/>
          <a:ext cx="77819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" name="Document" r:id="rId7" imgW="4024492" imgH="410741" progId="Word.Document.12">
                  <p:embed/>
                </p:oleObj>
              </mc:Choice>
              <mc:Fallback>
                <p:oleObj name="Document" r:id="rId7" imgW="4024492" imgH="410741" progId="Word.Document.12">
                  <p:embed/>
                  <p:pic>
                    <p:nvPicPr>
                      <p:cNvPr id="0" name="对象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1406" y="2566589"/>
                        <a:ext cx="7781925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>
            <a:cxnSpLocks/>
          </p:cNvCxnSpPr>
          <p:nvPr/>
        </p:nvCxnSpPr>
        <p:spPr>
          <a:xfrm>
            <a:off x="4719782" y="1607970"/>
            <a:ext cx="30664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3">
            <a:extLst>
              <a:ext uri="{FF2B5EF4-FFF2-40B4-BE49-F238E27FC236}">
                <a16:creationId xmlns:a16="http://schemas.microsoft.com/office/drawing/2014/main" id="{1C50398D-B6E7-410C-B78D-F6F63B444672}"/>
              </a:ext>
            </a:extLst>
          </p:cNvPr>
          <p:cNvSpPr txBox="1"/>
          <p:nvPr/>
        </p:nvSpPr>
        <p:spPr>
          <a:xfrm>
            <a:off x="7203440" y="1323110"/>
            <a:ext cx="6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CA224B1-0453-40D2-9453-C8A64F166114}"/>
              </a:ext>
            </a:extLst>
          </p:cNvPr>
          <p:cNvSpPr/>
          <p:nvPr/>
        </p:nvSpPr>
        <p:spPr>
          <a:xfrm>
            <a:off x="2193255" y="1258457"/>
            <a:ext cx="476054" cy="3498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2BDE2D97-FDA0-411D-B260-8C3C6A533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24452"/>
              </p:ext>
            </p:extLst>
          </p:nvPr>
        </p:nvGraphicFramePr>
        <p:xfrm>
          <a:off x="4471488" y="3543402"/>
          <a:ext cx="6848103" cy="48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3" name="Document" r:id="rId9" imgW="3381333" imgH="277187" progId="Word.Document.12">
                  <p:embed/>
                </p:oleObj>
              </mc:Choice>
              <mc:Fallback>
                <p:oleObj name="Document" r:id="rId9" imgW="3381333" imgH="277187" progId="Word.Document.12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1488" y="3543402"/>
                        <a:ext cx="6848103" cy="481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809368F8-C0B1-4E69-B70C-65F0EAD07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553300"/>
              </p:ext>
            </p:extLst>
          </p:nvPr>
        </p:nvGraphicFramePr>
        <p:xfrm>
          <a:off x="4627130" y="4834806"/>
          <a:ext cx="63182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4" name="Document" r:id="rId11" imgW="3291380" imgH="197991" progId="Word.Document.12">
                  <p:embed/>
                </p:oleObj>
              </mc:Choice>
              <mc:Fallback>
                <p:oleObj name="Document" r:id="rId11" imgW="3291380" imgH="197991" progId="Word.Document.12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7130" y="4834806"/>
                        <a:ext cx="6318250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9F4453B0-BB6B-4388-BA38-D6D4FC879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78221"/>
              </p:ext>
            </p:extLst>
          </p:nvPr>
        </p:nvGraphicFramePr>
        <p:xfrm>
          <a:off x="-419100" y="2565400"/>
          <a:ext cx="6157913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" name="Document" r:id="rId13" imgW="3590166" imgH="792324" progId="Word.Document.12">
                  <p:embed/>
                </p:oleObj>
              </mc:Choice>
              <mc:Fallback>
                <p:oleObj name="Document" r:id="rId13" imgW="3590166" imgH="792324" progId="Word.Document.12">
                  <p:embed/>
                  <p:pic>
                    <p:nvPicPr>
                      <p:cNvPr id="20" name="对象 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419100" y="2565400"/>
                        <a:ext cx="6157913" cy="135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D2ABFB1B-6D86-4B92-9976-E9FB15AF7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70674"/>
              </p:ext>
            </p:extLst>
          </p:nvPr>
        </p:nvGraphicFramePr>
        <p:xfrm>
          <a:off x="-265881" y="3984253"/>
          <a:ext cx="539432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" name="Document" r:id="rId15" imgW="3380616" imgH="792324" progId="Word.Document.12">
                  <p:embed/>
                </p:oleObj>
              </mc:Choice>
              <mc:Fallback>
                <p:oleObj name="Document" r:id="rId15" imgW="3380616" imgH="792324" progId="Word.Document.12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9F4453B0-BB6B-4388-BA38-D6D4FC879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-265881" y="3984253"/>
                        <a:ext cx="539432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101FE909-C5DE-4091-B9FD-0A9BF4753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71388"/>
              </p:ext>
            </p:extLst>
          </p:nvPr>
        </p:nvGraphicFramePr>
        <p:xfrm>
          <a:off x="-265881" y="5175492"/>
          <a:ext cx="4685953" cy="67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" name="Document" r:id="rId17" imgW="2874752" imgH="396342" progId="Word.Document.12">
                  <p:embed/>
                </p:oleObj>
              </mc:Choice>
              <mc:Fallback>
                <p:oleObj name="Document" r:id="rId17" imgW="2874752" imgH="396342" progId="Word.Document.12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D2ABFB1B-6D86-4B92-9976-E9FB15AF7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265881" y="5175492"/>
                        <a:ext cx="4685953" cy="675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椭圆 13">
            <a:extLst>
              <a:ext uri="{FF2B5EF4-FFF2-40B4-BE49-F238E27FC236}">
                <a16:creationId xmlns:a16="http://schemas.microsoft.com/office/drawing/2014/main" id="{4A4C0675-41BE-41E8-9F86-730D96DF372B}"/>
              </a:ext>
            </a:extLst>
          </p:cNvPr>
          <p:cNvSpPr/>
          <p:nvPr/>
        </p:nvSpPr>
        <p:spPr>
          <a:xfrm>
            <a:off x="4206543" y="1266479"/>
            <a:ext cx="476054" cy="3498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405</Words>
  <Application>Microsoft Office PowerPoint</Application>
  <PresentationFormat>Widescreen</PresentationFormat>
  <Paragraphs>51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黑体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Office 主题​​</vt:lpstr>
      <vt:lpstr>Document</vt:lpstr>
      <vt:lpstr>转化与化归思想</vt:lpstr>
      <vt:lpstr>PowerPoint Presentation</vt:lpstr>
      <vt:lpstr>课前热身：</vt:lpstr>
      <vt:lpstr>课前热身：</vt:lpstr>
      <vt:lpstr>典型例题：</vt:lpstr>
      <vt:lpstr>典型例题：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归纳小结：</vt:lpstr>
      <vt:lpstr>作业及拓展提升任务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圆锥曲线中(解答题)的 最值、范围问题</dc:title>
  <dc:creator>wangzilin</dc:creator>
  <cp:lastModifiedBy>wei cheng</cp:lastModifiedBy>
  <cp:revision>132</cp:revision>
  <dcterms:created xsi:type="dcterms:W3CDTF">2020-01-31T14:36:00Z</dcterms:created>
  <dcterms:modified xsi:type="dcterms:W3CDTF">2020-02-05T17:59:55Z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