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5" r:id="rId2"/>
    <p:sldId id="284" r:id="rId3"/>
    <p:sldId id="285" r:id="rId4"/>
    <p:sldId id="292" r:id="rId5"/>
    <p:sldId id="281" r:id="rId6"/>
    <p:sldId id="282" r:id="rId7"/>
    <p:sldId id="287" r:id="rId8"/>
    <p:sldId id="289" r:id="rId9"/>
    <p:sldId id="293" r:id="rId10"/>
    <p:sldId id="294" r:id="rId11"/>
    <p:sldId id="295" r:id="rId12"/>
    <p:sldId id="271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  <a:srgbClr val="0000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02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39068" y="2243071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古典诗歌简答</a:t>
            </a:r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之</a:t>
            </a:r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比较鉴赏</a:t>
            </a: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高三语文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北京市和平街第一中学  何燕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1494" y="138897"/>
            <a:ext cx="8403220" cy="501935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dirty="0" smtClean="0"/>
              <a:t>2016</a:t>
            </a:r>
            <a:r>
              <a:rPr lang="zh-CN" altLang="en-US" dirty="0" smtClean="0"/>
              <a:t>北京</a:t>
            </a:r>
            <a:r>
              <a:rPr lang="zh-CN" altLang="en-US" dirty="0" smtClean="0"/>
              <a:t>卷</a:t>
            </a:r>
            <a:r>
              <a:rPr lang="en-US" altLang="zh-CN" dirty="0" smtClean="0"/>
              <a:t>17</a:t>
            </a:r>
            <a:r>
              <a:rPr lang="zh-CN" altLang="en-US" dirty="0" smtClean="0"/>
              <a:t>题（</a:t>
            </a:r>
            <a:r>
              <a:rPr lang="en-US" altLang="zh-CN" dirty="0" smtClean="0"/>
              <a:t>6</a:t>
            </a:r>
            <a:r>
              <a:rPr lang="zh-CN" altLang="en-US" dirty="0" smtClean="0"/>
              <a:t>分）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195" y="714469"/>
            <a:ext cx="8657863" cy="4042179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ts val="1900"/>
              </a:lnSpc>
              <a:buNone/>
            </a:pPr>
            <a:r>
              <a:rPr lang="en-US" altLang="zh-CN" sz="1400" b="1" dirty="0" smtClean="0">
                <a:latin typeface="黑体" pitchFamily="49" charset="-122"/>
                <a:ea typeface="黑体" pitchFamily="49" charset="-122"/>
              </a:rPr>
              <a:t>                                </a:t>
            </a:r>
            <a:r>
              <a:rPr lang="zh-CN" altLang="zh-CN" sz="1400" b="1" dirty="0" smtClean="0">
                <a:latin typeface="黑体" pitchFamily="49" charset="-122"/>
                <a:ea typeface="黑体" pitchFamily="49" charset="-122"/>
              </a:rPr>
              <a:t>西村</a:t>
            </a:r>
            <a:r>
              <a:rPr lang="en-US" altLang="zh-CN" sz="1400" b="1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zh-CN" sz="1400" b="1" dirty="0" smtClean="0">
                <a:latin typeface="黑体" pitchFamily="49" charset="-122"/>
                <a:ea typeface="黑体" pitchFamily="49" charset="-122"/>
              </a:rPr>
              <a:t>陆游</a:t>
            </a:r>
          </a:p>
          <a:p>
            <a:pPr>
              <a:lnSpc>
                <a:spcPts val="1700"/>
              </a:lnSpc>
              <a:buNone/>
            </a:pPr>
            <a:r>
              <a:rPr lang="en-US" altLang="zh-CN" sz="1400" b="1" dirty="0" smtClean="0">
                <a:latin typeface="宋体" pitchFamily="2" charset="-122"/>
                <a:ea typeface="宋体" pitchFamily="2" charset="-122"/>
              </a:rPr>
              <a:t>             </a:t>
            </a:r>
            <a:r>
              <a:rPr lang="zh-CN" altLang="zh-CN" sz="1400" b="1" dirty="0" smtClean="0">
                <a:latin typeface="宋体" pitchFamily="2" charset="-122"/>
                <a:ea typeface="宋体" pitchFamily="2" charset="-122"/>
              </a:rPr>
              <a:t>乱山深处小桃源，往岁求浆忆叩门。高柳簇桥初转马，数家临水自成村。</a:t>
            </a:r>
          </a:p>
          <a:p>
            <a:pPr>
              <a:lnSpc>
                <a:spcPts val="1700"/>
              </a:lnSpc>
              <a:buNone/>
            </a:pPr>
            <a:r>
              <a:rPr lang="en-US" altLang="zh-CN" sz="1400" b="1" dirty="0" smtClean="0">
                <a:latin typeface="宋体" pitchFamily="2" charset="-122"/>
                <a:ea typeface="宋体" pitchFamily="2" charset="-122"/>
              </a:rPr>
              <a:t>	           </a:t>
            </a:r>
            <a:r>
              <a:rPr lang="zh-CN" altLang="zh-CN" sz="1400" b="1" dirty="0" smtClean="0">
                <a:latin typeface="宋体" pitchFamily="2" charset="-122"/>
                <a:ea typeface="宋体" pitchFamily="2" charset="-122"/>
              </a:rPr>
              <a:t>茂林风送幽禽语，坏壁苔侵醉墨痕</a:t>
            </a:r>
            <a:r>
              <a:rPr lang="zh-CN" altLang="en-US" sz="1400" b="1" dirty="0" smtClean="0">
                <a:latin typeface="宋体" pitchFamily="2" charset="-122"/>
                <a:ea typeface="宋体" pitchFamily="2" charset="-122"/>
              </a:rPr>
              <a:t>。</a:t>
            </a:r>
            <a:r>
              <a:rPr lang="zh-CN" altLang="zh-CN" sz="1400" b="1" dirty="0" smtClean="0">
                <a:latin typeface="宋体" pitchFamily="2" charset="-122"/>
                <a:ea typeface="宋体" pitchFamily="2" charset="-122"/>
              </a:rPr>
              <a:t>一首清诗记今夕，细云新月耿</a:t>
            </a:r>
            <a:r>
              <a:rPr lang="zh-CN" altLang="zh-CN" sz="1400" b="1" baseline="30000" dirty="0" smtClean="0">
                <a:latin typeface="宋体" pitchFamily="2" charset="-122"/>
                <a:ea typeface="宋体" pitchFamily="2" charset="-122"/>
              </a:rPr>
              <a:t>【</a:t>
            </a:r>
            <a:r>
              <a:rPr lang="en-US" altLang="zh-CN" sz="1400" b="1" baseline="30000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zh-CN" sz="1400" b="1" baseline="30000" dirty="0" smtClean="0">
                <a:latin typeface="宋体" pitchFamily="2" charset="-122"/>
                <a:ea typeface="宋体" pitchFamily="2" charset="-122"/>
              </a:rPr>
              <a:t>】</a:t>
            </a:r>
            <a:r>
              <a:rPr lang="zh-CN" altLang="zh-CN" sz="1400" b="1" dirty="0" smtClean="0">
                <a:latin typeface="宋体" pitchFamily="2" charset="-122"/>
                <a:ea typeface="宋体" pitchFamily="2" charset="-122"/>
              </a:rPr>
              <a:t>黄昏。</a:t>
            </a:r>
          </a:p>
          <a:p>
            <a:pPr>
              <a:lnSpc>
                <a:spcPts val="1700"/>
              </a:lnSpc>
              <a:buNone/>
            </a:pPr>
            <a:r>
              <a:rPr lang="en-US" altLang="zh-CN" sz="1400" b="1" dirty="0" smtClean="0">
                <a:latin typeface="宋体" pitchFamily="2" charset="-122"/>
                <a:ea typeface="宋体" pitchFamily="2" charset="-122"/>
              </a:rPr>
              <a:t>                </a:t>
            </a:r>
            <a:r>
              <a:rPr lang="zh-CN" altLang="zh-CN" sz="1400" b="1" dirty="0" smtClean="0">
                <a:latin typeface="宋体" pitchFamily="2" charset="-122"/>
                <a:ea typeface="宋体" pitchFamily="2" charset="-122"/>
              </a:rPr>
              <a:t>注释：【</a:t>
            </a:r>
            <a:r>
              <a:rPr lang="en-US" altLang="zh-CN" sz="14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zh-CN" sz="1400" b="1" dirty="0" smtClean="0">
                <a:latin typeface="宋体" pitchFamily="2" charset="-122"/>
                <a:ea typeface="宋体" pitchFamily="2" charset="-122"/>
              </a:rPr>
              <a:t>】耿：微明的样子。</a:t>
            </a:r>
            <a:endParaRPr lang="en-US" altLang="zh-CN" sz="1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1700"/>
              </a:lnSpc>
              <a:buNone/>
            </a:pPr>
            <a:r>
              <a:rPr lang="zh-CN" altLang="zh-CN" sz="1400" b="1" dirty="0" smtClean="0">
                <a:latin typeface="黑体" pitchFamily="49" charset="-122"/>
                <a:ea typeface="黑体" pitchFamily="49" charset="-122"/>
              </a:rPr>
              <a:t>“莫笑农家腊酒浑，丰年留客足鸡豚．山重水复疑无路，柳暗花明又一村．箫鼓追随春社近，衣冠简朴古风存．从今若许闲乘月，拄杖无时夜叩门．”这是陆游的另一首纪游诗《游山西村》。结合具体诗句，比较这首诗和《西村》在</a:t>
            </a:r>
            <a:r>
              <a:rPr lang="zh-CN" altLang="zh-CN" sz="1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内容上的相同点和不同点</a:t>
            </a:r>
            <a:r>
              <a:rPr lang="zh-CN" altLang="zh-CN" sz="1400" b="1" dirty="0" smtClean="0">
                <a:latin typeface="黑体" pitchFamily="49" charset="-122"/>
                <a:ea typeface="黑体" pitchFamily="49" charset="-122"/>
              </a:rPr>
              <a:t>。（</a:t>
            </a:r>
            <a:r>
              <a:rPr lang="en-US" altLang="zh-CN" sz="1400" b="1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zh-CN" sz="1400" b="1" dirty="0" smtClean="0">
                <a:latin typeface="黑体" pitchFamily="49" charset="-122"/>
                <a:ea typeface="黑体" pitchFamily="49" charset="-122"/>
              </a:rPr>
              <a:t>分）</a:t>
            </a:r>
            <a:endParaRPr lang="zh-CN" altLang="zh-CN" sz="1400" dirty="0" smtClean="0"/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0" y="2870522"/>
          <a:ext cx="9144000" cy="312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180"/>
                <a:gridCol w="3877749"/>
                <a:gridCol w="1180618"/>
                <a:gridCol w="2627453"/>
              </a:tblGrid>
              <a:tr h="45411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               意象及特点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   意境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                 情感</a:t>
                      </a:r>
                      <a:endParaRPr lang="zh-CN" altLang="en-US" sz="2000" dirty="0"/>
                    </a:p>
                  </a:txBody>
                  <a:tcPr/>
                </a:tc>
              </a:tr>
              <a:tr h="900125"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 </a:t>
                      </a:r>
                      <a:r>
                        <a:rPr lang="en-US" altLang="zh-CN" sz="1600" b="1" dirty="0" smtClean="0"/>
                        <a:t>《</a:t>
                      </a:r>
                      <a:r>
                        <a:rPr lang="zh-CN" altLang="en-US" sz="1600" b="1" dirty="0" smtClean="0"/>
                        <a:t>西村</a:t>
                      </a:r>
                      <a:r>
                        <a:rPr lang="en-US" altLang="zh-CN" sz="1600" b="1" dirty="0" smtClean="0"/>
                        <a:t>》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800" b="1" dirty="0" smtClean="0">
                        <a:solidFill>
                          <a:srgbClr val="C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</a:tr>
              <a:tr h="1770866"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《</a:t>
                      </a:r>
                      <a:r>
                        <a:rPr lang="zh-CN" altLang="en-US" sz="1600" b="1" dirty="0" smtClean="0"/>
                        <a:t>游山西村</a:t>
                      </a:r>
                      <a:r>
                        <a:rPr lang="en-US" altLang="zh-CN" sz="1600" b="1" dirty="0" smtClean="0"/>
                        <a:t>》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   </a:t>
                      </a:r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8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8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8880" y="3310358"/>
            <a:ext cx="3819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高柳簇桥  临水村落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茂林幽禽  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黄昏新月  小桃园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0574" y="3298785"/>
            <a:ext cx="766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幽静 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自然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美好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1191" y="3368235"/>
            <a:ext cx="237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>
              <a:defRPr/>
            </a:pP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008" y="4230951"/>
            <a:ext cx="379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山重水复   柳暗花明</a:t>
            </a:r>
            <a:r>
              <a:rPr lang="en-US" altLang="zh-CN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</a:t>
            </a:r>
          </a:p>
          <a:p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丰年留客   箫鼓春社  衣冠简朴 </a:t>
            </a:r>
            <a:endParaRPr lang="en-US" altLang="zh-CN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6953" y="4265676"/>
            <a:ext cx="127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幽静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淳朴热情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9144" y="3414531"/>
            <a:ext cx="289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热爱</a:t>
            </a:r>
            <a:endParaRPr lang="zh-CN" altLang="en-US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6466" y="4247908"/>
            <a:ext cx="184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热爱、赞美  </a:t>
            </a:r>
            <a:endParaRPr lang="en-US" altLang="zh-CN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8881" y="4774168"/>
            <a:ext cx="337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乡村自然景色  乡情古风民俗</a:t>
            </a:r>
            <a:endParaRPr lang="en-US" altLang="zh-CN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9904" y="3842795"/>
            <a:ext cx="356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乡村自然风光  回忆往昔 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5915" y="4588973"/>
            <a:ext cx="148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哲理</a:t>
            </a:r>
            <a:endParaRPr lang="zh-CN" altLang="en-US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1494" y="138897"/>
            <a:ext cx="8403220" cy="501935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dirty="0" smtClean="0"/>
              <a:t>2016</a:t>
            </a:r>
            <a:r>
              <a:rPr lang="zh-CN" altLang="en-US" dirty="0" smtClean="0"/>
              <a:t>北京</a:t>
            </a:r>
            <a:r>
              <a:rPr lang="zh-CN" altLang="en-US" dirty="0" smtClean="0"/>
              <a:t>卷</a:t>
            </a:r>
            <a:r>
              <a:rPr lang="en-US" altLang="zh-CN" dirty="0" smtClean="0"/>
              <a:t>17</a:t>
            </a:r>
            <a:r>
              <a:rPr lang="zh-CN" altLang="en-US" dirty="0" smtClean="0"/>
              <a:t>题（</a:t>
            </a:r>
            <a:r>
              <a:rPr lang="en-US" altLang="zh-CN" dirty="0" smtClean="0"/>
              <a:t>6</a:t>
            </a:r>
            <a:r>
              <a:rPr lang="zh-CN" altLang="en-US" dirty="0" smtClean="0"/>
              <a:t>分）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195" y="714469"/>
            <a:ext cx="8657863" cy="4042179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ts val="1900"/>
              </a:lnSpc>
              <a:buNone/>
            </a:pPr>
            <a:r>
              <a:rPr lang="en-US" altLang="zh-CN" sz="1400" b="1" dirty="0" smtClean="0">
                <a:latin typeface="黑体" pitchFamily="49" charset="-122"/>
                <a:ea typeface="黑体" pitchFamily="49" charset="-122"/>
              </a:rPr>
              <a:t>                                </a:t>
            </a:r>
            <a:r>
              <a:rPr lang="zh-CN" altLang="zh-CN" sz="1400" b="1" dirty="0" smtClean="0">
                <a:latin typeface="黑体" pitchFamily="49" charset="-122"/>
                <a:ea typeface="黑体" pitchFamily="49" charset="-122"/>
              </a:rPr>
              <a:t>西村</a:t>
            </a:r>
            <a:r>
              <a:rPr lang="en-US" altLang="zh-CN" sz="1400" b="1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zh-CN" sz="1400" b="1" dirty="0" smtClean="0">
                <a:latin typeface="黑体" pitchFamily="49" charset="-122"/>
                <a:ea typeface="黑体" pitchFamily="49" charset="-122"/>
              </a:rPr>
              <a:t>陆游</a:t>
            </a:r>
          </a:p>
          <a:p>
            <a:pPr>
              <a:lnSpc>
                <a:spcPts val="1900"/>
              </a:lnSpc>
              <a:buNone/>
            </a:pPr>
            <a:r>
              <a:rPr lang="en-US" altLang="zh-CN" sz="1400" b="1" dirty="0" smtClean="0">
                <a:latin typeface="宋体" pitchFamily="2" charset="-122"/>
                <a:ea typeface="宋体" pitchFamily="2" charset="-122"/>
              </a:rPr>
              <a:t>             </a:t>
            </a:r>
            <a:r>
              <a:rPr lang="zh-CN" altLang="zh-CN" sz="1400" b="1" dirty="0" smtClean="0">
                <a:latin typeface="宋体" pitchFamily="2" charset="-122"/>
                <a:ea typeface="宋体" pitchFamily="2" charset="-122"/>
              </a:rPr>
              <a:t>乱山深处小桃源，往岁求浆忆叩门。高柳簇桥初转马，数家临水自成村。</a:t>
            </a:r>
          </a:p>
          <a:p>
            <a:pPr>
              <a:lnSpc>
                <a:spcPts val="1900"/>
              </a:lnSpc>
              <a:buNone/>
            </a:pPr>
            <a:r>
              <a:rPr lang="en-US" altLang="zh-CN" sz="1400" b="1" dirty="0" smtClean="0">
                <a:latin typeface="宋体" pitchFamily="2" charset="-122"/>
                <a:ea typeface="宋体" pitchFamily="2" charset="-122"/>
              </a:rPr>
              <a:t>	           </a:t>
            </a:r>
            <a:r>
              <a:rPr lang="zh-CN" altLang="zh-CN" sz="1400" b="1" dirty="0" smtClean="0">
                <a:latin typeface="宋体" pitchFamily="2" charset="-122"/>
                <a:ea typeface="宋体" pitchFamily="2" charset="-122"/>
              </a:rPr>
              <a:t>茂林风送幽禽语，坏壁苔侵醉墨痕</a:t>
            </a:r>
            <a:r>
              <a:rPr lang="zh-CN" altLang="en-US" sz="1400" b="1" dirty="0" smtClean="0">
                <a:latin typeface="宋体" pitchFamily="2" charset="-122"/>
                <a:ea typeface="宋体" pitchFamily="2" charset="-122"/>
              </a:rPr>
              <a:t>。</a:t>
            </a:r>
            <a:r>
              <a:rPr lang="zh-CN" altLang="zh-CN" sz="1400" b="1" dirty="0" smtClean="0">
                <a:latin typeface="宋体" pitchFamily="2" charset="-122"/>
                <a:ea typeface="宋体" pitchFamily="2" charset="-122"/>
              </a:rPr>
              <a:t>一首清诗记今夕，细云新月耿</a:t>
            </a:r>
            <a:r>
              <a:rPr lang="zh-CN" altLang="zh-CN" sz="1400" b="1" baseline="30000" dirty="0" smtClean="0">
                <a:latin typeface="宋体" pitchFamily="2" charset="-122"/>
                <a:ea typeface="宋体" pitchFamily="2" charset="-122"/>
              </a:rPr>
              <a:t>【</a:t>
            </a:r>
            <a:r>
              <a:rPr lang="en-US" altLang="zh-CN" sz="1400" b="1" baseline="30000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zh-CN" sz="1400" b="1" baseline="30000" dirty="0" smtClean="0">
                <a:latin typeface="宋体" pitchFamily="2" charset="-122"/>
                <a:ea typeface="宋体" pitchFamily="2" charset="-122"/>
              </a:rPr>
              <a:t>】</a:t>
            </a:r>
            <a:r>
              <a:rPr lang="zh-CN" altLang="zh-CN" sz="1400" b="1" dirty="0" smtClean="0">
                <a:latin typeface="宋体" pitchFamily="2" charset="-122"/>
                <a:ea typeface="宋体" pitchFamily="2" charset="-122"/>
              </a:rPr>
              <a:t>黄昏。</a:t>
            </a:r>
          </a:p>
          <a:p>
            <a:pPr>
              <a:lnSpc>
                <a:spcPts val="1900"/>
              </a:lnSpc>
              <a:buNone/>
            </a:pPr>
            <a:r>
              <a:rPr lang="en-US" altLang="zh-CN" sz="1400" b="1" dirty="0" smtClean="0">
                <a:latin typeface="宋体" pitchFamily="2" charset="-122"/>
                <a:ea typeface="宋体" pitchFamily="2" charset="-122"/>
              </a:rPr>
              <a:t>                </a:t>
            </a:r>
            <a:r>
              <a:rPr lang="zh-CN" altLang="zh-CN" sz="1400" b="1" dirty="0" smtClean="0">
                <a:latin typeface="宋体" pitchFamily="2" charset="-122"/>
                <a:ea typeface="宋体" pitchFamily="2" charset="-122"/>
              </a:rPr>
              <a:t>注释：【</a:t>
            </a:r>
            <a:r>
              <a:rPr lang="en-US" altLang="zh-CN" sz="14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zh-CN" sz="1400" b="1" dirty="0" smtClean="0">
                <a:latin typeface="宋体" pitchFamily="2" charset="-122"/>
                <a:ea typeface="宋体" pitchFamily="2" charset="-122"/>
              </a:rPr>
              <a:t>】耿：微明的样子。</a:t>
            </a:r>
          </a:p>
          <a:p>
            <a:pPr>
              <a:buNone/>
            </a:pPr>
            <a:r>
              <a:rPr lang="zh-CN" altLang="zh-CN" sz="1400" b="1" dirty="0" smtClean="0">
                <a:latin typeface="黑体" pitchFamily="49" charset="-122"/>
                <a:ea typeface="黑体" pitchFamily="49" charset="-122"/>
              </a:rPr>
              <a:t>“莫笑农家腊酒浑，丰年留客足鸡豚．山重水复疑无路，柳暗花明又一村．箫鼓追随春社近，衣冠简朴古风存．从今若许闲乘月，拄杖无时夜叩门．”这是陆游的另一首纪游诗《游山西村》。结合具体诗句，比较这首诗和《西村》在</a:t>
            </a:r>
            <a:r>
              <a:rPr lang="zh-CN" altLang="zh-CN" sz="1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内容上的相同点和不同点</a:t>
            </a:r>
            <a:r>
              <a:rPr lang="zh-CN" altLang="zh-CN" sz="1400" b="1" dirty="0" smtClean="0">
                <a:latin typeface="黑体" pitchFamily="49" charset="-122"/>
                <a:ea typeface="黑体" pitchFamily="49" charset="-122"/>
              </a:rPr>
              <a:t>。（</a:t>
            </a:r>
            <a:r>
              <a:rPr lang="en-US" altLang="zh-CN" sz="1400" b="1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zh-CN" sz="1400" b="1" dirty="0" smtClean="0">
                <a:latin typeface="黑体" pitchFamily="49" charset="-122"/>
                <a:ea typeface="黑体" pitchFamily="49" charset="-122"/>
              </a:rPr>
              <a:t>分）</a:t>
            </a:r>
            <a:endParaRPr lang="zh-CN" altLang="zh-CN" sz="1400" dirty="0" smtClean="0"/>
          </a:p>
          <a:p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96770" y="3053508"/>
            <a:ext cx="8762035" cy="25853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答：</a:t>
            </a:r>
            <a:r>
              <a:rPr lang="zh-CN" altLang="zh-CN" b="1" dirty="0" smtClean="0">
                <a:solidFill>
                  <a:srgbClr val="002060"/>
                </a:solidFill>
              </a:rPr>
              <a:t>相同点：都描写到了乡村自然风光，或是“山重水复”或者“乱山深处”，清幽和恬静；表现作者对山村的喜爱之情。</a:t>
            </a:r>
            <a:r>
              <a:rPr lang="en-US" altLang="zh-CN" b="1" dirty="0" smtClean="0">
                <a:solidFill>
                  <a:srgbClr val="002060"/>
                </a:solidFill>
              </a:rPr>
              <a:t/>
            </a:r>
            <a:br>
              <a:rPr lang="en-US" altLang="zh-CN" b="1" dirty="0" smtClean="0">
                <a:solidFill>
                  <a:srgbClr val="002060"/>
                </a:solidFill>
              </a:rPr>
            </a:br>
            <a:r>
              <a:rPr lang="en-US" altLang="zh-CN" b="1" dirty="0" smtClean="0">
                <a:solidFill>
                  <a:srgbClr val="002060"/>
                </a:solidFill>
              </a:rPr>
              <a:t>        </a:t>
            </a:r>
            <a:r>
              <a:rPr lang="zh-CN" altLang="zh-CN" b="1" dirty="0" smtClean="0">
                <a:solidFill>
                  <a:srgbClr val="002060"/>
                </a:solidFill>
              </a:rPr>
              <a:t>不同点：《西村》侧重于对自然风光的描写，通过“风送禽语”和“苔侵墨痕”表现山村风光的幽静；《游山西村》除却自然风光外，更侧重描写山村的风土人情和风俗，通过对“萧鼓追随”的春社情景的描写和“衣冠简朴”的村民的描写，表现山村生活的淳朴和作者的喜爱之情；《游山西村》写景之外还蕴含哲理，表现出逆境中往往蕴含着无限的希望。</a:t>
            </a:r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 </a:t>
            </a:r>
            <a:endParaRPr lang="zh-CN" altLang="zh-CN" b="1" dirty="0" smtClean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964" y="107138"/>
            <a:ext cx="8404877" cy="52946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zh-CN" altLang="en-US" sz="2400" dirty="0" smtClean="0"/>
              <a:t>近几年北京高考试题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6137" y="762966"/>
            <a:ext cx="8347003" cy="4063677"/>
          </a:xfrm>
          <a:ln>
            <a:solidFill>
              <a:schemeClr val="accent1"/>
            </a:solidFill>
          </a:ln>
        </p:spPr>
        <p:txBody>
          <a:bodyPr numCol="1">
            <a:normAutofit fontScale="55000" lnSpcReduction="20000"/>
          </a:bodyPr>
          <a:lstStyle/>
          <a:p>
            <a:pPr>
              <a:buNone/>
            </a:pP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1.(2019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年北京卷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15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题，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分）</a:t>
            </a:r>
            <a:r>
              <a:rPr lang="zh-CN" altLang="en-US" sz="2900" dirty="0" smtClean="0"/>
              <a:t> 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现实中没有黑色梅花，而宋代出现了墨梅画。根据上面两首诗，概括陈与义对墨梅画特点的认识，并比较</a:t>
            </a:r>
            <a:r>
              <a:rPr lang="zh-CN" altLang="en-US" sz="29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两首诗题咏的侧重点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有何不同。</a:t>
            </a:r>
          </a:p>
          <a:p>
            <a:pPr>
              <a:buNone/>
            </a:pP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2.(2017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年北京卷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17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题，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分）</a:t>
            </a:r>
            <a:r>
              <a:rPr lang="zh-CN" altLang="en-US" sz="2900" dirty="0" smtClean="0"/>
              <a:t> 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 同样是描绘山峡，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晓行巴峡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与下列诗句相比，在</a:t>
            </a:r>
            <a:r>
              <a:rPr lang="zh-CN" altLang="en-US" sz="29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运用意象、抒发情感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方面有何不同？请结合诗句，具体分析。（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分）</a:t>
            </a:r>
            <a:endParaRPr lang="en-US" altLang="zh-CN" sz="29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3.(2016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年北京卷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17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题，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分）</a:t>
            </a:r>
            <a:r>
              <a:rPr lang="zh-CN" altLang="en-US" sz="2900" dirty="0" smtClean="0"/>
              <a:t> 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“莫笑农家腊酒浑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丰年留客足鸡豚。 山重水复疑无路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柳暗花明又一村。 箫鼓追随春社近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衣冠简朴古风存。 从今若许闲乘月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拄杖无时夜叩门。”这是陆游的另一首纪游诗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游山西村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。结合具体诗句，比较这首诗和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西村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en-US" sz="29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内容上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的相同点和不同点。</a:t>
            </a:r>
          </a:p>
          <a:p>
            <a:pPr>
              <a:buNone/>
            </a:pP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4.(2015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年北京卷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19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题，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分）欧阳修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醉翁亭记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描写了琅琊山的四时景色，表现了作者以山水自适、与民同乐的情怀。与之相比，苏轼这首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醉翁操</a:t>
            </a:r>
            <a:r>
              <a:rPr lang="en-US" altLang="zh-CN" sz="29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所描写的</a:t>
            </a:r>
            <a:r>
              <a:rPr lang="zh-CN" altLang="en-US" sz="29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景色和表现的情怀</a:t>
            </a:r>
            <a:r>
              <a:rPr lang="zh-CN" altLang="en-US" sz="2900" b="1" dirty="0" smtClean="0">
                <a:latin typeface="楷体" pitchFamily="49" charset="-122"/>
                <a:ea typeface="楷体" pitchFamily="49" charset="-122"/>
              </a:rPr>
              <a:t>有何不同？</a:t>
            </a:r>
            <a:endParaRPr lang="en-US" altLang="zh-CN" sz="29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zh-CN" altLang="en-US" sz="24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434" y="332467"/>
            <a:ext cx="8109155" cy="67453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zh-CN" altLang="en-US" sz="2800" dirty="0" smtClean="0"/>
              <a:t>诗歌比较鉴赏题常涉及的考点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9286" y="1238491"/>
            <a:ext cx="8333772" cy="3518157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CN" sz="3200" b="1" dirty="0" smtClean="0"/>
              <a:t>1.</a:t>
            </a:r>
            <a:r>
              <a:rPr lang="zh-CN" altLang="en-US" sz="3200" b="1" dirty="0" smtClean="0"/>
              <a:t>所写内容（包括形象、景色意境等）的异同；</a:t>
            </a:r>
            <a:endParaRPr lang="en-US" altLang="zh-CN" sz="3200" b="1" dirty="0" smtClean="0"/>
          </a:p>
          <a:p>
            <a:pPr>
              <a:buNone/>
            </a:pPr>
            <a:r>
              <a:rPr lang="en-US" altLang="zh-CN" sz="3200" b="1" dirty="0" smtClean="0"/>
              <a:t>2.</a:t>
            </a:r>
            <a:r>
              <a:rPr lang="zh-CN" altLang="en-US" sz="3200" b="1" dirty="0" smtClean="0"/>
              <a:t>所抒情感的异同；</a:t>
            </a:r>
            <a:endParaRPr lang="en-US" altLang="zh-CN" sz="3200" b="1" dirty="0" smtClean="0"/>
          </a:p>
          <a:p>
            <a:pPr>
              <a:buNone/>
            </a:pPr>
            <a:r>
              <a:rPr lang="en-US" altLang="zh-CN" sz="3200" b="1" dirty="0" smtClean="0"/>
              <a:t>3.</a:t>
            </a:r>
            <a:r>
              <a:rPr lang="zh-CN" altLang="en-US" sz="3200" b="1" dirty="0"/>
              <a:t>表达技巧</a:t>
            </a:r>
            <a:r>
              <a:rPr lang="zh-CN" altLang="en-US" sz="3200" b="1" dirty="0" smtClean="0"/>
              <a:t>的异同；</a:t>
            </a:r>
            <a:endParaRPr lang="en-US" altLang="zh-CN" sz="3200" b="1" dirty="0" smtClean="0"/>
          </a:p>
          <a:p>
            <a:pPr>
              <a:buNone/>
            </a:pPr>
            <a:r>
              <a:rPr lang="en-US" altLang="zh-CN" sz="3200" b="1" dirty="0" smtClean="0"/>
              <a:t>4.</a:t>
            </a:r>
            <a:r>
              <a:rPr lang="zh-CN" altLang="en-US" sz="3200" b="1" dirty="0" smtClean="0"/>
              <a:t>语言风格的异同。</a:t>
            </a:r>
            <a:endParaRPr lang="en-US" altLang="zh-CN" sz="3200" b="1" dirty="0" smtClean="0"/>
          </a:p>
          <a:p>
            <a:pPr>
              <a:buNone/>
            </a:pP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434" y="332467"/>
            <a:ext cx="8109155" cy="67453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zh-CN" altLang="en-US" sz="2800" dirty="0" smtClean="0"/>
              <a:t>诗歌比较鉴赏题的命题方式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9286" y="1238491"/>
            <a:ext cx="8333772" cy="3518157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同一诗人抒写的同类题材诗歌的内容与情感的比较</a:t>
            </a:r>
          </a:p>
          <a:p>
            <a:pPr>
              <a:buNone/>
            </a:pP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不同诗人抒写的同一内容（或景象）的诗歌意象与情感的比较</a:t>
            </a:r>
          </a:p>
          <a:p>
            <a:pPr>
              <a:buNone/>
            </a:pP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不同诗歌描写相同对象表现手法和思想情感的比较。</a:t>
            </a:r>
            <a:endParaRPr lang="en-US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不同诗歌选取同一意象的寓意与情感的比较。</a:t>
            </a:r>
            <a:endParaRPr lang="en-US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625033" y="3773347"/>
            <a:ext cx="7998107" cy="1200329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1.(2019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年北京卷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15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题，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分）</a:t>
            </a:r>
            <a:r>
              <a:rPr lang="zh-CN" altLang="en-US" sz="2400" dirty="0" smtClean="0"/>
              <a:t> 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现实中没有黑色梅花，而宋代出现了墨梅画。根据上面两首诗，概括陈与义对墨梅画特点的认识，并比较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两首诗题咏的侧重点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有何不同。</a:t>
            </a:r>
          </a:p>
        </p:txBody>
      </p:sp>
      <p:sp>
        <p:nvSpPr>
          <p:cNvPr id="5" name="矩形 4"/>
          <p:cNvSpPr/>
          <p:nvPr/>
        </p:nvSpPr>
        <p:spPr>
          <a:xfrm>
            <a:off x="798653" y="3767963"/>
            <a:ext cx="8044405" cy="1200329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2.(2017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年北京卷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17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题，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分）</a:t>
            </a:r>
            <a:r>
              <a:rPr lang="zh-CN" altLang="en-US" sz="2400" dirty="0" smtClean="0"/>
              <a:t> 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同样是描绘山峡，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晓行巴峡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与下列诗句相比，在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运用意象、抒发情感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方面有何不同？请结合诗句，具体分析。（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分）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27287" y="3773349"/>
            <a:ext cx="8146322" cy="120032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3.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（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2018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丰台二模）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《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夏日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》《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池荷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》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和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《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旅夜书怀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》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三首诗，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分别用什么手法写“沙鸥”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? 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各自表达了诗人怎样的情感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? (6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分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)</a:t>
            </a:r>
            <a:endParaRPr kumimoji="0" lang="en-US" altLang="zh-CN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7631" y="3842795"/>
            <a:ext cx="7974956" cy="954107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4.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（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2017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海淀一模）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来诗和刘诗笔下的</a:t>
            </a:r>
            <a:r>
              <a:rPr lang="zh-TW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鹭鸶形象有何不同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？请结合诗句内容回答。（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6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分）</a:t>
            </a:r>
            <a:endParaRPr lang="zh-TW" altLang="en-US" sz="5400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2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9286" y="162046"/>
            <a:ext cx="8132304" cy="501935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dirty="0" smtClean="0"/>
              <a:t>2017</a:t>
            </a:r>
            <a:r>
              <a:rPr lang="zh-CN" altLang="en-US" dirty="0" smtClean="0"/>
              <a:t>北京卷</a:t>
            </a:r>
            <a:r>
              <a:rPr lang="en-US" altLang="zh-CN" dirty="0" smtClean="0"/>
              <a:t>17</a:t>
            </a:r>
            <a:r>
              <a:rPr lang="zh-CN" altLang="en-US" dirty="0" smtClean="0"/>
              <a:t>题（</a:t>
            </a:r>
            <a:r>
              <a:rPr lang="en-US" altLang="zh-CN" dirty="0" smtClean="0"/>
              <a:t>6</a:t>
            </a:r>
            <a:r>
              <a:rPr lang="zh-CN" altLang="en-US" dirty="0" smtClean="0"/>
              <a:t>分）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                                                       </a:t>
            </a:r>
            <a:r>
              <a:rPr lang="zh-CN" altLang="zh-CN" sz="1600" b="1" dirty="0" smtClean="0"/>
              <a:t>晓行巴峡</a:t>
            </a:r>
            <a:r>
              <a:rPr lang="en-US" altLang="zh-CN" sz="1600" b="1" dirty="0" smtClean="0"/>
              <a:t>      </a:t>
            </a:r>
            <a:r>
              <a:rPr lang="zh-CN" altLang="zh-CN" sz="1600" b="1" dirty="0" smtClean="0"/>
              <a:t>王维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                      </a:t>
            </a:r>
            <a:r>
              <a:rPr lang="zh-CN" altLang="zh-CN" sz="1600" b="1" dirty="0" smtClean="0">
                <a:latin typeface="宋体" pitchFamily="2" charset="-122"/>
                <a:ea typeface="宋体" pitchFamily="2" charset="-122"/>
              </a:rPr>
              <a:t>际晓投巴峡，馀春忆帝京。晴江一女浣，朝日众鸡鸣。</a:t>
            </a:r>
          </a:p>
          <a:p>
            <a:pPr>
              <a:buNone/>
            </a:pPr>
            <a:r>
              <a:rPr lang="en-US" altLang="zh-CN" sz="1600" b="1" dirty="0" smtClean="0">
                <a:latin typeface="宋体" pitchFamily="2" charset="-122"/>
                <a:ea typeface="宋体" pitchFamily="2" charset="-122"/>
              </a:rPr>
              <a:t>              </a:t>
            </a:r>
            <a:r>
              <a:rPr lang="zh-CN" altLang="zh-CN" sz="1600" b="1" dirty="0" smtClean="0">
                <a:latin typeface="宋体" pitchFamily="2" charset="-122"/>
                <a:ea typeface="宋体" pitchFamily="2" charset="-122"/>
              </a:rPr>
              <a:t>水国舟中市，山桥树杪</a:t>
            </a:r>
            <a:r>
              <a:rPr lang="zh-CN" altLang="zh-CN" sz="1600" b="1" baseline="30000" dirty="0" smtClean="0">
                <a:latin typeface="宋体" pitchFamily="2" charset="-122"/>
                <a:ea typeface="宋体" pitchFamily="2" charset="-122"/>
              </a:rPr>
              <a:t>【</a:t>
            </a:r>
            <a:r>
              <a:rPr lang="en-US" altLang="zh-CN" sz="1600" b="1" baseline="30000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zh-CN" sz="1600" b="1" baseline="30000" dirty="0" smtClean="0">
                <a:latin typeface="宋体" pitchFamily="2" charset="-122"/>
                <a:ea typeface="宋体" pitchFamily="2" charset="-122"/>
              </a:rPr>
              <a:t>】</a:t>
            </a:r>
            <a:r>
              <a:rPr lang="zh-CN" altLang="zh-CN" sz="1600" b="1" dirty="0" smtClean="0">
                <a:latin typeface="宋体" pitchFamily="2" charset="-122"/>
                <a:ea typeface="宋体" pitchFamily="2" charset="-122"/>
              </a:rPr>
              <a:t>行。登高万井出，眺迥二流明。</a:t>
            </a:r>
          </a:p>
          <a:p>
            <a:pPr>
              <a:buNone/>
            </a:pPr>
            <a:r>
              <a:rPr lang="en-US" altLang="zh-CN" sz="1600" b="1" dirty="0" smtClean="0">
                <a:latin typeface="宋体" pitchFamily="2" charset="-122"/>
                <a:ea typeface="宋体" pitchFamily="2" charset="-122"/>
              </a:rPr>
              <a:t>              </a:t>
            </a:r>
            <a:r>
              <a:rPr lang="zh-CN" altLang="zh-CN" sz="1600" b="1" dirty="0" smtClean="0">
                <a:latin typeface="宋体" pitchFamily="2" charset="-122"/>
                <a:ea typeface="宋体" pitchFamily="2" charset="-122"/>
              </a:rPr>
              <a:t>人作殊方语，莺为故国声。赖多山水趣，稍解别离情。</a:t>
            </a:r>
          </a:p>
          <a:p>
            <a:pPr>
              <a:buNone/>
            </a:pPr>
            <a:r>
              <a:rPr lang="en-US" altLang="zh-CN" sz="1600" b="1" dirty="0" smtClean="0"/>
              <a:t>                      </a:t>
            </a:r>
            <a:r>
              <a:rPr lang="zh-CN" altLang="zh-CN" sz="1600" b="1" dirty="0" smtClean="0"/>
              <a:t>注释：【</a:t>
            </a:r>
            <a:r>
              <a:rPr lang="en-US" altLang="zh-CN" sz="1600" b="1" dirty="0" smtClean="0"/>
              <a:t>1</a:t>
            </a:r>
            <a:r>
              <a:rPr lang="zh-CN" altLang="zh-CN" sz="1600" b="1" dirty="0" smtClean="0"/>
              <a:t>】树杪：树梢。</a:t>
            </a:r>
          </a:p>
          <a:p>
            <a:pPr>
              <a:buNone/>
            </a:pPr>
            <a:r>
              <a:rPr lang="en-US" altLang="zh-CN" sz="1600" b="1" dirty="0" smtClean="0"/>
              <a:t>       </a:t>
            </a:r>
            <a:r>
              <a:rPr lang="zh-CN" altLang="zh-CN" sz="1600" b="1" dirty="0" smtClean="0"/>
              <a:t>同样是描绘山峡，《晓行巴峡》与下列诗句相比，在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运用意象、抒发情感</a:t>
            </a:r>
            <a:r>
              <a:rPr lang="zh-CN" altLang="zh-CN" sz="1600" b="1" dirty="0" smtClean="0"/>
              <a:t>方面有何不同？请结合诗句，具体分析。（</a:t>
            </a:r>
            <a:r>
              <a:rPr lang="en-US" altLang="zh-CN" sz="1600" b="1" dirty="0" smtClean="0"/>
              <a:t>6</a:t>
            </a:r>
            <a:r>
              <a:rPr lang="zh-CN" altLang="zh-CN" sz="1600" b="1" dirty="0" smtClean="0"/>
              <a:t>分）</a:t>
            </a:r>
          </a:p>
          <a:p>
            <a:pPr>
              <a:buNone/>
            </a:pPr>
            <a:r>
              <a:rPr lang="en-US" altLang="zh-CN" sz="1600" b="1" dirty="0" smtClean="0"/>
              <a:t>                      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巴东三峡巫峡长，猿鸣三声泪沾裳。（郦道元《水经注》）</a:t>
            </a:r>
          </a:p>
          <a:p>
            <a:pPr>
              <a:buNone/>
            </a:pP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玉露凋伤枫树林，巫山巫峡气萧森。（杜甫《秋兴八首》）</a:t>
            </a:r>
          </a:p>
          <a:p>
            <a:pPr>
              <a:buNone/>
            </a:pP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1494" y="138897"/>
            <a:ext cx="8403220" cy="501935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dirty="0" smtClean="0"/>
              <a:t>2017</a:t>
            </a:r>
            <a:r>
              <a:rPr lang="zh-CN" altLang="en-US" dirty="0" smtClean="0"/>
              <a:t>北京卷</a:t>
            </a:r>
            <a:r>
              <a:rPr lang="en-US" altLang="zh-CN" dirty="0" smtClean="0"/>
              <a:t>17</a:t>
            </a:r>
            <a:r>
              <a:rPr lang="zh-CN" altLang="en-US" dirty="0" smtClean="0"/>
              <a:t>题（</a:t>
            </a:r>
            <a:r>
              <a:rPr lang="en-US" altLang="zh-CN" dirty="0" smtClean="0"/>
              <a:t>6</a:t>
            </a:r>
            <a:r>
              <a:rPr lang="zh-CN" altLang="en-US" dirty="0" smtClean="0"/>
              <a:t>分）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195" y="714469"/>
            <a:ext cx="8657863" cy="4042179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ts val="1500"/>
              </a:lnSpc>
              <a:buNone/>
            </a:pPr>
            <a:r>
              <a:rPr lang="en-US" altLang="zh-CN" dirty="0" smtClean="0"/>
              <a:t>                                                       </a:t>
            </a:r>
            <a:r>
              <a:rPr lang="zh-CN" altLang="zh-CN" sz="1600" b="1" dirty="0" smtClean="0"/>
              <a:t>晓行巴峡</a:t>
            </a:r>
            <a:r>
              <a:rPr lang="en-US" altLang="zh-CN" sz="1600" b="1" dirty="0" smtClean="0"/>
              <a:t>      </a:t>
            </a:r>
            <a:r>
              <a:rPr lang="zh-CN" altLang="zh-CN" sz="1600" b="1" dirty="0" smtClean="0"/>
              <a:t>王维</a:t>
            </a:r>
            <a:endParaRPr lang="en-US" altLang="zh-CN" sz="1600" b="1" dirty="0" smtClean="0"/>
          </a:p>
          <a:p>
            <a:pPr>
              <a:lnSpc>
                <a:spcPts val="1500"/>
              </a:lnSpc>
              <a:buNone/>
            </a:pP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际晓投巴峡，馀春忆帝京。晴江一女浣，朝日众鸡鸣。水国舟中市，山桥树杪</a:t>
            </a:r>
            <a:r>
              <a:rPr lang="zh-CN" altLang="zh-CN" sz="1600" b="1" baseline="30000" dirty="0" smtClean="0">
                <a:latin typeface="楷体" pitchFamily="49" charset="-122"/>
                <a:ea typeface="楷体" pitchFamily="49" charset="-122"/>
              </a:rPr>
              <a:t>【</a:t>
            </a:r>
            <a:r>
              <a:rPr lang="en-US" altLang="zh-CN" sz="1600" b="1" baseline="300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1600" b="1" baseline="30000" dirty="0" smtClean="0">
                <a:latin typeface="楷体" pitchFamily="49" charset="-122"/>
                <a:ea typeface="楷体" pitchFamily="49" charset="-122"/>
              </a:rPr>
              <a:t>】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1500"/>
              </a:lnSpc>
              <a:buNone/>
            </a:pP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登高万井出，眺迥二流明。人作殊方语，莺为故国声。赖多山水趣，稍解别离情。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sz="1600" b="1" dirty="0" smtClean="0"/>
              <a:t>       </a:t>
            </a:r>
            <a:r>
              <a:rPr lang="zh-CN" altLang="zh-CN" sz="1600" b="1" dirty="0" smtClean="0"/>
              <a:t>注释：【</a:t>
            </a:r>
            <a:r>
              <a:rPr lang="en-US" altLang="zh-CN" sz="1600" b="1" dirty="0" smtClean="0"/>
              <a:t>1</a:t>
            </a:r>
            <a:r>
              <a:rPr lang="zh-CN" altLang="zh-CN" sz="1600" b="1" dirty="0" smtClean="0"/>
              <a:t>】树杪：树梢。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sz="1600" b="1" dirty="0" smtClean="0"/>
              <a:t>       </a:t>
            </a:r>
            <a:r>
              <a:rPr lang="zh-CN" altLang="zh-CN" sz="1400" b="1" dirty="0" smtClean="0">
                <a:solidFill>
                  <a:srgbClr val="0000FF"/>
                </a:solidFill>
              </a:rPr>
              <a:t>同样是描绘山峡</a:t>
            </a:r>
            <a:r>
              <a:rPr lang="zh-CN" altLang="zh-CN" sz="1400" b="1" dirty="0" smtClean="0"/>
              <a:t>，《晓行巴峡》与下列诗句相比，在</a:t>
            </a:r>
            <a:r>
              <a:rPr lang="zh-CN" altLang="zh-CN" sz="1400" b="1" dirty="0" smtClean="0">
                <a:solidFill>
                  <a:srgbClr val="FF0000"/>
                </a:solidFill>
              </a:rPr>
              <a:t>运用意象、抒发情感</a:t>
            </a:r>
            <a:r>
              <a:rPr lang="zh-CN" altLang="zh-CN" sz="1400" b="1" dirty="0" smtClean="0"/>
              <a:t>方面有何不同？请结合诗句，具体分析。（</a:t>
            </a:r>
            <a:r>
              <a:rPr lang="en-US" altLang="zh-CN" sz="1400" b="1" dirty="0" smtClean="0"/>
              <a:t>6</a:t>
            </a:r>
            <a:r>
              <a:rPr lang="zh-CN" altLang="zh-CN" sz="1400" b="1" dirty="0" smtClean="0"/>
              <a:t>分）</a:t>
            </a:r>
            <a:endParaRPr lang="zh-CN" altLang="zh-CN" sz="1600" b="1" dirty="0" smtClean="0"/>
          </a:p>
          <a:p>
            <a:pPr>
              <a:lnSpc>
                <a:spcPts val="1500"/>
              </a:lnSpc>
              <a:buNone/>
            </a:pPr>
            <a:r>
              <a:rPr lang="en-US" altLang="zh-CN" sz="1600" b="1" dirty="0" smtClean="0"/>
              <a:t>                        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巴东三峡巫峡长，猿鸣三声泪沾裳。（郦道元《水经注》）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玉露凋伤枫树林，巫山巫峡气萧森。（杜甫《秋兴八首》）</a:t>
            </a:r>
          </a:p>
          <a:p>
            <a:pPr>
              <a:buNone/>
            </a:pPr>
            <a:endParaRPr lang="zh-CN" altLang="zh-CN" dirty="0" smtClean="0"/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0" y="3099860"/>
          <a:ext cx="9074552" cy="3173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985"/>
                <a:gridCol w="3206187"/>
                <a:gridCol w="1307939"/>
                <a:gridCol w="3090441"/>
              </a:tblGrid>
              <a:tr h="39408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           意象及特点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    意境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                 情感</a:t>
                      </a:r>
                      <a:endParaRPr lang="zh-CN" altLang="en-US" sz="2000" dirty="0"/>
                    </a:p>
                  </a:txBody>
                  <a:tcPr/>
                </a:tc>
              </a:tr>
              <a:tr h="1006512"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 </a:t>
                      </a:r>
                      <a:r>
                        <a:rPr lang="en-US" altLang="zh-CN" sz="1600" b="1" dirty="0" smtClean="0"/>
                        <a:t>《</a:t>
                      </a:r>
                      <a:r>
                        <a:rPr lang="zh-CN" altLang="en-US" sz="1600" b="1" dirty="0" smtClean="0"/>
                        <a:t>晓行巴峡</a:t>
                      </a:r>
                      <a:r>
                        <a:rPr lang="en-US" altLang="zh-CN" sz="1600" b="1" dirty="0" smtClean="0"/>
                        <a:t>》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800" b="1" dirty="0" smtClean="0">
                        <a:solidFill>
                          <a:srgbClr val="C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</a:tr>
              <a:tr h="1770866"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《</a:t>
                      </a:r>
                      <a:r>
                        <a:rPr lang="zh-CN" altLang="en-US" sz="1600" b="1" dirty="0" smtClean="0"/>
                        <a:t>水经注</a:t>
                      </a:r>
                      <a:r>
                        <a:rPr lang="en-US" altLang="zh-CN" sz="1600" b="1" dirty="0" smtClean="0"/>
                        <a:t>》</a:t>
                      </a:r>
                    </a:p>
                    <a:p>
                      <a:r>
                        <a:rPr lang="en-US" altLang="zh-CN" sz="1600" b="1" dirty="0" smtClean="0"/>
                        <a:t>《</a:t>
                      </a:r>
                      <a:r>
                        <a:rPr lang="zh-CN" altLang="en-US" sz="1600" b="1" dirty="0" smtClean="0"/>
                        <a:t>秋兴八首</a:t>
                      </a:r>
                      <a:r>
                        <a:rPr lang="en-US" altLang="zh-CN" sz="1600" b="1" dirty="0" smtClean="0"/>
                        <a:t>》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  </a:t>
                      </a:r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8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8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3053" y="3507129"/>
            <a:ext cx="328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晴江 浣女  朝日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众鸡鸣   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舟市 山桥  万井  二流明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897" y="3611302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明朗 祥和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2582" y="4497169"/>
            <a:ext cx="370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猿鸣    玉露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枫树林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7195" y="4497169"/>
            <a:ext cx="127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凄凉 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萧瑟阴森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3558" y="3657599"/>
            <a:ext cx="289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思乡，但并不悲苦</a:t>
            </a:r>
            <a:endParaRPr lang="zh-CN" altLang="en-US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868" y="4577399"/>
            <a:ext cx="180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悲苦 伤感</a:t>
            </a:r>
            <a:endParaRPr lang="en-US" altLang="zh-CN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9904" y="4109013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富有生活气息</a:t>
            </a:r>
            <a:endParaRPr lang="en-US" altLang="zh-CN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2032" y="477416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自然景色</a:t>
            </a:r>
            <a:endParaRPr lang="en-US" altLang="zh-CN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965" y="162046"/>
            <a:ext cx="8403220" cy="501935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dirty="0" smtClean="0"/>
              <a:t>2017</a:t>
            </a:r>
            <a:r>
              <a:rPr lang="zh-CN" altLang="en-US" dirty="0" smtClean="0"/>
              <a:t>北京卷</a:t>
            </a:r>
            <a:r>
              <a:rPr lang="en-US" altLang="zh-CN" dirty="0" smtClean="0"/>
              <a:t>17</a:t>
            </a:r>
            <a:r>
              <a:rPr lang="zh-CN" altLang="en-US" dirty="0" smtClean="0"/>
              <a:t>题（</a:t>
            </a:r>
            <a:r>
              <a:rPr lang="en-US" altLang="zh-CN" dirty="0" smtClean="0"/>
              <a:t>6</a:t>
            </a:r>
            <a:r>
              <a:rPr lang="zh-CN" altLang="en-US" dirty="0" smtClean="0"/>
              <a:t>分）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7793" y="714469"/>
            <a:ext cx="8518966" cy="4181622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altLang="zh-CN" dirty="0" smtClean="0"/>
              <a:t>                                                       </a:t>
            </a:r>
            <a:r>
              <a:rPr lang="zh-CN" altLang="zh-CN" sz="1600" b="1" dirty="0" smtClean="0"/>
              <a:t>晓行巴峡</a:t>
            </a:r>
            <a:r>
              <a:rPr lang="en-US" altLang="zh-CN" sz="1600" b="1" dirty="0" smtClean="0"/>
              <a:t>      </a:t>
            </a:r>
            <a:r>
              <a:rPr lang="zh-CN" altLang="zh-CN" sz="1600" b="1" dirty="0" smtClean="0"/>
              <a:t>王维</a:t>
            </a:r>
            <a:endParaRPr lang="en-US" altLang="zh-CN" sz="1600" b="1" dirty="0" smtClean="0"/>
          </a:p>
          <a:p>
            <a:pPr>
              <a:lnSpc>
                <a:spcPts val="1500"/>
              </a:lnSpc>
              <a:buNone/>
            </a:pP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际晓投巴峡，馀春忆帝京。晴江一女浣，朝日众鸡鸣。水国舟中市，山桥树杪</a:t>
            </a:r>
            <a:r>
              <a:rPr lang="zh-CN" altLang="zh-CN" sz="1600" b="1" baseline="30000" dirty="0" smtClean="0">
                <a:latin typeface="楷体" pitchFamily="49" charset="-122"/>
                <a:ea typeface="楷体" pitchFamily="49" charset="-122"/>
              </a:rPr>
              <a:t>【</a:t>
            </a:r>
            <a:r>
              <a:rPr lang="en-US" altLang="zh-CN" sz="1600" b="1" baseline="300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1600" b="1" baseline="30000" dirty="0" smtClean="0">
                <a:latin typeface="楷体" pitchFamily="49" charset="-122"/>
                <a:ea typeface="楷体" pitchFamily="49" charset="-122"/>
              </a:rPr>
              <a:t>】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1500"/>
              </a:lnSpc>
              <a:buNone/>
            </a:pP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登高万井出，眺迥二流明。人作殊方语，莺为故国声。赖多山水趣，稍解别离情。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sz="1600" b="1" dirty="0" smtClean="0"/>
              <a:t>       </a:t>
            </a:r>
            <a:r>
              <a:rPr lang="zh-CN" altLang="zh-CN" sz="1600" b="1" dirty="0" smtClean="0"/>
              <a:t>注释：【</a:t>
            </a:r>
            <a:r>
              <a:rPr lang="en-US" altLang="zh-CN" sz="1600" b="1" dirty="0" smtClean="0"/>
              <a:t>1</a:t>
            </a:r>
            <a:r>
              <a:rPr lang="zh-CN" altLang="zh-CN" sz="1600" b="1" dirty="0" smtClean="0"/>
              <a:t>】树杪：树梢。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sz="1600" b="1" dirty="0" smtClean="0"/>
              <a:t>       </a:t>
            </a:r>
            <a:r>
              <a:rPr lang="zh-CN" altLang="zh-CN" sz="1400" b="1" dirty="0" smtClean="0"/>
              <a:t>同样是描绘山峡，《晓行巴峡》与下列诗句相比，在</a:t>
            </a:r>
            <a:r>
              <a:rPr lang="zh-CN" altLang="zh-CN" sz="1400" b="1" dirty="0" smtClean="0">
                <a:solidFill>
                  <a:srgbClr val="FF0000"/>
                </a:solidFill>
              </a:rPr>
              <a:t>运用意象、抒发情感</a:t>
            </a:r>
            <a:r>
              <a:rPr lang="zh-CN" altLang="zh-CN" sz="1400" b="1" dirty="0" smtClean="0"/>
              <a:t>方面有何不同？请结合诗句，具体分析。（</a:t>
            </a:r>
            <a:r>
              <a:rPr lang="en-US" altLang="zh-CN" sz="1400" b="1" dirty="0" smtClean="0"/>
              <a:t>6</a:t>
            </a:r>
            <a:r>
              <a:rPr lang="zh-CN" altLang="zh-CN" sz="1400" b="1" dirty="0" smtClean="0"/>
              <a:t>分）</a:t>
            </a:r>
            <a:endParaRPr lang="zh-CN" altLang="zh-CN" sz="1600" b="1" dirty="0" smtClean="0"/>
          </a:p>
          <a:p>
            <a:pPr>
              <a:lnSpc>
                <a:spcPts val="1500"/>
              </a:lnSpc>
              <a:buNone/>
            </a:pPr>
            <a:r>
              <a:rPr lang="en-US" altLang="zh-CN" sz="1600" b="1" dirty="0" smtClean="0"/>
              <a:t>                        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巴东三峡巫峡长，猿鸣三声泪沾裳。（郦道元《水经注》）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玉露凋伤枫树林，巫山巫峡气萧森。（杜甫《秋兴八首》）</a:t>
            </a:r>
          </a:p>
          <a:p>
            <a:pPr>
              <a:buNone/>
            </a:pPr>
            <a:endParaRPr lang="zh-CN" altLang="zh-CN" dirty="0" smtClean="0"/>
          </a:p>
          <a:p>
            <a:r>
              <a:rPr lang="zh-CN" altLang="en-US" dirty="0" smtClean="0"/>
              <a:t>“”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0471" y="3389174"/>
            <a:ext cx="8808334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答：意象：本诗选取浣女、鸡鸣、舟市、山桥、万井、莺啼等富有生活气息的意象，展现了巴峡水乡的明朗而祥和，而另两首诗歌选取的猿鸣、玉露、枫树林等意象多为自然景物，表现了巫峡的萧瑟阴森。</a:t>
            </a:r>
          </a:p>
          <a:p>
            <a:r>
              <a:rPr lang="zh-CN" altLang="en-US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  抒情：本诗作者虽有淡淡思乡之情，但陶醉于山水之趣，宽解了诗人的离愁别绪，并不悲苦。另两首诗歌都有沉郁惆怅凄凉之感，情感悲苦。</a:t>
            </a:r>
          </a:p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965" y="162046"/>
            <a:ext cx="8403220" cy="501935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CN" altLang="en-US" dirty="0" smtClean="0"/>
              <a:t>总结答题方法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7793" y="714469"/>
            <a:ext cx="8518966" cy="4181622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altLang="zh-CN" sz="2400" dirty="0" smtClean="0"/>
              <a:t>1</a:t>
            </a:r>
            <a:r>
              <a:rPr lang="zh-CN" altLang="en-US" sz="2400" dirty="0" smtClean="0"/>
              <a:t>、熟悉诗词内容，抓住诗歌的词句、意象</a:t>
            </a:r>
            <a:r>
              <a:rPr lang="zh-CN" altLang="en-US" sz="2400" dirty="0" smtClean="0">
                <a:solidFill>
                  <a:srgbClr val="FF0000"/>
                </a:solidFill>
              </a:rPr>
              <a:t>准确理解诗意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lnSpc>
                <a:spcPct val="170000"/>
              </a:lnSpc>
              <a:buNone/>
            </a:pPr>
            <a:r>
              <a:rPr lang="en-US" altLang="zh-CN" sz="2400" dirty="0" smtClean="0"/>
              <a:t>2</a:t>
            </a:r>
            <a:r>
              <a:rPr lang="zh-CN" altLang="en-US" sz="2400" dirty="0" smtClean="0"/>
              <a:t>、审清题意，明确题干中的</a:t>
            </a:r>
            <a:r>
              <a:rPr lang="zh-CN" altLang="en-US" sz="2400" dirty="0" smtClean="0">
                <a:solidFill>
                  <a:srgbClr val="FF0000"/>
                </a:solidFill>
              </a:rPr>
              <a:t>比较角度</a:t>
            </a:r>
            <a:r>
              <a:rPr lang="zh-CN" altLang="en-US" sz="2400" dirty="0" smtClean="0"/>
              <a:t>（内容、情感、形象、手法等），紧扣题意要求分析诗词相关内容间的差异。</a:t>
            </a:r>
            <a:endParaRPr lang="en-US" altLang="zh-CN" sz="2400" dirty="0" smtClean="0"/>
          </a:p>
          <a:p>
            <a:pPr>
              <a:lnSpc>
                <a:spcPct val="170000"/>
              </a:lnSpc>
              <a:buNone/>
            </a:pPr>
            <a:r>
              <a:rPr lang="en-US" altLang="zh-CN" sz="2400" dirty="0" smtClean="0"/>
              <a:t>3</a:t>
            </a:r>
            <a:r>
              <a:rPr lang="zh-CN" altLang="en-US" sz="2400" dirty="0" smtClean="0"/>
              <a:t>、结合诗句分析要具体，表述时要按照题目要求</a:t>
            </a:r>
            <a:r>
              <a:rPr lang="zh-CN" altLang="en-US" sz="2400" dirty="0" smtClean="0">
                <a:solidFill>
                  <a:srgbClr val="FF0000"/>
                </a:solidFill>
              </a:rPr>
              <a:t>条理清楚，层次分明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lnSpc>
                <a:spcPct val="170000"/>
              </a:lnSpc>
              <a:buNone/>
            </a:pP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9286" y="162046"/>
            <a:ext cx="8132304" cy="501935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dirty="0" smtClean="0"/>
              <a:t>2016</a:t>
            </a:r>
            <a:r>
              <a:rPr lang="zh-CN" altLang="zh-CN" dirty="0" smtClean="0"/>
              <a:t>（北京高考）阅读下面这首词，完成题目。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ts val="1900"/>
              </a:lnSpc>
              <a:buNone/>
            </a:pPr>
            <a:r>
              <a:rPr lang="en-US" altLang="zh-CN" sz="1600" b="1" dirty="0" smtClean="0">
                <a:latin typeface="黑体" pitchFamily="49" charset="-122"/>
                <a:ea typeface="黑体" pitchFamily="49" charset="-122"/>
              </a:rPr>
              <a:t>                             </a:t>
            </a:r>
            <a:r>
              <a:rPr lang="zh-CN" altLang="zh-CN" sz="1900" b="1" dirty="0" smtClean="0">
                <a:latin typeface="黑体" pitchFamily="49" charset="-122"/>
                <a:ea typeface="黑体" pitchFamily="49" charset="-122"/>
              </a:rPr>
              <a:t>西村</a:t>
            </a:r>
            <a:r>
              <a:rPr lang="en-US" altLang="zh-CN" sz="1900" b="1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zh-CN" sz="1900" b="1" dirty="0" smtClean="0">
                <a:latin typeface="黑体" pitchFamily="49" charset="-122"/>
                <a:ea typeface="黑体" pitchFamily="49" charset="-122"/>
              </a:rPr>
              <a:t>陆游</a:t>
            </a:r>
            <a:endParaRPr lang="zh-CN" altLang="zh-CN" sz="16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1900"/>
              </a:lnSpc>
              <a:buNone/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               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乱山深处小桃源，往岁求浆忆叩门。</a:t>
            </a:r>
          </a:p>
          <a:p>
            <a:pPr>
              <a:lnSpc>
                <a:spcPts val="1900"/>
              </a:lnSpc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     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高柳簇桥初转马，数家临水自成村。</a:t>
            </a:r>
          </a:p>
          <a:p>
            <a:pPr>
              <a:lnSpc>
                <a:spcPts val="1900"/>
              </a:lnSpc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	               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茂林风送幽禽语，坏壁苔侵醉墨痕。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	</a:t>
            </a:r>
            <a:endParaRPr lang="zh-CN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1900"/>
              </a:lnSpc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     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一首清诗记今夕，细云新月耿</a:t>
            </a:r>
            <a:r>
              <a:rPr lang="zh-CN" altLang="zh-CN" sz="2000" b="1" baseline="30000" dirty="0" smtClean="0">
                <a:latin typeface="宋体" pitchFamily="2" charset="-122"/>
                <a:ea typeface="宋体" pitchFamily="2" charset="-122"/>
              </a:rPr>
              <a:t>【</a:t>
            </a:r>
            <a:r>
              <a:rPr lang="en-US" altLang="zh-CN" sz="2000" b="1" baseline="30000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zh-CN" sz="2000" b="1" baseline="30000" dirty="0" smtClean="0">
                <a:latin typeface="宋体" pitchFamily="2" charset="-122"/>
                <a:ea typeface="宋体" pitchFamily="2" charset="-122"/>
              </a:rPr>
              <a:t>】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黄昏。</a:t>
            </a:r>
          </a:p>
          <a:p>
            <a:pPr>
              <a:lnSpc>
                <a:spcPts val="1900"/>
              </a:lnSpc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     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注释：【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】耿：微明的样子。</a:t>
            </a:r>
          </a:p>
          <a:p>
            <a:pPr>
              <a:buNone/>
            </a:pPr>
            <a:r>
              <a:rPr lang="zh-CN" altLang="zh-CN" sz="1800" b="1" dirty="0" smtClean="0">
                <a:latin typeface="黑体" pitchFamily="49" charset="-122"/>
                <a:ea typeface="黑体" pitchFamily="49" charset="-122"/>
              </a:rPr>
              <a:t>“莫笑农家腊酒浑，丰年留客足鸡豚．山重水复疑无路，柳暗花明又一村．箫鼓追随春社近，衣冠简朴古风存．从今若许闲乘月，拄杖无时夜叩门．”这是陆游的另一首纪游诗《游山西村》。结合具体诗句，比较这首诗和《西村》在</a:t>
            </a:r>
            <a:r>
              <a:rPr lang="zh-CN" altLang="zh-CN" sz="1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内容上的相同点和不同点</a:t>
            </a:r>
            <a:r>
              <a:rPr lang="zh-CN" altLang="zh-CN" sz="1800" b="1" dirty="0" smtClean="0">
                <a:latin typeface="黑体" pitchFamily="49" charset="-122"/>
                <a:ea typeface="黑体" pitchFamily="49" charset="-122"/>
              </a:rPr>
              <a:t>。（</a:t>
            </a:r>
            <a:r>
              <a:rPr lang="en-US" altLang="zh-CN" sz="1800" b="1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zh-CN" sz="1800" b="1" dirty="0" smtClean="0">
                <a:latin typeface="黑体" pitchFamily="49" charset="-122"/>
                <a:ea typeface="黑体" pitchFamily="49" charset="-122"/>
              </a:rPr>
              <a:t>分）</a:t>
            </a:r>
          </a:p>
          <a:p>
            <a:pPr>
              <a:buNone/>
            </a:pPr>
            <a:r>
              <a:rPr lang="en-US" altLang="zh-CN" dirty="0" smtClean="0"/>
              <a:t> </a:t>
            </a:r>
            <a:endParaRPr lang="zh-CN" altLang="zh-CN" dirty="0" smtClean="0"/>
          </a:p>
          <a:p>
            <a:pPr>
              <a:buNone/>
            </a:pP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1428</Words>
  <Application>Microsoft Office PowerPoint</Application>
  <PresentationFormat>全屏显示(16:9)</PresentationFormat>
  <Paragraphs>120</Paragraphs>
  <Slides>12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1_Office 主题​​</vt:lpstr>
      <vt:lpstr>古典诗歌简答 之 比较鉴赏</vt:lpstr>
      <vt:lpstr>近几年北京高考试题</vt:lpstr>
      <vt:lpstr>诗歌比较鉴赏题常涉及的考点</vt:lpstr>
      <vt:lpstr>诗歌比较鉴赏题的命题方式</vt:lpstr>
      <vt:lpstr>2017北京卷17题（6分）</vt:lpstr>
      <vt:lpstr>2017北京卷17题（6分）</vt:lpstr>
      <vt:lpstr>2017北京卷17题（6分）</vt:lpstr>
      <vt:lpstr>总结答题方法</vt:lpstr>
      <vt:lpstr>2016（北京高考）阅读下面这首词，完成题目。</vt:lpstr>
      <vt:lpstr>2016北京卷17题（6分）</vt:lpstr>
      <vt:lpstr>2016北京卷17题（6分）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dell</cp:lastModifiedBy>
  <cp:revision>54</cp:revision>
  <dcterms:created xsi:type="dcterms:W3CDTF">2020-02-01T11:21:51Z</dcterms:created>
  <dcterms:modified xsi:type="dcterms:W3CDTF">2020-02-05T23:56:29Z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