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1" r:id="rId1"/>
  </p:sldMasterIdLst>
  <p:notesMasterIdLst>
    <p:notesMasterId r:id="rId14"/>
  </p:notesMasterIdLst>
  <p:sldIdLst>
    <p:sldId id="427" r:id="rId2"/>
    <p:sldId id="415" r:id="rId3"/>
    <p:sldId id="416" r:id="rId4"/>
    <p:sldId id="417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04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00" autoAdjust="0"/>
  </p:normalViewPr>
  <p:slideViewPr>
    <p:cSldViewPr>
      <p:cViewPr varScale="1">
        <p:scale>
          <a:sx n="86" d="100"/>
          <a:sy n="86" d="100"/>
        </p:scale>
        <p:origin x="1056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A55E376-577D-DA43-9878-3075BA4940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5E029D6-98DB-F947-A678-C944FA2D19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6F9D7CE-A933-7E4A-B853-05CB91A6E16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D06C3A3-2DDF-C749-8C73-5D08A50A2855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48392B2-8F0B-0944-82E5-AB3EB90430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717CE861-4DDB-DE40-8B98-2474F04DC9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/>
            </a:lvl1pPr>
          </a:lstStyle>
          <a:p>
            <a:fld id="{43410B94-C1D8-0743-8AD4-CFE33CD2588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55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A39F-C0EE-544C-844B-9AABBE227B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8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7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25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61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4670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6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38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06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79473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1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2F3A-83E8-2E4A-9B55-4E4DEE0506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36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0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9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0E6B-583A-0048-ABB8-02E20184AB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30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D598-4368-C243-A3D7-6BAB1D5280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96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1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01C-9F0D-384F-B894-C72EF15EDB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84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7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589" y="2558641"/>
            <a:ext cx="7216140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诗歌鉴赏选择题解析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63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7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高三语文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63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7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华师一附中朝阳学校 李蕊 王健男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83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C17F07-D879-6A4E-8D9B-ECC0BF82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循对策，巧得分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52FADD-247B-A040-B2A9-4B251E950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10" y="1912392"/>
            <a:ext cx="8215312" cy="126188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、有效读懂是关键</a:t>
            </a:r>
            <a:endParaRPr lang="en-US" altLang="zh-CN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zh-CN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（关注标题、作者、注释、关键词句等）</a:t>
            </a:r>
            <a:r>
              <a:rPr lang="zh-CN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。</a:t>
            </a:r>
            <a:endParaRPr lang="zh-CN" altLang="en-US" sz="3600" dirty="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B2A651-1254-1D48-BE2F-FDF7F0FA8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248" y="3303042"/>
            <a:ext cx="8215313" cy="7080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、审清题目明要求。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AAB07C-D39C-CE4E-B32F-70551CFD5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248" y="4160292"/>
            <a:ext cx="8215313" cy="7080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zh-CN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、细读选项划要点</a:t>
            </a:r>
            <a:r>
              <a:rPr lang="zh-CN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（切分关键信息）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C8D0A87-DC51-074A-BC44-6694E8785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248" y="5017542"/>
            <a:ext cx="8215313" cy="7080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zh-CN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、正选排除巧妙用。</a:t>
            </a:r>
          </a:p>
        </p:txBody>
      </p:sp>
    </p:spTree>
    <p:extLst>
      <p:ext uri="{BB962C8B-B14F-4D97-AF65-F5344CB8AC3E}">
        <p14:creationId xmlns:p14="http://schemas.microsoft.com/office/powerpoint/2010/main" val="11093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BC3B06-DF1E-7C41-89FA-93676281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巧掌握，验效果</a:t>
            </a:r>
            <a:br>
              <a:rPr kumimoji="1" lang="en-US" altLang="zh-CN" dirty="0"/>
            </a:br>
            <a:r>
              <a:rPr kumimoji="1" lang="zh-CN" altLang="en-US" dirty="0">
                <a:solidFill>
                  <a:srgbClr val="FF0000"/>
                </a:solidFill>
              </a:rPr>
              <a:t>（</a:t>
            </a:r>
            <a:r>
              <a:rPr kumimoji="1" lang="en-US" altLang="zh-CN" dirty="0">
                <a:solidFill>
                  <a:srgbClr val="FF0000"/>
                </a:solidFill>
              </a:rPr>
              <a:t>2016</a:t>
            </a:r>
            <a:r>
              <a:rPr kumimoji="1" lang="zh-CN" altLang="en-US" dirty="0">
                <a:solidFill>
                  <a:srgbClr val="FF0000"/>
                </a:solidFill>
              </a:rPr>
              <a:t>年北京卷）</a:t>
            </a: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8E3C5878-B533-9F46-A333-10CFF00FB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72816"/>
            <a:ext cx="5807968" cy="4060162"/>
          </a:xfrm>
        </p:spPr>
        <p:txBody>
          <a:bodyPr>
            <a:noAutofit/>
          </a:bodyPr>
          <a:lstStyle/>
          <a:p>
            <a:pPr marL="0" indent="0" algn="ctr" eaLnBrk="0" hangingPunc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4000" dirty="0">
                <a:solidFill>
                  <a:schemeClr val="tx1"/>
                </a:solidFill>
              </a:rPr>
              <a:t>西村   </a:t>
            </a:r>
            <a:r>
              <a:rPr lang="zh-CN" altLang="en-US" sz="2800" dirty="0">
                <a:solidFill>
                  <a:schemeClr val="tx1"/>
                </a:solidFill>
              </a:rPr>
              <a:t>陆游</a:t>
            </a:r>
            <a:endParaRPr lang="zh-CN" altLang="en-US" sz="4000" dirty="0">
              <a:solidFill>
                <a:schemeClr val="tx1"/>
              </a:solidFill>
            </a:endParaRP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/>
                </a:solidFill>
              </a:rPr>
              <a:t>乱山深处小桃源，往岁求浆忆叩门。</a:t>
            </a: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/>
                </a:solidFill>
              </a:rPr>
              <a:t>高柳簇桥初转马，数家临水自成村。</a:t>
            </a: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/>
                </a:solidFill>
              </a:rPr>
              <a:t>茂林风送幽禽语，坏壁苔侵醉墨痕。</a:t>
            </a: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/>
                </a:solidFill>
              </a:rPr>
              <a:t>一首清诗记今夕，细云新月耿</a:t>
            </a:r>
            <a:r>
              <a:rPr lang="zh-CN" altLang="en-US" sz="2800" baseline="30000" dirty="0">
                <a:solidFill>
                  <a:schemeClr val="tx1"/>
                </a:solidFill>
              </a:rPr>
              <a:t>①</a:t>
            </a:r>
            <a:r>
              <a:rPr lang="zh-CN" altLang="en-US" dirty="0">
                <a:solidFill>
                  <a:schemeClr val="tx1"/>
                </a:solidFill>
              </a:rPr>
              <a:t>黄昏。</a:t>
            </a:r>
          </a:p>
          <a:p>
            <a:pPr marL="0" indent="0" eaLnBrk="0" hangingPunc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dirty="0">
                <a:solidFill>
                  <a:schemeClr val="tx1"/>
                </a:solidFill>
              </a:rPr>
              <a:t> </a:t>
            </a:r>
            <a:endParaRPr lang="en-US" altLang="zh-CN" dirty="0">
              <a:solidFill>
                <a:schemeClr val="tx1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/>
                </a:solidFill>
              </a:rPr>
              <a:t>注释： ①耿：微明的样子。</a:t>
            </a:r>
            <a:endParaRPr lang="zh-CN" alt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49F4B4E-CBA1-EE40-ADFC-06E0E9A5E82B}"/>
              </a:ext>
            </a:extLst>
          </p:cNvPr>
          <p:cNvSpPr/>
          <p:nvPr/>
        </p:nvSpPr>
        <p:spPr>
          <a:xfrm>
            <a:off x="5772307" y="2348880"/>
            <a:ext cx="6096000" cy="371178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下列对本诗歌的理解，不正确的一项是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A.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作者到西村“叩门求浆”，是在清风吹拂、新月初现的黄昏时。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B.“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初转马”与“小乔初嫁了”中的“初”都是“才”“刚刚”的意思。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C.“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茂林风送幽禽语”意谓清风送来茂林深处的鸟鸣，衬出西村的幽静。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D.“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坏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sym typeface="宋体" panose="02010600030101010101" pitchFamily="2" charset="-122"/>
              </a:rPr>
              <a:t>壁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苔侵醉墨痕”意谓残壁上青苔侵蚀了昔日醉后留下的字。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直接连接符 8">
            <a:extLst>
              <a:ext uri="{FF2B5EF4-FFF2-40B4-BE49-F238E27FC236}">
                <a16:creationId xmlns:a16="http://schemas.microsoft.com/office/drawing/2014/main" id="{1E35538F-5299-4C4B-903C-243D3EE64A90}"/>
              </a:ext>
            </a:extLst>
          </p:cNvPr>
          <p:cNvCxnSpPr>
            <a:cxnSpLocks/>
          </p:cNvCxnSpPr>
          <p:nvPr/>
        </p:nvCxnSpPr>
        <p:spPr>
          <a:xfrm>
            <a:off x="9636059" y="3212976"/>
            <a:ext cx="22322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直接连接符 8">
            <a:extLst>
              <a:ext uri="{FF2B5EF4-FFF2-40B4-BE49-F238E27FC236}">
                <a16:creationId xmlns:a16="http://schemas.microsoft.com/office/drawing/2014/main" id="{11A162F4-9AA9-4348-A3FF-EF0BAB0F76E2}"/>
              </a:ext>
            </a:extLst>
          </p:cNvPr>
          <p:cNvCxnSpPr>
            <a:cxnSpLocks/>
          </p:cNvCxnSpPr>
          <p:nvPr/>
        </p:nvCxnSpPr>
        <p:spPr>
          <a:xfrm>
            <a:off x="5807968" y="3573016"/>
            <a:ext cx="301233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Oval 10">
            <a:extLst>
              <a:ext uri="{FF2B5EF4-FFF2-40B4-BE49-F238E27FC236}">
                <a16:creationId xmlns:a16="http://schemas.microsoft.com/office/drawing/2014/main" id="{EB773C4E-B09A-E44D-9C13-BB287AEF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927" y="2805484"/>
            <a:ext cx="803817" cy="6235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E777F66C-DB15-E245-9399-084CDBC1A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344" y="4653136"/>
            <a:ext cx="803817" cy="6235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567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37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0D8BBB3-DF7B-BB48-8AD7-A944FD18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546458" cy="1320800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还山宅</a:t>
            </a:r>
            <a:br>
              <a:rPr kumimoji="1" lang="en-US" altLang="zh-CN" dirty="0">
                <a:solidFill>
                  <a:schemeClr val="tx1"/>
                </a:solidFill>
              </a:rPr>
            </a:b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【</a:t>
            </a:r>
            <a:r>
              <a:rPr kumimoji="1" lang="zh-CN" altLang="en-US" dirty="0">
                <a:solidFill>
                  <a:schemeClr val="tx1"/>
                </a:solidFill>
              </a:rPr>
              <a:t>唐</a:t>
            </a:r>
            <a:r>
              <a:rPr kumimoji="1" lang="en-US" altLang="zh-CN" dirty="0">
                <a:solidFill>
                  <a:schemeClr val="tx1"/>
                </a:solidFill>
              </a:rPr>
              <a:t>】</a:t>
            </a:r>
            <a:r>
              <a:rPr kumimoji="1" lang="zh-CN" altLang="en-US" dirty="0">
                <a:solidFill>
                  <a:schemeClr val="tx1"/>
                </a:solidFill>
              </a:rPr>
              <a:t>杨师道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DFEDC7A-1D41-F546-9239-39E5B9BD9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68" y="2160589"/>
            <a:ext cx="4454001" cy="3880772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暮春还旧岭，徙倚玩年华。</a:t>
            </a:r>
            <a:endParaRPr kumimoji="1" lang="en-US" altLang="zh-CN" dirty="0"/>
          </a:p>
          <a:p>
            <a:r>
              <a:rPr kumimoji="1" lang="zh-CN" altLang="en-US" dirty="0"/>
              <a:t>芳草无行径，空山正落花。</a:t>
            </a:r>
          </a:p>
          <a:p>
            <a:r>
              <a:rPr kumimoji="1" lang="zh-CN" altLang="en-US" dirty="0"/>
              <a:t>垂藤扫幽石，卧柳碍浮槎</a:t>
            </a:r>
            <a:r>
              <a:rPr kumimoji="1" lang="en-US" altLang="zh-CN" baseline="30000" dirty="0"/>
              <a:t>[</a:t>
            </a:r>
            <a:r>
              <a:rPr kumimoji="1" lang="zh-CN" altLang="en-US" baseline="30000" dirty="0"/>
              <a:t>注</a:t>
            </a:r>
            <a:r>
              <a:rPr kumimoji="1" lang="en-US" altLang="zh-CN" baseline="30000" dirty="0"/>
              <a:t>]</a:t>
            </a:r>
            <a:r>
              <a:rPr kumimoji="1" lang="zh-CN" altLang="en-US" dirty="0"/>
              <a:t>。</a:t>
            </a:r>
            <a:endParaRPr kumimoji="1" lang="en-US" altLang="zh-CN" dirty="0"/>
          </a:p>
          <a:p>
            <a:r>
              <a:rPr kumimoji="1" lang="zh-CN" altLang="en-US" dirty="0"/>
              <a:t>鸟散茅檐静，云披涧户斜。</a:t>
            </a:r>
            <a:endParaRPr kumimoji="1" lang="en-US" altLang="zh-CN" dirty="0"/>
          </a:p>
          <a:p>
            <a:r>
              <a:rPr kumimoji="1" lang="zh-CN" altLang="en-US" dirty="0"/>
              <a:t>依然此泉路，犹是昔烟霞。</a:t>
            </a:r>
          </a:p>
          <a:p>
            <a:endParaRPr kumimoji="1" lang="zh-CN" altLang="en-US" dirty="0"/>
          </a:p>
          <a:p>
            <a:r>
              <a:rPr kumimoji="1"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[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注</a:t>
            </a:r>
            <a:r>
              <a:rPr kumimoji="1"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]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槎：读</a:t>
            </a:r>
            <a:r>
              <a:rPr kumimoji="1" lang="en" altLang="zh-CN" dirty="0" err="1">
                <a:latin typeface="KaiTi" panose="02010609060101010101" pitchFamily="49" charset="-122"/>
                <a:ea typeface="KaiTi" panose="02010609060101010101" pitchFamily="49" charset="-122"/>
              </a:rPr>
              <a:t>chá</a:t>
            </a:r>
            <a:r>
              <a:rPr kumimoji="1" lang="zh-CN" altLang="en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指小舟。</a:t>
            </a:r>
          </a:p>
          <a:p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CEF6526-1874-AB4A-8315-97F95FBCC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7888" y="2135189"/>
            <a:ext cx="5830566" cy="3880773"/>
          </a:xfrm>
        </p:spPr>
        <p:txBody>
          <a:bodyPr>
            <a:noAutofit/>
          </a:bodyPr>
          <a:lstStyle/>
          <a:p>
            <a:r>
              <a:rPr kumimoji="1" lang="zh-CN" altLang="en-US" dirty="0"/>
              <a:t>下列对这首诗的理解，不正确的一项是</a:t>
            </a:r>
          </a:p>
          <a:p>
            <a:r>
              <a:rPr kumimoji="1" lang="en" altLang="zh-CN" dirty="0"/>
              <a:t>A</a:t>
            </a:r>
            <a:r>
              <a:rPr kumimoji="1" lang="zh-CN" altLang="en" dirty="0"/>
              <a:t>．</a:t>
            </a:r>
            <a:r>
              <a:rPr kumimoji="1" lang="zh-CN" altLang="en-US" dirty="0"/>
              <a:t>首联中“徙倚”意为徘徊流连，“玩年华”是指尽情享受美好春光。</a:t>
            </a:r>
          </a:p>
          <a:p>
            <a:r>
              <a:rPr kumimoji="1" lang="en" altLang="zh-CN" dirty="0"/>
              <a:t>B</a:t>
            </a:r>
            <a:r>
              <a:rPr kumimoji="1" lang="zh-CN" altLang="en" dirty="0"/>
              <a:t>．</a:t>
            </a:r>
            <a:r>
              <a:rPr kumimoji="1" lang="zh-CN" altLang="en-US" dirty="0"/>
              <a:t>第二联描写了暮春的衰败景象：芳草弥漫，空山寂静，落花飘零。</a:t>
            </a:r>
          </a:p>
          <a:p>
            <a:r>
              <a:rPr kumimoji="1" lang="en" altLang="zh-CN" dirty="0"/>
              <a:t>C</a:t>
            </a:r>
            <a:r>
              <a:rPr kumimoji="1" lang="zh-CN" altLang="en" dirty="0"/>
              <a:t>．</a:t>
            </a:r>
            <a:r>
              <a:rPr kumimoji="1" lang="zh-CN" altLang="en-US" dirty="0"/>
              <a:t>第三联写轻风吹拂垂藤扫过幽石，横卧的柳枝挡住了前行的小舟。</a:t>
            </a:r>
          </a:p>
          <a:p>
            <a:r>
              <a:rPr kumimoji="1" lang="en" altLang="zh-CN" dirty="0"/>
              <a:t>D</a:t>
            </a:r>
            <a:r>
              <a:rPr kumimoji="1" lang="zh-CN" altLang="en" dirty="0"/>
              <a:t>．</a:t>
            </a:r>
            <a:r>
              <a:rPr kumimoji="1" lang="zh-CN" altLang="en-US" dirty="0"/>
              <a:t>本诗第二、三联对仗尤为巧妙，既有上下句对仗，又有句内对仗。</a:t>
            </a:r>
          </a:p>
          <a:p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BBD9D5B-CDBC-4445-ACD0-A20A4195BFDB}"/>
              </a:ext>
            </a:extLst>
          </p:cNvPr>
          <p:cNvSpPr/>
          <p:nvPr/>
        </p:nvSpPr>
        <p:spPr>
          <a:xfrm>
            <a:off x="0" y="87023"/>
            <a:ext cx="107157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kern="0" noProof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例</a:t>
            </a:r>
            <a:r>
              <a:rPr lang="en-US" altLang="zh-CN" sz="3200" kern="0" noProof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zh-CN" altLang="en-US" sz="3200" noProof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D28F9D1-E4C5-E949-AA1B-E0DEF458D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8582" y="4436120"/>
            <a:ext cx="1223963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7575D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句子理解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4E5BAF-C82E-DD40-BB04-F4F834963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6520" y="3548707"/>
            <a:ext cx="1216025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7575D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形象概括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A1D0E8F-E0AB-3E48-A35A-1BCDAEC00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8582" y="5301307"/>
            <a:ext cx="1223963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D9969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技巧分析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33033B3-66DF-BC40-9A37-63BF2BBF1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6520" y="2708920"/>
            <a:ext cx="1216025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7575D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词语解释</a:t>
            </a:r>
          </a:p>
        </p:txBody>
      </p:sp>
      <p:cxnSp>
        <p:nvCxnSpPr>
          <p:cNvPr id="12" name="直接连接符 10">
            <a:extLst>
              <a:ext uri="{FF2B5EF4-FFF2-40B4-BE49-F238E27FC236}">
                <a16:creationId xmlns:a16="http://schemas.microsoft.com/office/drawing/2014/main" id="{D4D4D5CC-A20F-DC41-BF25-77F9D0D24BD3}"/>
              </a:ext>
            </a:extLst>
          </p:cNvPr>
          <p:cNvCxnSpPr/>
          <p:nvPr/>
        </p:nvCxnSpPr>
        <p:spPr>
          <a:xfrm>
            <a:off x="8734448" y="3904952"/>
            <a:ext cx="1285875" cy="15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E28BFDDA-6713-0444-86C0-A06702CC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如何概括形象特点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D236CEF-E985-6F44-8534-5B29CA0653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zh-CN" altLang="en-US" dirty="0">
                <a:latin typeface="宋体" panose="02010600030101010101" pitchFamily="2" charset="-122"/>
              </a:rPr>
              <a:t>①</a:t>
            </a:r>
            <a:r>
              <a:rPr lang="zh-CN" altLang="en-US" dirty="0">
                <a:solidFill>
                  <a:srgbClr val="FF0000"/>
                </a:solidFill>
              </a:rPr>
              <a:t>深入体味</a:t>
            </a:r>
            <a:r>
              <a:rPr lang="zh-CN" altLang="en-US" dirty="0"/>
              <a:t>写景句本身（或仔细揣摩人物形象），敏锐感知并</a:t>
            </a:r>
            <a:r>
              <a:rPr lang="zh-CN" altLang="en-US" dirty="0">
                <a:solidFill>
                  <a:srgbClr val="FF0000"/>
                </a:solidFill>
              </a:rPr>
              <a:t>精确概括</a:t>
            </a:r>
            <a:r>
              <a:rPr lang="zh-CN" altLang="en-US" dirty="0"/>
              <a:t>其特点或氛围；</a:t>
            </a:r>
            <a:endParaRPr lang="en-US" altLang="zh-CN" dirty="0"/>
          </a:p>
          <a:p>
            <a:pPr>
              <a:lnSpc>
                <a:spcPct val="170000"/>
              </a:lnSpc>
            </a:pPr>
            <a:r>
              <a:rPr lang="zh-CN" altLang="en-US" dirty="0">
                <a:latin typeface="宋体" panose="02010600030101010101" pitchFamily="2" charset="-122"/>
              </a:rPr>
              <a:t>②</a:t>
            </a:r>
            <a:r>
              <a:rPr lang="zh-CN" altLang="en-US" dirty="0">
                <a:solidFill>
                  <a:srgbClr val="FF0000"/>
                </a:solidFill>
              </a:rPr>
              <a:t>联系语境</a:t>
            </a:r>
            <a:r>
              <a:rPr lang="zh-CN" altLang="en-US" dirty="0"/>
              <a:t>，着眼于整首诗的情感基调，</a:t>
            </a:r>
            <a:r>
              <a:rPr lang="zh-CN" altLang="en-US" dirty="0">
                <a:solidFill>
                  <a:srgbClr val="FF0000"/>
                </a:solidFill>
              </a:rPr>
              <a:t>切忌孤立</a:t>
            </a:r>
            <a:r>
              <a:rPr lang="zh-CN" altLang="en-US" dirty="0"/>
              <a:t>理解。</a:t>
            </a:r>
          </a:p>
          <a:p>
            <a:pPr>
              <a:lnSpc>
                <a:spcPct val="170000"/>
              </a:lnSpc>
            </a:pPr>
            <a:endParaRPr kumimoji="1"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2C7BAC9-3300-D14C-885D-7F70382A5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9685" y="1714674"/>
            <a:ext cx="5254502" cy="4580779"/>
          </a:xfrm>
        </p:spPr>
        <p:txBody>
          <a:bodyPr>
            <a:normAutofit lnSpcReduction="10000"/>
          </a:bodyPr>
          <a:lstStyle/>
          <a:p>
            <a:r>
              <a:rPr kumimoji="1" lang="en" altLang="zh-CN" dirty="0"/>
              <a:t>B</a:t>
            </a:r>
            <a:r>
              <a:rPr kumimoji="1" lang="zh-CN" altLang="en" dirty="0"/>
              <a:t>．</a:t>
            </a:r>
            <a:r>
              <a:rPr kumimoji="1" lang="zh-CN" altLang="en-US" dirty="0"/>
              <a:t>第二联描写了暮春的</a:t>
            </a:r>
            <a:r>
              <a:rPr kumimoji="1" lang="zh-CN" altLang="en-US" b="1" dirty="0"/>
              <a:t>衰败景象</a:t>
            </a:r>
            <a:r>
              <a:rPr kumimoji="1" lang="zh-CN" altLang="en-US" dirty="0"/>
              <a:t>：芳草弥漫，空山寂静，落花飘零。</a:t>
            </a:r>
            <a:endParaRPr lang="en-US" altLang="zh-CN" b="1" dirty="0"/>
          </a:p>
          <a:p>
            <a:r>
              <a:rPr lang="zh-CN" altLang="en-US" b="1" dirty="0"/>
              <a:t>芳草无行径，空山正落花。</a:t>
            </a:r>
            <a:endParaRPr lang="en-US" altLang="zh-CN" b="1" dirty="0"/>
          </a:p>
          <a:p>
            <a:r>
              <a:rPr lang="zh-CN" altLang="en-US" b="1" dirty="0">
                <a:solidFill>
                  <a:srgbClr val="FF0000"/>
                </a:solidFill>
              </a:rPr>
              <a:t>译文</a:t>
            </a:r>
            <a:r>
              <a:rPr lang="zh-CN" altLang="en-US" dirty="0"/>
              <a:t>：山中久无行人，茂密的芳草覆没旧时行径，空无一人的山中正处落花时节。</a:t>
            </a:r>
            <a:endParaRPr lang="en-US" altLang="zh-CN" dirty="0"/>
          </a:p>
          <a:p>
            <a:r>
              <a:rPr lang="zh-CN" altLang="en-US" b="1" dirty="0">
                <a:solidFill>
                  <a:srgbClr val="FF0000"/>
                </a:solidFill>
              </a:rPr>
              <a:t>意境</a:t>
            </a:r>
            <a:r>
              <a:rPr lang="zh-CN" altLang="en-US" dirty="0"/>
              <a:t>：虽然芳草茂盛遮蔽山路小径，但是作者仍旧走入山中，回到山宅，表明了诗人虽然久未归家，但是依然很熟识道路，传达了浓浓的思归之情。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446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0D8BBB3-DF7B-BB48-8AD7-A944FD18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184035" cy="1320800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野歌   </a:t>
            </a:r>
            <a:br>
              <a:rPr kumimoji="1" lang="en-US" altLang="zh-CN" dirty="0">
                <a:solidFill>
                  <a:schemeClr val="tx1"/>
                </a:solidFill>
              </a:rPr>
            </a:br>
            <a:r>
              <a:rPr kumimoji="1" lang="en-US" altLang="zh-CN" dirty="0">
                <a:solidFill>
                  <a:schemeClr val="tx1"/>
                </a:solidFill>
              </a:rPr>
              <a:t>【</a:t>
            </a:r>
            <a:r>
              <a:rPr kumimoji="1" lang="zh-CN" altLang="en-US" dirty="0">
                <a:solidFill>
                  <a:schemeClr val="tx1"/>
                </a:solidFill>
              </a:rPr>
              <a:t>唐</a:t>
            </a:r>
            <a:r>
              <a:rPr kumimoji="1" lang="en-US" altLang="zh-CN" dirty="0">
                <a:solidFill>
                  <a:schemeClr val="tx1"/>
                </a:solidFill>
              </a:rPr>
              <a:t>】</a:t>
            </a:r>
            <a:r>
              <a:rPr kumimoji="1" lang="zh-CN" altLang="en-US" dirty="0">
                <a:solidFill>
                  <a:schemeClr val="tx1"/>
                </a:solidFill>
              </a:rPr>
              <a:t>李贺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DFEDC7A-1D41-F546-9239-39E5B9BD9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36" y="2160589"/>
            <a:ext cx="4742033" cy="388077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200" dirty="0"/>
              <a:t>鸦翎羽箭山桑弓，仰天射落衔芦鸿。</a:t>
            </a:r>
          </a:p>
          <a:p>
            <a:pPr>
              <a:lnSpc>
                <a:spcPct val="150000"/>
              </a:lnSpc>
            </a:pPr>
            <a:r>
              <a:rPr kumimoji="1" lang="zh-CN" altLang="en-US" sz="2200" dirty="0"/>
              <a:t>麻衣黑肥冲北风，带酒日晚歌田中。</a:t>
            </a:r>
          </a:p>
          <a:p>
            <a:pPr>
              <a:lnSpc>
                <a:spcPct val="150000"/>
              </a:lnSpc>
            </a:pPr>
            <a:r>
              <a:rPr kumimoji="1" lang="zh-CN" altLang="en-US" sz="2200" dirty="0"/>
              <a:t>男儿屈穷心不穷，枯荣不等嗔天公。</a:t>
            </a:r>
          </a:p>
          <a:p>
            <a:pPr>
              <a:lnSpc>
                <a:spcPct val="150000"/>
              </a:lnSpc>
            </a:pPr>
            <a:r>
              <a:rPr kumimoji="1" lang="zh-CN" altLang="en-US" sz="2200" dirty="0"/>
              <a:t>寒风又变为春柳，条条看即烟濛濛。</a:t>
            </a:r>
          </a:p>
          <a:p>
            <a:pPr>
              <a:lnSpc>
                <a:spcPct val="150000"/>
              </a:lnSpc>
            </a:pPr>
            <a:endParaRPr kumimoji="1" lang="zh-CN" altLang="en-US" sz="2200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CEF6526-1874-AB4A-8315-97F95FBCC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5668" y="2160588"/>
            <a:ext cx="5830566" cy="3880773"/>
          </a:xfrm>
        </p:spPr>
        <p:txBody>
          <a:bodyPr>
            <a:noAutofit/>
          </a:bodyPr>
          <a:lstStyle/>
          <a:p>
            <a:r>
              <a:rPr lang="zh-CN" altLang="en-US" dirty="0"/>
              <a:t>下列对这首诗的赏析，不正确的一项是</a:t>
            </a:r>
          </a:p>
          <a:p>
            <a:r>
              <a:rPr lang="en-US" altLang="zh-CN" dirty="0"/>
              <a:t>A. </a:t>
            </a:r>
            <a:r>
              <a:rPr lang="zh-CN" altLang="en-US" dirty="0"/>
              <a:t>弯弓射鸿、麻衣冲风、饮酒高歌都是诗人排解心头苦闷与抑郁的方式。</a:t>
            </a:r>
          </a:p>
          <a:p>
            <a:r>
              <a:rPr lang="en-US" altLang="zh-CN" dirty="0"/>
              <a:t>B. </a:t>
            </a:r>
            <a:r>
              <a:rPr lang="zh-CN" altLang="en-US" dirty="0"/>
              <a:t>诗人虽不得不接受生活贫穷的命运，但意志并不消沉，气概仍然豪迈。</a:t>
            </a:r>
          </a:p>
          <a:p>
            <a:r>
              <a:rPr lang="en-US" altLang="zh-CN" dirty="0"/>
              <a:t>C. </a:t>
            </a:r>
            <a:r>
              <a:rPr lang="zh-CN" altLang="en-US" dirty="0"/>
              <a:t>诗中形容春柳的方式与韩愈</a:t>
            </a:r>
            <a:r>
              <a:rPr lang="en-US" altLang="zh-CN" dirty="0"/>
              <a:t>《</a:t>
            </a:r>
            <a:r>
              <a:rPr lang="zh-CN" altLang="en-US" dirty="0"/>
              <a:t>早春呈水部张十八员外</a:t>
            </a:r>
            <a:r>
              <a:rPr lang="en-US" altLang="zh-CN" dirty="0"/>
              <a:t>》</a:t>
            </a:r>
            <a:r>
              <a:rPr lang="zh-CN" altLang="en-US" dirty="0"/>
              <a:t>相同，较为常见。</a:t>
            </a:r>
          </a:p>
          <a:p>
            <a:r>
              <a:rPr lang="en-US" altLang="zh-CN" dirty="0"/>
              <a:t>D. </a:t>
            </a:r>
            <a:r>
              <a:rPr lang="zh-CN" altLang="en-US" dirty="0"/>
              <a:t>本诗前半描写场景，后半感事抒怀，描写与抒情紧密关联，脉络清晰。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BBD9D5B-CDBC-4445-ACD0-A20A4195BFDB}"/>
              </a:ext>
            </a:extLst>
          </p:cNvPr>
          <p:cNvSpPr/>
          <p:nvPr/>
        </p:nvSpPr>
        <p:spPr>
          <a:xfrm>
            <a:off x="0" y="87023"/>
            <a:ext cx="107157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kern="0" noProof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例</a:t>
            </a:r>
            <a:r>
              <a:rPr lang="en-US" altLang="zh-CN" sz="3200" kern="0" noProof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zh-CN" altLang="en-US" sz="3200" noProof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D28F9D1-E4C5-E949-AA1B-E0DEF458D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8582" y="4436120"/>
            <a:ext cx="1223963" cy="400110"/>
          </a:xfrm>
          <a:prstGeom prst="rect">
            <a:avLst/>
          </a:prstGeom>
          <a:solidFill>
            <a:srgbClr val="FFFFCC"/>
          </a:solidFill>
          <a:ln w="9525">
            <a:solidFill>
              <a:srgbClr val="7575D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dirty="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意象解读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4E5BAF-C82E-DD40-BB04-F4F834963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241" y="3548707"/>
            <a:ext cx="1210588" cy="400110"/>
          </a:xfrm>
          <a:prstGeom prst="rect">
            <a:avLst/>
          </a:prstGeom>
          <a:solidFill>
            <a:srgbClr val="FFFFCC"/>
          </a:solidFill>
          <a:ln w="9525">
            <a:solidFill>
              <a:srgbClr val="7575D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词句理解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A1D0E8F-E0AB-3E48-A35A-1BCDAEC00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8582" y="5301307"/>
            <a:ext cx="1223963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D9969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技巧分析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33033B3-66DF-BC40-9A37-63BF2BBF1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242" y="2708920"/>
            <a:ext cx="1210588" cy="400110"/>
          </a:xfrm>
          <a:prstGeom prst="rect">
            <a:avLst/>
          </a:prstGeom>
          <a:solidFill>
            <a:srgbClr val="FFFFCC"/>
          </a:solidFill>
          <a:ln w="9525">
            <a:solidFill>
              <a:srgbClr val="7575D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内容概括</a:t>
            </a:r>
          </a:p>
        </p:txBody>
      </p:sp>
      <p:cxnSp>
        <p:nvCxnSpPr>
          <p:cNvPr id="12" name="直接连接符 10">
            <a:extLst>
              <a:ext uri="{FF2B5EF4-FFF2-40B4-BE49-F238E27FC236}">
                <a16:creationId xmlns:a16="http://schemas.microsoft.com/office/drawing/2014/main" id="{D4D4D5CC-A20F-DC41-BF25-77F9D0D24BD3}"/>
              </a:ext>
            </a:extLst>
          </p:cNvPr>
          <p:cNvCxnSpPr/>
          <p:nvPr/>
        </p:nvCxnSpPr>
        <p:spPr>
          <a:xfrm>
            <a:off x="8112224" y="3940582"/>
            <a:ext cx="1285875" cy="15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3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E28BFDDA-6713-0444-86C0-A06702CC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如何理解词语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D236CEF-E985-6F44-8534-5B29CA0653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/>
          </a:bodyPr>
          <a:lstStyle/>
          <a:p>
            <a:r>
              <a:rPr lang="zh-CN" altLang="en-US" dirty="0">
                <a:latin typeface="宋体" panose="02010600030101010101" pitchFamily="2" charset="-122"/>
              </a:rPr>
              <a:t>①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联系已学</a:t>
            </a:r>
            <a:r>
              <a:rPr lang="zh-CN" altLang="en-US" dirty="0">
                <a:latin typeface="宋体" panose="02010600030101010101" pitchFamily="2" charset="-122"/>
              </a:rPr>
              <a:t>，准确判断。</a:t>
            </a:r>
            <a:endParaRPr lang="zh-CN" altLang="en-US" dirty="0"/>
          </a:p>
          <a:p>
            <a:r>
              <a:rPr lang="zh-CN" altLang="en-US" dirty="0">
                <a:latin typeface="宋体" panose="02010600030101010101" pitchFamily="2" charset="-122"/>
              </a:rPr>
              <a:t>②结合情境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</a:rPr>
              <a:t>不能孤立地猜测</a:t>
            </a:r>
            <a:r>
              <a:rPr lang="zh-CN" altLang="en-US" dirty="0"/>
              <a:t>。</a:t>
            </a:r>
          </a:p>
          <a:p>
            <a:r>
              <a:rPr lang="zh-CN" altLang="en-US" dirty="0">
                <a:latin typeface="宋体" panose="02010600030101010101" pitchFamily="2" charset="-122"/>
              </a:rPr>
              <a:t>③读清</a:t>
            </a:r>
            <a:r>
              <a:rPr lang="zh-CN" altLang="en-US" dirty="0"/>
              <a:t>题干，从原文中</a:t>
            </a:r>
            <a:r>
              <a:rPr lang="zh-CN" altLang="en-US" dirty="0">
                <a:solidFill>
                  <a:srgbClr val="FF0000"/>
                </a:solidFill>
              </a:rPr>
              <a:t>找到对应点</a:t>
            </a:r>
            <a:r>
              <a:rPr lang="zh-CN" altLang="en-US" dirty="0"/>
              <a:t>。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2C7BAC9-3300-D14C-885D-7F70382A5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9685" y="1714674"/>
            <a:ext cx="5254502" cy="4580779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B. </a:t>
            </a:r>
            <a:r>
              <a:rPr lang="zh-CN" altLang="en-US" dirty="0"/>
              <a:t>诗人虽不得不接受</a:t>
            </a:r>
            <a:r>
              <a:rPr lang="zh-CN" altLang="en-US" b="1" dirty="0"/>
              <a:t>生活贫穷</a:t>
            </a:r>
            <a:r>
              <a:rPr lang="zh-CN" altLang="en-US" dirty="0"/>
              <a:t>的命运，但意志并不消沉，气概仍然豪迈。</a:t>
            </a:r>
            <a:endParaRPr lang="en-US" altLang="zh-CN" b="1" dirty="0"/>
          </a:p>
          <a:p>
            <a:r>
              <a:rPr lang="zh-CN" altLang="en-US" b="1" dirty="0"/>
              <a:t>男儿屈穷心不穷，枯荣不等嗔天公。</a:t>
            </a:r>
          </a:p>
          <a:p>
            <a:r>
              <a:rPr lang="zh-CN" altLang="en-US" b="1" dirty="0">
                <a:solidFill>
                  <a:srgbClr val="FF0000"/>
                </a:solidFill>
              </a:rPr>
              <a:t>译文</a:t>
            </a:r>
            <a:r>
              <a:rPr lang="zh-CN" altLang="en-US" dirty="0"/>
              <a:t>：大丈夫虽身受压抑遭遇困窘，但心志不可沉沦。愤怒问天公：上天为什么要作有枯有荣这样不公平的安排？</a:t>
            </a:r>
            <a:endParaRPr lang="en-US" altLang="zh-CN" dirty="0"/>
          </a:p>
          <a:p>
            <a:r>
              <a:rPr lang="zh-CN" altLang="en-US" b="1" dirty="0">
                <a:solidFill>
                  <a:srgbClr val="FF0000"/>
                </a:solidFill>
              </a:rPr>
              <a:t>情感</a:t>
            </a:r>
            <a:r>
              <a:rPr lang="zh-CN" altLang="en-US" dirty="0"/>
              <a:t>：作者凭借出众才华来到京都，准备在科举考试中摘冠折桂，却遭受流言诽谤，仕途受阻，但是在困境中他不甘沉沦，故而发出不平之音。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0595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0D8BBB3-DF7B-BB48-8AD7-A944FD18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410554" cy="132080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夜游宫</a:t>
            </a:r>
            <a:r>
              <a:rPr kumimoji="1" lang="en-US" altLang="zh-CN" dirty="0">
                <a:solidFill>
                  <a:schemeClr val="tx1"/>
                </a:solidFill>
              </a:rPr>
              <a:t>·</a:t>
            </a:r>
            <a:r>
              <a:rPr kumimoji="1" lang="zh-CN" altLang="en-US" dirty="0">
                <a:solidFill>
                  <a:schemeClr val="tx1"/>
                </a:solidFill>
              </a:rPr>
              <a:t>记梦寄师伯浑</a:t>
            </a:r>
            <a:r>
              <a:rPr kumimoji="1" lang="en-US" altLang="zh-CN" baseline="30000" dirty="0">
                <a:solidFill>
                  <a:schemeClr val="tx1"/>
                </a:solidFill>
              </a:rPr>
              <a:t>[</a:t>
            </a:r>
            <a:r>
              <a:rPr kumimoji="1" lang="zh-CN" altLang="en-US" baseline="30000" dirty="0">
                <a:solidFill>
                  <a:schemeClr val="tx1"/>
                </a:solidFill>
              </a:rPr>
              <a:t>注</a:t>
            </a:r>
            <a:r>
              <a:rPr kumimoji="1" lang="en-US" altLang="zh-CN" baseline="30000" dirty="0">
                <a:solidFill>
                  <a:schemeClr val="tx1"/>
                </a:solidFill>
              </a:rPr>
              <a:t>]</a:t>
            </a:r>
            <a:r>
              <a:rPr kumimoji="1" lang="en-US" altLang="zh-CN" dirty="0">
                <a:solidFill>
                  <a:schemeClr val="tx1"/>
                </a:solidFill>
              </a:rPr>
              <a:t>     </a:t>
            </a:r>
            <a:br>
              <a:rPr kumimoji="1" lang="en-US" altLang="zh-CN" dirty="0">
                <a:solidFill>
                  <a:schemeClr val="tx1"/>
                </a:solidFill>
              </a:rPr>
            </a:br>
            <a:r>
              <a:rPr kumimoji="1" lang="en-US" altLang="zh-CN" dirty="0">
                <a:solidFill>
                  <a:schemeClr val="tx1"/>
                </a:solidFill>
              </a:rPr>
              <a:t>[</a:t>
            </a:r>
            <a:r>
              <a:rPr kumimoji="1" lang="zh-CN" altLang="en-US" dirty="0">
                <a:solidFill>
                  <a:schemeClr val="tx1"/>
                </a:solidFill>
              </a:rPr>
              <a:t>宋</a:t>
            </a:r>
            <a:r>
              <a:rPr kumimoji="1" lang="en-US" altLang="zh-CN" dirty="0">
                <a:solidFill>
                  <a:schemeClr val="tx1"/>
                </a:solidFill>
              </a:rPr>
              <a:t>]</a:t>
            </a:r>
            <a:r>
              <a:rPr kumimoji="1" lang="zh-CN" altLang="en-US" dirty="0">
                <a:solidFill>
                  <a:schemeClr val="tx1"/>
                </a:solidFill>
              </a:rPr>
              <a:t>陆游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DFEDC7A-1D41-F546-9239-39E5B9BD9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68" y="1930400"/>
            <a:ext cx="4454001" cy="43789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endParaRPr kumimoji="1" lang="zh-CN" altLang="en-US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雪晓清笳乱起。梦游处、不知何地。铁骑无声望似水。想关河：雁门西，青海际。　　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睡觉寒灯里，漏声断、月斜窗纸。自许封侯在万里，有谁知？鬓虽残，心未死。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[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注</a:t>
            </a:r>
            <a:r>
              <a:rPr kumimoji="1"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]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师伯浑，陆游的友人。</a:t>
            </a:r>
          </a:p>
          <a:p>
            <a:pPr>
              <a:lnSpc>
                <a:spcPct val="150000"/>
              </a:lnSpc>
            </a:pPr>
            <a:endParaRPr kumimoji="1"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CEF6526-1874-AB4A-8315-97F95FBCC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7888" y="2135189"/>
            <a:ext cx="5830566" cy="3880773"/>
          </a:xfrm>
        </p:spPr>
        <p:txBody>
          <a:bodyPr>
            <a:noAutofit/>
          </a:bodyPr>
          <a:lstStyle/>
          <a:p>
            <a:r>
              <a:rPr lang="zh-CN" altLang="en-US" dirty="0"/>
              <a:t>下列对这首词的赏析，不正确的一项是</a:t>
            </a:r>
          </a:p>
          <a:p>
            <a:r>
              <a:rPr lang="en" altLang="zh-CN" dirty="0"/>
              <a:t>A</a:t>
            </a:r>
            <a:r>
              <a:rPr lang="en-US" altLang="zh-CN" dirty="0"/>
              <a:t>.</a:t>
            </a:r>
            <a:r>
              <a:rPr lang="zh-CN" altLang="en" dirty="0"/>
              <a:t>“</a:t>
            </a:r>
            <a:r>
              <a:rPr lang="zh-CN" altLang="en-US" dirty="0"/>
              <a:t>雪晓清笳乱起”句突出了边地风光特色，也衬托出了战争气氛。</a:t>
            </a:r>
          </a:p>
          <a:p>
            <a:r>
              <a:rPr lang="en" altLang="zh-CN" dirty="0"/>
              <a:t>B</a:t>
            </a:r>
            <a:r>
              <a:rPr lang="en-US" altLang="zh-CN" dirty="0"/>
              <a:t>.</a:t>
            </a:r>
            <a:r>
              <a:rPr lang="zh-CN" altLang="en" dirty="0"/>
              <a:t>“</a:t>
            </a:r>
            <a:r>
              <a:rPr lang="zh-CN" altLang="en-US" dirty="0"/>
              <a:t>铁骑无声望似水”句，形象地描绘了军队阵容的整肃与声势的浩大。</a:t>
            </a:r>
          </a:p>
          <a:p>
            <a:r>
              <a:rPr lang="en" altLang="zh-CN" dirty="0"/>
              <a:t>C</a:t>
            </a:r>
            <a:r>
              <a:rPr lang="en-US" altLang="zh-CN" dirty="0"/>
              <a:t>.</a:t>
            </a:r>
            <a:r>
              <a:rPr lang="zh-CN" altLang="en-US" dirty="0"/>
              <a:t>词的上片写梦境，下片写梦醒后的情境和感想，衔接自然，结构紧凑。</a:t>
            </a:r>
          </a:p>
          <a:p>
            <a:r>
              <a:rPr lang="en" altLang="zh-CN" dirty="0"/>
              <a:t>D</a:t>
            </a:r>
            <a:r>
              <a:rPr lang="en-US" altLang="zh-CN" dirty="0"/>
              <a:t>.</a:t>
            </a:r>
            <a:r>
              <a:rPr lang="zh-CN" altLang="en-US" dirty="0"/>
              <a:t>作者通过“雪晓”、“寒灯”、“漏断”、“月斜”等意象，写出了清冷的意境。</a:t>
            </a:r>
          </a:p>
          <a:p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BBD9D5B-CDBC-4445-ACD0-A20A4195BFDB}"/>
              </a:ext>
            </a:extLst>
          </p:cNvPr>
          <p:cNvSpPr/>
          <p:nvPr/>
        </p:nvSpPr>
        <p:spPr>
          <a:xfrm>
            <a:off x="0" y="87023"/>
            <a:ext cx="107157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kern="0" noProof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例</a:t>
            </a:r>
            <a:r>
              <a:rPr lang="en-US" altLang="zh-CN" sz="3200" kern="0" noProof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zh-CN" altLang="en-US" sz="3200" noProof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D28F9D1-E4C5-E949-AA1B-E0DEF458D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8582" y="4436120"/>
            <a:ext cx="1223963" cy="400110"/>
          </a:xfrm>
          <a:prstGeom prst="rect">
            <a:avLst/>
          </a:prstGeom>
          <a:solidFill>
            <a:srgbClr val="FFFFCC"/>
          </a:solidFill>
          <a:ln w="9525">
            <a:solidFill>
              <a:srgbClr val="7575D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dirty="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结构分析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4E5BAF-C82E-DD40-BB04-F4F834963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243" y="3548707"/>
            <a:ext cx="1210588" cy="400110"/>
          </a:xfrm>
          <a:prstGeom prst="rect">
            <a:avLst/>
          </a:prstGeom>
          <a:solidFill>
            <a:srgbClr val="FFFFCC"/>
          </a:solidFill>
          <a:ln w="9525">
            <a:solidFill>
              <a:srgbClr val="7575D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内容解读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A1D0E8F-E0AB-3E48-A35A-1BCDAEC00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8582" y="5301307"/>
            <a:ext cx="1223963" cy="400110"/>
          </a:xfrm>
          <a:prstGeom prst="rect">
            <a:avLst/>
          </a:prstGeom>
          <a:solidFill>
            <a:srgbClr val="FFFFCC"/>
          </a:solidFill>
          <a:ln w="9525">
            <a:solidFill>
              <a:srgbClr val="D9969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dirty="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意象意境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33033B3-66DF-BC40-9A37-63BF2BBF1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246" y="2708920"/>
            <a:ext cx="1210588" cy="400110"/>
          </a:xfrm>
          <a:prstGeom prst="rect">
            <a:avLst/>
          </a:prstGeom>
          <a:solidFill>
            <a:srgbClr val="FFFFCC"/>
          </a:solidFill>
          <a:ln w="9525">
            <a:solidFill>
              <a:srgbClr val="7575D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技巧分析</a:t>
            </a:r>
          </a:p>
        </p:txBody>
      </p:sp>
      <p:cxnSp>
        <p:nvCxnSpPr>
          <p:cNvPr id="13" name="直接连接符 9">
            <a:extLst>
              <a:ext uri="{FF2B5EF4-FFF2-40B4-BE49-F238E27FC236}">
                <a16:creationId xmlns:a16="http://schemas.microsoft.com/office/drawing/2014/main" id="{A1BD432A-7C01-064B-A440-F0F202A3D553}"/>
              </a:ext>
            </a:extLst>
          </p:cNvPr>
          <p:cNvCxnSpPr>
            <a:cxnSpLocks/>
          </p:cNvCxnSpPr>
          <p:nvPr/>
        </p:nvCxnSpPr>
        <p:spPr>
          <a:xfrm>
            <a:off x="6600056" y="3429000"/>
            <a:ext cx="86409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E28BFDDA-6713-0444-86C0-A06702CC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如何判断表达技巧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D236CEF-E985-6F44-8534-5B29CA065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14674"/>
            <a:ext cx="4442351" cy="4680520"/>
          </a:xfrm>
        </p:spPr>
        <p:txBody>
          <a:bodyPr anchor="ctr">
            <a:normAutofit lnSpcReduction="10000"/>
          </a:bodyPr>
          <a:lstStyle/>
          <a:p>
            <a:r>
              <a:rPr lang="zh-CN" altLang="en-US" dirty="0"/>
              <a:t>①凡是有表达技巧的地方都要关注，慢读细读，</a:t>
            </a:r>
            <a:r>
              <a:rPr lang="zh-CN" altLang="en-US" dirty="0">
                <a:solidFill>
                  <a:srgbClr val="FF0000"/>
                </a:solidFill>
              </a:rPr>
              <a:t>找到</a:t>
            </a:r>
            <a:r>
              <a:rPr lang="zh-CN" altLang="en-US" dirty="0"/>
              <a:t>切实的</a:t>
            </a:r>
            <a:r>
              <a:rPr lang="zh-CN" altLang="en-US" dirty="0">
                <a:solidFill>
                  <a:srgbClr val="FF0000"/>
                </a:solidFill>
              </a:rPr>
              <a:t>根据</a:t>
            </a:r>
            <a:r>
              <a:rPr lang="zh-CN" altLang="en-US" dirty="0"/>
              <a:t>，才能放过，缺乏依据的说法，就是错项。</a:t>
            </a:r>
          </a:p>
          <a:p>
            <a:r>
              <a:rPr lang="zh-CN" altLang="en-US" dirty="0"/>
              <a:t>②考表达技巧选项也是考对内容的理解，所以</a:t>
            </a:r>
            <a:r>
              <a:rPr lang="zh-CN" altLang="en-US" dirty="0">
                <a:solidFill>
                  <a:srgbClr val="FF0000"/>
                </a:solidFill>
              </a:rPr>
              <a:t>切不可脱离诗句</a:t>
            </a:r>
            <a:r>
              <a:rPr lang="zh-CN" altLang="en-US" dirty="0"/>
              <a:t>，只看选项，以他人的理解代替自己的理解。</a:t>
            </a:r>
          </a:p>
          <a:p>
            <a:r>
              <a:rPr lang="zh-CN" altLang="en-US" dirty="0"/>
              <a:t>③</a:t>
            </a:r>
            <a:r>
              <a:rPr lang="zh-CN" altLang="en-US" dirty="0">
                <a:solidFill>
                  <a:srgbClr val="FF0000"/>
                </a:solidFill>
              </a:rPr>
              <a:t>平时训练</a:t>
            </a:r>
            <a:r>
              <a:rPr lang="zh-CN" altLang="en-US" dirty="0"/>
              <a:t>的时候要抓名句，名句抓炼字，炼字抓技巧，这是我们诗词鉴赏的关键法宝，不可掉以轻心。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2C7BAC9-3300-D14C-885D-7F70382A5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1944" y="1483271"/>
            <a:ext cx="5904657" cy="5143326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altLang="zh-CN" dirty="0"/>
              <a:t>A.</a:t>
            </a:r>
            <a:r>
              <a:rPr lang="zh-CN" altLang="en" dirty="0"/>
              <a:t>“</a:t>
            </a:r>
            <a:r>
              <a:rPr lang="zh-CN" altLang="en-US" dirty="0"/>
              <a:t>雪晓清笳乱起”句突出了边地风光特色，也</a:t>
            </a:r>
            <a:r>
              <a:rPr lang="zh-CN" altLang="en-US" b="1" dirty="0"/>
              <a:t>衬托</a:t>
            </a:r>
            <a:r>
              <a:rPr lang="zh-CN" altLang="en-US" dirty="0"/>
              <a:t>出了战争气氛。</a:t>
            </a:r>
            <a:endParaRPr lang="en-US" altLang="zh-CN" b="1" dirty="0"/>
          </a:p>
          <a:p>
            <a:pPr>
              <a:lnSpc>
                <a:spcPct val="160000"/>
              </a:lnSpc>
            </a:pPr>
            <a:r>
              <a:rPr lang="zh-CN" altLang="en-US" b="1" dirty="0"/>
              <a:t>雪晓清笳乱起</a:t>
            </a:r>
          </a:p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译文</a:t>
            </a:r>
            <a:r>
              <a:rPr lang="zh-CN" altLang="en-US" dirty="0"/>
              <a:t>：恍惚雪天的早晨，清亮的角声此起彼落回应。</a:t>
            </a:r>
            <a:endParaRPr lang="en-US" altLang="zh-CN" dirty="0"/>
          </a:p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意境</a:t>
            </a:r>
            <a:r>
              <a:rPr lang="zh-CN" altLang="en-US" dirty="0"/>
              <a:t>：雪、笳等都是特定的北方事物，开头一句渲染的是一幅有声有色的边塞风光画面。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489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0D8BBB3-DF7B-BB48-8AD7-A944FD18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554570" cy="1320800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红梅</a:t>
            </a:r>
            <a:br>
              <a:rPr kumimoji="1" lang="en-US" altLang="zh-CN" dirty="0">
                <a:solidFill>
                  <a:schemeClr val="tx1"/>
                </a:solidFill>
              </a:rPr>
            </a:b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【</a:t>
            </a:r>
            <a:r>
              <a:rPr kumimoji="1" lang="zh-CN" altLang="en-US" dirty="0">
                <a:solidFill>
                  <a:schemeClr val="tx1"/>
                </a:solidFill>
              </a:rPr>
              <a:t>宋</a:t>
            </a:r>
            <a:r>
              <a:rPr kumimoji="1" lang="en-US" altLang="zh-CN" dirty="0">
                <a:solidFill>
                  <a:schemeClr val="tx1"/>
                </a:solidFill>
              </a:rPr>
              <a:t>】</a:t>
            </a:r>
            <a:r>
              <a:rPr kumimoji="1" lang="zh-CN" altLang="en-US" dirty="0">
                <a:solidFill>
                  <a:schemeClr val="tx1"/>
                </a:solidFill>
              </a:rPr>
              <a:t>苏轼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DFEDC7A-1D41-F546-9239-39E5B9BD9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160589"/>
            <a:ext cx="5591944" cy="40601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/>
              <a:t>怕愁贪睡独开迟，自恐冰容不入时。</a:t>
            </a:r>
          </a:p>
          <a:p>
            <a:pPr>
              <a:lnSpc>
                <a:spcPct val="150000"/>
              </a:lnSpc>
            </a:pPr>
            <a:r>
              <a:rPr kumimoji="1" lang="zh-CN" altLang="en-US" dirty="0"/>
              <a:t>故作小红桃杏色，尚余孤瘦雪霜姿。</a:t>
            </a:r>
          </a:p>
          <a:p>
            <a:pPr>
              <a:lnSpc>
                <a:spcPct val="150000"/>
              </a:lnSpc>
            </a:pPr>
            <a:r>
              <a:rPr kumimoji="1" lang="zh-CN" altLang="en-US" dirty="0"/>
              <a:t>寒心未肯随春态，酒晕无端上玉肌。</a:t>
            </a:r>
          </a:p>
          <a:p>
            <a:pPr>
              <a:lnSpc>
                <a:spcPct val="150000"/>
              </a:lnSpc>
            </a:pPr>
            <a:r>
              <a:rPr kumimoji="1" lang="zh-CN" altLang="en-US" dirty="0"/>
              <a:t>诗老</a:t>
            </a:r>
            <a:r>
              <a:rPr kumimoji="1" lang="en-US" altLang="zh-CN" baseline="30000" dirty="0"/>
              <a:t>[</a:t>
            </a:r>
            <a:r>
              <a:rPr kumimoji="1" lang="zh-CN" altLang="en-US" baseline="30000" dirty="0"/>
              <a:t>注</a:t>
            </a:r>
            <a:r>
              <a:rPr kumimoji="1" lang="en-US" altLang="zh-CN" baseline="30000" dirty="0"/>
              <a:t>]</a:t>
            </a:r>
            <a:r>
              <a:rPr kumimoji="1" lang="zh-CN" altLang="en-US" dirty="0"/>
              <a:t>不知梅格在，更看绿叶与青枝。</a:t>
            </a:r>
          </a:p>
          <a:p>
            <a:pPr>
              <a:lnSpc>
                <a:spcPct val="150000"/>
              </a:lnSpc>
            </a:pP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[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注</a:t>
            </a:r>
            <a:r>
              <a:rPr kumimoji="1"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] 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诗老：指苏轼的前辈诗人石曼卿。</a:t>
            </a:r>
          </a:p>
          <a:p>
            <a:pPr>
              <a:lnSpc>
                <a:spcPct val="150000"/>
              </a:lnSpc>
            </a:pPr>
            <a:endParaRPr kumimoji="1" lang="zh-CN" altLang="en-US" dirty="0"/>
          </a:p>
          <a:p>
            <a:pPr>
              <a:lnSpc>
                <a:spcPct val="150000"/>
              </a:lnSpc>
            </a:pPr>
            <a:endParaRPr kumimoji="1"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CEF6526-1874-AB4A-8315-97F95FBCC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0973" y="2160589"/>
            <a:ext cx="5760640" cy="3880773"/>
          </a:xfrm>
        </p:spPr>
        <p:txBody>
          <a:bodyPr>
            <a:noAutofit/>
          </a:bodyPr>
          <a:lstStyle/>
          <a:p>
            <a:r>
              <a:rPr lang="zh-CN" altLang="en-US" dirty="0"/>
              <a:t>下列对这首诗的赏析，不正确的一项是</a:t>
            </a:r>
            <a:endParaRPr lang="en-US" altLang="zh-CN" dirty="0"/>
          </a:p>
          <a:p>
            <a:r>
              <a:rPr lang="en-US" altLang="zh-CN" dirty="0"/>
              <a:t>A.</a:t>
            </a:r>
            <a:r>
              <a:rPr lang="zh-CN" altLang="en-US" dirty="0"/>
              <a:t>独开迟”既点出了红梅晚开，也赋予了她不与众花争春的品性。</a:t>
            </a:r>
          </a:p>
          <a:p>
            <a:r>
              <a:rPr lang="en-US" altLang="zh-CN" dirty="0"/>
              <a:t>B.</a:t>
            </a:r>
            <a:r>
              <a:rPr lang="zh-CN" altLang="en-US" dirty="0"/>
              <a:t>“自恐”句不是说自己真的担心，而是含蓄地表达了不愿趋时的情感。</a:t>
            </a:r>
          </a:p>
          <a:p>
            <a:r>
              <a:rPr lang="en-US" altLang="zh-CN" dirty="0"/>
              <a:t>C.”</a:t>
            </a:r>
            <a:r>
              <a:rPr lang="zh-CN" altLang="en-US" dirty="0"/>
              <a:t>尚余”句在写红梅“雪霜姿”的同时，也透露出一丝无奈。</a:t>
            </a:r>
          </a:p>
          <a:p>
            <a:r>
              <a:rPr lang="en-US" altLang="zh-CN" dirty="0"/>
              <a:t>D.</a:t>
            </a:r>
            <a:r>
              <a:rPr lang="zh-CN" altLang="en-US" dirty="0"/>
              <a:t>“酒晕”句是说梅花之色仿佛是人饮酒后脸上泛起的红晕。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BBD9D5B-CDBC-4445-ACD0-A20A4195BFDB}"/>
              </a:ext>
            </a:extLst>
          </p:cNvPr>
          <p:cNvSpPr/>
          <p:nvPr/>
        </p:nvSpPr>
        <p:spPr>
          <a:xfrm>
            <a:off x="0" y="87023"/>
            <a:ext cx="107157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kern="0" noProof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例</a:t>
            </a:r>
            <a:r>
              <a:rPr lang="en-US" altLang="zh-CN" sz="3200" kern="0" noProof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zh-CN" altLang="en-US" sz="3200" noProof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2" name="直接连接符 10">
            <a:extLst>
              <a:ext uri="{FF2B5EF4-FFF2-40B4-BE49-F238E27FC236}">
                <a16:creationId xmlns:a16="http://schemas.microsoft.com/office/drawing/2014/main" id="{D4D4D5CC-A20F-DC41-BF25-77F9D0D24BD3}"/>
              </a:ext>
            </a:extLst>
          </p:cNvPr>
          <p:cNvCxnSpPr/>
          <p:nvPr/>
        </p:nvCxnSpPr>
        <p:spPr>
          <a:xfrm>
            <a:off x="7598317" y="5185488"/>
            <a:ext cx="1285875" cy="15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8">
            <a:extLst>
              <a:ext uri="{FF2B5EF4-FFF2-40B4-BE49-F238E27FC236}">
                <a16:creationId xmlns:a16="http://schemas.microsoft.com/office/drawing/2014/main" id="{A9883174-508F-884A-BEC3-419C1E075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2704" y="4786404"/>
            <a:ext cx="1223963" cy="400110"/>
          </a:xfrm>
          <a:prstGeom prst="rect">
            <a:avLst/>
          </a:prstGeom>
          <a:solidFill>
            <a:srgbClr val="FFFFCC"/>
          </a:solidFill>
          <a:ln w="9525">
            <a:solidFill>
              <a:srgbClr val="7575D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dirty="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情感主旨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654B009D-6F89-6E40-824F-6C8245F6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0182" y="3897775"/>
            <a:ext cx="1210588" cy="400110"/>
          </a:xfrm>
          <a:prstGeom prst="rect">
            <a:avLst/>
          </a:prstGeom>
          <a:solidFill>
            <a:srgbClr val="FFFFCC"/>
          </a:solidFill>
          <a:ln w="9525">
            <a:solidFill>
              <a:srgbClr val="7575D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情感主旨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7163485-7C79-B44C-8120-6A0A4D2AA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2704" y="5814351"/>
            <a:ext cx="1223963" cy="400110"/>
          </a:xfrm>
          <a:prstGeom prst="rect">
            <a:avLst/>
          </a:prstGeom>
          <a:solidFill>
            <a:srgbClr val="FFFFCC"/>
          </a:solidFill>
          <a:ln w="9525">
            <a:solidFill>
              <a:srgbClr val="D9969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dirty="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内容解读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9B46821-8E54-CA49-9660-A04860CA7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2704" y="3009146"/>
            <a:ext cx="1216025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7575D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意象分析</a:t>
            </a:r>
          </a:p>
        </p:txBody>
      </p:sp>
    </p:spTree>
    <p:extLst>
      <p:ext uri="{BB962C8B-B14F-4D97-AF65-F5344CB8AC3E}">
        <p14:creationId xmlns:p14="http://schemas.microsoft.com/office/powerpoint/2010/main" val="15758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E28BFDDA-6713-0444-86C0-A06702CC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如何准确分析情感主旨</a:t>
            </a:r>
            <a:endParaRPr kumimoji="1"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D236CEF-E985-6F44-8534-5B29CA065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344" y="1628800"/>
            <a:ext cx="4680520" cy="4536504"/>
          </a:xfrm>
        </p:spPr>
        <p:txBody>
          <a:bodyPr anchor="ctr">
            <a:noAutofit/>
          </a:bodyPr>
          <a:lstStyle/>
          <a:p>
            <a:pPr>
              <a:lnSpc>
                <a:spcPct val="160000"/>
              </a:lnSpc>
            </a:pPr>
            <a:r>
              <a:rPr lang="zh-CN" altLang="en-US" dirty="0"/>
              <a:t>①</a:t>
            </a:r>
            <a:r>
              <a:rPr lang="zh-CN" altLang="en-US" dirty="0">
                <a:solidFill>
                  <a:srgbClr val="FF0000"/>
                </a:solidFill>
              </a:rPr>
              <a:t>明确抓手（意象词、情感词、修饰词）</a:t>
            </a:r>
            <a:r>
              <a:rPr lang="zh-CN" altLang="en-US" dirty="0"/>
              <a:t>，整体把握。不要只关注答题点的选项，导致脱离文本的跳读，断章取义，最终理解偏差。</a:t>
            </a:r>
          </a:p>
          <a:p>
            <a:pPr>
              <a:lnSpc>
                <a:spcPct val="160000"/>
              </a:lnSpc>
            </a:pPr>
            <a:r>
              <a:rPr lang="zh-CN" altLang="en-US" dirty="0"/>
              <a:t>②</a:t>
            </a:r>
            <a:r>
              <a:rPr lang="zh-CN" altLang="en-US" dirty="0">
                <a:solidFill>
                  <a:srgbClr val="FF0000"/>
                </a:solidFill>
              </a:rPr>
              <a:t>寻找诗眼</a:t>
            </a:r>
            <a:r>
              <a:rPr lang="zh-CN" altLang="en-US" dirty="0"/>
              <a:t>，把握感情总基调。</a:t>
            </a:r>
          </a:p>
          <a:p>
            <a:pPr>
              <a:lnSpc>
                <a:spcPct val="160000"/>
              </a:lnSpc>
            </a:pPr>
            <a:r>
              <a:rPr lang="zh-CN" altLang="en-US" dirty="0"/>
              <a:t>③</a:t>
            </a:r>
            <a:r>
              <a:rPr lang="zh-CN" altLang="en-US" dirty="0">
                <a:solidFill>
                  <a:srgbClr val="FF0000"/>
                </a:solidFill>
              </a:rPr>
              <a:t>探究典故</a:t>
            </a:r>
            <a:r>
              <a:rPr lang="zh-CN" altLang="en-US" dirty="0"/>
              <a:t>，分析典故背后的深层用意。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2C7BAC9-3300-D14C-885D-7F70382A5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1944" y="1052736"/>
            <a:ext cx="5890926" cy="5688632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/>
              <a:t>C.”</a:t>
            </a:r>
            <a:r>
              <a:rPr lang="zh-CN" altLang="en-US" dirty="0"/>
              <a:t>尚余”句在写红梅“雪霜姿”的同时，也透露出</a:t>
            </a:r>
            <a:r>
              <a:rPr lang="zh-CN" altLang="en-US" b="1" dirty="0"/>
              <a:t>一丝无奈</a:t>
            </a:r>
            <a:r>
              <a:rPr lang="zh-CN" altLang="en-US" dirty="0"/>
              <a:t>。</a:t>
            </a:r>
            <a:endParaRPr lang="en-US" altLang="zh-CN" b="1" dirty="0"/>
          </a:p>
          <a:p>
            <a:pPr>
              <a:lnSpc>
                <a:spcPct val="110000"/>
              </a:lnSpc>
            </a:pPr>
            <a:r>
              <a:rPr lang="zh-CN" altLang="en-US" b="1" dirty="0"/>
              <a:t>尚余孤瘦雪霜姿</a:t>
            </a:r>
            <a:endParaRPr lang="en-US" altLang="zh-CN" b="1" dirty="0"/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译文</a:t>
            </a:r>
            <a:r>
              <a:rPr lang="zh-CN" altLang="en-US" dirty="0"/>
              <a:t>：梅枝还是细瘦的样子，呈现出经受霜雪考验后仍然劲挺的姿态。</a:t>
            </a:r>
            <a:endParaRPr lang="en-US" altLang="zh-CN" dirty="0"/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情感</a:t>
            </a:r>
            <a:r>
              <a:rPr lang="zh-CN" altLang="en-US" dirty="0"/>
              <a:t>： “尚余”指梅花既无心显露，又无可掩饰。本句是说无论谁也无法动摇红梅凌霜傲雪的风姿，表现的是一股冷峻、豪迈之气。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4077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{18BEA5FB-87B9-BA45-86A3-C689E7051E20}tf10001060</Template>
  <TotalTime>1090</TotalTime>
  <Pages>0</Pages>
  <Words>1607</Words>
  <Characters>0</Characters>
  <Application>Microsoft Macintosh PowerPoint</Application>
  <PresentationFormat>宽屏</PresentationFormat>
  <Lines>0</Lines>
  <Paragraphs>122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汉仪旗黑-85S</vt:lpstr>
      <vt:lpstr>黑体</vt:lpstr>
      <vt:lpstr>楷体</vt:lpstr>
      <vt:lpstr>宋体</vt:lpstr>
      <vt:lpstr>Microsoft YaHei</vt:lpstr>
      <vt:lpstr>Microsoft YaHei</vt:lpstr>
      <vt:lpstr>KaiTi</vt:lpstr>
      <vt:lpstr>Arial</vt:lpstr>
      <vt:lpstr>Wingdings 3</vt:lpstr>
      <vt:lpstr>平面</vt:lpstr>
      <vt:lpstr>诗歌鉴赏选择题解析</vt:lpstr>
      <vt:lpstr>还山宅  【唐】杨师道</vt:lpstr>
      <vt:lpstr>如何概括形象特点</vt:lpstr>
      <vt:lpstr>野歌    【唐】李贺</vt:lpstr>
      <vt:lpstr>如何理解词语</vt:lpstr>
      <vt:lpstr>夜游宫·记梦寄师伯浑[注]      [宋]陆游</vt:lpstr>
      <vt:lpstr>如何判断表达技巧</vt:lpstr>
      <vt:lpstr>红梅  【宋】苏轼</vt:lpstr>
      <vt:lpstr>如何准确分析情感主旨</vt:lpstr>
      <vt:lpstr>循对策，巧得分</vt:lpstr>
      <vt:lpstr>巧掌握，验效果 （2016年北京卷）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丛艳</dc:creator>
  <cp:keywords/>
  <dc:description/>
  <cp:lastModifiedBy>wangye</cp:lastModifiedBy>
  <cp:revision>160</cp:revision>
  <dcterms:created xsi:type="dcterms:W3CDTF">2015-03-30T00:17:33Z</dcterms:created>
  <dcterms:modified xsi:type="dcterms:W3CDTF">2020-02-04T04:23:04Z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