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1" r:id="rId1"/>
  </p:sldMasterIdLst>
  <p:notesMasterIdLst>
    <p:notesMasterId r:id="rId15"/>
  </p:notesMasterIdLst>
  <p:sldIdLst>
    <p:sldId id="265" r:id="rId2"/>
    <p:sldId id="318" r:id="rId3"/>
    <p:sldId id="382" r:id="rId4"/>
    <p:sldId id="381" r:id="rId5"/>
    <p:sldId id="405" r:id="rId6"/>
    <p:sldId id="406" r:id="rId7"/>
    <p:sldId id="408" r:id="rId8"/>
    <p:sldId id="409" r:id="rId9"/>
    <p:sldId id="411" r:id="rId10"/>
    <p:sldId id="412" r:id="rId11"/>
    <p:sldId id="413" r:id="rId12"/>
    <p:sldId id="414" r:id="rId13"/>
    <p:sldId id="426" r:id="rId1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00" autoAdjust="0"/>
  </p:normalViewPr>
  <p:slideViewPr>
    <p:cSldViewPr>
      <p:cViewPr varScale="1">
        <p:scale>
          <a:sx n="64" d="100"/>
          <a:sy n="64" d="100"/>
        </p:scale>
        <p:origin x="-724" y="-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8A55E376-577D-DA43-9878-3075BA4940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75E029D6-98DB-F947-A678-C944FA2D19E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xmlns="" id="{46F9D7CE-A933-7E4A-B853-05CB91A6E16E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1D06C3A3-2DDF-C749-8C73-5D08A50A2855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xmlns="" id="{248392B2-8F0B-0944-82E5-AB3EB90430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xmlns="" id="{717CE861-4DDB-DE40-8B98-2474F04DC9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/>
            </a:lvl1pPr>
          </a:lstStyle>
          <a:p>
            <a:fld id="{43410B94-C1D8-0743-8AD4-CFE33CD2588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1387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26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A39F-C0EE-544C-844B-9AABBE227B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8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7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255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61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4670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6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38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06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79473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1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2F3A-83E8-2E4A-9B55-4E4DEE0506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36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0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9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0E6B-583A-0048-ABB8-02E20184AB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30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D598-4368-C243-A3D7-6BAB1D5280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96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1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F01C-9F0D-384F-B894-C72EF15EDB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84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7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662589" y="2558641"/>
            <a:ext cx="7216140" cy="971127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诗歌鉴赏</a:t>
            </a:r>
            <a:r>
              <a:rPr lang="zh-CN" altLang="en-US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选择题解析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63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7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高三语文</a:t>
            </a:r>
            <a:endParaRPr lang="zh-CN" altLang="en-US" sz="3200" b="1" spc="30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6448320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7" spc="30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华师一附中朝阳学校 </a:t>
            </a:r>
            <a:r>
              <a:rPr lang="zh-CN" altLang="en-US" sz="2667" spc="30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667" spc="30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王健男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899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F6FF11E-B03B-0148-B419-054C386F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问题三：不理解</a:t>
            </a:r>
          </a:p>
        </p:txBody>
      </p:sp>
      <p:sp>
        <p:nvSpPr>
          <p:cNvPr id="8" name="内容占位符 3">
            <a:extLst>
              <a:ext uri="{FF2B5EF4-FFF2-40B4-BE49-F238E27FC236}">
                <a16:creationId xmlns:a16="http://schemas.microsoft.com/office/drawing/2014/main" xmlns="" id="{20F0EF6E-3E1D-8D47-B87C-FE23EA79D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800" y="1700808"/>
            <a:ext cx="7056784" cy="371668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（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）下列对本诗的赏析，不恰当的两项是（   ）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、首联的“重重”表示落叶之多，不禁让人想到杜诗“无边落木萧萧下”。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、颔联以比喻的手法生动地描摹了落叶思绪翻飞和对春日的无比向往。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、颈联的“河边”有版本作“何边”，与前文“流水”无关，因而是错误的。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、作者借落叶来寄托情志，表达了对世事变迁的、人生无常的感慨。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、全诗运用了虚实结合的笔法，既有眼前之景，也有想象之景，相得益彰。</a:t>
            </a:r>
            <a:endParaRPr kumimoji="1"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Line 15">
            <a:extLst>
              <a:ext uri="{FF2B5EF4-FFF2-40B4-BE49-F238E27FC236}">
                <a16:creationId xmlns:a16="http://schemas.microsoft.com/office/drawing/2014/main" xmlns="" id="{8029D37B-43D8-F242-A334-1288B45FC1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83631" y="3212976"/>
            <a:ext cx="2880319" cy="414557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xmlns="" id="{779E4520-75F7-1347-8775-CFE53E588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53" y="3315375"/>
            <a:ext cx="2736850" cy="6477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800">
                <a:solidFill>
                  <a:srgbClr val="FF5050"/>
                </a:solidFill>
                <a:ea typeface="黑体" panose="02010609060101010101" pitchFamily="49" charset="-122"/>
              </a:rPr>
              <a:t>错判修辞</a:t>
            </a:r>
          </a:p>
        </p:txBody>
      </p:sp>
      <p:sp>
        <p:nvSpPr>
          <p:cNvPr id="15" name="AutoShape 20">
            <a:extLst>
              <a:ext uri="{FF2B5EF4-FFF2-40B4-BE49-F238E27FC236}">
                <a16:creationId xmlns:a16="http://schemas.microsoft.com/office/drawing/2014/main" xmlns="" id="{2323C1D4-3C07-A542-87C1-1D4A130FF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53" y="1393244"/>
            <a:ext cx="3905547" cy="902561"/>
          </a:xfrm>
          <a:prstGeom prst="cloudCallout">
            <a:avLst>
              <a:gd name="adj1" fmla="val 86109"/>
              <a:gd name="adj2" fmla="val 202800"/>
            </a:avLst>
          </a:prstGeom>
          <a:solidFill>
            <a:srgbClr val="CCEC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zh-CN" altLang="en-US" sz="3600" dirty="0"/>
              <a:t>陷阱设置点</a:t>
            </a: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xmlns="" id="{F9CF64A9-488D-FB4D-94D8-8CA238F40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952" y="2974969"/>
            <a:ext cx="1783085" cy="576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xmlns="" id="{D509DD5E-B47B-CA4F-85EA-97AF279A0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088" y="3851678"/>
            <a:ext cx="2808312" cy="6059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xmlns="" id="{1A8AF03B-9E7B-DD42-A796-39EFB3DD17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7511" y="4457603"/>
            <a:ext cx="1587615" cy="1197894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zh-CN" altLang="en-US" dirty="0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xmlns="" id="{7C560794-12A5-464B-9EEB-E32E0A85B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02" y="5511469"/>
            <a:ext cx="2736850" cy="6477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800" dirty="0">
                <a:solidFill>
                  <a:srgbClr val="FF5050"/>
                </a:solidFill>
                <a:ea typeface="黑体" panose="02010609060101010101" pitchFamily="49" charset="-122"/>
              </a:rPr>
              <a:t>强加因果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18C80643-DB4F-274B-B251-8C7D31264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499" y="4092197"/>
            <a:ext cx="34525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“河边乱暮空”意思是“有的落叶在苍茫河边盲目地飘荡”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,“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何边乱暮空”意思是“落叶盲目地飘满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哪里是边际”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两种版本各有特点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9DA8906-2EF7-404B-8295-7E8FFEA9E6F1}"/>
              </a:ext>
            </a:extLst>
          </p:cNvPr>
          <p:cNvSpPr/>
          <p:nvPr/>
        </p:nvSpPr>
        <p:spPr>
          <a:xfrm>
            <a:off x="550635" y="2717330"/>
            <a:ext cx="2646878" cy="418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翻思向春日，肯信有秋风。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xmlns="" id="{CF9EE687-B3F3-EB40-8666-28344D75D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27" y="4245064"/>
            <a:ext cx="2102961" cy="6059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92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/>
      <p:bldP spid="3" grpId="0"/>
      <p:bldP spid="2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ACC7FB-D930-2147-A738-1A65B4D9E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Calibri" panose="020F0502020204030204" pitchFamily="34" charset="0"/>
              </a:rPr>
              <a:t>常见的陷阱设置点</a:t>
            </a:r>
            <a:r>
              <a:rPr lang="en-US" altLang="zh-CN" sz="2800" dirty="0">
                <a:latin typeface="Calibri" panose="020F0502020204030204" pitchFamily="34" charset="0"/>
              </a:rPr>
              <a:t/>
            </a:r>
            <a:br>
              <a:rPr lang="en-US" altLang="zh-CN" sz="2800" dirty="0">
                <a:latin typeface="Calibri" panose="020F0502020204030204" pitchFamily="34" charset="0"/>
              </a:rPr>
            </a:br>
            <a:endParaRPr kumimoji="1"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xmlns="" id="{19D96772-6D3B-864C-81B7-D9A382E5F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意象意境分析不当</a:t>
            </a:r>
            <a:endParaRPr lang="en-US" altLang="zh-CN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基础知识运用错误</a:t>
            </a:r>
            <a:endParaRPr lang="en-US" altLang="zh-CN" sz="24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词句解说曲解原意</a:t>
            </a:r>
            <a:endParaRPr lang="en-US" altLang="zh-CN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4.</a:t>
            </a:r>
            <a:r>
              <a:rPr lang="zh-CN" alt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主题情感分析不当</a:t>
            </a:r>
            <a:endParaRPr lang="en-US" altLang="zh-CN" sz="24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5.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手法分析张冠李戴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296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C6FD6D-434E-1F40-A0C5-F541B509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方法指导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D37309A-994C-0541-97CB-62EEFA909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15" y="1481155"/>
            <a:ext cx="8596668" cy="46805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设题方向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：在翻译、概括和手法上设置问题</a:t>
            </a:r>
          </a:p>
          <a:p>
            <a:pPr>
              <a:lnSpc>
                <a:spcPct val="150000"/>
              </a:lnSpc>
            </a:pP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解题策略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先审清题干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。弄清单选还是多选，正确还是错误。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寻找敏感点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。圈出明显的敏感点，带</a:t>
            </a:r>
            <a:r>
              <a:rPr kumimoji="1" lang="zh-CN" altLang="en-US" dirty="0"/>
              <a:t>着问题去比对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排除。</a:t>
            </a:r>
          </a:p>
          <a:p>
            <a:pPr>
              <a:lnSpc>
                <a:spcPct val="150000"/>
              </a:lnSpc>
            </a:pP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好处：可以不用浪费太多时间去纠结内容，在审题过程中你已经大概了解诗歌内容，剩下的问题就是按解读诗歌的方法去比对排除。</a:t>
            </a:r>
          </a:p>
          <a:p>
            <a:pPr>
              <a:lnSpc>
                <a:spcPct val="150000"/>
              </a:lnSpc>
            </a:pPr>
            <a:endParaRPr kumimoji="1"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09767F2-448E-4849-A387-7548AA2D1C17}"/>
              </a:ext>
            </a:extLst>
          </p:cNvPr>
          <p:cNvSpPr/>
          <p:nvPr/>
        </p:nvSpPr>
        <p:spPr>
          <a:xfrm>
            <a:off x="2583616" y="5444408"/>
            <a:ext cx="67063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祝你掌握方法么么哒</a:t>
            </a:r>
            <a:r>
              <a:rPr lang="en-US" altLang="zh-CN" sz="2800" b="1" dirty="0">
                <a:solidFill>
                  <a:srgbClr val="FF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😘</a:t>
            </a:r>
            <a:endParaRPr lang="zh-CN" altLang="en-US" sz="2800" b="1" dirty="0">
              <a:solidFill>
                <a:srgbClr val="FF33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我们一起开始快乐的诗歌之旅吧</a:t>
            </a:r>
            <a:r>
              <a:rPr lang="en-US" altLang="zh-CN" sz="4000" b="1" dirty="0">
                <a:solidFill>
                  <a:srgbClr val="FF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💯</a:t>
            </a:r>
            <a:endParaRPr lang="zh-CN" altLang="en-US" sz="2800" b="1" dirty="0">
              <a:solidFill>
                <a:srgbClr val="FF33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878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73A0EAF6-BFAA-2B42-9E1D-BEDC224B0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334" y="609600"/>
            <a:ext cx="8596668" cy="731168"/>
          </a:xfrm>
        </p:spPr>
        <p:txBody>
          <a:bodyPr/>
          <a:lstStyle/>
          <a:p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考试说明</a:t>
            </a: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987A191F-EBDD-B042-95BF-62211D0CC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484785"/>
            <a:ext cx="9577064" cy="511256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能力要求：</a:t>
            </a:r>
            <a:endParaRPr lang="en-US" altLang="zh-CN" sz="28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能阅读浅易的古典诗歌。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99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具体要求：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古典诗歌</a:t>
            </a:r>
            <a:r>
              <a:rPr lang="zh-CN" altLang="en-US" sz="2800" u="sng" dirty="0">
                <a:solidFill>
                  <a:srgbClr val="FF3300"/>
                </a:solidFill>
              </a:rPr>
              <a:t>内容</a:t>
            </a:r>
            <a:r>
              <a:rPr lang="zh-CN" altLang="en-US" sz="2800" dirty="0"/>
              <a:t>的理解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zh-CN" altLang="en-US" sz="2800" dirty="0"/>
              <a:t>作者</a:t>
            </a:r>
            <a:r>
              <a:rPr lang="zh-CN" altLang="en-US" sz="2800" u="sng" dirty="0">
                <a:solidFill>
                  <a:srgbClr val="FF3300"/>
                </a:solidFill>
              </a:rPr>
              <a:t>情感</a:t>
            </a:r>
            <a:r>
              <a:rPr lang="zh-CN" altLang="en-US" sz="2800" dirty="0"/>
              <a:t>的体察。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What?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</a:t>
            </a:r>
            <a:r>
              <a:rPr lang="en-US" altLang="zh-CN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古典诗歌</a:t>
            </a:r>
            <a:r>
              <a:rPr lang="zh-CN" altLang="en-US" sz="2800" u="sng" dirty="0">
                <a:solidFill>
                  <a:srgbClr val="FF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语言</a:t>
            </a:r>
            <a:r>
              <a:rPr lang="zh-CN" altLang="en-US" sz="2800" dirty="0">
                <a:solidFill>
                  <a:srgbClr val="FF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en-US" sz="2800" u="sng" dirty="0">
                <a:solidFill>
                  <a:srgbClr val="FF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表达技巧</a:t>
            </a:r>
            <a:r>
              <a:rPr lang="zh-CN" altLang="en-US" sz="2800" dirty="0">
                <a:solidFill>
                  <a:srgbClr val="FF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zh-CN" altLang="en-US" sz="2800" u="sng" dirty="0">
                <a:solidFill>
                  <a:srgbClr val="FF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意境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的鉴赏。</a:t>
            </a:r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en-US" altLang="zh-CN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How?</a:t>
            </a:r>
            <a:endParaRPr lang="zh-CN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05AA62-D3D3-F842-B8F5-82DA9556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读考纲，明考点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xmlns="" id="{7718CC68-359D-9E4A-A60C-023A8F8C6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2777"/>
            <a:ext cx="9307098" cy="5256584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考纲</a:t>
            </a:r>
            <a:endParaRPr lang="en-US" altLang="zh-CN" sz="32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①鉴赏古代诗歌的形象、语言和表达技巧；</a:t>
            </a:r>
          </a:p>
          <a:p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②评价古代诗歌的思想内容和作者的观点态度。</a:t>
            </a:r>
          </a:p>
          <a:p>
            <a:r>
              <a:rPr lang="zh-CN" altLang="en-US" sz="32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考点</a:t>
            </a:r>
            <a:endParaRPr lang="en-US" altLang="zh-CN" sz="32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、鉴赏形象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人物、景物、事物</a:t>
            </a:r>
            <a:endParaRPr lang="en-US" altLang="zh-CN" sz="24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、赏析语言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炼字、炼句、诗眼、风格</a:t>
            </a:r>
            <a:endParaRPr lang="en-US" altLang="zh-CN" sz="24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、鉴赏表达技巧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修辞手法、表现手法、表达方式、结构技巧</a:t>
            </a:r>
            <a:endParaRPr lang="en-US" altLang="zh-CN" sz="24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、理解思想内容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背景、题材、主旨</a:t>
            </a:r>
            <a:endParaRPr lang="en-US" altLang="zh-CN" sz="24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、把握情感态度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作者及其情感</a:t>
            </a:r>
            <a:endParaRPr kumimoji="1"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BC8EB8A-7EDE-1B44-B8CA-B8827A33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学习目标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A130049-11B5-3641-A631-29299FD8A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、了解高考诗歌鉴赏选择题的</a:t>
            </a:r>
            <a:r>
              <a:rPr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命题角度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设误角度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、探究诗歌鉴赏选择题的</a:t>
            </a:r>
            <a:r>
              <a:rPr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解题技巧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、提高诗歌鉴赏选择题的</a:t>
            </a:r>
            <a:r>
              <a:rPr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得分能力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xmlns="" id="{E0D8CB95-49F5-D94B-BDF5-02E4BD416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问题分析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A561F7FE-BF0C-DC43-8F22-DC4C52DEA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古诗鉴赏难在哪儿？客观题为什么会丢分？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问题之一：读不懂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问题之二：读不细（只懂大概，阅读粗糙不仔细）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问题之三：不理解（理解不具体，缺少翻译与分析）</a:t>
            </a:r>
          </a:p>
          <a:p>
            <a:pPr>
              <a:lnSpc>
                <a:spcPct val="150000"/>
              </a:lnSpc>
            </a:pPr>
            <a:endParaRPr kumimoji="1"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248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F11F53B-89DD-864D-86C4-7C7213BF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热身训练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3A02DF1-27DA-3245-BE52-C0FA6DBE4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352" y="2160589"/>
            <a:ext cx="4184035" cy="3880772"/>
          </a:xfrm>
        </p:spPr>
        <p:txBody>
          <a:bodyPr>
            <a:normAutofit lnSpcReduction="10000"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落叶  修睦</a:t>
            </a:r>
            <a:r>
              <a:rPr lang="zh-CN" altLang="en-US" sz="3000" b="1" baseline="30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①</a:t>
            </a:r>
            <a:endParaRPr lang="en-US" altLang="zh-CN" sz="3000" b="1" baseline="30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雨过闲田地，重重落叶红。</a:t>
            </a:r>
            <a:endParaRPr lang="en-US" altLang="zh-CN" sz="24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翻思向春日，肯信有秋风。</a:t>
            </a:r>
            <a:endParaRPr lang="en-US" altLang="zh-CN" sz="24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几处随流水，河边乱暮空。</a:t>
            </a:r>
            <a:endParaRPr lang="en-US" altLang="zh-CN" sz="24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只应松自立，而不与君同。</a:t>
            </a:r>
            <a:endParaRPr lang="en-US" altLang="zh-CN" sz="24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sym typeface="宋体" panose="02010600030101010101" pitchFamily="2" charset="-122"/>
              </a:rPr>
              <a:t>［注］ ①修睦：晚唐诗人。</a:t>
            </a:r>
            <a:endParaRPr lang="zh-CN" altLang="en-US" sz="2400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400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kumimoji="1" lang="zh-CN" altLang="en-US" sz="24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8F3DFFD-132D-354C-A954-B462064F4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800" y="1700808"/>
            <a:ext cx="7056784" cy="371668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（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）下列对本诗的赏析，不恰当的两项是（   ）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、首联的“重重”表示落叶之多，不禁让人想到杜诗“无边落木萧萧下”。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、颔联以比喻的手法生动地描摹了落叶思绪翻飞和对春日的无比向往。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、颈联的“河边”有版本作“何边”，与前文“流水”无关，因而是错误的。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、作者借落叶来寄托情志，表达了对世事变迁、人生无常的感慨。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、全诗运用了虚实结合的笔法，既有眼前之景，也有想象之景，相得益彰。</a:t>
            </a:r>
            <a:endParaRPr kumimoji="1"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9935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F11F53B-89DD-864D-86C4-7C7213BF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问题之一：读不懂</a:t>
            </a:r>
            <a:r>
              <a:rPr kumimoji="1" lang="en-US" altLang="zh-CN" dirty="0"/>
              <a:t/>
            </a:r>
            <a:br>
              <a:rPr kumimoji="1" lang="en-US" altLang="zh-CN" dirty="0"/>
            </a:br>
            <a:r>
              <a:rPr kumimoji="1" lang="zh-CN" altLang="en-US" dirty="0"/>
              <a:t>问题之二：读不细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3A02DF1-27DA-3245-BE52-C0FA6DBE4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352" y="2160589"/>
            <a:ext cx="4184035" cy="3880772"/>
          </a:xfrm>
        </p:spPr>
        <p:txBody>
          <a:bodyPr>
            <a:normAutofit lnSpcReduction="10000"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落叶  修睦</a:t>
            </a:r>
            <a:r>
              <a:rPr lang="zh-CN" altLang="en-US" sz="3000" b="1" baseline="30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①</a:t>
            </a:r>
            <a:endParaRPr lang="en-US" altLang="zh-CN" sz="3000" b="1" baseline="30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雨过闲田地，重重落叶红。</a:t>
            </a:r>
            <a:endParaRPr lang="en-US" altLang="zh-CN" sz="24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翻思向春日，肯信有秋风。</a:t>
            </a:r>
            <a:endParaRPr lang="en-US" altLang="zh-CN" sz="24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几处随流水，河边乱暮空。</a:t>
            </a:r>
            <a:endParaRPr lang="en-US" altLang="zh-CN" sz="24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只应松自立，而不与君同。</a:t>
            </a:r>
            <a:endParaRPr lang="en-US" altLang="zh-CN" sz="24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sym typeface="宋体" panose="02010600030101010101" pitchFamily="2" charset="-122"/>
              </a:rPr>
              <a:t>［注］ ①修睦：晚唐诗人。</a:t>
            </a:r>
            <a:endParaRPr lang="zh-CN" altLang="en-US" sz="2400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400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kumimoji="1" lang="zh-CN" altLang="en-US" sz="24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8F3DFFD-132D-354C-A954-B462064F4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7387" y="2554867"/>
            <a:ext cx="7056784" cy="37166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、一场秋雨下在闲置着的田地中，深红色的落叶纷纷脱离树干，层层叠叠地在空中飞舞。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思绪翻飞，一心向往着春日，哪里肯相信自己在凭借秋风而飞舞呢。 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、有的落叶翻飞着随流水而去，有的在暮色苍茫的河边盲目的飘荡。 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 自己应该像青松那样傲然挺立，四季常青，而不做落叶，随风飘荡。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endParaRPr lang="zh-CN" altLang="en-US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309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F6FF11E-B03B-0148-B419-054C386F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问题三：不理解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72D450A-89B9-A041-A8C3-C7A47F8C9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60" y="2160589"/>
            <a:ext cx="4176465" cy="3880772"/>
          </a:xfrm>
        </p:spPr>
        <p:txBody>
          <a:bodyPr anchor="ctr">
            <a:norm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揣摩命题者意图，发现考查点。</a:t>
            </a:r>
            <a:endParaRPr lang="en-US" altLang="zh-CN" sz="24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（注意陷阱的设置方式）</a:t>
            </a:r>
          </a:p>
          <a:p>
            <a:endParaRPr kumimoji="1" lang="zh-CN" altLang="en-US" dirty="0"/>
          </a:p>
        </p:txBody>
      </p:sp>
      <p:sp>
        <p:nvSpPr>
          <p:cNvPr id="8" name="内容占位符 3">
            <a:extLst>
              <a:ext uri="{FF2B5EF4-FFF2-40B4-BE49-F238E27FC236}">
                <a16:creationId xmlns:a16="http://schemas.microsoft.com/office/drawing/2014/main" xmlns="" id="{20F0EF6E-3E1D-8D47-B87C-FE23EA79D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800" y="1700808"/>
            <a:ext cx="7056784" cy="371668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（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）下列对本诗的赏析，不恰当的两项是（   ）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、首联的“重重”表示落叶之多，不禁让人想到杜诗“无边落木萧萧下”。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、颔联以比喻的手法生动地描摹了落叶思绪翻飞和对春日的无比向往。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、颈联的“河边”有版本作“何边”，与前文“流水”无关，因而是错误的。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、作者借落叶来寄托情志，表达了对世事变迁的、人生无常的感慨。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、全诗运用了虚实结合的笔法，既有眼前之景，也有想象之景，相得益彰。</a:t>
            </a:r>
            <a:endParaRPr kumimoji="1"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662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F6FF11E-B03B-0148-B419-054C386F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问题三：不理解</a:t>
            </a:r>
          </a:p>
        </p:txBody>
      </p:sp>
      <p:sp>
        <p:nvSpPr>
          <p:cNvPr id="8" name="内容占位符 3">
            <a:extLst>
              <a:ext uri="{FF2B5EF4-FFF2-40B4-BE49-F238E27FC236}">
                <a16:creationId xmlns:a16="http://schemas.microsoft.com/office/drawing/2014/main" xmlns="" id="{20F0EF6E-3E1D-8D47-B87C-FE23EA79D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800" y="1700808"/>
            <a:ext cx="7056784" cy="371668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（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）下列对本诗的赏析，不恰当的两项是（   ）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、首联的“重重”表示落叶之多，不禁让人想到杜诗“无边落木萧萧下”。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、颔联以比喻的手法生动地描摹了落叶思绪翻飞和对春日的无比向往。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、颈联的“河边”有版本作“何边”，与前文“流水”无关，因而是错误的。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、作者借落叶来寄托情志，表达了对世事变迁的、人生无常的感慨。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、全诗运用了虚实结合的笔法，既有眼前之景，也有想象之景，相得益彰。</a:t>
            </a:r>
            <a:endParaRPr kumimoji="1"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3CC45799-7BE4-7F47-81BC-1A67B8BA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468" y="4812077"/>
            <a:ext cx="2031325" cy="461665"/>
          </a:xfrm>
          <a:prstGeom prst="rect">
            <a:avLst/>
          </a:prstGeom>
          <a:solidFill>
            <a:srgbClr val="FFFFCC"/>
          </a:solidFill>
          <a:ln w="9525">
            <a:solidFill>
              <a:srgbClr val="7575D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CC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情感分析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EFFE3F0-9AA4-8849-AE65-8538C1D82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468" y="3937157"/>
            <a:ext cx="2031325" cy="461665"/>
          </a:xfrm>
          <a:prstGeom prst="rect">
            <a:avLst/>
          </a:prstGeom>
          <a:solidFill>
            <a:srgbClr val="FFFFCC"/>
          </a:solidFill>
          <a:ln w="9525">
            <a:solidFill>
              <a:srgbClr val="7575D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CC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语言  炼字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xmlns="" id="{A595308A-57A3-9047-BAEE-31650D79B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11" y="5686997"/>
            <a:ext cx="2082582" cy="461665"/>
          </a:xfrm>
          <a:prstGeom prst="rect">
            <a:avLst/>
          </a:prstGeom>
          <a:solidFill>
            <a:srgbClr val="FFFFCC"/>
          </a:solidFill>
          <a:ln w="9525">
            <a:solidFill>
              <a:srgbClr val="7575D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CC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表达技巧分析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C550885E-F7A0-F64F-AB86-2DE2B102A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468" y="3062237"/>
            <a:ext cx="2031325" cy="461665"/>
          </a:xfrm>
          <a:prstGeom prst="rect">
            <a:avLst/>
          </a:prstGeom>
          <a:solidFill>
            <a:srgbClr val="FFFFCC"/>
          </a:solidFill>
          <a:ln w="9525">
            <a:solidFill>
              <a:srgbClr val="7575D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CC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表达技巧分析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D1D34A4A-48DF-EA4D-B7A4-C053AC571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468" y="2187317"/>
            <a:ext cx="2031325" cy="461665"/>
          </a:xfrm>
          <a:prstGeom prst="rect">
            <a:avLst/>
          </a:prstGeom>
          <a:solidFill>
            <a:srgbClr val="FFFFCC"/>
          </a:solidFill>
          <a:ln w="9525">
            <a:solidFill>
              <a:srgbClr val="7575D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CC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关键词语理解</a:t>
            </a:r>
          </a:p>
        </p:txBody>
      </p:sp>
    </p:spTree>
    <p:extLst>
      <p:ext uri="{BB962C8B-B14F-4D97-AF65-F5344CB8AC3E}">
        <p14:creationId xmlns:p14="http://schemas.microsoft.com/office/powerpoint/2010/main" val="418491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{18BEA5FB-87B9-BA45-86A3-C689E7051E20}tf10001060</Template>
  <TotalTime>1092</TotalTime>
  <Pages>0</Pages>
  <Words>1248</Words>
  <Characters>0</Characters>
  <Application>Microsoft Office PowerPoint</Application>
  <PresentationFormat>自定义</PresentationFormat>
  <Lines>0</Lines>
  <Paragraphs>105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平面</vt:lpstr>
      <vt:lpstr>诗歌鉴赏选择题解析</vt:lpstr>
      <vt:lpstr>考试说明</vt:lpstr>
      <vt:lpstr>读考纲，明考点</vt:lpstr>
      <vt:lpstr>学习目标</vt:lpstr>
      <vt:lpstr>问题分析</vt:lpstr>
      <vt:lpstr>热身训练</vt:lpstr>
      <vt:lpstr>问题之一：读不懂 问题之二：读不细</vt:lpstr>
      <vt:lpstr>问题三：不理解</vt:lpstr>
      <vt:lpstr>问题三：不理解</vt:lpstr>
      <vt:lpstr>问题三：不理解</vt:lpstr>
      <vt:lpstr>常见的陷阱设置点 </vt:lpstr>
      <vt:lpstr>方法指导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>丛艳</dc:creator>
  <cp:keywords/>
  <dc:description/>
  <cp:lastModifiedBy>方雪葳</cp:lastModifiedBy>
  <cp:revision>161</cp:revision>
  <dcterms:created xsi:type="dcterms:W3CDTF">2015-03-30T00:17:33Z</dcterms:created>
  <dcterms:modified xsi:type="dcterms:W3CDTF">2020-02-05T05:25:32Z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