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5" r:id="rId2"/>
    <p:sldId id="273" r:id="rId3"/>
    <p:sldId id="275" r:id="rId4"/>
    <p:sldId id="274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71" r:id="rId2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2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结构图</a:t>
            </a:r>
          </a:p>
        </p:txBody>
      </p:sp>
      <p:sp>
        <p:nvSpPr>
          <p:cNvPr id="59396" name="幻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E6E764A-733E-41A7-9CB6-7D647C4F1CD5}" type="slidenum">
              <a:rPr lang="zh-CN" altLang="en-US" smtClean="0"/>
              <a:pPr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文言文阅读简答题</a:t>
            </a:r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zh-CN" altLang="en-US" sz="2200" dirty="0" smtClean="0">
                <a:solidFill>
                  <a:srgbClr val="FF0000"/>
                </a:solidFill>
              </a:rPr>
              <a:t>（第一课时）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723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高三语文总复习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东北师大附中朝阳学校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凌 阳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内容占位符 2"/>
          <p:cNvSpPr>
            <a:spLocks noGrp="1"/>
          </p:cNvSpPr>
          <p:nvPr>
            <p:ph idx="1"/>
          </p:nvPr>
        </p:nvSpPr>
        <p:spPr>
          <a:xfrm>
            <a:off x="304800" y="1045369"/>
            <a:ext cx="8686800" cy="3394472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altLang="zh-CN" sz="20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．审清题干，明确方向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2000" b="1" dirty="0" smtClean="0">
                <a:solidFill>
                  <a:schemeClr val="tx1"/>
                </a:solidFill>
              </a:rPr>
              <a:t>         品读题目的思考点及答题点，熟悉基本设问方式和命题意图，熟悉基本答题思路。抓住关键词语。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2089" y="195262"/>
            <a:ext cx="8816975" cy="479107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CN" sz="1800" b="1" dirty="0" smtClean="0">
                <a:solidFill>
                  <a:srgbClr val="FF0000"/>
                </a:solidFill>
              </a:rPr>
              <a:t>4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关注</a:t>
            </a:r>
            <a:r>
              <a:rPr lang="zh-CN" altLang="en-US" sz="1800" b="1" u="dbl" dirty="0" smtClean="0">
                <a:solidFill>
                  <a:srgbClr val="FF0000"/>
                </a:solidFill>
              </a:rPr>
              <a:t>题型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，注重表达。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"/>
              <a:defRPr/>
            </a:pPr>
            <a:r>
              <a:rPr lang="zh-CN" altLang="en-US" sz="1800" b="1" dirty="0" smtClean="0"/>
              <a:t>①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归纳概括型</a:t>
            </a:r>
            <a:r>
              <a:rPr lang="zh-CN" altLang="en-US" sz="1800" b="1" dirty="0" smtClean="0"/>
              <a:t>要求考生根据题目的要求能够从文本中筛选出有效信息，经过分析、概括，整合成新的语句。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"/>
              <a:defRPr/>
            </a:pPr>
            <a:r>
              <a:rPr lang="zh-CN" altLang="en-US" sz="1800" b="1" dirty="0" smtClean="0"/>
              <a:t>②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文意理解型</a:t>
            </a:r>
            <a:r>
              <a:rPr lang="zh-CN" altLang="en-US" sz="1800" b="1" dirty="0" smtClean="0"/>
              <a:t>要求考生读懂文本，关注文本，关注语境，重点了解事情的前因后果和它所包含的深层意义，在此基础上经过思考进行回答。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"/>
              <a:defRPr/>
            </a:pPr>
            <a:r>
              <a:rPr lang="zh-CN" altLang="en-US" sz="1800" b="1" dirty="0" smtClean="0"/>
              <a:t>③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探究题</a:t>
            </a:r>
            <a:r>
              <a:rPr lang="zh-CN" altLang="en-US" sz="1800" b="1" dirty="0" smtClean="0"/>
              <a:t>既要求考生能对文中某个人物、某件事情、某种做法、某关键句的意义进行阐述分析，又要求考生在答题过程中联系文外，体现个性化的思考，对事物得出较为独立的结论，这类题不同程度体现了开拓性、探究性、创新性的要求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>
          <a:xfrm>
            <a:off x="158750" y="205979"/>
            <a:ext cx="8985250" cy="8572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第一类：概括、分析人与事之间的关系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40963" name="内容占位符 2"/>
          <p:cNvSpPr>
            <a:spLocks noGrp="1"/>
          </p:cNvSpPr>
          <p:nvPr>
            <p:ph idx="1"/>
          </p:nvPr>
        </p:nvSpPr>
        <p:spPr>
          <a:xfrm>
            <a:off x="304800" y="1188244"/>
            <a:ext cx="8686800" cy="3394472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zh-CN" altLang="en-US" sz="1800" b="1" dirty="0" smtClean="0">
                <a:solidFill>
                  <a:srgbClr val="FF0000"/>
                </a:solidFill>
              </a:rPr>
              <a:t>基本要求：</a:t>
            </a:r>
            <a:r>
              <a:rPr lang="zh-CN" altLang="en-US" sz="1800" b="1" dirty="0" smtClean="0">
                <a:solidFill>
                  <a:schemeClr val="tx1"/>
                </a:solidFill>
              </a:rPr>
              <a:t>通常要关注时间、地点、人物、事件等要素。要理清人与人之间的关系，人与事之间的关系，事与事之间的关系（条件关系、因果关系、表里关系等）。其中，最重要的是弄清人与事之间的关系，即弄清作者记了哪几件事，表现了人物的哪些性格特点和精神品质。具体来说，还可从事件中人物的语言、动作、心理、细节等方面入手，加以分析</a:t>
            </a:r>
            <a:r>
              <a:rPr lang="zh-CN" altLang="en-US" sz="1800" b="1" dirty="0" smtClean="0"/>
              <a:t>。</a:t>
            </a:r>
          </a:p>
          <a:p>
            <a:pPr eaLnBrk="1" hangingPunct="1">
              <a:defRPr/>
            </a:pPr>
            <a:endParaRPr lang="en-US" altLang="zh-CN" sz="1800" b="1" dirty="0" smtClean="0"/>
          </a:p>
          <a:p>
            <a:pPr eaLnBrk="1" hangingPunct="1">
              <a:defRPr/>
            </a:pPr>
            <a:endParaRPr lang="zh-CN" alt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内容占位符 2"/>
          <p:cNvSpPr>
            <a:spLocks noGrp="1"/>
          </p:cNvSpPr>
          <p:nvPr>
            <p:ph idx="1"/>
          </p:nvPr>
        </p:nvSpPr>
        <p:spPr>
          <a:xfrm>
            <a:off x="347663" y="1177528"/>
            <a:ext cx="8686800" cy="3394472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2000" b="1" dirty="0" smtClean="0">
                <a:solidFill>
                  <a:srgbClr val="FF0000"/>
                </a:solidFill>
              </a:rPr>
              <a:t>思路点拨：</a:t>
            </a:r>
            <a:r>
              <a:rPr lang="zh-CN" altLang="en-US" sz="2000" b="1" dirty="0" smtClean="0"/>
              <a:t>一般来说，题干要求概括时，可从每一段中提取关键词、关键句进行概括，既要完整、全面，又要准确、恰当；分析部分则可从每一段中找出例子加以简要说明。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内容占位符 2"/>
          <p:cNvSpPr>
            <a:spLocks noGrp="1"/>
          </p:cNvSpPr>
          <p:nvPr>
            <p:ph idx="1"/>
          </p:nvPr>
        </p:nvSpPr>
        <p:spPr>
          <a:xfrm>
            <a:off x="134938" y="173831"/>
            <a:ext cx="9009062" cy="5143500"/>
          </a:xfrm>
        </p:spPr>
        <p:txBody>
          <a:bodyPr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CN" altLang="en-US" sz="3600" dirty="0" smtClean="0">
                <a:solidFill>
                  <a:srgbClr val="FF0000"/>
                </a:solidFill>
              </a:rPr>
              <a:t>注意事项：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CN" altLang="en-US" sz="3600" dirty="0" smtClean="0"/>
              <a:t>①在概述分析事件或人物特点时，内容层面上，要按照段落</a:t>
            </a:r>
            <a:r>
              <a:rPr lang="zh-CN" altLang="en-US" sz="3600" dirty="0" smtClean="0">
                <a:solidFill>
                  <a:srgbClr val="FF0000"/>
                </a:solidFill>
              </a:rPr>
              <a:t>次序</a:t>
            </a:r>
            <a:r>
              <a:rPr lang="zh-CN" altLang="en-US" sz="3600" dirty="0" smtClean="0"/>
              <a:t>或事件时间</a:t>
            </a:r>
            <a:r>
              <a:rPr lang="zh-CN" altLang="en-US" sz="3600" dirty="0" smtClean="0">
                <a:solidFill>
                  <a:srgbClr val="FF0000"/>
                </a:solidFill>
              </a:rPr>
              <a:t>顺序</a:t>
            </a:r>
            <a:r>
              <a:rPr lang="zh-CN" altLang="en-US" sz="3600" dirty="0" smtClean="0"/>
              <a:t>进行全篇内容的梳理、筛选与整合，防止遗漏要点。语言层面上说，语言要</a:t>
            </a:r>
            <a:r>
              <a:rPr lang="zh-CN" altLang="en-US" sz="3600" dirty="0" smtClean="0">
                <a:solidFill>
                  <a:srgbClr val="FF0000"/>
                </a:solidFill>
              </a:rPr>
              <a:t>简练</a:t>
            </a:r>
            <a:r>
              <a:rPr lang="zh-CN" altLang="en-US" sz="3600" dirty="0" smtClean="0"/>
              <a:t>，用概括性的语言加以阐述，杜绝繁冗啰嗦，</a:t>
            </a:r>
            <a:r>
              <a:rPr lang="zh-CN" altLang="en-US" sz="3600" dirty="0" smtClean="0">
                <a:solidFill>
                  <a:srgbClr val="FF0000"/>
                </a:solidFill>
              </a:rPr>
              <a:t>切忌大段抄文言文</a:t>
            </a:r>
            <a:r>
              <a:rPr lang="zh-CN" altLang="en-US" sz="3600" dirty="0" smtClean="0"/>
              <a:t>，缺少梳理整合。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CN" altLang="en-US" sz="3600" dirty="0" smtClean="0"/>
              <a:t>②加强</a:t>
            </a:r>
            <a:r>
              <a:rPr lang="zh-CN" altLang="en-US" sz="3600" dirty="0" smtClean="0">
                <a:solidFill>
                  <a:srgbClr val="FF0000"/>
                </a:solidFill>
              </a:rPr>
              <a:t>审题</a:t>
            </a:r>
            <a:r>
              <a:rPr lang="zh-CN" altLang="en-US" sz="3600" dirty="0" smtClean="0"/>
              <a:t>意识，应明确题干中“分析”和“概括”在表述上的差别。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CN" altLang="en-US" sz="3600" dirty="0" smtClean="0"/>
              <a:t>  </a:t>
            </a:r>
            <a:r>
              <a:rPr lang="zh-CN" altLang="en-US" sz="3600" dirty="0" smtClean="0">
                <a:solidFill>
                  <a:srgbClr val="FF0000"/>
                </a:solidFill>
              </a:rPr>
              <a:t>概括</a:t>
            </a:r>
            <a:r>
              <a:rPr lang="zh-CN" altLang="en-US" sz="3600" dirty="0" smtClean="0"/>
              <a:t>，把事理陈述明白，表达方式上侧重说理、论述。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CN" altLang="en-US" sz="3600" dirty="0" smtClean="0">
                <a:solidFill>
                  <a:srgbClr val="FF0000"/>
                </a:solidFill>
              </a:rPr>
              <a:t>  分析</a:t>
            </a:r>
            <a:r>
              <a:rPr lang="zh-CN" altLang="en-US" sz="3600" dirty="0" smtClean="0"/>
              <a:t>，把事情讲清楚，包括何人，何事，表达方式上侧重叙述。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CN" altLang="en-US" sz="3600" dirty="0" smtClean="0"/>
              <a:t>③题干中有“哪些地方”“哪些内容”的答题要求时，最好</a:t>
            </a:r>
            <a:r>
              <a:rPr lang="zh-CN" altLang="en-US" sz="3600" dirty="0" smtClean="0">
                <a:solidFill>
                  <a:srgbClr val="FF0000"/>
                </a:solidFill>
              </a:rPr>
              <a:t>分要点作答</a:t>
            </a:r>
            <a:r>
              <a:rPr lang="zh-CN" altLang="en-US" sz="3600" dirty="0" smtClean="0"/>
              <a:t>，使答案清晰明了。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850107"/>
            <a:ext cx="8686800" cy="339447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CN" altLang="en-US" sz="2800" dirty="0" smtClean="0">
                <a:solidFill>
                  <a:srgbClr val="FF0000"/>
                </a:solidFill>
              </a:rPr>
              <a:t>提问方式</a:t>
            </a:r>
            <a:r>
              <a:rPr lang="en-US" sz="2800" dirty="0" smtClean="0">
                <a:solidFill>
                  <a:srgbClr val="FF0000"/>
                </a:solidFill>
              </a:rPr>
              <a:t>1</a:t>
            </a:r>
            <a:r>
              <a:rPr lang="zh-CN" altLang="en-US" sz="2800" dirty="0" smtClean="0">
                <a:solidFill>
                  <a:srgbClr val="FF0000"/>
                </a:solidFill>
              </a:rPr>
              <a:t>：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CN" altLang="en-US" sz="2800" u="dbl" dirty="0" smtClean="0"/>
              <a:t>根据文意概括人物特点并简要说明</a:t>
            </a:r>
            <a:endParaRPr lang="zh-CN" altLang="en-US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CN" altLang="en-US" sz="2800" dirty="0" smtClean="0">
                <a:solidFill>
                  <a:srgbClr val="FF0000"/>
                </a:solidFill>
              </a:rPr>
              <a:t>答题思路：</a:t>
            </a:r>
            <a:r>
              <a:rPr lang="zh-CN" altLang="en-US" sz="2800" dirty="0" smtClean="0"/>
              <a:t>逐段梳理，不漏要点→提取关键词，概括人物特点→结合事例简要分析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内容占位符 2"/>
          <p:cNvSpPr>
            <a:spLocks noGrp="1"/>
          </p:cNvSpPr>
          <p:nvPr>
            <p:ph idx="1"/>
          </p:nvPr>
        </p:nvSpPr>
        <p:spPr>
          <a:xfrm>
            <a:off x="101600" y="620316"/>
            <a:ext cx="9144000" cy="439935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2000" b="1" dirty="0" smtClean="0">
                <a:solidFill>
                  <a:srgbClr val="FF0000"/>
                </a:solidFill>
              </a:rPr>
              <a:t>例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：（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2016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海淀期末）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zh-CN" altLang="en-US" sz="2000" b="1" dirty="0" smtClean="0"/>
              <a:t> 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水北山居记（取材于宋濂同名散文）</a:t>
            </a:r>
            <a:endParaRPr lang="en-US" altLang="zh-CN" sz="2000" b="1" dirty="0" smtClean="0">
              <a:solidFill>
                <a:schemeClr val="tx1"/>
              </a:solidFill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altLang="zh-CN" sz="2000" b="1" dirty="0" smtClean="0">
                <a:solidFill>
                  <a:schemeClr val="tx1"/>
                </a:solidFill>
              </a:rPr>
              <a:t>    10. 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根据文章第一段内容，概括“古之君子”与“今之君子”的特点。（均不超过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10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字）（４分）</a:t>
            </a:r>
          </a:p>
          <a:p>
            <a:pPr eaLnBrk="1" hangingPunct="1">
              <a:defRPr/>
            </a:pPr>
            <a:endParaRPr lang="zh-CN" altLang="en-US" sz="2000" b="1" dirty="0" smtClean="0"/>
          </a:p>
          <a:p>
            <a:pPr eaLnBrk="1" hangingPunct="1">
              <a:defRPr/>
            </a:pPr>
            <a:endParaRPr lang="zh-CN" alt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内容占位符 2"/>
          <p:cNvSpPr>
            <a:spLocks noGrp="1"/>
          </p:cNvSpPr>
          <p:nvPr>
            <p:ph idx="1"/>
          </p:nvPr>
        </p:nvSpPr>
        <p:spPr>
          <a:xfrm>
            <a:off x="0" y="378619"/>
            <a:ext cx="9144000" cy="4388644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CN" sz="2000" dirty="0" smtClean="0">
                <a:solidFill>
                  <a:srgbClr val="FF0000"/>
                </a:solidFill>
              </a:rPr>
              <a:t>【</a:t>
            </a:r>
            <a:r>
              <a:rPr lang="zh-CN" altLang="en-US" sz="2000" dirty="0" smtClean="0">
                <a:solidFill>
                  <a:srgbClr val="FF0000"/>
                </a:solidFill>
              </a:rPr>
              <a:t>试题解析</a:t>
            </a:r>
            <a:r>
              <a:rPr lang="en-US" altLang="zh-CN" sz="2000" dirty="0" smtClean="0">
                <a:solidFill>
                  <a:srgbClr val="FF0000"/>
                </a:solidFill>
              </a:rPr>
              <a:t>】</a:t>
            </a:r>
            <a:r>
              <a:rPr lang="zh-CN" altLang="en-US" sz="2000" dirty="0" smtClean="0">
                <a:solidFill>
                  <a:schemeClr val="tx1"/>
                </a:solidFill>
              </a:rPr>
              <a:t>题干已明确答题区间在</a:t>
            </a:r>
            <a:r>
              <a:rPr lang="zh-CN" altLang="en-US" sz="2000" dirty="0" smtClean="0">
                <a:solidFill>
                  <a:srgbClr val="FF0000"/>
                </a:solidFill>
              </a:rPr>
              <a:t>“第一段”</a:t>
            </a:r>
            <a:r>
              <a:rPr lang="zh-CN" altLang="en-US" sz="2000" dirty="0" smtClean="0">
                <a:solidFill>
                  <a:schemeClr val="tx1"/>
                </a:solidFill>
              </a:rPr>
              <a:t>，故阅读第一段，找到写“古之君子”与“今之君子”的内容，“古之君子，其</a:t>
            </a:r>
            <a:r>
              <a:rPr lang="zh-CN" altLang="en-US" sz="2000" u="sng" dirty="0" smtClean="0">
                <a:solidFill>
                  <a:srgbClr val="FF0000"/>
                </a:solidFill>
              </a:rPr>
              <a:t>在朝市</a:t>
            </a:r>
            <a:r>
              <a:rPr lang="zh-CN" altLang="en-US" sz="2000" dirty="0" smtClean="0">
                <a:solidFill>
                  <a:schemeClr val="tx1"/>
                </a:solidFill>
              </a:rPr>
              <a:t>也，虽繁华之胶葛，恬然视之，而</a:t>
            </a:r>
            <a:r>
              <a:rPr lang="zh-CN" altLang="en-US" sz="2000" u="sng" dirty="0" smtClean="0">
                <a:solidFill>
                  <a:srgbClr val="FF0000"/>
                </a:solidFill>
              </a:rPr>
              <a:t>却有山林之遐思</a:t>
            </a:r>
            <a:r>
              <a:rPr lang="zh-CN" altLang="en-US" sz="2000" dirty="0" smtClean="0">
                <a:solidFill>
                  <a:schemeClr val="tx1"/>
                </a:solidFill>
              </a:rPr>
              <a:t>焉。今之君子，其</a:t>
            </a:r>
            <a:r>
              <a:rPr lang="zh-CN" altLang="en-US" sz="2000" u="sng" dirty="0" smtClean="0">
                <a:solidFill>
                  <a:srgbClr val="FF0000"/>
                </a:solidFill>
              </a:rPr>
              <a:t>在山林</a:t>
            </a:r>
            <a:r>
              <a:rPr lang="zh-CN" altLang="en-US" sz="2000" dirty="0" smtClean="0">
                <a:solidFill>
                  <a:schemeClr val="tx1"/>
                </a:solidFill>
              </a:rPr>
              <a:t>，虽清旷有余，往往嗤鄙为不足，而</a:t>
            </a:r>
            <a:r>
              <a:rPr lang="zh-CN" altLang="en-US" sz="2000" u="sng" dirty="0" smtClean="0">
                <a:solidFill>
                  <a:srgbClr val="FF0000"/>
                </a:solidFill>
              </a:rPr>
              <a:t>数兴朝市之外慕</a:t>
            </a:r>
            <a:r>
              <a:rPr lang="zh-CN" altLang="en-US" sz="2000" dirty="0" smtClean="0">
                <a:solidFill>
                  <a:schemeClr val="tx1"/>
                </a:solidFill>
              </a:rPr>
              <a:t>，唯恐失之。”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CN" altLang="en-US" sz="2000" dirty="0" smtClean="0">
                <a:solidFill>
                  <a:schemeClr val="tx1"/>
                </a:solidFill>
              </a:rPr>
              <a:t>阅读以上文字可以发现，作者用了两个转折关系的复句来阐释古之君子和今之君子的特点，都是突出“身”与“心”不一致的特点，故概括时，</a:t>
            </a:r>
            <a:r>
              <a:rPr lang="zh-CN" altLang="en-US" sz="2000" dirty="0" smtClean="0">
                <a:solidFill>
                  <a:srgbClr val="FF0000"/>
                </a:solidFill>
              </a:rPr>
              <a:t>应分别用转折关系的复句写出“身”与“心”的矛盾。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CN" altLang="en-US" sz="2000" dirty="0" smtClean="0">
                <a:solidFill>
                  <a:srgbClr val="FF0000"/>
                </a:solidFill>
              </a:rPr>
              <a:t>古之君子“</a:t>
            </a:r>
            <a:r>
              <a:rPr lang="zh-CN" altLang="en-US" sz="2000" u="sng" dirty="0" smtClean="0">
                <a:solidFill>
                  <a:srgbClr val="FF0000"/>
                </a:solidFill>
              </a:rPr>
              <a:t>在朝市</a:t>
            </a:r>
            <a:r>
              <a:rPr lang="zh-CN" altLang="en-US" sz="2000" dirty="0" smtClean="0">
                <a:solidFill>
                  <a:srgbClr val="FF0000"/>
                </a:solidFill>
              </a:rPr>
              <a:t>”，即身在朝市，而</a:t>
            </a:r>
            <a:r>
              <a:rPr lang="zh-CN" altLang="en-US" sz="2000" u="sng" dirty="0" smtClean="0">
                <a:solidFill>
                  <a:srgbClr val="FF0000"/>
                </a:solidFill>
              </a:rPr>
              <a:t>却有山林之遐思，</a:t>
            </a:r>
            <a:r>
              <a:rPr lang="zh-CN" altLang="en-US" sz="2000" dirty="0" smtClean="0">
                <a:solidFill>
                  <a:srgbClr val="FF0000"/>
                </a:solidFill>
              </a:rPr>
              <a:t>即心在山林。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CN" altLang="en-US" sz="2000" dirty="0" smtClean="0">
                <a:solidFill>
                  <a:srgbClr val="FF0000"/>
                </a:solidFill>
              </a:rPr>
              <a:t>今之君子“</a:t>
            </a:r>
            <a:r>
              <a:rPr lang="zh-CN" altLang="en-US" sz="2000" u="sng" dirty="0" smtClean="0">
                <a:solidFill>
                  <a:srgbClr val="FF0000"/>
                </a:solidFill>
              </a:rPr>
              <a:t>在山林</a:t>
            </a:r>
            <a:r>
              <a:rPr lang="zh-CN" altLang="en-US" sz="2000" dirty="0" smtClean="0">
                <a:solidFill>
                  <a:srgbClr val="FF0000"/>
                </a:solidFill>
              </a:rPr>
              <a:t>”，即身在山林，而</a:t>
            </a:r>
            <a:r>
              <a:rPr lang="zh-CN" altLang="en-US" sz="2000" u="sng" dirty="0" smtClean="0">
                <a:solidFill>
                  <a:srgbClr val="FF0000"/>
                </a:solidFill>
              </a:rPr>
              <a:t>数兴朝市之外慕，</a:t>
            </a:r>
            <a:r>
              <a:rPr lang="zh-CN" altLang="en-US" sz="2000" dirty="0" smtClean="0">
                <a:solidFill>
                  <a:srgbClr val="FF0000"/>
                </a:solidFill>
              </a:rPr>
              <a:t>即心慕朝市。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zh-CN" alt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2"/>
          <p:cNvSpPr>
            <a:spLocks noGrp="1"/>
          </p:cNvSpPr>
          <p:nvPr>
            <p:ph idx="1"/>
          </p:nvPr>
        </p:nvSpPr>
        <p:spPr>
          <a:xfrm>
            <a:off x="282575" y="1057276"/>
            <a:ext cx="8686800" cy="3394472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altLang="zh-CN" sz="2800" dirty="0" smtClean="0">
                <a:solidFill>
                  <a:srgbClr val="FF0000"/>
                </a:solidFill>
              </a:rPr>
              <a:t>【</a:t>
            </a:r>
            <a:r>
              <a:rPr lang="zh-CN" altLang="en-US" sz="2800" dirty="0" smtClean="0">
                <a:solidFill>
                  <a:srgbClr val="FF0000"/>
                </a:solidFill>
              </a:rPr>
              <a:t>参考答案</a:t>
            </a:r>
            <a:r>
              <a:rPr lang="en-US" altLang="zh-CN" sz="2800" dirty="0" smtClean="0">
                <a:solidFill>
                  <a:srgbClr val="FF0000"/>
                </a:solidFill>
              </a:rPr>
              <a:t>】</a:t>
            </a:r>
            <a:r>
              <a:rPr lang="zh-CN" altLang="en-US" sz="2800" dirty="0" smtClean="0">
                <a:solidFill>
                  <a:srgbClr val="FF0000"/>
                </a:solidFill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</a:rPr>
              <a:t>4</a:t>
            </a:r>
            <a:r>
              <a:rPr lang="zh-CN" altLang="en-US" sz="2800" dirty="0" smtClean="0">
                <a:solidFill>
                  <a:srgbClr val="FF0000"/>
                </a:solidFill>
              </a:rPr>
              <a:t>分）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2800" dirty="0" smtClean="0"/>
              <a:t>古之君子：身在朝市，心在山林；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2800" dirty="0" smtClean="0"/>
              <a:t>今之君子：身在山林，心慕朝市。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内容占位符 2"/>
          <p:cNvSpPr>
            <a:spLocks noGrp="1"/>
          </p:cNvSpPr>
          <p:nvPr>
            <p:ph idx="1"/>
          </p:nvPr>
        </p:nvSpPr>
        <p:spPr>
          <a:xfrm>
            <a:off x="304800" y="653653"/>
            <a:ext cx="8686800" cy="3394472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altLang="zh-CN" sz="2400" dirty="0" smtClean="0"/>
              <a:t> </a:t>
            </a:r>
            <a:endParaRPr lang="zh-CN" altLang="en-US" sz="2400" dirty="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2400" dirty="0" smtClean="0">
                <a:solidFill>
                  <a:srgbClr val="FF0000"/>
                </a:solidFill>
              </a:rPr>
              <a:t>提问方式</a:t>
            </a:r>
            <a:r>
              <a:rPr lang="en-US" altLang="zh-CN" sz="2400" dirty="0" smtClean="0">
                <a:solidFill>
                  <a:srgbClr val="FF0000"/>
                </a:solidFill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</a:rPr>
              <a:t>：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2400" dirty="0" smtClean="0"/>
              <a:t>概括分析文中有哪些现象、事件。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2400" dirty="0" smtClean="0">
                <a:solidFill>
                  <a:srgbClr val="FF0000"/>
                </a:solidFill>
              </a:rPr>
              <a:t>答题思路：</a:t>
            </a:r>
            <a:r>
              <a:rPr lang="zh-CN" altLang="en-US" sz="2400" dirty="0" smtClean="0"/>
              <a:t>找到原文中相应的段落，分层，梳理出几件事，概括时注意写清“时间、地点、人物、事件”。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312057" y="613344"/>
            <a:ext cx="8686800" cy="288284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5400" b="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读懂文本是做题的基础</a:t>
            </a:r>
            <a:r>
              <a:rPr lang="en-US" altLang="zh-CN" sz="5400" b="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/>
            </a:r>
            <a:br>
              <a:rPr lang="en-US" altLang="zh-CN" sz="5400" b="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</a:br>
            <a:r>
              <a:rPr lang="en-US" altLang="zh-CN" sz="5400" b="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/>
            </a:r>
            <a:br>
              <a:rPr lang="en-US" altLang="zh-CN" sz="5400" b="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</a:br>
            <a:r>
              <a:rPr lang="zh-CN" altLang="en-US" sz="5400" b="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懂：有言的方面，</a:t>
            </a:r>
            <a:r>
              <a:rPr lang="en-US" altLang="zh-CN" sz="5400" b="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/>
            </a:r>
            <a:br>
              <a:rPr lang="en-US" altLang="zh-CN" sz="5400" b="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</a:br>
            <a:r>
              <a:rPr lang="en-US" altLang="zh-CN" sz="5400" b="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          </a:t>
            </a:r>
            <a:r>
              <a:rPr lang="zh-CN" altLang="en-US" sz="5400" b="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更有文的方面。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内容占位符 2"/>
          <p:cNvSpPr>
            <a:spLocks noGrp="1"/>
          </p:cNvSpPr>
          <p:nvPr>
            <p:ph idx="1"/>
          </p:nvPr>
        </p:nvSpPr>
        <p:spPr>
          <a:xfrm>
            <a:off x="217488" y="535782"/>
            <a:ext cx="8782050" cy="3394472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 </a:t>
            </a:r>
            <a:r>
              <a:rPr lang="zh-CN" altLang="en-US" sz="2000" dirty="0" smtClean="0">
                <a:solidFill>
                  <a:srgbClr val="FF0000"/>
                </a:solidFill>
              </a:rPr>
              <a:t>例</a:t>
            </a:r>
            <a:r>
              <a:rPr lang="en-US" altLang="zh-CN" sz="2000" dirty="0" smtClean="0">
                <a:solidFill>
                  <a:srgbClr val="FF0000"/>
                </a:solidFill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</a:rPr>
              <a:t>：</a:t>
            </a:r>
            <a:r>
              <a:rPr lang="en-US" altLang="zh-CN" sz="2000" dirty="0" smtClean="0">
                <a:solidFill>
                  <a:srgbClr val="FF0000"/>
                </a:solidFill>
              </a:rPr>
              <a:t>16</a:t>
            </a:r>
            <a:r>
              <a:rPr lang="zh-CN" altLang="en-US" sz="2000" dirty="0" smtClean="0">
                <a:solidFill>
                  <a:srgbClr val="FF0000"/>
                </a:solidFill>
              </a:rPr>
              <a:t>西城一模</a:t>
            </a:r>
            <a:endParaRPr lang="en-US" sz="2000" dirty="0" smtClean="0">
              <a:solidFill>
                <a:srgbClr val="FF0000"/>
              </a:solidFill>
              <a:ea typeface="华文楷体" pitchFamily="2" charset="-122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CN" sz="2000" dirty="0" smtClean="0">
                <a:solidFill>
                  <a:schemeClr val="tx1"/>
                </a:solidFill>
              </a:rPr>
              <a:t>14</a:t>
            </a:r>
            <a:r>
              <a:rPr lang="zh-CN" altLang="en-US" sz="2000" dirty="0" smtClean="0">
                <a:solidFill>
                  <a:schemeClr val="tx1"/>
                </a:solidFill>
              </a:rPr>
              <a:t>．本文作者在第三段中批判了当时文坛哪些现象？请用现代汉语加以概括。（</a:t>
            </a:r>
            <a:r>
              <a:rPr lang="en-US" altLang="zh-CN" sz="2000" dirty="0" smtClean="0">
                <a:solidFill>
                  <a:schemeClr val="tx1"/>
                </a:solidFill>
              </a:rPr>
              <a:t>4</a:t>
            </a:r>
            <a:r>
              <a:rPr lang="zh-CN" altLang="en-US" sz="2000" dirty="0" smtClean="0">
                <a:solidFill>
                  <a:schemeClr val="tx1"/>
                </a:solidFill>
              </a:rPr>
              <a:t>分）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CN" sz="2000" dirty="0" smtClean="0">
                <a:solidFill>
                  <a:srgbClr val="FF0000"/>
                </a:solidFill>
              </a:rPr>
              <a:t>【</a:t>
            </a:r>
            <a:r>
              <a:rPr lang="zh-CN" altLang="en-US" sz="2000" dirty="0" smtClean="0">
                <a:solidFill>
                  <a:srgbClr val="FF0000"/>
                </a:solidFill>
              </a:rPr>
              <a:t>试题解析</a:t>
            </a:r>
            <a:r>
              <a:rPr lang="en-US" altLang="zh-CN" sz="2000" dirty="0" smtClean="0">
                <a:solidFill>
                  <a:srgbClr val="FF0000"/>
                </a:solidFill>
              </a:rPr>
              <a:t>】</a:t>
            </a:r>
            <a:r>
              <a:rPr lang="zh-CN" altLang="en-US" sz="2000" dirty="0" smtClean="0">
                <a:solidFill>
                  <a:schemeClr val="tx1"/>
                </a:solidFill>
              </a:rPr>
              <a:t>本题考查审题、古文文意理解归纳、古代汉语与现代汉语的语言转换等能力。是一道综合性很强的题目。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CN" altLang="en-US" sz="2000" dirty="0" smtClean="0">
                <a:solidFill>
                  <a:schemeClr val="tx1"/>
                </a:solidFill>
              </a:rPr>
              <a:t>题干中，</a:t>
            </a:r>
            <a:r>
              <a:rPr lang="zh-CN" altLang="en-US" sz="2000" dirty="0" smtClean="0">
                <a:solidFill>
                  <a:srgbClr val="FF0000"/>
                </a:solidFill>
              </a:rPr>
              <a:t>“第三段”</a:t>
            </a:r>
            <a:r>
              <a:rPr lang="zh-CN" altLang="en-US" sz="2000" dirty="0" smtClean="0">
                <a:solidFill>
                  <a:schemeClr val="tx1"/>
                </a:solidFill>
              </a:rPr>
              <a:t>明确阅读区间；</a:t>
            </a:r>
            <a:r>
              <a:rPr lang="zh-CN" altLang="en-US" sz="2000" dirty="0" smtClean="0">
                <a:solidFill>
                  <a:srgbClr val="FF0000"/>
                </a:solidFill>
              </a:rPr>
              <a:t>“批判”</a:t>
            </a:r>
            <a:r>
              <a:rPr lang="zh-CN" altLang="en-US" sz="2000" dirty="0" smtClean="0">
                <a:solidFill>
                  <a:schemeClr val="tx1"/>
                </a:solidFill>
              </a:rPr>
              <a:t>是作者的态度，明确筛选信息的方向；</a:t>
            </a:r>
            <a:r>
              <a:rPr lang="zh-CN" altLang="en-US" sz="2000" dirty="0" smtClean="0">
                <a:solidFill>
                  <a:srgbClr val="FF0000"/>
                </a:solidFill>
              </a:rPr>
              <a:t>“哪些现象”</a:t>
            </a:r>
            <a:r>
              <a:rPr lang="zh-CN" altLang="en-US" sz="2000" dirty="0" smtClean="0">
                <a:solidFill>
                  <a:schemeClr val="tx1"/>
                </a:solidFill>
              </a:rPr>
              <a:t>考查理解归纳的能力，尤其是</a:t>
            </a:r>
            <a:r>
              <a:rPr lang="zh-CN" altLang="en-US" sz="2000" dirty="0" smtClean="0">
                <a:solidFill>
                  <a:srgbClr val="FF0000"/>
                </a:solidFill>
              </a:rPr>
              <a:t>“归纳”</a:t>
            </a:r>
            <a:r>
              <a:rPr lang="zh-CN" altLang="en-US" sz="2000" dirty="0" smtClean="0">
                <a:solidFill>
                  <a:schemeClr val="tx1"/>
                </a:solidFill>
              </a:rPr>
              <a:t>的区分度很强；</a:t>
            </a:r>
            <a:r>
              <a:rPr lang="zh-CN" altLang="en-US" sz="2000" dirty="0" smtClean="0">
                <a:solidFill>
                  <a:srgbClr val="FF0000"/>
                </a:solidFill>
              </a:rPr>
              <a:t>“现代汉语”</a:t>
            </a:r>
            <a:r>
              <a:rPr lang="zh-CN" altLang="en-US" sz="2000" dirty="0" smtClean="0">
                <a:solidFill>
                  <a:schemeClr val="tx1"/>
                </a:solidFill>
              </a:rPr>
              <a:t>提出答题语言的要求；</a:t>
            </a:r>
            <a:r>
              <a:rPr lang="zh-CN" altLang="en-US" sz="2000" dirty="0" smtClean="0">
                <a:solidFill>
                  <a:srgbClr val="FF0000"/>
                </a:solidFill>
              </a:rPr>
              <a:t>“概括”</a:t>
            </a:r>
            <a:r>
              <a:rPr lang="zh-CN" altLang="en-US" sz="2000" dirty="0" smtClean="0">
                <a:solidFill>
                  <a:schemeClr val="tx1"/>
                </a:solidFill>
              </a:rPr>
              <a:t>考查抽象概括的能力。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zh-CN" altLang="en-US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内容占位符 2"/>
          <p:cNvSpPr>
            <a:spLocks noGrp="1"/>
          </p:cNvSpPr>
          <p:nvPr>
            <p:ph idx="1"/>
          </p:nvPr>
        </p:nvSpPr>
        <p:spPr>
          <a:xfrm>
            <a:off x="115889" y="465535"/>
            <a:ext cx="8810625" cy="360045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CN" sz="2000" dirty="0" smtClean="0">
                <a:solidFill>
                  <a:srgbClr val="FF0000"/>
                </a:solidFill>
              </a:rPr>
              <a:t>【</a:t>
            </a:r>
            <a:r>
              <a:rPr lang="zh-CN" altLang="en-US" sz="2000" dirty="0" smtClean="0">
                <a:solidFill>
                  <a:srgbClr val="FF0000"/>
                </a:solidFill>
              </a:rPr>
              <a:t>评分细则</a:t>
            </a:r>
            <a:r>
              <a:rPr lang="en-US" altLang="zh-CN" sz="2000" dirty="0" smtClean="0">
                <a:solidFill>
                  <a:srgbClr val="FF0000"/>
                </a:solidFill>
              </a:rPr>
              <a:t>】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CN" altLang="en-US" sz="2000" dirty="0" smtClean="0">
                <a:solidFill>
                  <a:schemeClr val="tx1"/>
                </a:solidFill>
              </a:rPr>
              <a:t>        当代文人把李梦阳那种纯粹模仿古代文章的写法当成标准，只要有一句话不像古人文章，就立刻横加指责。</a:t>
            </a:r>
            <a:r>
              <a:rPr lang="zh-CN" altLang="en-US" sz="2000" dirty="0" smtClean="0">
                <a:solidFill>
                  <a:srgbClr val="FF0000"/>
                </a:solidFill>
              </a:rPr>
              <a:t>可概括为“固化文章标准”</a:t>
            </a:r>
            <a:r>
              <a:rPr lang="zh-CN" altLang="en-US" sz="2000" dirty="0" smtClean="0">
                <a:solidFill>
                  <a:schemeClr val="tx1"/>
                </a:solidFill>
              </a:rPr>
              <a:t>。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CN" altLang="en-US" sz="2000" dirty="0" smtClean="0">
                <a:solidFill>
                  <a:schemeClr val="tx1"/>
                </a:solidFill>
              </a:rPr>
              <a:t>         有些文人嫌当下的制度名称不够文雅，写文章的时候使用秦汉时候的称谓，让读者不明所以。</a:t>
            </a:r>
            <a:r>
              <a:rPr lang="zh-CN" altLang="en-US" sz="2000" dirty="0" smtClean="0">
                <a:solidFill>
                  <a:srgbClr val="FF0000"/>
                </a:solidFill>
              </a:rPr>
              <a:t>可概括为“名物制度，附庸风雅”</a:t>
            </a:r>
            <a:r>
              <a:rPr lang="zh-CN" altLang="en-US" sz="2000" dirty="0" smtClean="0">
                <a:solidFill>
                  <a:schemeClr val="tx1"/>
                </a:solidFill>
              </a:rPr>
              <a:t>。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CN" altLang="en-US" sz="2000" dirty="0" smtClean="0">
                <a:solidFill>
                  <a:schemeClr val="tx1"/>
                </a:solidFill>
              </a:rPr>
              <a:t>        人们并不理解司马迁在写作上的真正妙处，甚至认为西汉以后的官制名称都不好听，即使司马迁在世也写不出好史书来。</a:t>
            </a:r>
            <a:r>
              <a:rPr lang="zh-CN" altLang="en-US" sz="2000" dirty="0" smtClean="0">
                <a:solidFill>
                  <a:srgbClr val="FF0000"/>
                </a:solidFill>
              </a:rPr>
              <a:t>可概括为“不知司马优处何在”</a:t>
            </a:r>
            <a:r>
              <a:rPr lang="zh-CN" altLang="en-US" sz="2000" dirty="0" smtClean="0">
                <a:solidFill>
                  <a:schemeClr val="tx1"/>
                </a:solidFill>
              </a:rPr>
              <a:t>。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CN" altLang="en-US" sz="2000" dirty="0" smtClean="0">
                <a:solidFill>
                  <a:srgbClr val="FF0000"/>
                </a:solidFill>
              </a:rPr>
              <a:t>评分标准：每点</a:t>
            </a:r>
            <a:r>
              <a:rPr lang="en-US" altLang="zh-CN" sz="2000" dirty="0" smtClean="0">
                <a:solidFill>
                  <a:srgbClr val="FF0000"/>
                </a:solidFill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</a:rPr>
              <a:t>分，答出任意两点即可。意思对即可。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内容占位符 2"/>
          <p:cNvSpPr>
            <a:spLocks noGrp="1"/>
          </p:cNvSpPr>
          <p:nvPr>
            <p:ph idx="1"/>
          </p:nvPr>
        </p:nvSpPr>
        <p:spPr>
          <a:xfrm>
            <a:off x="475488" y="446485"/>
            <a:ext cx="8508176" cy="423148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zh-CN" sz="2000" dirty="0" smtClean="0">
                <a:solidFill>
                  <a:srgbClr val="FF0000"/>
                </a:solidFill>
              </a:rPr>
              <a:t>【</a:t>
            </a:r>
            <a:r>
              <a:rPr lang="zh-CN" altLang="en-US" sz="2000" dirty="0" smtClean="0">
                <a:solidFill>
                  <a:srgbClr val="FF0000"/>
                </a:solidFill>
              </a:rPr>
              <a:t>存在问题及分析</a:t>
            </a:r>
            <a:r>
              <a:rPr lang="en-US" altLang="zh-CN" sz="2000" dirty="0" smtClean="0">
                <a:solidFill>
                  <a:srgbClr val="FF0000"/>
                </a:solidFill>
              </a:rPr>
              <a:t>】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zh-CN" altLang="en-US" sz="2000" dirty="0" smtClean="0"/>
              <a:t>答题语言表述要求</a:t>
            </a:r>
            <a:r>
              <a:rPr lang="zh-CN" altLang="en-US" sz="2000" u="sng" dirty="0" smtClean="0">
                <a:solidFill>
                  <a:srgbClr val="FF0000"/>
                </a:solidFill>
              </a:rPr>
              <a:t>科学性</a:t>
            </a:r>
            <a:r>
              <a:rPr lang="zh-CN" altLang="en-US" sz="2000" dirty="0" smtClean="0"/>
              <a:t>、</a:t>
            </a:r>
            <a:r>
              <a:rPr lang="zh-CN" altLang="en-US" sz="2000" u="sng" dirty="0" smtClean="0">
                <a:solidFill>
                  <a:srgbClr val="FF0000"/>
                </a:solidFill>
              </a:rPr>
              <a:t>严谨性</a:t>
            </a:r>
            <a:r>
              <a:rPr lang="zh-CN" altLang="en-US" sz="2000" dirty="0" smtClean="0"/>
              <a:t>，要贯通自然科学学科的语言表述。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zh-CN" altLang="en-US" sz="2000" dirty="0" smtClean="0"/>
              <a:t>如：“一味模仿古人”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zh-CN" altLang="en-US" sz="2000" dirty="0" smtClean="0"/>
              <a:t>学生要明确回答出模仿古人的什么。目前答题中的作答有：模仿古人的文风、言语、风格、句式、字词、说话、文章、作法、篇章等等。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zh-CN" altLang="en-US" sz="2000" dirty="0" smtClean="0"/>
              <a:t>如：“史迁之文，其佳处在叙事如画，议论超越”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zh-CN" altLang="en-US" sz="2000" dirty="0" smtClean="0"/>
              <a:t>能够提炼出“叙事”“议论”两个词语，但答题时应该抽象概括为“表达方式”。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内容占位符 2"/>
          <p:cNvSpPr>
            <a:spLocks noGrp="1"/>
          </p:cNvSpPr>
          <p:nvPr>
            <p:ph idx="1"/>
          </p:nvPr>
        </p:nvSpPr>
        <p:spPr>
          <a:xfrm>
            <a:off x="211139" y="1098948"/>
            <a:ext cx="8656637" cy="2450306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2000" dirty="0" smtClean="0"/>
              <a:t>只答文坛现象即可，无需再评。</a:t>
            </a:r>
          </a:p>
          <a:p>
            <a:pPr eaLnBrk="1" hangingPunct="1"/>
            <a:r>
              <a:rPr lang="zh-CN" altLang="en-US" sz="2000" dirty="0" smtClean="0"/>
              <a:t>题干中要求回答“批判了哪些现象”，答题时要使用</a:t>
            </a:r>
            <a:r>
              <a:rPr lang="zh-CN" altLang="en-US" sz="2000" dirty="0" smtClean="0">
                <a:solidFill>
                  <a:srgbClr val="FF0000"/>
                </a:solidFill>
              </a:rPr>
              <a:t>陈述句</a:t>
            </a:r>
            <a:r>
              <a:rPr lang="zh-CN" altLang="en-US" sz="2000" dirty="0" smtClean="0"/>
              <a:t>或</a:t>
            </a:r>
            <a:r>
              <a:rPr lang="zh-CN" altLang="en-US" sz="2000" dirty="0" smtClean="0">
                <a:solidFill>
                  <a:srgbClr val="FF0000"/>
                </a:solidFill>
              </a:rPr>
              <a:t>肯定句</a:t>
            </a:r>
            <a:r>
              <a:rPr lang="zh-CN" altLang="en-US" sz="2000" dirty="0" smtClean="0"/>
              <a:t>，对具体现象进行</a:t>
            </a:r>
            <a:r>
              <a:rPr lang="zh-CN" altLang="en-US" sz="2000" dirty="0" smtClean="0">
                <a:solidFill>
                  <a:srgbClr val="FF0000"/>
                </a:solidFill>
              </a:rPr>
              <a:t>概括来作答</a:t>
            </a:r>
            <a:r>
              <a:rPr lang="zh-CN" altLang="en-US" sz="2000" dirty="0" smtClean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657350"/>
            <a:ext cx="1981200" cy="571500"/>
          </a:xfrm>
          <a:ln w="57150">
            <a:solidFill>
              <a:srgbClr val="0000FF"/>
            </a:solidFill>
          </a:ln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2800" b="1" smtClean="0"/>
              <a:t>  词法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66888" y="213122"/>
            <a:ext cx="5776912" cy="52322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latin typeface="+mn-ea"/>
                <a:ea typeface="+mn-ea"/>
              </a:rPr>
              <a:t>       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ea typeface="+mn-ea"/>
              </a:rPr>
              <a:t>文言文复习框架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429000" y="1657350"/>
            <a:ext cx="1981200" cy="5715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CN" altLang="en-US" sz="2800" b="1" dirty="0">
                <a:latin typeface="+mn-lt"/>
                <a:ea typeface="+mn-ea"/>
              </a:rPr>
              <a:t>  句法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5791200" y="1657350"/>
            <a:ext cx="3124200" cy="5715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kumimoji="0" lang="zh-CN" altLang="en-US" sz="2800" b="1" dirty="0">
                <a:latin typeface="+mn-ea"/>
                <a:ea typeface="+mn-ea"/>
              </a:rPr>
              <a:t>  理解与评价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04800" y="2800350"/>
            <a:ext cx="1219200" cy="62865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CN" altLang="en-US" sz="2800" b="1" dirty="0">
                <a:latin typeface="+mn-lt"/>
                <a:ea typeface="+mn-ea"/>
              </a:rPr>
              <a:t>实词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905000" y="2800350"/>
            <a:ext cx="1219200" cy="5715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zh-CN" altLang="en-US" sz="2800" b="1" dirty="0">
                <a:latin typeface="+mn-ea"/>
                <a:ea typeface="+mn-ea"/>
              </a:rPr>
              <a:t>虚词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505200" y="2800350"/>
            <a:ext cx="2286000" cy="5715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CN" altLang="en-US" sz="2800" b="1">
                <a:latin typeface="+mn-lt"/>
                <a:ea typeface="+mn-ea"/>
              </a:rPr>
              <a:t>四大句式</a:t>
            </a: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V="1">
            <a:off x="1562100" y="914400"/>
            <a:ext cx="2362200" cy="6858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800">
              <a:latin typeface="+mn-lt"/>
              <a:ea typeface="+mn-ea"/>
            </a:endParaRP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4038600" y="914400"/>
            <a:ext cx="304800" cy="74295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800">
              <a:latin typeface="+mn-lt"/>
              <a:ea typeface="+mn-ea"/>
            </a:endParaRP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H="1" flipV="1">
            <a:off x="4216400" y="914400"/>
            <a:ext cx="3352800" cy="6858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800">
              <a:latin typeface="+mn-lt"/>
              <a:ea typeface="+mn-ea"/>
            </a:endParaRP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H="1">
            <a:off x="762000" y="2228850"/>
            <a:ext cx="838200" cy="5715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800">
              <a:latin typeface="+mn-lt"/>
              <a:ea typeface="+mn-ea"/>
            </a:endParaRPr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1600200" y="2228850"/>
            <a:ext cx="990600" cy="5715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800">
              <a:latin typeface="+mn-lt"/>
              <a:ea typeface="+mn-ea"/>
            </a:endParaRPr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4419600" y="2228850"/>
            <a:ext cx="0" cy="5715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800">
              <a:latin typeface="+mn-lt"/>
              <a:ea typeface="+mn-ea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7248525" y="2228850"/>
            <a:ext cx="0" cy="5715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800">
              <a:latin typeface="+mn-lt"/>
              <a:ea typeface="+mn-ea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105526" y="2826544"/>
            <a:ext cx="2809875" cy="969169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zh-CN" altLang="en-US" sz="2800" b="1" dirty="0">
                <a:latin typeface="+mn-ea"/>
                <a:ea typeface="+mn-ea"/>
              </a:rPr>
              <a:t>阅读经验</a:t>
            </a:r>
            <a:endParaRPr kumimoji="0" lang="en-US" altLang="zh-CN" sz="2800" b="1" dirty="0"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zh-CN" altLang="en-US" sz="2800" b="1" dirty="0">
                <a:latin typeface="+mn-ea"/>
                <a:ea typeface="+mn-ea"/>
              </a:rPr>
              <a:t>答题技巧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0" y="3986213"/>
            <a:ext cx="39243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latin typeface="+mn-ea"/>
                <a:ea typeface="+mn-ea"/>
              </a:rPr>
              <a:t>      </a:t>
            </a:r>
            <a:r>
              <a:rPr lang="zh-CN" altLang="en-US" sz="2800" b="1" dirty="0" smtClean="0">
                <a:latin typeface="+mn-ea"/>
                <a:ea typeface="+mn-ea"/>
              </a:rPr>
              <a:t>语</a:t>
            </a:r>
            <a:r>
              <a:rPr lang="en-US" altLang="zh-CN" sz="2800" b="1" dirty="0" smtClean="0">
                <a:latin typeface="+mn-ea"/>
                <a:ea typeface="+mn-ea"/>
              </a:rPr>
              <a:t> </a:t>
            </a:r>
            <a:r>
              <a:rPr lang="zh-CN" altLang="en-US" sz="2800" b="1" dirty="0" smtClean="0">
                <a:latin typeface="+mn-ea"/>
                <a:ea typeface="+mn-ea"/>
              </a:rPr>
              <a:t>法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572000" y="3986213"/>
            <a:ext cx="446405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latin typeface="+mn-ea"/>
                <a:ea typeface="+mn-ea"/>
              </a:rPr>
              <a:t>  </a:t>
            </a:r>
            <a:r>
              <a:rPr lang="zh-CN" altLang="en-US" sz="2800" b="1" dirty="0" smtClean="0">
                <a:latin typeface="+mn-ea"/>
                <a:ea typeface="+mn-ea"/>
              </a:rPr>
              <a:t>内容／意义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 animBg="1"/>
      <p:bldP spid="43014" grpId="0" animBg="1"/>
      <p:bldP spid="43015" grpId="0" animBg="1"/>
      <p:bldP spid="43016" grpId="0" animBg="1"/>
      <p:bldP spid="43017" grpId="0" animBg="1"/>
      <p:bldP spid="43018" grpId="0" animBg="1"/>
      <p:bldP spid="16" grpId="0" animBg="1"/>
      <p:bldP spid="2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141288" y="524256"/>
            <a:ext cx="8850312" cy="4145376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1800" b="1" dirty="0" smtClean="0">
                <a:solidFill>
                  <a:schemeClr val="tx1"/>
                </a:solidFill>
              </a:rPr>
              <a:t>     北京高考要求学生能阅读浅易的文言文，文言文主观题涉及到的知识要求和能力要求如下：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altLang="zh-CN" sz="1800" b="1" dirty="0" smtClean="0">
                <a:solidFill>
                  <a:schemeClr val="tx1"/>
                </a:solidFill>
              </a:rPr>
              <a:t>  1.</a:t>
            </a:r>
            <a:r>
              <a:rPr lang="zh-CN" altLang="en-US" sz="1800" b="1" dirty="0" smtClean="0">
                <a:solidFill>
                  <a:schemeClr val="tx1"/>
                </a:solidFill>
              </a:rPr>
              <a:t>文中信息的分析和筛选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altLang="zh-CN" sz="1800" b="1" dirty="0" smtClean="0">
                <a:solidFill>
                  <a:schemeClr val="tx1"/>
                </a:solidFill>
              </a:rPr>
              <a:t>  2.</a:t>
            </a:r>
            <a:r>
              <a:rPr lang="zh-CN" altLang="en-US" sz="1800" b="1" dirty="0" smtClean="0">
                <a:solidFill>
                  <a:schemeClr val="tx1"/>
                </a:solidFill>
              </a:rPr>
              <a:t>文本内容的归纳和概括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altLang="zh-CN" sz="1800" b="1" dirty="0" smtClean="0">
                <a:solidFill>
                  <a:schemeClr val="tx1"/>
                </a:solidFill>
              </a:rPr>
              <a:t>  3.</a:t>
            </a:r>
            <a:r>
              <a:rPr lang="zh-CN" altLang="en-US" sz="1800" b="1" dirty="0" smtClean="0">
                <a:solidFill>
                  <a:schemeClr val="tx1"/>
                </a:solidFill>
              </a:rPr>
              <a:t>作者观点的分析和概括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altLang="zh-CN" sz="1800" b="1" dirty="0" smtClean="0">
                <a:solidFill>
                  <a:schemeClr val="tx1"/>
                </a:solidFill>
              </a:rPr>
              <a:t>  4.</a:t>
            </a:r>
            <a:r>
              <a:rPr lang="zh-CN" altLang="en-US" sz="1800" b="1" dirty="0" smtClean="0">
                <a:solidFill>
                  <a:schemeClr val="tx1"/>
                </a:solidFill>
              </a:rPr>
              <a:t>从不同角度和层面对文本内容或形式的体察</a:t>
            </a:r>
            <a:r>
              <a:rPr altLang="en-US" sz="1800" b="1" dirty="0" smtClean="0">
                <a:solidFill>
                  <a:schemeClr val="tx1"/>
                </a:solidFill>
              </a:rPr>
              <a:t>、</a:t>
            </a:r>
            <a:r>
              <a:rPr lang="zh-CN" altLang="en-US" sz="1800" b="1" dirty="0" smtClean="0">
                <a:solidFill>
                  <a:schemeClr val="tx1"/>
                </a:solidFill>
              </a:rPr>
              <a:t>阐发与评价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altLang="zh-CN" sz="1800" b="1" dirty="0" smtClean="0">
                <a:solidFill>
                  <a:schemeClr val="tx1"/>
                </a:solidFill>
              </a:rPr>
              <a:t>  5.</a:t>
            </a:r>
            <a:r>
              <a:rPr lang="zh-CN" altLang="en-US" sz="1800" b="1" dirty="0" smtClean="0">
                <a:solidFill>
                  <a:schemeClr val="tx1"/>
                </a:solidFill>
              </a:rPr>
              <a:t>基于知识积累和生活经验对文本意蕴的思考、 领悟与阐释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1489"/>
            <a:ext cx="8686800" cy="6286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FF0000"/>
                </a:solidFill>
              </a:rPr>
              <a:t>容易出现的问题</a:t>
            </a:r>
            <a:br>
              <a:rPr lang="zh-CN" altLang="en-US" sz="2400" dirty="0" smtClean="0">
                <a:solidFill>
                  <a:srgbClr val="FF0000"/>
                </a:solidFill>
              </a:rPr>
            </a:b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304800" y="1296591"/>
            <a:ext cx="8686800" cy="3394472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2400" b="1" dirty="0" smtClean="0"/>
              <a:t>审题不准确。</a:t>
            </a:r>
          </a:p>
          <a:p>
            <a:pPr eaLnBrk="1" hangingPunct="1"/>
            <a:r>
              <a:rPr lang="zh-CN" altLang="en-US" sz="2400" b="1" dirty="0" smtClean="0"/>
              <a:t>理解文本不到位。</a:t>
            </a:r>
          </a:p>
          <a:p>
            <a:pPr eaLnBrk="1" hangingPunct="1"/>
            <a:r>
              <a:rPr lang="zh-CN" altLang="en-US" sz="2400" b="1" dirty="0" smtClean="0"/>
              <a:t>结合文章的分析不够，有的甚至没分析。只是罗列了启示。</a:t>
            </a:r>
          </a:p>
          <a:p>
            <a:pPr eaLnBrk="1" hangingPunct="1"/>
            <a:r>
              <a:rPr lang="zh-CN" altLang="en-US" sz="2400" b="1" dirty="0" smtClean="0"/>
              <a:t>答题缺少层次。</a:t>
            </a:r>
          </a:p>
          <a:p>
            <a:pPr eaLnBrk="1" hangingPunct="1"/>
            <a:r>
              <a:rPr lang="zh-CN" altLang="en-US" sz="2400" b="1" dirty="0" smtClean="0"/>
              <a:t>概括时表述不够准确。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304800" y="495300"/>
            <a:ext cx="8686800" cy="6286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FF0000"/>
                </a:solidFill>
              </a:rPr>
              <a:t>问题的原因</a:t>
            </a: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457200" y="1558529"/>
            <a:ext cx="8229600" cy="3037284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2000" b="1" dirty="0" smtClean="0"/>
              <a:t>（</a:t>
            </a:r>
            <a:r>
              <a:rPr lang="en-US" altLang="zh-CN" sz="2000" b="1" dirty="0" smtClean="0"/>
              <a:t>1</a:t>
            </a:r>
            <a:r>
              <a:rPr lang="zh-CN" altLang="en-US" sz="2000" b="1" dirty="0" smtClean="0"/>
              <a:t>）忽视文体特征，理解文意有障碍。</a:t>
            </a:r>
          </a:p>
          <a:p>
            <a:pPr eaLnBrk="1" hangingPunct="1"/>
            <a:r>
              <a:rPr lang="zh-CN" altLang="en-US" sz="2000" b="1" dirty="0" smtClean="0"/>
              <a:t>（</a:t>
            </a:r>
            <a:r>
              <a:rPr lang="en-US" altLang="zh-CN" sz="2000" b="1" dirty="0" smtClean="0"/>
              <a:t>2</a:t>
            </a:r>
            <a:r>
              <a:rPr lang="zh-CN" altLang="en-US" sz="2000" b="1" dirty="0" smtClean="0"/>
              <a:t>）不明考查题型，草率答题出偏差。</a:t>
            </a:r>
          </a:p>
          <a:p>
            <a:pPr eaLnBrk="1" hangingPunct="1"/>
            <a:r>
              <a:rPr lang="zh-CN" altLang="en-US" sz="2000" b="1" dirty="0" smtClean="0"/>
              <a:t>（</a:t>
            </a:r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）丢掉文本内容，自由发挥离题远。</a:t>
            </a:r>
          </a:p>
          <a:p>
            <a:pPr eaLnBrk="1" hangingPunct="1"/>
            <a:r>
              <a:rPr lang="zh-CN" altLang="en-US" sz="2000" b="1" dirty="0" smtClean="0"/>
              <a:t>（</a:t>
            </a:r>
            <a:r>
              <a:rPr lang="en-US" altLang="zh-CN" sz="2000" b="1" dirty="0" smtClean="0"/>
              <a:t>4</a:t>
            </a:r>
            <a:r>
              <a:rPr lang="zh-CN" altLang="en-US" sz="2000" b="1" dirty="0" smtClean="0"/>
              <a:t>）缺乏整体意识，偏于一处漏要点。</a:t>
            </a:r>
          </a:p>
          <a:p>
            <a:pPr eaLnBrk="1" hangingPunct="1"/>
            <a:endParaRPr lang="zh-CN" alt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457200" y="511629"/>
            <a:ext cx="8229600" cy="66079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FF0000"/>
                </a:solidFill>
              </a:rPr>
              <a:t>文言文阅读简答题思路</a:t>
            </a:r>
            <a:endParaRPr lang="zh-CN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34819" name="内容占位符 2"/>
          <p:cNvSpPr>
            <a:spLocks noGrp="1"/>
          </p:cNvSpPr>
          <p:nvPr>
            <p:ph idx="1"/>
          </p:nvPr>
        </p:nvSpPr>
        <p:spPr>
          <a:xfrm>
            <a:off x="762001" y="1554957"/>
            <a:ext cx="7323221" cy="2675335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altLang="zh-CN" sz="2800" b="1" dirty="0" smtClean="0"/>
              <a:t>1.</a:t>
            </a:r>
            <a:r>
              <a:rPr lang="zh-CN" altLang="en-US" sz="2800" b="1" dirty="0" smtClean="0"/>
              <a:t>辨明文体，疏通文意。</a:t>
            </a:r>
            <a:endParaRPr lang="en-US" altLang="zh-CN" sz="2800" b="1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altLang="zh-CN" sz="2800" b="1" dirty="0" smtClean="0"/>
              <a:t>2.</a:t>
            </a:r>
            <a:r>
              <a:rPr lang="zh-CN" altLang="en-US" sz="2800" b="1" dirty="0" smtClean="0"/>
              <a:t>概括内容，把握主旨。</a:t>
            </a:r>
            <a:endParaRPr lang="en-US" altLang="zh-CN" sz="2800" b="1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altLang="zh-CN" sz="2800" b="1" dirty="0" smtClean="0"/>
              <a:t>3.</a:t>
            </a:r>
            <a:r>
              <a:rPr lang="zh-CN" altLang="en-US" sz="2800" b="1" dirty="0" smtClean="0"/>
              <a:t>审清题干，明确方向。</a:t>
            </a:r>
            <a:endParaRPr lang="en-US" altLang="zh-CN" sz="2800" b="1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altLang="zh-CN" sz="2800" b="1" dirty="0" smtClean="0"/>
              <a:t>4.</a:t>
            </a:r>
            <a:r>
              <a:rPr lang="zh-CN" altLang="en-US" sz="2800" b="1" dirty="0" smtClean="0"/>
              <a:t>关注题型，注重表达。</a:t>
            </a:r>
            <a:endParaRPr lang="zh-CN" altLang="en-US" sz="2800" dirty="0" smtClean="0"/>
          </a:p>
          <a:p>
            <a:pPr eaLnBrk="1" hangingPunct="1">
              <a:buNone/>
              <a:defRPr/>
            </a:pPr>
            <a:endParaRPr lang="zh-CN" altLang="en-US" sz="2800" dirty="0" smtClean="0"/>
          </a:p>
          <a:p>
            <a:pPr eaLnBrk="1" hangingPunct="1">
              <a:defRPr/>
            </a:pPr>
            <a:endParaRPr lang="en-US" altLang="zh-CN" sz="2800" b="1" dirty="0" smtClean="0"/>
          </a:p>
          <a:p>
            <a:pPr eaLnBrk="1" hangingPunct="1">
              <a:defRPr/>
            </a:pPr>
            <a:endParaRPr lang="zh-CN" alt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4625" y="213123"/>
            <a:ext cx="8774303" cy="480655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．辨明文体，疏通文意。</a:t>
            </a:r>
            <a:endParaRPr lang="en-US" altLang="zh-CN" sz="18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CN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高考文言文的文本体裁大致分为四类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A.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写人记事类文章：</a:t>
            </a:r>
            <a:r>
              <a:rPr lang="zh-CN" altLang="en-US" sz="1800" b="1" dirty="0" smtClean="0"/>
              <a:t>重在写人记事，记述人物的德能勤绩忠孝廉，佐之以各方面的事迹材料。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B.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议论类文章：</a:t>
            </a:r>
            <a:r>
              <a:rPr lang="zh-CN" altLang="en-US" sz="1800" b="1" dirty="0" smtClean="0"/>
              <a:t>重在议事明理，或缘史而发或直抒胸臆，而后材料佐证之，要抓住论点与论据的关系。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C.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写景游记类文章：</a:t>
            </a:r>
            <a:r>
              <a:rPr lang="zh-CN" altLang="en-US" sz="1800" b="1" dirty="0" smtClean="0"/>
              <a:t>重在记叙游览地人事物景，最后生发作者感受。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D.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“序”类文章：</a:t>
            </a:r>
            <a:r>
              <a:rPr lang="en-US" sz="1800" b="1" dirty="0" smtClean="0">
                <a:solidFill>
                  <a:srgbClr val="FF0000"/>
                </a:solidFill>
              </a:rPr>
              <a:t>   </a:t>
            </a:r>
            <a:endParaRPr lang="zh-CN" altLang="en-US" sz="18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"/>
              <a:defRPr/>
            </a:pPr>
            <a:r>
              <a:rPr lang="zh-CN" altLang="en-US" sz="1800" b="1" dirty="0" smtClean="0"/>
              <a:t>序”作为一种文体，可分为“书序”和“赠序”。“书序”相当于“前言”、“后记”，一般写在书或文集的前面，赠序是文人之间以言相赠，表达离别时的某种思想感情，往往因人立论，阐明某些观点，相当于议论性散文的一种写法。</a:t>
            </a:r>
            <a:endParaRPr lang="zh-CN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内容占位符 2"/>
          <p:cNvSpPr>
            <a:spLocks noGrp="1"/>
          </p:cNvSpPr>
          <p:nvPr>
            <p:ph idx="1"/>
          </p:nvPr>
        </p:nvSpPr>
        <p:spPr>
          <a:xfrm>
            <a:off x="146050" y="370285"/>
            <a:ext cx="8997950" cy="514350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altLang="zh-CN" sz="1800" b="1" dirty="0" smtClean="0">
                <a:solidFill>
                  <a:srgbClr val="FF0000"/>
                </a:solidFill>
              </a:rPr>
              <a:t>   2.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概括内容，把握主旨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1800" b="1" dirty="0" smtClean="0"/>
              <a:t>            阅读时带着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“何人”、“何时何地做何事”、“结果怎样”、“为什么”</a:t>
            </a:r>
            <a:r>
              <a:rPr lang="zh-CN" altLang="en-US" sz="1800" b="1" dirty="0" smtClean="0"/>
              <a:t>等</a:t>
            </a:r>
            <a:r>
              <a:rPr lang="zh-CN" altLang="en-US" sz="1800" b="1" dirty="0" smtClean="0">
                <a:solidFill>
                  <a:schemeClr val="tx1"/>
                </a:solidFill>
              </a:rPr>
              <a:t>问题认真阅读文章，以不同事件、时间为依据对文章分层，理清文章思路；要强烈关注事情的结果；要注意出现了不止一个人物的地方，一定要理清各个人物之间的关系，要宏观掌握全文内容，要求全面、准确、不要遗漏细节；抓住文章的中心问题、作者的观点、论证的方法，以及问题的原因等；一定要分辨清楚哪些是作者的观点，哪些是作者引述的别人的看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1759</Words>
  <Application>Microsoft Office PowerPoint</Application>
  <PresentationFormat>全屏显示(16:9)</PresentationFormat>
  <Paragraphs>102</Paragraphs>
  <Slides>24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1_Office 主题​​</vt:lpstr>
      <vt:lpstr>文言文阅读简答题 （第一课时）</vt:lpstr>
      <vt:lpstr>读懂文本是做题的基础  懂：有言的方面，           更有文的方面。</vt:lpstr>
      <vt:lpstr>幻灯片 3</vt:lpstr>
      <vt:lpstr>幻灯片 4</vt:lpstr>
      <vt:lpstr>容易出现的问题 </vt:lpstr>
      <vt:lpstr>问题的原因</vt:lpstr>
      <vt:lpstr>文言文阅读简答题思路</vt:lpstr>
      <vt:lpstr>幻灯片 8</vt:lpstr>
      <vt:lpstr>幻灯片 9</vt:lpstr>
      <vt:lpstr>幻灯片 10</vt:lpstr>
      <vt:lpstr>幻灯片 11</vt:lpstr>
      <vt:lpstr>第一类：概括、分析人与事之间的关系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linyang</cp:lastModifiedBy>
  <cp:revision>23</cp:revision>
  <dcterms:created xsi:type="dcterms:W3CDTF">2020-02-01T11:21:51Z</dcterms:created>
  <dcterms:modified xsi:type="dcterms:W3CDTF">2020-02-05T15:01:38Z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