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heme/theme2.xml" ContentType="application/vnd.openxmlformats-officedocument.theme+xml"/>
  <Override PartName="/ppt/tags/tag151.xml" ContentType="application/vnd.openxmlformats-officedocument.presentationml.tags+xml"/>
  <Override PartName="/ppt/notesSlides/notesSlide1.xml" ContentType="application/vnd.openxmlformats-officedocument.presentationml.notesSlide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65" r:id="rId2"/>
    <p:sldId id="276" r:id="rId3"/>
    <p:sldId id="283" r:id="rId4"/>
    <p:sldId id="275" r:id="rId5"/>
    <p:sldId id="278" r:id="rId6"/>
    <p:sldId id="279" r:id="rId7"/>
    <p:sldId id="280" r:id="rId8"/>
    <p:sldId id="281" r:id="rId9"/>
    <p:sldId id="282" r:id="rId10"/>
    <p:sldId id="273" r:id="rId11"/>
    <p:sldId id="272" r:id="rId12"/>
    <p:sldId id="284" r:id="rId13"/>
    <p:sldId id="271" r:id="rId14"/>
  </p:sldIdLst>
  <p:sldSz cx="9144000" cy="5143500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9" d="100"/>
          <a:sy n="79" d="100"/>
        </p:scale>
        <p:origin x="-888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65659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9.xml"/><Relationship Id="rId7" Type="http://schemas.openxmlformats.org/officeDocument/2006/relationships/tags" Target="../tags/tag13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9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75.xml"/><Relationship Id="rId7" Type="http://schemas.openxmlformats.org/officeDocument/2006/relationships/tags" Target="../tags/tag79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74.xml"/><Relationship Id="rId1" Type="http://schemas.openxmlformats.org/officeDocument/2006/relationships/tags" Target="../tags/tag73.xml"/><Relationship Id="rId6" Type="http://schemas.openxmlformats.org/officeDocument/2006/relationships/tags" Target="../tags/tag78.xml"/><Relationship Id="rId11" Type="http://schemas.openxmlformats.org/officeDocument/2006/relationships/image" Target="../media/image3.png"/><Relationship Id="rId5" Type="http://schemas.openxmlformats.org/officeDocument/2006/relationships/tags" Target="../tags/tag77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76.xml"/><Relationship Id="rId9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82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6" Type="http://schemas.openxmlformats.org/officeDocument/2006/relationships/tags" Target="../tags/tag85.xml"/><Relationship Id="rId5" Type="http://schemas.openxmlformats.org/officeDocument/2006/relationships/tags" Target="../tags/tag84.xml"/><Relationship Id="rId4" Type="http://schemas.openxmlformats.org/officeDocument/2006/relationships/tags" Target="../tags/tag83.xml"/><Relationship Id="rId9" Type="http://schemas.openxmlformats.org/officeDocument/2006/relationships/image" Target="file:///C:\Users\1V994W2\PycharmProjects\PPT_Background_Generation/pic_temp/pic_sup.png" TargetMode="Externa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slideMaster" Target="../slideMasters/slideMaster1.xml"/><Relationship Id="rId3" Type="http://schemas.openxmlformats.org/officeDocument/2006/relationships/tags" Target="../tags/tag88.xml"/><Relationship Id="rId7" Type="http://schemas.openxmlformats.org/officeDocument/2006/relationships/tags" Target="../tags/tag92.xml"/><Relationship Id="rId12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87.xml"/><Relationship Id="rId1" Type="http://schemas.openxmlformats.org/officeDocument/2006/relationships/tags" Target="../tags/tag86.xml"/><Relationship Id="rId6" Type="http://schemas.openxmlformats.org/officeDocument/2006/relationships/tags" Target="../tags/tag91.xml"/><Relationship Id="rId11" Type="http://schemas.openxmlformats.org/officeDocument/2006/relationships/image" Target="../media/image3.png"/><Relationship Id="rId5" Type="http://schemas.openxmlformats.org/officeDocument/2006/relationships/tags" Target="../tags/tag90.xml"/><Relationship Id="rId10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tags" Target="../tags/tag89.xml"/><Relationship Id="rId9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tags" Target="../tags/tag100.xml"/><Relationship Id="rId13" Type="http://schemas.openxmlformats.org/officeDocument/2006/relationships/image" Target="../media/image3.png"/><Relationship Id="rId3" Type="http://schemas.openxmlformats.org/officeDocument/2006/relationships/tags" Target="../tags/tag95.xml"/><Relationship Id="rId7" Type="http://schemas.openxmlformats.org/officeDocument/2006/relationships/tags" Target="../tags/tag99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94.xml"/><Relationship Id="rId1" Type="http://schemas.openxmlformats.org/officeDocument/2006/relationships/tags" Target="../tags/tag93.xml"/><Relationship Id="rId6" Type="http://schemas.openxmlformats.org/officeDocument/2006/relationships/tags" Target="../tags/tag98.xml"/><Relationship Id="rId11" Type="http://schemas.openxmlformats.org/officeDocument/2006/relationships/image" Target="../media/image2.png"/><Relationship Id="rId5" Type="http://schemas.openxmlformats.org/officeDocument/2006/relationships/tags" Target="../tags/tag97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96.xml"/><Relationship Id="rId9" Type="http://schemas.openxmlformats.org/officeDocument/2006/relationships/tags" Target="../tags/tag101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tags" Target="../tags/tag109.xml"/><Relationship Id="rId3" Type="http://schemas.openxmlformats.org/officeDocument/2006/relationships/tags" Target="../tags/tag104.xml"/><Relationship Id="rId7" Type="http://schemas.openxmlformats.org/officeDocument/2006/relationships/tags" Target="../tags/tag108.xml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tags" Target="../tags/tag107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06.xml"/><Relationship Id="rId10" Type="http://schemas.openxmlformats.org/officeDocument/2006/relationships/image" Target="../media/image2.png"/><Relationship Id="rId4" Type="http://schemas.openxmlformats.org/officeDocument/2006/relationships/tags" Target="../tags/tag105.xml"/><Relationship Id="rId9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tags" Target="../tags/tag11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12.xml"/><Relationship Id="rId7" Type="http://schemas.openxmlformats.org/officeDocument/2006/relationships/tags" Target="../tags/tag116.xml"/><Relationship Id="rId12" Type="http://schemas.openxmlformats.org/officeDocument/2006/relationships/image" Target="../media/image2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tags" Target="../tags/tag11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1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19.xml"/><Relationship Id="rId4" Type="http://schemas.openxmlformats.org/officeDocument/2006/relationships/tags" Target="../tags/tag113.xml"/><Relationship Id="rId9" Type="http://schemas.openxmlformats.org/officeDocument/2006/relationships/tags" Target="../tags/tag118.xml"/><Relationship Id="rId1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file:///C:\Users\1V994W2\PycharmProjects\PPT_Background_Generation/pic_temp/0_pic_quater_left_up.png" TargetMode="External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2.png"/><Relationship Id="rId2" Type="http://schemas.openxmlformats.org/officeDocument/2006/relationships/tags" Target="../tags/tag121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slideMaster" Target="../slideMasters/slideMaster1.xml"/><Relationship Id="rId5" Type="http://schemas.openxmlformats.org/officeDocument/2006/relationships/tags" Target="../tags/tag124.xml"/><Relationship Id="rId15" Type="http://schemas.openxmlformats.org/officeDocument/2006/relationships/image" Target="file:///C:\Users\1V994W2\PycharmProjects\PPT_Background_Generation/pic_temp/1_pic_quater_right_up.png" TargetMode="External"/><Relationship Id="rId10" Type="http://schemas.openxmlformats.org/officeDocument/2006/relationships/tags" Target="../tags/tag129.xml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tags" Target="../tags/tag137.xml"/><Relationship Id="rId13" Type="http://schemas.openxmlformats.org/officeDocument/2006/relationships/slideMaster" Target="../slideMasters/slideMaster1.xml"/><Relationship Id="rId3" Type="http://schemas.openxmlformats.org/officeDocument/2006/relationships/tags" Target="../tags/tag132.xml"/><Relationship Id="rId7" Type="http://schemas.openxmlformats.org/officeDocument/2006/relationships/tags" Target="../tags/tag136.xml"/><Relationship Id="rId12" Type="http://schemas.openxmlformats.org/officeDocument/2006/relationships/tags" Target="../tags/tag141.xml"/><Relationship Id="rId17" Type="http://schemas.openxmlformats.org/officeDocument/2006/relationships/image" Target="file:///C:\Users\1V994W2\PycharmProjects\PPT_Background_Generation/pic_temp/1_pic_quater_right_up.png" TargetMode="External"/><Relationship Id="rId2" Type="http://schemas.openxmlformats.org/officeDocument/2006/relationships/tags" Target="../tags/tag131.xml"/><Relationship Id="rId16" Type="http://schemas.openxmlformats.org/officeDocument/2006/relationships/image" Target="../media/image3.png"/><Relationship Id="rId1" Type="http://schemas.openxmlformats.org/officeDocument/2006/relationships/tags" Target="../tags/tag130.xml"/><Relationship Id="rId6" Type="http://schemas.openxmlformats.org/officeDocument/2006/relationships/tags" Target="../tags/tag135.xml"/><Relationship Id="rId11" Type="http://schemas.openxmlformats.org/officeDocument/2006/relationships/tags" Target="../tags/tag140.xml"/><Relationship Id="rId5" Type="http://schemas.openxmlformats.org/officeDocument/2006/relationships/tags" Target="../tags/tag134.xml"/><Relationship Id="rId15" Type="http://schemas.openxmlformats.org/officeDocument/2006/relationships/image" Target="file:///C:\Users\1V994W2\PycharmProjects\PPT_Background_Generation/pic_temp/0_pic_quater_left_up.png" TargetMode="External"/><Relationship Id="rId10" Type="http://schemas.openxmlformats.org/officeDocument/2006/relationships/tags" Target="../tags/tag139.xml"/><Relationship Id="rId4" Type="http://schemas.openxmlformats.org/officeDocument/2006/relationships/tags" Target="../tags/tag133.xml"/><Relationship Id="rId9" Type="http://schemas.openxmlformats.org/officeDocument/2006/relationships/tags" Target="../tags/tag138.xml"/><Relationship Id="rId14" Type="http://schemas.openxmlformats.org/officeDocument/2006/relationships/image" Target="../media/image2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tags" Target="../tags/tag149.xml"/><Relationship Id="rId13" Type="http://schemas.openxmlformats.org/officeDocument/2006/relationships/image" Target="../media/image7.png"/><Relationship Id="rId3" Type="http://schemas.openxmlformats.org/officeDocument/2006/relationships/tags" Target="../tags/tag144.xml"/><Relationship Id="rId7" Type="http://schemas.openxmlformats.org/officeDocument/2006/relationships/tags" Target="../tags/tag148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143.xml"/><Relationship Id="rId1" Type="http://schemas.openxmlformats.org/officeDocument/2006/relationships/tags" Target="../tags/tag142.xml"/><Relationship Id="rId6" Type="http://schemas.openxmlformats.org/officeDocument/2006/relationships/tags" Target="../tags/tag147.xml"/><Relationship Id="rId11" Type="http://schemas.openxmlformats.org/officeDocument/2006/relationships/image" Target="../media/image2.png"/><Relationship Id="rId5" Type="http://schemas.openxmlformats.org/officeDocument/2006/relationships/tags" Target="../tags/tag146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145.xml"/><Relationship Id="rId9" Type="http://schemas.openxmlformats.org/officeDocument/2006/relationships/tags" Target="../tags/tag150.xml"/><Relationship Id="rId14" Type="http://schemas.openxmlformats.org/officeDocument/2006/relationships/image" Target="file:///C:\Users\1V994W2\PycharmProjects\PPT_Background_Generation/pic_temp/1_pic_quater_left_down.png" TargetMode="Externa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3.png"/><Relationship Id="rId2" Type="http://schemas.openxmlformats.org/officeDocument/2006/relationships/tags" Target="../tags/tag15.xml"/><Relationship Id="rId1" Type="http://schemas.openxmlformats.org/officeDocument/2006/relationships/tags" Target="../tags/tag14.xml"/><Relationship Id="rId6" Type="http://schemas.openxmlformats.org/officeDocument/2006/relationships/tags" Target="../tags/tag19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18.xml"/><Relationship Id="rId10" Type="http://schemas.openxmlformats.org/officeDocument/2006/relationships/image" Target="../media/image2.png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tags" Target="../tags/tag24.xml"/><Relationship Id="rId7" Type="http://schemas.openxmlformats.org/officeDocument/2006/relationships/image" Target="../media/image4.png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34.xml"/><Relationship Id="rId13" Type="http://schemas.openxmlformats.org/officeDocument/2006/relationships/image" Target="../media/image3.png"/><Relationship Id="rId3" Type="http://schemas.openxmlformats.org/officeDocument/2006/relationships/tags" Target="../tags/tag29.xml"/><Relationship Id="rId7" Type="http://schemas.openxmlformats.org/officeDocument/2006/relationships/tags" Target="../tags/tag33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28.xml"/><Relationship Id="rId1" Type="http://schemas.openxmlformats.org/officeDocument/2006/relationships/tags" Target="../tags/tag27.xml"/><Relationship Id="rId6" Type="http://schemas.openxmlformats.org/officeDocument/2006/relationships/tags" Target="../tags/tag32.xml"/><Relationship Id="rId11" Type="http://schemas.openxmlformats.org/officeDocument/2006/relationships/image" Target="../media/image2.png"/><Relationship Id="rId5" Type="http://schemas.openxmlformats.org/officeDocument/2006/relationships/tags" Target="../tags/tag31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30.xml"/><Relationship Id="rId9" Type="http://schemas.openxmlformats.org/officeDocument/2006/relationships/tags" Target="../tags/tag35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43.xml"/><Relationship Id="rId13" Type="http://schemas.openxmlformats.org/officeDocument/2006/relationships/image" Target="../media/image2.png"/><Relationship Id="rId3" Type="http://schemas.openxmlformats.org/officeDocument/2006/relationships/tags" Target="../tags/tag38.xml"/><Relationship Id="rId7" Type="http://schemas.openxmlformats.org/officeDocument/2006/relationships/tags" Target="../tags/tag42.xml"/><Relationship Id="rId12" Type="http://schemas.openxmlformats.org/officeDocument/2006/relationships/slideMaster" Target="../slideMasters/slideMaster1.xml"/><Relationship Id="rId2" Type="http://schemas.openxmlformats.org/officeDocument/2006/relationships/tags" Target="../tags/tag37.xml"/><Relationship Id="rId16" Type="http://schemas.openxmlformats.org/officeDocument/2006/relationships/image" Target="file:///C:\Users\1V994W2\PycharmProjects\PPT_Background_Generation/pic_temp/1_pic_quater_right_up.png" TargetMode="External"/><Relationship Id="rId1" Type="http://schemas.openxmlformats.org/officeDocument/2006/relationships/tags" Target="../tags/tag36.xml"/><Relationship Id="rId6" Type="http://schemas.openxmlformats.org/officeDocument/2006/relationships/tags" Target="../tags/tag41.xml"/><Relationship Id="rId11" Type="http://schemas.openxmlformats.org/officeDocument/2006/relationships/tags" Target="../tags/tag46.xml"/><Relationship Id="rId5" Type="http://schemas.openxmlformats.org/officeDocument/2006/relationships/tags" Target="../tags/tag40.xml"/><Relationship Id="rId15" Type="http://schemas.openxmlformats.org/officeDocument/2006/relationships/image" Target="../media/image3.png"/><Relationship Id="rId10" Type="http://schemas.openxmlformats.org/officeDocument/2006/relationships/tags" Target="../tags/tag45.xml"/><Relationship Id="rId4" Type="http://schemas.openxmlformats.org/officeDocument/2006/relationships/tags" Target="../tags/tag39.xml"/><Relationship Id="rId9" Type="http://schemas.openxmlformats.org/officeDocument/2006/relationships/tags" Target="../tags/tag44.xml"/><Relationship Id="rId14" Type="http://schemas.openxmlformats.org/officeDocument/2006/relationships/image" Target="file:///C:\Users\1V994W2\PycharmProjects\PPT_Background_Generation/pic_temp/0_pic_quater_left_up.png" TargetMode="Externa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9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tags" Target="../tags/tag52.xml"/><Relationship Id="rId11" Type="http://schemas.openxmlformats.org/officeDocument/2006/relationships/image" Target="file:///C:\Users\1V994W2\PycharmProjects\PPT_Background_Generation/pic_temp/1_pic_quater_right_up.png" TargetMode="External"/><Relationship Id="rId5" Type="http://schemas.openxmlformats.org/officeDocument/2006/relationships/tags" Target="../tags/tag51.xml"/><Relationship Id="rId10" Type="http://schemas.openxmlformats.org/officeDocument/2006/relationships/image" Target="../media/image3.png"/><Relationship Id="rId4" Type="http://schemas.openxmlformats.org/officeDocument/2006/relationships/tags" Target="../tags/tag50.xml"/><Relationship Id="rId9" Type="http://schemas.openxmlformats.org/officeDocument/2006/relationships/image" Target="file:///C:\Users\1V994W2\Documents\Tencent%20Files\574576071\FileRecv\&#25340;&#35013;&#32032;&#26448;\forright\\06\subject_holdleft_84,125,158_0_staid_full_0.png" TargetMode="Externa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tags" Target="../tags/tag63.xml"/><Relationship Id="rId13" Type="http://schemas.openxmlformats.org/officeDocument/2006/relationships/image" Target="../media/image3.png"/><Relationship Id="rId3" Type="http://schemas.openxmlformats.org/officeDocument/2006/relationships/tags" Target="../tags/tag58.xml"/><Relationship Id="rId7" Type="http://schemas.openxmlformats.org/officeDocument/2006/relationships/tags" Target="../tags/tag62.xml"/><Relationship Id="rId12" Type="http://schemas.openxmlformats.org/officeDocument/2006/relationships/image" Target="file:///C:\Users\1V994W2\PycharmProjects\PPT_Background_Generation/pic_temp/0_pic_quater_left_up.png" TargetMode="External"/><Relationship Id="rId2" Type="http://schemas.openxmlformats.org/officeDocument/2006/relationships/tags" Target="../tags/tag57.xml"/><Relationship Id="rId1" Type="http://schemas.openxmlformats.org/officeDocument/2006/relationships/tags" Target="../tags/tag56.xml"/><Relationship Id="rId6" Type="http://schemas.openxmlformats.org/officeDocument/2006/relationships/tags" Target="../tags/tag61.xml"/><Relationship Id="rId11" Type="http://schemas.openxmlformats.org/officeDocument/2006/relationships/image" Target="../media/image2.png"/><Relationship Id="rId5" Type="http://schemas.openxmlformats.org/officeDocument/2006/relationships/tags" Target="../tags/tag60.xml"/><Relationship Id="rId10" Type="http://schemas.openxmlformats.org/officeDocument/2006/relationships/slideMaster" Target="../slideMasters/slideMaster1.xml"/><Relationship Id="rId4" Type="http://schemas.openxmlformats.org/officeDocument/2006/relationships/tags" Target="../tags/tag59.xml"/><Relationship Id="rId9" Type="http://schemas.openxmlformats.org/officeDocument/2006/relationships/tags" Target="../tags/tag64.xml"/><Relationship Id="rId14" Type="http://schemas.openxmlformats.org/officeDocument/2006/relationships/image" Target="file:///C:\Users\1V994W2\PycharmProjects\PPT_Background_Generation/pic_temp/1_pic_quater_right_up.png" TargetMode="External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image" Target="file:///C:\Users\1V994W2\PycharmProjects\PPT_Background_Generation/pic_temp/1_pic_quater_right_up.png" TargetMode="External"/><Relationship Id="rId3" Type="http://schemas.openxmlformats.org/officeDocument/2006/relationships/tags" Target="../tags/tag67.xml"/><Relationship Id="rId7" Type="http://schemas.openxmlformats.org/officeDocument/2006/relationships/tags" Target="../tags/tag71.xml"/><Relationship Id="rId12" Type="http://schemas.openxmlformats.org/officeDocument/2006/relationships/image" Target="../media/image3.png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6" Type="http://schemas.openxmlformats.org/officeDocument/2006/relationships/tags" Target="../tags/tag70.xml"/><Relationship Id="rId11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tags" Target="../tags/tag69.xml"/><Relationship Id="rId10" Type="http://schemas.openxmlformats.org/officeDocument/2006/relationships/image" Target="../media/image2.png"/><Relationship Id="rId4" Type="http://schemas.openxmlformats.org/officeDocument/2006/relationships/tags" Target="../tags/tag68.xml"/><Relationship Id="rId9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9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4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5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6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7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1"/>
            </p:custDataLst>
          </p:nvPr>
        </p:nvPicPr>
        <p:blipFill>
          <a:blip r:embed="rId8" r:link="rId9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5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6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9" r:link="rId10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7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1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9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10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8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11"/>
              </p:custDataLst>
            </p:nvPr>
          </p:nvPicPr>
          <p:blipFill>
            <a:blip r:embed="rId14" r:link="rId15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2"/>
              </p:custDataLst>
            </p:nvPr>
          </p:nvPicPr>
          <p:blipFill>
            <a:blip r:embed="rId16" r:link="rId17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7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8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9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0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1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2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3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7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7" r:link="rId8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5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  <a:p>
            <a:pPr lvl="1"/>
            <a:r>
              <a:rPr>
                <a:sym typeface="+mn-ea"/>
              </a:rPr>
              <a:t>第二级</a:t>
            </a:r>
          </a:p>
          <a:p>
            <a:pPr lvl="2"/>
            <a:r>
              <a:rPr>
                <a:sym typeface="+mn-ea"/>
              </a:rPr>
              <a:t>第三级</a:t>
            </a:r>
          </a:p>
          <a:p>
            <a:pPr lvl="3"/>
            <a:r>
              <a:rPr>
                <a:sym typeface="+mn-ea"/>
              </a:rPr>
              <a:t>第四级</a:t>
            </a:r>
          </a:p>
          <a:p>
            <a:pPr lvl="4"/>
            <a:r>
              <a:rPr>
                <a:sym typeface="+mn-ea"/>
              </a:rPr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10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11"/>
              </p:custDataLst>
            </p:nvPr>
          </p:nvPicPr>
          <p:blipFill>
            <a:blip r:embed="rId15" r:link="rId16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  <a:p>
            <a:pPr lvl="4"/>
            <a:r>
              <a:rPr dirty="0">
                <a:sym typeface="+mn-ea"/>
              </a:rPr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1"/>
            </p:custDataLst>
          </p:nvPr>
        </p:nvPicPr>
        <p:blipFill>
          <a:blip r:embed="rId8" r:link="rId9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10" r:link="rId11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8"/>
              </p:custDataLst>
            </p:nvPr>
          </p:nvPicPr>
          <p:blipFill>
            <a:blip r:embed="rId11" r:link="rId12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9"/>
              </p:custDataLst>
            </p:nvPr>
          </p:nvPicPr>
          <p:blipFill>
            <a:blip r:embed="rId13" r:link="rId14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3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4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  <a:t>2020/2/12 Wednesday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1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10" r:link="rId11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8"/>
              </p:custDataLst>
            </p:nvPr>
          </p:nvPicPr>
          <p:blipFill>
            <a:blip r:embed="rId12" r:link="rId13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2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ags" Target="../tags/tag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1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2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3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2020/2/12 Wednesday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4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5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6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51.xml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153.xml"/><Relationship Id="rId1" Type="http://schemas.openxmlformats.org/officeDocument/2006/relationships/tags" Target="../tags/tag15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xmlns="" id="{A2141037-D0A4-4E21-8F8B-B1408E39520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324224" y="2207577"/>
            <a:ext cx="5412105" cy="728345"/>
          </a:xfrm>
        </p:spPr>
        <p:txBody>
          <a:bodyPr>
            <a:normAutofit fontScale="90000"/>
          </a:bodyPr>
          <a:lstStyle/>
          <a:p>
            <a:pPr algn="ctr"/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第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5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章  设计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图样的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绘制</a:t>
            </a:r>
            <a: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/>
            </a:r>
            <a:br>
              <a:rPr lang="en-US" altLang="zh-CN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en-US" altLang="zh-CN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</a:t>
            </a:r>
            <a:r>
              <a:rPr lang="zh-CN" altLang="en-US" b="1" spc="300" dirty="0" smtClean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知识</a:t>
            </a:r>
            <a:r>
              <a:rPr lang="zh-CN" altLang="en-US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讲解</a:t>
            </a:r>
            <a:endParaRPr lang="zh-CN" altLang="en-US" dirty="0">
              <a:solidFill>
                <a:srgbClr val="FF0000"/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37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123"/>
            <a:ext cx="4587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十一年级通用技术</a:t>
            </a:r>
            <a:r>
              <a:rPr lang="zh-CN" altLang="en-US" sz="2400" b="1" spc="226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699565"/>
            <a:ext cx="4836240" cy="499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b="1" spc="226" dirty="0" smtClean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北京市日坛中学   罗培龙</a:t>
            </a:r>
            <a:endParaRPr lang="zh-CN" altLang="en-US" sz="2000" b="1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尺寸标注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527" y="522514"/>
            <a:ext cx="2797629" cy="4196443"/>
          </a:xfrm>
          <a:prstGeom prst="rect">
            <a:avLst/>
          </a:prstGeom>
          <a:noFill/>
          <a:ln>
            <a:noFill/>
          </a:ln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3" name="矩形 2"/>
              <p:cNvSpPr/>
              <p:nvPr/>
            </p:nvSpPr>
            <p:spPr>
              <a:xfrm>
                <a:off x="544287" y="757050"/>
                <a:ext cx="5644240" cy="34163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l-GR" altLang="zh-CN" dirty="0" smtClean="0"/>
                  <a:t>Δ</a:t>
                </a:r>
                <a:r>
                  <a:rPr lang="zh-CN" altLang="zh-CN" dirty="0" smtClean="0"/>
                  <a:t>形体</a:t>
                </a:r>
                <a:r>
                  <a:rPr lang="zh-CN" altLang="zh-CN" dirty="0"/>
                  <a:t>的真实</a:t>
                </a:r>
                <a:r>
                  <a:rPr lang="zh-CN" altLang="zh-CN" dirty="0" smtClean="0"/>
                  <a:t>大小</a:t>
                </a:r>
                <a:r>
                  <a:rPr lang="zh-CN" altLang="en-US" dirty="0" smtClean="0"/>
                  <a:t>；</a:t>
                </a:r>
                <a:r>
                  <a:rPr lang="zh-CN" altLang="zh-CN" dirty="0" smtClean="0"/>
                  <a:t>正确</a:t>
                </a:r>
                <a:r>
                  <a:rPr lang="zh-CN" altLang="en-US" dirty="0" smtClean="0"/>
                  <a:t>、</a:t>
                </a:r>
                <a:r>
                  <a:rPr lang="zh-CN" altLang="zh-CN" dirty="0" smtClean="0"/>
                  <a:t>完整</a:t>
                </a:r>
                <a:r>
                  <a:rPr lang="zh-CN" altLang="en-US" dirty="0" smtClean="0"/>
                  <a:t>、</a:t>
                </a:r>
                <a:r>
                  <a:rPr lang="zh-CN" altLang="zh-CN" dirty="0" smtClean="0"/>
                  <a:t>清晰</a:t>
                </a:r>
                <a:r>
                  <a:rPr lang="zh-CN" altLang="en-US" dirty="0" smtClean="0"/>
                  <a:t>、</a:t>
                </a:r>
                <a:r>
                  <a:rPr lang="zh-CN" altLang="zh-CN" dirty="0" smtClean="0"/>
                  <a:t>合理</a:t>
                </a:r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el-GR" altLang="zh-CN" dirty="0"/>
                  <a:t>Δ</a:t>
                </a:r>
                <a:r>
                  <a:rPr lang="zh-CN" altLang="zh-CN" dirty="0" smtClean="0"/>
                  <a:t>尺寸</a:t>
                </a:r>
                <a:r>
                  <a:rPr lang="zh-CN" altLang="zh-CN" dirty="0"/>
                  <a:t>标注三</a:t>
                </a:r>
                <a:r>
                  <a:rPr lang="zh-CN" altLang="zh-CN" dirty="0" smtClean="0"/>
                  <a:t>要素</a:t>
                </a:r>
                <a:r>
                  <a:rPr lang="zh-CN" altLang="en-US" dirty="0" smtClean="0"/>
                  <a:t>：</a:t>
                </a:r>
                <a:r>
                  <a:rPr lang="zh-CN" altLang="zh-CN" dirty="0" smtClean="0"/>
                  <a:t>尺寸界限</a:t>
                </a:r>
                <a:r>
                  <a:rPr lang="zh-CN" altLang="en-US" dirty="0" smtClean="0"/>
                  <a:t>、</a:t>
                </a:r>
                <a:r>
                  <a:rPr lang="zh-CN" altLang="zh-CN" dirty="0" smtClean="0"/>
                  <a:t>尺寸线</a:t>
                </a:r>
                <a:r>
                  <a:rPr lang="zh-CN" altLang="en-US" dirty="0" smtClean="0"/>
                  <a:t>、</a:t>
                </a:r>
                <a:r>
                  <a:rPr lang="zh-CN" altLang="zh-CN" dirty="0" smtClean="0"/>
                  <a:t>尺寸数字</a:t>
                </a:r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el-GR" altLang="zh-CN" dirty="0"/>
                  <a:t>Δ</a:t>
                </a:r>
                <a:r>
                  <a:rPr lang="zh-CN" altLang="zh-CN" dirty="0" smtClean="0"/>
                  <a:t>尺寸标注</a:t>
                </a:r>
                <a:r>
                  <a:rPr lang="zh-CN" altLang="en-US" dirty="0" smtClean="0"/>
                  <a:t>标准：</a:t>
                </a:r>
                <a:endParaRPr lang="en-US" altLang="zh-CN" dirty="0" smtClean="0"/>
              </a:p>
              <a:p>
                <a:r>
                  <a:rPr lang="en-US" altLang="zh-CN" dirty="0" smtClean="0"/>
                  <a:t>    </a:t>
                </a:r>
                <a:r>
                  <a:rPr lang="zh-CN" altLang="zh-CN" dirty="0" smtClean="0"/>
                  <a:t>线性</a:t>
                </a:r>
                <a:r>
                  <a:rPr lang="zh-CN" altLang="zh-CN" dirty="0"/>
                  <a:t>尺寸的尺寸数字一律标写在尺寸线的上方或其中断处，水平方向尺寸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字头向上</a:t>
                </a:r>
                <a:r>
                  <a:rPr lang="zh-CN" altLang="zh-CN" dirty="0" smtClean="0"/>
                  <a:t>。</a:t>
                </a:r>
                <a:endParaRPr lang="en-US" altLang="zh-CN" dirty="0" smtClean="0"/>
              </a:p>
              <a:p>
                <a:r>
                  <a:rPr lang="en-US" altLang="zh-CN" dirty="0" smtClean="0"/>
                  <a:t>   </a:t>
                </a:r>
                <a:r>
                  <a:rPr lang="zh-CN" altLang="zh-CN" dirty="0" smtClean="0"/>
                  <a:t>垂直</a:t>
                </a:r>
                <a:r>
                  <a:rPr lang="zh-CN" altLang="zh-CN" dirty="0"/>
                  <a:t>方向尺寸数字写在尺寸线的左边，且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字头</a:t>
                </a:r>
                <a:r>
                  <a:rPr lang="zh-CN" altLang="zh-CN" dirty="0" smtClean="0">
                    <a:solidFill>
                      <a:srgbClr val="FF0000"/>
                    </a:solidFill>
                  </a:rPr>
                  <a:t>向左</a:t>
                </a:r>
                <a:r>
                  <a:rPr lang="zh-CN" altLang="en-US" dirty="0" smtClean="0"/>
                  <a:t>。</a:t>
                </a:r>
                <a:endParaRPr lang="en-US" altLang="zh-CN" dirty="0" smtClean="0"/>
              </a:p>
              <a:p>
                <a:r>
                  <a:rPr lang="en-US" altLang="zh-CN" dirty="0" smtClean="0"/>
                  <a:t>    </a:t>
                </a:r>
                <a:r>
                  <a:rPr lang="zh-CN" altLang="zh-CN" dirty="0" smtClean="0"/>
                  <a:t>圆</a:t>
                </a:r>
                <a:r>
                  <a:rPr lang="zh-CN" altLang="zh-CN" dirty="0"/>
                  <a:t>与圆弧的标注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整圆或大于半圆</a:t>
                </a:r>
                <a:r>
                  <a:rPr lang="zh-CN" altLang="zh-CN" dirty="0"/>
                  <a:t>的圆弧标注</a:t>
                </a:r>
                <a:r>
                  <a:rPr lang="zh-CN" altLang="zh-CN" dirty="0" smtClean="0"/>
                  <a:t>直径</a:t>
                </a:r>
                <a:r>
                  <a:rPr lang="zh-CN" altLang="en-US" dirty="0" smtClean="0"/>
                  <a:t>。</a:t>
                </a:r>
                <a:r>
                  <a:rPr lang="zh-CN" altLang="zh-CN" dirty="0" smtClean="0"/>
                  <a:t>表示</a:t>
                </a:r>
                <a:r>
                  <a:rPr lang="zh-CN" altLang="zh-CN" dirty="0"/>
                  <a:t>直径的符号</a:t>
                </a:r>
                <a:r>
                  <a:rPr lang="zh-CN" altLang="zh-CN" dirty="0" smtClean="0"/>
                  <a:t>是</a:t>
                </a:r>
                <a14:m>
                  <m:oMath xmlns:m="http://schemas.openxmlformats.org/officeDocument/2006/math">
                    <m:r>
                      <a:rPr lang="zh-CN" altLang="en-US" i="0" smtClean="0">
                        <a:latin typeface="Cambria Math"/>
                      </a:rPr>
                      <m:t>∅</m:t>
                    </m:r>
                  </m:oMath>
                </a14:m>
                <a:r>
                  <a:rPr lang="zh-CN" altLang="zh-CN" dirty="0" smtClean="0"/>
                  <a:t>。</a:t>
                </a:r>
                <a:r>
                  <a:rPr lang="zh-CN" altLang="zh-CN" dirty="0">
                    <a:solidFill>
                      <a:srgbClr val="FF0000"/>
                    </a:solidFill>
                  </a:rPr>
                  <a:t>半圆或</a:t>
                </a:r>
                <a:r>
                  <a:rPr lang="zh-CN" altLang="zh-CN" dirty="0" smtClean="0">
                    <a:solidFill>
                      <a:srgbClr val="FF0000"/>
                    </a:solidFill>
                  </a:rPr>
                  <a:t>不足半圆</a:t>
                </a:r>
                <a:r>
                  <a:rPr lang="zh-CN" altLang="zh-CN" dirty="0"/>
                  <a:t>的圆弧标注半径表示半径的符号是</a:t>
                </a:r>
                <a:r>
                  <a:rPr lang="en-US" altLang="zh-CN" dirty="0"/>
                  <a:t>R</a:t>
                </a:r>
                <a:r>
                  <a:rPr lang="zh-CN" altLang="zh-CN" dirty="0" smtClean="0"/>
                  <a:t>。</a:t>
                </a:r>
                <a:endParaRPr lang="en-US" altLang="zh-CN" dirty="0" smtClean="0"/>
              </a:p>
              <a:p>
                <a:r>
                  <a:rPr lang="el-GR" altLang="zh-CN" dirty="0"/>
                  <a:t>Δ</a:t>
                </a:r>
                <a:r>
                  <a:rPr lang="zh-CN" altLang="zh-CN" dirty="0" smtClean="0"/>
                  <a:t>同</a:t>
                </a:r>
                <a:r>
                  <a:rPr lang="zh-CN" altLang="zh-CN" dirty="0"/>
                  <a:t>一个尺寸，一般只标注一</a:t>
                </a:r>
                <a:r>
                  <a:rPr lang="zh-CN" altLang="zh-CN" dirty="0" smtClean="0"/>
                  <a:t>次</a:t>
                </a:r>
                <a:r>
                  <a:rPr lang="zh-CN" altLang="en-US" dirty="0" smtClean="0"/>
                  <a:t>；</a:t>
                </a:r>
                <a:endParaRPr lang="en-US" altLang="zh-CN" dirty="0" smtClean="0"/>
              </a:p>
              <a:p>
                <a:r>
                  <a:rPr lang="el-GR" altLang="zh-CN" dirty="0"/>
                  <a:t>Δ</a:t>
                </a:r>
                <a:r>
                  <a:rPr lang="zh-CN" altLang="zh-CN" dirty="0" smtClean="0"/>
                  <a:t>尺寸</a:t>
                </a:r>
                <a:r>
                  <a:rPr lang="zh-CN" altLang="zh-CN" dirty="0"/>
                  <a:t>线不能与辅助线重合，可以利用轮廓线，轴线或对称中心线作为尺寸界线。</a:t>
                </a:r>
                <a:endParaRPr lang="zh-CN" altLang="en-US" dirty="0"/>
              </a:p>
            </p:txBody>
          </p:sp>
        </mc:Choice>
        <mc:Fallback>
          <p:sp>
            <p:nvSpPr>
              <p:cNvPr id="3" name="矩形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287" y="757050"/>
                <a:ext cx="5644240" cy="3416320"/>
              </a:xfrm>
              <a:prstGeom prst="rect">
                <a:avLst/>
              </a:prstGeom>
              <a:blipFill rotWithShape="1">
                <a:blip r:embed="rId3"/>
                <a:stretch>
                  <a:fillRect l="-864" t="-891" r="-972" b="-178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矩形 3"/>
          <p:cNvSpPr/>
          <p:nvPr/>
        </p:nvSpPr>
        <p:spPr>
          <a:xfrm>
            <a:off x="3647888" y="145409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六、</a:t>
            </a:r>
            <a:r>
              <a:rPr lang="zh-CN" altLang="zh-CN" sz="2800" b="1" dirty="0" smtClean="0"/>
              <a:t>尺寸</a:t>
            </a:r>
            <a:r>
              <a:rPr lang="zh-CN" altLang="zh-CN" sz="2800" b="1" dirty="0"/>
              <a:t>标注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86605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尺寸标注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363221"/>
            <a:ext cx="9144000" cy="26800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3282706" y="187426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/>
              <a:t>六、</a:t>
            </a:r>
            <a:r>
              <a:rPr lang="zh-CN" altLang="zh-CN" sz="2800" b="1" dirty="0"/>
              <a:t>尺寸标注</a:t>
            </a:r>
            <a:endParaRPr lang="zh-CN" alt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38943" y="957943"/>
            <a:ext cx="5693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对比下面</a:t>
            </a:r>
            <a:r>
              <a:rPr lang="en-US" altLang="zh-CN" sz="2400" dirty="0" smtClean="0"/>
              <a:t>AB</a:t>
            </a:r>
            <a:r>
              <a:rPr lang="zh-CN" altLang="en-US" sz="2400" dirty="0" smtClean="0"/>
              <a:t>两图的尺寸标注，领会国家标准对尺寸标注的要求</a:t>
            </a:r>
            <a:r>
              <a:rPr lang="zh-CN" altLang="en-US" sz="2400" dirty="0"/>
              <a:t>：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22314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809" y="433137"/>
            <a:ext cx="3131224" cy="4505826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405207" y="589625"/>
            <a:ext cx="23391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zh-CN" altLang="en-US" sz="2800" b="1" dirty="0" smtClean="0"/>
              <a:t>七、评价小结</a:t>
            </a:r>
            <a:endParaRPr lang="zh-CN" altLang="en-US" sz="2800" b="1" dirty="0"/>
          </a:p>
        </p:txBody>
      </p:sp>
      <p:sp>
        <p:nvSpPr>
          <p:cNvPr id="4" name="矩形 3"/>
          <p:cNvSpPr/>
          <p:nvPr/>
        </p:nvSpPr>
        <p:spPr>
          <a:xfrm>
            <a:off x="1215189" y="1695133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400" b="1" dirty="0"/>
              <a:t>技术</a:t>
            </a:r>
            <a:r>
              <a:rPr lang="zh-CN" altLang="en-US" sz="2400" b="1" dirty="0" smtClean="0"/>
              <a:t>意识</a:t>
            </a:r>
            <a:r>
              <a:rPr lang="en-US" altLang="zh-CN" sz="2400" b="1" dirty="0" smtClean="0"/>
              <a:t>TA</a:t>
            </a:r>
          </a:p>
          <a:p>
            <a:r>
              <a:rPr lang="zh-CN" altLang="en-US" sz="2400" b="1" dirty="0" smtClean="0"/>
              <a:t>工程思维</a:t>
            </a:r>
            <a:r>
              <a:rPr lang="en-US" altLang="zh-CN" sz="2400" b="1" dirty="0" smtClean="0"/>
              <a:t>ET</a:t>
            </a:r>
          </a:p>
          <a:p>
            <a:r>
              <a:rPr lang="zh-CN" altLang="en-US" sz="2400" b="1" dirty="0" smtClean="0"/>
              <a:t>创新设计</a:t>
            </a:r>
            <a:r>
              <a:rPr lang="en-US" altLang="zh-CN" sz="2400" b="1" dirty="0" smtClean="0"/>
              <a:t>ID</a:t>
            </a:r>
          </a:p>
          <a:p>
            <a:r>
              <a:rPr lang="zh-CN" altLang="en-US" sz="2400" b="1" dirty="0" smtClean="0"/>
              <a:t>图样表达</a:t>
            </a:r>
            <a:r>
              <a:rPr lang="en-US" altLang="zh-CN" sz="2400" b="1" dirty="0" smtClean="0"/>
              <a:t>TD</a:t>
            </a:r>
          </a:p>
          <a:p>
            <a:r>
              <a:rPr lang="zh-CN" altLang="en-US" sz="2400" b="1" dirty="0" smtClean="0"/>
              <a:t>物化能力</a:t>
            </a:r>
            <a:r>
              <a:rPr lang="en-US" altLang="zh-CN" sz="2400" b="1" dirty="0" smtClean="0"/>
              <a:t>CM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890610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954780" y="79383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376805" y="2360295"/>
            <a:ext cx="4658995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</a:p>
        </p:txBody>
      </p:sp>
      <p:sp>
        <p:nvSpPr>
          <p:cNvPr id="7" name="矩形 6"/>
          <p:cNvSpPr/>
          <p:nvPr/>
        </p:nvSpPr>
        <p:spPr>
          <a:xfrm>
            <a:off x="2632710" y="3507740"/>
            <a:ext cx="4205412" cy="442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7357074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                          </a:t>
            </a:r>
            <a:r>
              <a:rPr lang="zh-CN" altLang="en-US" sz="3100" dirty="0" smtClean="0"/>
              <a:t>一</a:t>
            </a:r>
            <a:r>
              <a:rPr lang="zh-CN" altLang="en-US" sz="3100" dirty="0"/>
              <a:t>、</a:t>
            </a:r>
            <a:r>
              <a:rPr lang="zh-CN" altLang="en-US" sz="3100" dirty="0" smtClean="0"/>
              <a:t>内容概述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29173" y="1249431"/>
            <a:ext cx="5173006" cy="2670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800" b="1" dirty="0" smtClean="0"/>
              <a:t>      核心</a:t>
            </a:r>
            <a:r>
              <a:rPr lang="zh-CN" altLang="en-US" sz="1800" b="1" dirty="0"/>
              <a:t>素养主要包括技术意识，工程思维，创新设计</a:t>
            </a:r>
            <a:r>
              <a:rPr lang="zh-CN" altLang="en-US" sz="1800" b="1" dirty="0" smtClean="0"/>
              <a:t>，图样表达</a:t>
            </a:r>
            <a:r>
              <a:rPr lang="zh-CN" altLang="en-US" sz="1800" b="1" dirty="0"/>
              <a:t>和物化能力</a:t>
            </a:r>
            <a:r>
              <a:rPr lang="en-US" altLang="zh-CN" sz="1800" b="1" dirty="0"/>
              <a:t>5</a:t>
            </a:r>
            <a:r>
              <a:rPr lang="zh-CN" altLang="en-US" sz="1800" b="1" dirty="0"/>
              <a:t>个方面</a:t>
            </a:r>
            <a:r>
              <a:rPr lang="zh-CN" altLang="en-US" sz="1800" b="1" dirty="0" smtClean="0"/>
              <a:t>。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      能</a:t>
            </a:r>
            <a:r>
              <a:rPr lang="zh-CN" altLang="en-US" sz="1800" b="1" dirty="0"/>
              <a:t>说明技术语言的种类及其</a:t>
            </a:r>
            <a:r>
              <a:rPr lang="zh-CN" altLang="en-US" sz="1800" b="1" dirty="0" smtClean="0"/>
              <a:t>应用；识读</a:t>
            </a:r>
            <a:r>
              <a:rPr lang="zh-CN" altLang="en-US" sz="1800" b="1" dirty="0"/>
              <a:t>简单的机械加工</a:t>
            </a:r>
            <a:r>
              <a:rPr lang="zh-CN" altLang="en-US" sz="1800" b="1" dirty="0" smtClean="0"/>
              <a:t>图、电子线路图、效果图、装配图</a:t>
            </a:r>
            <a:r>
              <a:rPr lang="zh-CN" altLang="en-US" sz="1800" b="1" dirty="0"/>
              <a:t>等常见的技术图样，运用手工绘图工具和简易绘图软件绘制</a:t>
            </a:r>
            <a:r>
              <a:rPr lang="zh-CN" altLang="en-US" sz="1800" b="1" dirty="0" smtClean="0"/>
              <a:t>草图、简单</a:t>
            </a:r>
            <a:r>
              <a:rPr lang="zh-CN" altLang="en-US" sz="1800" b="1" dirty="0"/>
              <a:t>的三视图，用恰当的技术语言与他人交流设计思想和</a:t>
            </a:r>
            <a:r>
              <a:rPr lang="zh-CN" altLang="en-US" sz="1800" b="1" dirty="0" smtClean="0"/>
              <a:t>成果。 </a:t>
            </a:r>
            <a:endParaRPr lang="zh-CN" altLang="en-US" sz="1800" b="1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504" y="892627"/>
            <a:ext cx="2930544" cy="3597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86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502412" y="332467"/>
            <a:ext cx="7357074" cy="331514"/>
          </a:xfrm>
        </p:spPr>
        <p:txBody>
          <a:bodyPr>
            <a:normAutofit fontScale="90000"/>
          </a:bodyPr>
          <a:lstStyle/>
          <a:p>
            <a:r>
              <a:rPr lang="zh-CN" altLang="en-US" dirty="0" smtClean="0"/>
              <a:t>                            </a:t>
            </a:r>
            <a:r>
              <a:rPr lang="zh-CN" altLang="en-US" sz="3100" dirty="0" smtClean="0"/>
              <a:t>一</a:t>
            </a:r>
            <a:r>
              <a:rPr lang="zh-CN" altLang="en-US" sz="3100" dirty="0"/>
              <a:t>、</a:t>
            </a:r>
            <a:r>
              <a:rPr lang="zh-CN" altLang="en-US" sz="3100" dirty="0" smtClean="0"/>
              <a:t>内容概述</a:t>
            </a:r>
            <a:endParaRPr lang="zh-CN" altLang="en-US" sz="31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37458" y="996768"/>
            <a:ext cx="7650990" cy="26709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CN" altLang="en-US" sz="1800" b="1" dirty="0"/>
              <a:t>任务</a:t>
            </a:r>
            <a:r>
              <a:rPr lang="zh-CN" altLang="en-US" sz="1800" b="1" dirty="0" smtClean="0"/>
              <a:t>一  辨识技术</a:t>
            </a:r>
            <a:r>
              <a:rPr lang="zh-CN" altLang="en-US" sz="1800" b="1" dirty="0" smtClean="0"/>
              <a:t>语言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任务</a:t>
            </a:r>
            <a:r>
              <a:rPr lang="zh-CN" altLang="en-US" sz="1800" b="1" dirty="0" smtClean="0"/>
              <a:t>二  绘制</a:t>
            </a:r>
            <a:r>
              <a:rPr lang="zh-CN" altLang="en-US" sz="1800" b="1" dirty="0"/>
              <a:t>设计</a:t>
            </a:r>
            <a:r>
              <a:rPr lang="zh-CN" altLang="en-US" sz="1800" b="1" dirty="0" smtClean="0"/>
              <a:t>草图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任务</a:t>
            </a:r>
            <a:r>
              <a:rPr lang="zh-CN" altLang="en-US" sz="1800" b="1" dirty="0" smtClean="0"/>
              <a:t>三  绘制</a:t>
            </a:r>
            <a:r>
              <a:rPr lang="zh-CN" altLang="en-US" sz="1800" b="1" dirty="0"/>
              <a:t>三视图并标注</a:t>
            </a:r>
            <a:r>
              <a:rPr lang="zh-CN" altLang="en-US" sz="1800" b="1" dirty="0" smtClean="0"/>
              <a:t>尺寸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任务</a:t>
            </a:r>
            <a:r>
              <a:rPr lang="zh-CN" altLang="en-US" sz="1800" b="1" dirty="0" smtClean="0"/>
              <a:t>四  绘制</a:t>
            </a:r>
            <a:r>
              <a:rPr lang="zh-CN" altLang="en-US" sz="1800" b="1" dirty="0"/>
              <a:t>简单形体的正等</a:t>
            </a:r>
            <a:r>
              <a:rPr lang="zh-CN" altLang="en-US" sz="1800" b="1" dirty="0" smtClean="0"/>
              <a:t>轴测图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任务</a:t>
            </a:r>
            <a:r>
              <a:rPr lang="zh-CN" altLang="en-US" sz="1800" b="1" dirty="0" smtClean="0"/>
              <a:t>五  识</a:t>
            </a:r>
            <a:r>
              <a:rPr lang="zh-CN" altLang="en-US" sz="1800" b="1" dirty="0"/>
              <a:t>读其他技术</a:t>
            </a:r>
            <a:r>
              <a:rPr lang="zh-CN" altLang="en-US" sz="1800" b="1" dirty="0" smtClean="0"/>
              <a:t>图样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任务</a:t>
            </a:r>
            <a:r>
              <a:rPr lang="zh-CN" altLang="en-US" sz="1800" b="1" dirty="0" smtClean="0"/>
              <a:t>六  感知</a:t>
            </a:r>
            <a:r>
              <a:rPr lang="zh-CN" altLang="en-US" sz="1800" b="1" dirty="0"/>
              <a:t>计算机辅助设计的特点及</a:t>
            </a:r>
            <a:r>
              <a:rPr lang="zh-CN" altLang="en-US" sz="1800" b="1" dirty="0" smtClean="0"/>
              <a:t>应用</a:t>
            </a:r>
            <a:endParaRPr lang="en-US" altLang="zh-CN" sz="1800" b="1" dirty="0" smtClean="0"/>
          </a:p>
          <a:p>
            <a:pPr marL="0" indent="0">
              <a:buNone/>
            </a:pPr>
            <a:r>
              <a:rPr lang="zh-CN" altLang="en-US" sz="1800" b="1" dirty="0" smtClean="0"/>
              <a:t>任务</a:t>
            </a:r>
            <a:r>
              <a:rPr lang="zh-CN" altLang="en-US" sz="1800" b="1" dirty="0" smtClean="0"/>
              <a:t>七  应用</a:t>
            </a:r>
            <a:r>
              <a:rPr lang="zh-CN" altLang="en-US" sz="1800" b="1" dirty="0"/>
              <a:t>计算机辅助软件设计绘制</a:t>
            </a:r>
            <a:r>
              <a:rPr lang="zh-CN" altLang="en-US" sz="1800" b="1" dirty="0" smtClean="0"/>
              <a:t>设计图</a:t>
            </a:r>
            <a:endParaRPr lang="zh-CN" altLang="en-US" sz="1800" b="1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9989" y="971551"/>
            <a:ext cx="3612239" cy="294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74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正投影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745" y="1423305"/>
            <a:ext cx="3634037" cy="265067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1164771" y="1680098"/>
            <a:ext cx="387597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sz="2400" dirty="0" smtClean="0"/>
              <a:t>正投影</a:t>
            </a:r>
            <a:r>
              <a:rPr lang="zh-CN" altLang="en-US" sz="2400" dirty="0" smtClean="0"/>
              <a:t>：</a:t>
            </a:r>
            <a:r>
              <a:rPr lang="zh-CN" altLang="zh-CN" sz="2400" dirty="0" smtClean="0"/>
              <a:t>就是投影</a:t>
            </a:r>
            <a:r>
              <a:rPr lang="zh-CN" altLang="zh-CN" sz="2400" dirty="0"/>
              <a:t>光线与投影平面垂直，在投影平面</a:t>
            </a:r>
            <a:r>
              <a:rPr lang="zh-CN" altLang="zh-CN" sz="2400" dirty="0" smtClean="0"/>
              <a:t>上</a:t>
            </a:r>
            <a:r>
              <a:rPr lang="zh-CN" altLang="en-US" sz="2400" dirty="0" smtClean="0"/>
              <a:t>获得</a:t>
            </a:r>
            <a:r>
              <a:rPr lang="zh-CN" altLang="zh-CN" sz="2400" dirty="0" smtClean="0"/>
              <a:t>的投影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4" name="矩形 3"/>
          <p:cNvSpPr/>
          <p:nvPr/>
        </p:nvSpPr>
        <p:spPr>
          <a:xfrm>
            <a:off x="3589133" y="678027"/>
            <a:ext cx="19800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/>
              <a:t>二、</a:t>
            </a:r>
            <a:r>
              <a:rPr lang="zh-CN" altLang="zh-CN" sz="2800" b="1" dirty="0" smtClean="0"/>
              <a:t>正投影</a:t>
            </a:r>
            <a:endParaRPr lang="zh-CN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873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zh-CN" altLang="en-US" sz="2800" dirty="0" smtClean="0"/>
              <a:t>三、三视图的基本原理</a:t>
            </a:r>
          </a:p>
        </p:txBody>
      </p:sp>
      <p:sp>
        <p:nvSpPr>
          <p:cNvPr id="31747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124200" y="4683919"/>
            <a:ext cx="28956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fld id="{44F24095-D448-4949-9275-330154B2AA64}" type="slidenum">
              <a:rPr lang="en-US" altLang="zh-CN" sz="1400" smtClean="0"/>
              <a:pPr algn="ctr"/>
              <a:t>5</a:t>
            </a:fld>
            <a:endParaRPr lang="en-US" altLang="zh-CN" sz="1400" smtClean="0"/>
          </a:p>
        </p:txBody>
      </p:sp>
      <p:pic>
        <p:nvPicPr>
          <p:cNvPr id="31748" name="Picture 7" descr="未命名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584723"/>
            <a:ext cx="4465638" cy="305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9" name="内容占位符 2"/>
          <p:cNvSpPr>
            <a:spLocks noGrp="1"/>
          </p:cNvSpPr>
          <p:nvPr>
            <p:ph idx="1"/>
          </p:nvPr>
        </p:nvSpPr>
        <p:spPr>
          <a:xfrm>
            <a:off x="533400" y="1208485"/>
            <a:ext cx="8191500" cy="3534965"/>
          </a:xfrm>
        </p:spPr>
        <p:txBody>
          <a:bodyPr/>
          <a:lstStyle/>
          <a:p>
            <a:pPr eaLnBrk="1" hangingPunct="1"/>
            <a:r>
              <a:rPr lang="zh-CN" altLang="en-US" smtClean="0"/>
              <a:t>长宽高在哪里？</a:t>
            </a:r>
          </a:p>
        </p:txBody>
      </p:sp>
      <p:sp>
        <p:nvSpPr>
          <p:cNvPr id="31750" name="Line 73"/>
          <p:cNvSpPr>
            <a:spLocks noChangeShapeType="1"/>
          </p:cNvSpPr>
          <p:nvPr/>
        </p:nvSpPr>
        <p:spPr bwMode="auto">
          <a:xfrm>
            <a:off x="2362200" y="2852737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1" name="Line 74"/>
          <p:cNvSpPr>
            <a:spLocks noChangeShapeType="1"/>
          </p:cNvSpPr>
          <p:nvPr/>
        </p:nvSpPr>
        <p:spPr bwMode="auto">
          <a:xfrm>
            <a:off x="3981450" y="1518047"/>
            <a:ext cx="0" cy="29694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1752" name="Text Box 93"/>
          <p:cNvSpPr txBox="1">
            <a:spLocks noChangeArrowheads="1"/>
          </p:cNvSpPr>
          <p:nvPr/>
        </p:nvSpPr>
        <p:spPr bwMode="auto">
          <a:xfrm>
            <a:off x="677863" y="1829991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主视图</a:t>
            </a:r>
          </a:p>
        </p:txBody>
      </p:sp>
      <p:sp>
        <p:nvSpPr>
          <p:cNvPr id="31753" name="Text Box 94"/>
          <p:cNvSpPr txBox="1">
            <a:spLocks noChangeArrowheads="1"/>
          </p:cNvSpPr>
          <p:nvPr/>
        </p:nvSpPr>
        <p:spPr bwMode="auto">
          <a:xfrm>
            <a:off x="677863" y="3314700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俯视图</a:t>
            </a:r>
          </a:p>
        </p:txBody>
      </p:sp>
      <p:sp>
        <p:nvSpPr>
          <p:cNvPr id="31754" name="Text Box 95"/>
          <p:cNvSpPr txBox="1">
            <a:spLocks noChangeArrowheads="1"/>
          </p:cNvSpPr>
          <p:nvPr/>
        </p:nvSpPr>
        <p:spPr bwMode="auto">
          <a:xfrm>
            <a:off x="7010401" y="1828800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左视图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7863" y="2343151"/>
            <a:ext cx="142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长、高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6477000" y="3439716"/>
            <a:ext cx="439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/>
        </p:nvCxnSpPr>
        <p:spPr>
          <a:xfrm>
            <a:off x="6477000" y="4494610"/>
            <a:ext cx="439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770688" y="4104085"/>
            <a:ext cx="0" cy="3786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781800" y="3449241"/>
            <a:ext cx="0" cy="351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0" name="TextBox 18"/>
          <p:cNvSpPr txBox="1">
            <a:spLocks noChangeArrowheads="1"/>
          </p:cNvSpPr>
          <p:nvPr/>
        </p:nvSpPr>
        <p:spPr bwMode="auto">
          <a:xfrm>
            <a:off x="6507163" y="376356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高</a:t>
            </a:r>
          </a:p>
        </p:txBody>
      </p:sp>
      <p:cxnSp>
        <p:nvCxnSpPr>
          <p:cNvPr id="21" name="直接连接符 20"/>
          <p:cNvCxnSpPr/>
          <p:nvPr/>
        </p:nvCxnSpPr>
        <p:spPr>
          <a:xfrm>
            <a:off x="5513388" y="4483894"/>
            <a:ext cx="0" cy="30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>
            <a:off x="6511925" y="4488656"/>
            <a:ext cx="0" cy="30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5513389" y="4686300"/>
            <a:ext cx="2889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 flipH="1">
            <a:off x="6216650" y="4697016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65" name="TextBox 27"/>
          <p:cNvSpPr txBox="1">
            <a:spLocks noChangeArrowheads="1"/>
          </p:cNvSpPr>
          <p:nvPr/>
        </p:nvSpPr>
        <p:spPr bwMode="auto">
          <a:xfrm>
            <a:off x="5737225" y="453390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长</a:t>
            </a:r>
          </a:p>
        </p:txBody>
      </p:sp>
      <p:cxnSp>
        <p:nvCxnSpPr>
          <p:cNvPr id="30" name="直接连接符 29"/>
          <p:cNvCxnSpPr/>
          <p:nvPr/>
        </p:nvCxnSpPr>
        <p:spPr>
          <a:xfrm flipH="1">
            <a:off x="5181600" y="4483894"/>
            <a:ext cx="331788" cy="22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H="1">
            <a:off x="4662489" y="4074319"/>
            <a:ext cx="331787" cy="22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直接箭头连接符 33"/>
          <p:cNvCxnSpPr/>
          <p:nvPr/>
        </p:nvCxnSpPr>
        <p:spPr>
          <a:xfrm>
            <a:off x="4827589" y="4185047"/>
            <a:ext cx="166687" cy="132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5181600" y="4483894"/>
            <a:ext cx="166688" cy="1119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770" name="TextBox 40"/>
          <p:cNvSpPr txBox="1">
            <a:spLocks noChangeArrowheads="1"/>
          </p:cNvSpPr>
          <p:nvPr/>
        </p:nvSpPr>
        <p:spPr bwMode="auto">
          <a:xfrm>
            <a:off x="4800600" y="4229101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宽</a:t>
            </a:r>
          </a:p>
        </p:txBody>
      </p:sp>
    </p:spTree>
    <p:extLst>
      <p:ext uri="{BB962C8B-B14F-4D97-AF65-F5344CB8AC3E}">
        <p14:creationId xmlns:p14="http://schemas.microsoft.com/office/powerpoint/2010/main" val="495020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zh-CN" altLang="en-US" sz="2800" dirty="0" smtClean="0"/>
              <a:t>三、三视图</a:t>
            </a:r>
            <a:r>
              <a:rPr lang="zh-CN" altLang="en-US" sz="2800" dirty="0"/>
              <a:t>的基本原理</a:t>
            </a:r>
          </a:p>
        </p:txBody>
      </p:sp>
      <p:sp>
        <p:nvSpPr>
          <p:cNvPr id="32771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124200" y="4683919"/>
            <a:ext cx="28956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fld id="{A27806FB-DD67-4DE1-B6CA-A4027DB3BEAB}" type="slidenum">
              <a:rPr lang="en-US" altLang="zh-CN" sz="1400" smtClean="0"/>
              <a:pPr algn="ctr"/>
              <a:t>6</a:t>
            </a:fld>
            <a:endParaRPr lang="en-US" altLang="zh-CN" sz="1400" smtClean="0"/>
          </a:p>
        </p:txBody>
      </p:sp>
      <p:pic>
        <p:nvPicPr>
          <p:cNvPr id="32772" name="Picture 7" descr="未命名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950" y="1556147"/>
            <a:ext cx="4464050" cy="305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3" name="内容占位符 2"/>
          <p:cNvSpPr>
            <a:spLocks noGrp="1"/>
          </p:cNvSpPr>
          <p:nvPr>
            <p:ph idx="1"/>
          </p:nvPr>
        </p:nvSpPr>
        <p:spPr>
          <a:xfrm>
            <a:off x="533400" y="1208485"/>
            <a:ext cx="8191500" cy="3534965"/>
          </a:xfrm>
        </p:spPr>
        <p:txBody>
          <a:bodyPr/>
          <a:lstStyle/>
          <a:p>
            <a:pPr eaLnBrk="1" hangingPunct="1"/>
            <a:r>
              <a:rPr lang="zh-CN" altLang="en-US" smtClean="0"/>
              <a:t>长宽高在哪里？</a:t>
            </a:r>
          </a:p>
        </p:txBody>
      </p:sp>
      <p:sp>
        <p:nvSpPr>
          <p:cNvPr id="32774" name="Line 73"/>
          <p:cNvSpPr>
            <a:spLocks noChangeShapeType="1"/>
          </p:cNvSpPr>
          <p:nvPr/>
        </p:nvSpPr>
        <p:spPr bwMode="auto">
          <a:xfrm>
            <a:off x="2362200" y="2852737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5" name="Line 74"/>
          <p:cNvSpPr>
            <a:spLocks noChangeShapeType="1"/>
          </p:cNvSpPr>
          <p:nvPr/>
        </p:nvSpPr>
        <p:spPr bwMode="auto">
          <a:xfrm>
            <a:off x="3981450" y="1518047"/>
            <a:ext cx="0" cy="29694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2776" name="Text Box 93"/>
          <p:cNvSpPr txBox="1">
            <a:spLocks noChangeArrowheads="1"/>
          </p:cNvSpPr>
          <p:nvPr/>
        </p:nvSpPr>
        <p:spPr bwMode="auto">
          <a:xfrm>
            <a:off x="677863" y="1829991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主视图</a:t>
            </a:r>
          </a:p>
        </p:txBody>
      </p:sp>
      <p:sp>
        <p:nvSpPr>
          <p:cNvPr id="32777" name="Text Box 94"/>
          <p:cNvSpPr txBox="1">
            <a:spLocks noChangeArrowheads="1"/>
          </p:cNvSpPr>
          <p:nvPr/>
        </p:nvSpPr>
        <p:spPr bwMode="auto">
          <a:xfrm>
            <a:off x="677863" y="3314700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俯视图</a:t>
            </a:r>
          </a:p>
        </p:txBody>
      </p:sp>
      <p:sp>
        <p:nvSpPr>
          <p:cNvPr id="32778" name="Text Box 95"/>
          <p:cNvSpPr txBox="1">
            <a:spLocks noChangeArrowheads="1"/>
          </p:cNvSpPr>
          <p:nvPr/>
        </p:nvSpPr>
        <p:spPr bwMode="auto">
          <a:xfrm>
            <a:off x="7010401" y="1828800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左视图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677863" y="3886201"/>
            <a:ext cx="142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长、宽</a:t>
            </a:r>
          </a:p>
        </p:txBody>
      </p:sp>
      <p:sp>
        <p:nvSpPr>
          <p:cNvPr id="32780" name="TextBox 12"/>
          <p:cNvSpPr txBox="1">
            <a:spLocks noChangeArrowheads="1"/>
          </p:cNvSpPr>
          <p:nvPr/>
        </p:nvSpPr>
        <p:spPr bwMode="auto">
          <a:xfrm>
            <a:off x="677863" y="2343151"/>
            <a:ext cx="142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长、高</a:t>
            </a:r>
          </a:p>
        </p:txBody>
      </p:sp>
      <p:cxnSp>
        <p:nvCxnSpPr>
          <p:cNvPr id="14" name="直接连接符 13"/>
          <p:cNvCxnSpPr/>
          <p:nvPr/>
        </p:nvCxnSpPr>
        <p:spPr>
          <a:xfrm>
            <a:off x="6477000" y="3439716"/>
            <a:ext cx="439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477000" y="4494610"/>
            <a:ext cx="439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 flipV="1">
            <a:off x="6770688" y="4104085"/>
            <a:ext cx="0" cy="3786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781800" y="3449241"/>
            <a:ext cx="0" cy="351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5" name="TextBox 17"/>
          <p:cNvSpPr txBox="1">
            <a:spLocks noChangeArrowheads="1"/>
          </p:cNvSpPr>
          <p:nvPr/>
        </p:nvSpPr>
        <p:spPr bwMode="auto">
          <a:xfrm>
            <a:off x="6507163" y="376356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高</a:t>
            </a:r>
          </a:p>
        </p:txBody>
      </p:sp>
      <p:cxnSp>
        <p:nvCxnSpPr>
          <p:cNvPr id="19" name="直接连接符 18"/>
          <p:cNvCxnSpPr/>
          <p:nvPr/>
        </p:nvCxnSpPr>
        <p:spPr>
          <a:xfrm>
            <a:off x="5513388" y="4483894"/>
            <a:ext cx="0" cy="30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6511925" y="4488656"/>
            <a:ext cx="0" cy="30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>
            <a:off x="5513389" y="4686300"/>
            <a:ext cx="2889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 flipH="1">
            <a:off x="6216650" y="4697016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0" name="TextBox 22"/>
          <p:cNvSpPr txBox="1">
            <a:spLocks noChangeArrowheads="1"/>
          </p:cNvSpPr>
          <p:nvPr/>
        </p:nvSpPr>
        <p:spPr bwMode="auto">
          <a:xfrm>
            <a:off x="5737225" y="453390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长</a:t>
            </a:r>
          </a:p>
        </p:txBody>
      </p:sp>
      <p:cxnSp>
        <p:nvCxnSpPr>
          <p:cNvPr id="24" name="直接连接符 23"/>
          <p:cNvCxnSpPr/>
          <p:nvPr/>
        </p:nvCxnSpPr>
        <p:spPr>
          <a:xfrm flipH="1">
            <a:off x="5181600" y="4483894"/>
            <a:ext cx="331788" cy="22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连接符 24"/>
          <p:cNvCxnSpPr/>
          <p:nvPr/>
        </p:nvCxnSpPr>
        <p:spPr>
          <a:xfrm flipH="1">
            <a:off x="4662489" y="4074319"/>
            <a:ext cx="331787" cy="22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4827589" y="4185047"/>
            <a:ext cx="166687" cy="132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H="1" flipV="1">
            <a:off x="5181600" y="4483894"/>
            <a:ext cx="166688" cy="1119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95" name="TextBox 27"/>
          <p:cNvSpPr txBox="1">
            <a:spLocks noChangeArrowheads="1"/>
          </p:cNvSpPr>
          <p:nvPr/>
        </p:nvSpPr>
        <p:spPr bwMode="auto">
          <a:xfrm>
            <a:off x="4800600" y="4229101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宽</a:t>
            </a:r>
          </a:p>
        </p:txBody>
      </p:sp>
    </p:spTree>
    <p:extLst>
      <p:ext uri="{BB962C8B-B14F-4D97-AF65-F5344CB8AC3E}">
        <p14:creationId xmlns:p14="http://schemas.microsoft.com/office/powerpoint/2010/main" val="364815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zh-CN" altLang="en-US" sz="2800" dirty="0" smtClean="0"/>
              <a:t>三、三视图的基本原理</a:t>
            </a:r>
          </a:p>
        </p:txBody>
      </p:sp>
      <p:sp>
        <p:nvSpPr>
          <p:cNvPr id="33795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3124200" y="4683919"/>
            <a:ext cx="2895600" cy="35718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fld id="{B10B641F-8167-4AB5-A302-CE5C4C653AB5}" type="slidenum">
              <a:rPr lang="en-US" altLang="zh-CN" sz="1400" smtClean="0"/>
              <a:pPr algn="ctr"/>
              <a:t>7</a:t>
            </a:fld>
            <a:endParaRPr lang="en-US" altLang="zh-CN" sz="1400" smtClean="0"/>
          </a:p>
        </p:txBody>
      </p:sp>
      <p:pic>
        <p:nvPicPr>
          <p:cNvPr id="33796" name="Picture 7" descr="未命名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839" y="1527573"/>
            <a:ext cx="4606925" cy="3158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7" name="内容占位符 2"/>
          <p:cNvSpPr>
            <a:spLocks noGrp="1"/>
          </p:cNvSpPr>
          <p:nvPr>
            <p:ph idx="1"/>
          </p:nvPr>
        </p:nvSpPr>
        <p:spPr>
          <a:xfrm>
            <a:off x="533400" y="1208485"/>
            <a:ext cx="8191500" cy="3534965"/>
          </a:xfrm>
        </p:spPr>
        <p:txBody>
          <a:bodyPr/>
          <a:lstStyle/>
          <a:p>
            <a:pPr eaLnBrk="1" hangingPunct="1"/>
            <a:r>
              <a:rPr lang="zh-CN" altLang="en-US" smtClean="0"/>
              <a:t>长宽高在哪里？</a:t>
            </a:r>
          </a:p>
        </p:txBody>
      </p:sp>
      <p:sp>
        <p:nvSpPr>
          <p:cNvPr id="33798" name="Line 73"/>
          <p:cNvSpPr>
            <a:spLocks noChangeShapeType="1"/>
          </p:cNvSpPr>
          <p:nvPr/>
        </p:nvSpPr>
        <p:spPr bwMode="auto">
          <a:xfrm>
            <a:off x="2362200" y="2852737"/>
            <a:ext cx="4319588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799" name="Line 74"/>
          <p:cNvSpPr>
            <a:spLocks noChangeShapeType="1"/>
          </p:cNvSpPr>
          <p:nvPr/>
        </p:nvSpPr>
        <p:spPr bwMode="auto">
          <a:xfrm>
            <a:off x="3981450" y="1518047"/>
            <a:ext cx="0" cy="2969419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zh-CN" altLang="en-US"/>
          </a:p>
        </p:txBody>
      </p:sp>
      <p:sp>
        <p:nvSpPr>
          <p:cNvPr id="33800" name="Text Box 93"/>
          <p:cNvSpPr txBox="1">
            <a:spLocks noChangeArrowheads="1"/>
          </p:cNvSpPr>
          <p:nvPr/>
        </p:nvSpPr>
        <p:spPr bwMode="auto">
          <a:xfrm>
            <a:off x="677863" y="1829991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主视图</a:t>
            </a:r>
          </a:p>
        </p:txBody>
      </p:sp>
      <p:sp>
        <p:nvSpPr>
          <p:cNvPr id="33801" name="Text Box 94"/>
          <p:cNvSpPr txBox="1">
            <a:spLocks noChangeArrowheads="1"/>
          </p:cNvSpPr>
          <p:nvPr/>
        </p:nvSpPr>
        <p:spPr bwMode="auto">
          <a:xfrm>
            <a:off x="677863" y="3314700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俯视图</a:t>
            </a:r>
          </a:p>
        </p:txBody>
      </p:sp>
      <p:sp>
        <p:nvSpPr>
          <p:cNvPr id="33802" name="Text Box 95"/>
          <p:cNvSpPr txBox="1">
            <a:spLocks noChangeArrowheads="1"/>
          </p:cNvSpPr>
          <p:nvPr/>
        </p:nvSpPr>
        <p:spPr bwMode="auto">
          <a:xfrm>
            <a:off x="7010401" y="1828800"/>
            <a:ext cx="14205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eaLnBrk="0" hangingPunct="0"/>
            <a:r>
              <a:rPr kumimoji="1" lang="zh-CN" altLang="en-US" b="1">
                <a:latin typeface="Times New Roman" pitchFamily="18" charset="0"/>
              </a:rPr>
              <a:t>左视图</a:t>
            </a: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7010401" y="2343151"/>
            <a:ext cx="14208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宽、高</a:t>
            </a:r>
          </a:p>
        </p:txBody>
      </p:sp>
      <p:sp>
        <p:nvSpPr>
          <p:cNvPr id="33804" name="TextBox 12"/>
          <p:cNvSpPr txBox="1">
            <a:spLocks noChangeArrowheads="1"/>
          </p:cNvSpPr>
          <p:nvPr/>
        </p:nvSpPr>
        <p:spPr bwMode="auto">
          <a:xfrm>
            <a:off x="677863" y="3886201"/>
            <a:ext cx="142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长、宽</a:t>
            </a:r>
          </a:p>
        </p:txBody>
      </p:sp>
      <p:sp>
        <p:nvSpPr>
          <p:cNvPr id="33805" name="TextBox 13"/>
          <p:cNvSpPr txBox="1">
            <a:spLocks noChangeArrowheads="1"/>
          </p:cNvSpPr>
          <p:nvPr/>
        </p:nvSpPr>
        <p:spPr bwMode="auto">
          <a:xfrm>
            <a:off x="677863" y="2343151"/>
            <a:ext cx="14208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/>
            <a:r>
              <a:rPr lang="zh-CN" altLang="en-US" sz="2400" b="1">
                <a:solidFill>
                  <a:srgbClr val="FF0000"/>
                </a:solidFill>
              </a:rPr>
              <a:t>长、高</a:t>
            </a:r>
          </a:p>
        </p:txBody>
      </p:sp>
      <p:cxnSp>
        <p:nvCxnSpPr>
          <p:cNvPr id="15" name="直接连接符 14"/>
          <p:cNvCxnSpPr/>
          <p:nvPr/>
        </p:nvCxnSpPr>
        <p:spPr>
          <a:xfrm>
            <a:off x="6477000" y="3439716"/>
            <a:ext cx="439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477000" y="4494610"/>
            <a:ext cx="439738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V="1">
            <a:off x="6770688" y="4104085"/>
            <a:ext cx="0" cy="3786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接箭头连接符 17"/>
          <p:cNvCxnSpPr/>
          <p:nvPr/>
        </p:nvCxnSpPr>
        <p:spPr>
          <a:xfrm>
            <a:off x="6781800" y="3449241"/>
            <a:ext cx="0" cy="351234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0" name="TextBox 18"/>
          <p:cNvSpPr txBox="1">
            <a:spLocks noChangeArrowheads="1"/>
          </p:cNvSpPr>
          <p:nvPr/>
        </p:nvSpPr>
        <p:spPr bwMode="auto">
          <a:xfrm>
            <a:off x="6507163" y="3763566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高</a:t>
            </a:r>
          </a:p>
        </p:txBody>
      </p:sp>
      <p:cxnSp>
        <p:nvCxnSpPr>
          <p:cNvPr id="20" name="直接连接符 19"/>
          <p:cNvCxnSpPr/>
          <p:nvPr/>
        </p:nvCxnSpPr>
        <p:spPr>
          <a:xfrm>
            <a:off x="5513388" y="4483894"/>
            <a:ext cx="0" cy="30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6511925" y="4488656"/>
            <a:ext cx="0" cy="30599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箭头连接符 21"/>
          <p:cNvCxnSpPr/>
          <p:nvPr/>
        </p:nvCxnSpPr>
        <p:spPr>
          <a:xfrm>
            <a:off x="5513389" y="4686300"/>
            <a:ext cx="288925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 flipH="1">
            <a:off x="6216650" y="4697016"/>
            <a:ext cx="287338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15" name="TextBox 23"/>
          <p:cNvSpPr txBox="1">
            <a:spLocks noChangeArrowheads="1"/>
          </p:cNvSpPr>
          <p:nvPr/>
        </p:nvSpPr>
        <p:spPr bwMode="auto">
          <a:xfrm>
            <a:off x="5737225" y="4533901"/>
            <a:ext cx="533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长</a:t>
            </a:r>
          </a:p>
        </p:txBody>
      </p:sp>
      <p:cxnSp>
        <p:nvCxnSpPr>
          <p:cNvPr id="25" name="直接连接符 24"/>
          <p:cNvCxnSpPr/>
          <p:nvPr/>
        </p:nvCxnSpPr>
        <p:spPr>
          <a:xfrm flipH="1">
            <a:off x="5181600" y="4483894"/>
            <a:ext cx="331788" cy="22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H="1">
            <a:off x="4662489" y="4074319"/>
            <a:ext cx="331787" cy="2226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4827589" y="4185047"/>
            <a:ext cx="166687" cy="13215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 flipH="1" flipV="1">
            <a:off x="5181600" y="4483894"/>
            <a:ext cx="166688" cy="111919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820" name="TextBox 28"/>
          <p:cNvSpPr txBox="1">
            <a:spLocks noChangeArrowheads="1"/>
          </p:cNvSpPr>
          <p:nvPr/>
        </p:nvSpPr>
        <p:spPr bwMode="auto">
          <a:xfrm>
            <a:off x="4800600" y="4229101"/>
            <a:ext cx="609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lang="zh-CN" altLang="en-US" sz="2400" b="1"/>
              <a:t>宽</a:t>
            </a:r>
          </a:p>
        </p:txBody>
      </p:sp>
    </p:spTree>
    <p:extLst>
      <p:ext uri="{BB962C8B-B14F-4D97-AF65-F5344CB8AC3E}">
        <p14:creationId xmlns:p14="http://schemas.microsoft.com/office/powerpoint/2010/main" val="88257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ext Box 2"/>
          <p:cNvSpPr txBox="1">
            <a:spLocks noChangeArrowheads="1"/>
          </p:cNvSpPr>
          <p:nvPr/>
        </p:nvSpPr>
        <p:spPr bwMode="auto">
          <a:xfrm>
            <a:off x="762000" y="277588"/>
            <a:ext cx="7086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kumimoji="1" lang="en-US" altLang="zh-CN" dirty="0">
                <a:solidFill>
                  <a:schemeClr val="accent2"/>
                </a:solidFill>
                <a:latin typeface="Times New Roman" pitchFamily="18" charset="0"/>
              </a:rPr>
              <a:t>             </a:t>
            </a:r>
            <a:r>
              <a:rPr lang="zh-CN" altLang="en-US" sz="2800" b="1" dirty="0">
                <a:ea typeface="黑体" pitchFamily="2" charset="-122"/>
              </a:rPr>
              <a:t>四、</a:t>
            </a:r>
            <a:r>
              <a:rPr lang="zh-CN" altLang="en-US" sz="2800" b="1" dirty="0" smtClean="0">
                <a:ea typeface="黑体" pitchFamily="2" charset="-122"/>
              </a:rPr>
              <a:t>画三视图</a:t>
            </a:r>
            <a:r>
              <a:rPr lang="zh-CN" altLang="en-US" sz="2800" b="1" dirty="0">
                <a:ea typeface="黑体" pitchFamily="2" charset="-122"/>
              </a:rPr>
              <a:t>时应注意的问题</a:t>
            </a:r>
          </a:p>
        </p:txBody>
      </p:sp>
      <p:sp>
        <p:nvSpPr>
          <p:cNvPr id="67587" name="Text Box 3"/>
          <p:cNvSpPr txBox="1">
            <a:spLocks noChangeArrowheads="1"/>
          </p:cNvSpPr>
          <p:nvPr/>
        </p:nvSpPr>
        <p:spPr bwMode="auto">
          <a:xfrm>
            <a:off x="762001" y="1047985"/>
            <a:ext cx="7576456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1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、先主体，后次要。</a:t>
            </a:r>
          </a:p>
          <a:p>
            <a:endParaRPr kumimoji="1"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2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、几个视图要配合画。不要先画完一个视图，再画另一个视图</a:t>
            </a:r>
            <a:r>
              <a:rPr kumimoji="1" lang="zh-CN" altLang="en-US" sz="2000" b="1" dirty="0" smtClean="0">
                <a:latin typeface="楷体_GB2312" pitchFamily="49" charset="-122"/>
                <a:ea typeface="楷体_GB2312" pitchFamily="49" charset="-122"/>
              </a:rPr>
              <a:t>。</a:t>
            </a:r>
            <a:endParaRPr kumimoji="1"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endParaRPr kumimoji="1"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3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、各部分之间</a:t>
            </a:r>
            <a:r>
              <a:rPr kumimoji="1" lang="zh-CN" altLang="en-US" sz="2000" b="1" dirty="0" smtClean="0">
                <a:latin typeface="楷体_GB2312" pitchFamily="49" charset="-122"/>
                <a:ea typeface="楷体_GB2312" pitchFamily="49" charset="-122"/>
              </a:rPr>
              <a:t>分界线</a:t>
            </a:r>
            <a:endParaRPr kumimoji="1" lang="en-US" altLang="zh-CN" sz="2000" b="1" dirty="0" smtClean="0">
              <a:latin typeface="楷体_GB2312" pitchFamily="49" charset="-122"/>
              <a:ea typeface="楷体_GB2312" pitchFamily="49" charset="-122"/>
            </a:endParaRPr>
          </a:p>
          <a:p>
            <a:endParaRPr kumimoji="1" lang="zh-CN" altLang="en-US" sz="2000" b="1" dirty="0">
              <a:latin typeface="楷体_GB2312" pitchFamily="49" charset="-122"/>
              <a:ea typeface="楷体_GB2312" pitchFamily="49" charset="-122"/>
            </a:endParaRPr>
          </a:p>
          <a:p>
            <a:r>
              <a:rPr kumimoji="1" lang="en-US" altLang="zh-CN" sz="2000" b="1" dirty="0">
                <a:latin typeface="楷体_GB2312" pitchFamily="49" charset="-122"/>
                <a:ea typeface="楷体_GB2312" pitchFamily="49" charset="-122"/>
              </a:rPr>
              <a:t>4</a:t>
            </a:r>
            <a:r>
              <a:rPr kumimoji="1" lang="zh-CN" altLang="en-US" sz="2000" b="1" dirty="0">
                <a:latin typeface="楷体_GB2312" pitchFamily="49" charset="-122"/>
                <a:ea typeface="楷体_GB2312" pitchFamily="49" charset="-122"/>
              </a:rPr>
              <a:t>、描深时先画圆或圆弧，后画直线，不可见部分用虚线画出，对称线、轴线和圆的中心线均用点划线画出。</a:t>
            </a:r>
          </a:p>
          <a:p>
            <a:endParaRPr kumimoji="1" lang="en-US" altLang="zh-CN" sz="2800" b="1" dirty="0"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143000" y="3758505"/>
            <a:ext cx="73517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kumimoji="1" lang="en-US" altLang="zh-CN" sz="2800" dirty="0">
                <a:solidFill>
                  <a:schemeClr val="tx2"/>
                </a:solidFill>
                <a:latin typeface="Times New Roman" pitchFamily="18" charset="0"/>
              </a:rPr>
              <a:t> </a:t>
            </a:r>
            <a:endParaRPr kumimoji="1" lang="zh-CN" altLang="en-US" sz="2800" b="1" dirty="0">
              <a:latin typeface="楷体_GB2312" pitchFamily="49" charset="-122"/>
              <a:ea typeface="楷体_GB2312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0482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75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autoUpdateAnimBg="0"/>
      <p:bldP spid="67588" grpId="0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标题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hangingPunct="1"/>
            <a:r>
              <a:rPr lang="zh-CN" altLang="en-US" sz="2800" dirty="0" smtClean="0"/>
              <a:t>五、补全三视图</a:t>
            </a:r>
          </a:p>
        </p:txBody>
      </p:sp>
      <p:sp>
        <p:nvSpPr>
          <p:cNvPr id="4096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CN" altLang="en-US" sz="2400" dirty="0" smtClean="0"/>
              <a:t>例题：</a:t>
            </a:r>
            <a:r>
              <a:rPr lang="zh-CN" altLang="en-US" sz="2400" dirty="0" smtClean="0"/>
              <a:t>下面三视图中有缺线，请补</a:t>
            </a:r>
            <a:r>
              <a:rPr lang="zh-CN" altLang="en-US" sz="2400" dirty="0" smtClean="0"/>
              <a:t>画所缺的线。</a:t>
            </a:r>
            <a:endParaRPr lang="zh-CN" altLang="en-US" sz="2400" dirty="0" smtClean="0"/>
          </a:p>
        </p:txBody>
      </p:sp>
      <p:pic>
        <p:nvPicPr>
          <p:cNvPr id="40965" name="图片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58" t="548" r="62767" b="65755"/>
          <a:stretch>
            <a:fillRect/>
          </a:stretch>
        </p:blipFill>
        <p:spPr bwMode="auto">
          <a:xfrm>
            <a:off x="3505200" y="1828800"/>
            <a:ext cx="38020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6" name="Line 17"/>
          <p:cNvSpPr>
            <a:spLocks noChangeShapeType="1"/>
          </p:cNvSpPr>
          <p:nvPr/>
        </p:nvSpPr>
        <p:spPr bwMode="auto">
          <a:xfrm>
            <a:off x="3683000" y="3303985"/>
            <a:ext cx="1131888" cy="82748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pic>
        <p:nvPicPr>
          <p:cNvPr id="40967" name="图片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548" r="86719" b="72955"/>
          <a:stretch>
            <a:fillRect/>
          </a:stretch>
        </p:blipFill>
        <p:spPr bwMode="auto">
          <a:xfrm>
            <a:off x="1598614" y="1828800"/>
            <a:ext cx="1887537" cy="2112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68" name="图片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1" t="17397" r="86719" b="65755"/>
          <a:stretch>
            <a:fillRect/>
          </a:stretch>
        </p:blipFill>
        <p:spPr bwMode="auto">
          <a:xfrm>
            <a:off x="1598614" y="3194448"/>
            <a:ext cx="1906587" cy="1107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9" name="Line 8"/>
          <p:cNvSpPr>
            <a:spLocks noChangeShapeType="1"/>
          </p:cNvSpPr>
          <p:nvPr/>
        </p:nvSpPr>
        <p:spPr bwMode="auto">
          <a:xfrm>
            <a:off x="3287714" y="3303985"/>
            <a:ext cx="3952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0" name="Line 9"/>
          <p:cNvSpPr>
            <a:spLocks noChangeShapeType="1"/>
          </p:cNvSpPr>
          <p:nvPr/>
        </p:nvSpPr>
        <p:spPr bwMode="auto">
          <a:xfrm>
            <a:off x="3684588" y="2982516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1" name="Line 10"/>
          <p:cNvSpPr>
            <a:spLocks noChangeShapeType="1"/>
          </p:cNvSpPr>
          <p:nvPr/>
        </p:nvSpPr>
        <p:spPr bwMode="auto">
          <a:xfrm>
            <a:off x="3273426" y="4131469"/>
            <a:ext cx="15478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72" name="Line 11"/>
          <p:cNvSpPr>
            <a:spLocks noChangeShapeType="1"/>
          </p:cNvSpPr>
          <p:nvPr/>
        </p:nvSpPr>
        <p:spPr bwMode="auto">
          <a:xfrm>
            <a:off x="4814888" y="2980135"/>
            <a:ext cx="0" cy="116085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" name="Line 10"/>
          <p:cNvSpPr>
            <a:spLocks noChangeShapeType="1"/>
          </p:cNvSpPr>
          <p:nvPr/>
        </p:nvSpPr>
        <p:spPr bwMode="auto">
          <a:xfrm>
            <a:off x="2809876" y="2649141"/>
            <a:ext cx="14398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Line 11"/>
          <p:cNvSpPr>
            <a:spLocks noChangeShapeType="1"/>
          </p:cNvSpPr>
          <p:nvPr/>
        </p:nvSpPr>
        <p:spPr bwMode="auto">
          <a:xfrm>
            <a:off x="2133600" y="2649141"/>
            <a:ext cx="0" cy="1079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8" name="Line 11"/>
          <p:cNvSpPr>
            <a:spLocks noChangeShapeType="1"/>
          </p:cNvSpPr>
          <p:nvPr/>
        </p:nvSpPr>
        <p:spPr bwMode="auto">
          <a:xfrm>
            <a:off x="2819400" y="2628900"/>
            <a:ext cx="0" cy="10798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0" name="直接连接符 19"/>
          <p:cNvCxnSpPr/>
          <p:nvPr/>
        </p:nvCxnSpPr>
        <p:spPr>
          <a:xfrm>
            <a:off x="2133600" y="3739754"/>
            <a:ext cx="0" cy="401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/>
          <p:cNvCxnSpPr/>
          <p:nvPr/>
        </p:nvCxnSpPr>
        <p:spPr>
          <a:xfrm>
            <a:off x="2819400" y="3734992"/>
            <a:ext cx="0" cy="40243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3273425" y="3719512"/>
            <a:ext cx="9715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Line 11"/>
          <p:cNvSpPr>
            <a:spLocks noChangeShapeType="1"/>
          </p:cNvSpPr>
          <p:nvPr/>
        </p:nvSpPr>
        <p:spPr bwMode="auto">
          <a:xfrm>
            <a:off x="4244975" y="2662237"/>
            <a:ext cx="0" cy="10525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5" name="直接连接符 24"/>
          <p:cNvCxnSpPr/>
          <p:nvPr/>
        </p:nvCxnSpPr>
        <p:spPr>
          <a:xfrm>
            <a:off x="4244976" y="2651522"/>
            <a:ext cx="569913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1" name="Line 9"/>
          <p:cNvSpPr>
            <a:spLocks noChangeShapeType="1"/>
          </p:cNvSpPr>
          <p:nvPr/>
        </p:nvSpPr>
        <p:spPr bwMode="auto">
          <a:xfrm>
            <a:off x="1690688" y="2996804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2" name="Line 9"/>
          <p:cNvSpPr>
            <a:spLocks noChangeShapeType="1"/>
          </p:cNvSpPr>
          <p:nvPr/>
        </p:nvSpPr>
        <p:spPr bwMode="auto">
          <a:xfrm>
            <a:off x="3262313" y="2971800"/>
            <a:ext cx="0" cy="323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cxnSp>
        <p:nvCxnSpPr>
          <p:cNvPr id="29" name="直接连接符 28"/>
          <p:cNvCxnSpPr/>
          <p:nvPr/>
        </p:nvCxnSpPr>
        <p:spPr>
          <a:xfrm flipH="1" flipV="1">
            <a:off x="4259263" y="2316956"/>
            <a:ext cx="4762" cy="32385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984" name="Line 8"/>
          <p:cNvSpPr>
            <a:spLocks noChangeShapeType="1"/>
          </p:cNvSpPr>
          <p:nvPr/>
        </p:nvSpPr>
        <p:spPr bwMode="auto">
          <a:xfrm>
            <a:off x="3276600" y="2971800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0985" name="Line 8"/>
          <p:cNvSpPr>
            <a:spLocks noChangeShapeType="1"/>
          </p:cNvSpPr>
          <p:nvPr/>
        </p:nvSpPr>
        <p:spPr bwMode="auto">
          <a:xfrm>
            <a:off x="3276600" y="1963341"/>
            <a:ext cx="3952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4383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22" grpId="0" animBg="1"/>
      <p:bldP spid="2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4538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PLACING_PICTURE_USER_VIEWPORT" val="{&quot;height&quot;:1926,&quot;width&quot;:1944}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1071</TotalTime>
  <Words>569</Words>
  <Application>Microsoft Office PowerPoint</Application>
  <PresentationFormat>全屏显示(16:9)</PresentationFormat>
  <Paragraphs>81</Paragraphs>
  <Slides>13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14" baseType="lpstr">
      <vt:lpstr>1_Office 主题​​</vt:lpstr>
      <vt:lpstr> 第5章  设计图样的绘制   知识讲解</vt:lpstr>
      <vt:lpstr>                               一、内容概述</vt:lpstr>
      <vt:lpstr>                            一、内容概述</vt:lpstr>
      <vt:lpstr>PowerPoint 演示文稿</vt:lpstr>
      <vt:lpstr>三、三视图的基本原理</vt:lpstr>
      <vt:lpstr>三、三视图的基本原理</vt:lpstr>
      <vt:lpstr>三、三视图的基本原理</vt:lpstr>
      <vt:lpstr>PowerPoint 演示文稿</vt:lpstr>
      <vt:lpstr>五、补全三视图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User</cp:lastModifiedBy>
  <cp:revision>29</cp:revision>
  <dcterms:created xsi:type="dcterms:W3CDTF">2020-02-01T11:21:51Z</dcterms:created>
  <dcterms:modified xsi:type="dcterms:W3CDTF">2020-02-12T12:34:31Z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