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heme/theme3.xml" ContentType="application/vnd.openxmlformats-officedocument.theme+xml"/>
  <Override PartName="/ppt/tags/tag302.xml" ContentType="application/vnd.openxmlformats-officedocument.presentationml.tags+xml"/>
  <Override PartName="/ppt/notesSlides/notesSlide1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2.xml" ContentType="application/vnd.openxmlformats-officedocument.presentationml.notesSlide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32"/>
  </p:notesMasterIdLst>
  <p:sldIdLst>
    <p:sldId id="265" r:id="rId3"/>
    <p:sldId id="318" r:id="rId4"/>
    <p:sldId id="385" r:id="rId5"/>
    <p:sldId id="393" r:id="rId6"/>
    <p:sldId id="390" r:id="rId7"/>
    <p:sldId id="386" r:id="rId8"/>
    <p:sldId id="391" r:id="rId9"/>
    <p:sldId id="388" r:id="rId10"/>
    <p:sldId id="352" r:id="rId11"/>
    <p:sldId id="389" r:id="rId12"/>
    <p:sldId id="399" r:id="rId13"/>
    <p:sldId id="392" r:id="rId14"/>
    <p:sldId id="387" r:id="rId15"/>
    <p:sldId id="396" r:id="rId16"/>
    <p:sldId id="397" r:id="rId17"/>
    <p:sldId id="398" r:id="rId18"/>
    <p:sldId id="324" r:id="rId19"/>
    <p:sldId id="356" r:id="rId20"/>
    <p:sldId id="374" r:id="rId21"/>
    <p:sldId id="375" r:id="rId22"/>
    <p:sldId id="362" r:id="rId23"/>
    <p:sldId id="364" r:id="rId24"/>
    <p:sldId id="360" r:id="rId25"/>
    <p:sldId id="361" r:id="rId26"/>
    <p:sldId id="358" r:id="rId27"/>
    <p:sldId id="363" r:id="rId28"/>
    <p:sldId id="359" r:id="rId29"/>
    <p:sldId id="369" r:id="rId30"/>
    <p:sldId id="271" r:id="rId3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5"/>
  </p:normalViewPr>
  <p:slideViewPr>
    <p:cSldViewPr snapToGrid="0">
      <p:cViewPr varScale="1">
        <p:scale>
          <a:sx n="119" d="100"/>
          <a:sy n="119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file:///C:\Users\1V994W2\PycharmProjects\PPT_Background_Generation/pic_temp/pic_sup.png" TargetMode="External"/><Relationship Id="rId5" Type="http://schemas.openxmlformats.org/officeDocument/2006/relationships/tags" Target="../tags/tag161.xml"/><Relationship Id="rId10" Type="http://schemas.openxmlformats.org/officeDocument/2006/relationships/image" Target="../media/image6.png"/><Relationship Id="rId4" Type="http://schemas.openxmlformats.org/officeDocument/2006/relationships/tags" Target="../tags/tag160.xml"/><Relationship Id="rId9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3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69.xml"/><Relationship Id="rId10" Type="http://schemas.openxmlformats.org/officeDocument/2006/relationships/image" Target="../media/image2.png"/><Relationship Id="rId4" Type="http://schemas.openxmlformats.org/officeDocument/2006/relationships/tags" Target="../tags/tag168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175.xml"/><Relationship Id="rId7" Type="http://schemas.openxmlformats.org/officeDocument/2006/relationships/image" Target="../media/image4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image" Target="../media/image3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2.png"/><Relationship Id="rId5" Type="http://schemas.openxmlformats.org/officeDocument/2006/relationships/tags" Target="../tags/tag18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image" Target="../media/image2.png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88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5" Type="http://schemas.openxmlformats.org/officeDocument/2006/relationships/tags" Target="../tags/tag191.xml"/><Relationship Id="rId15" Type="http://schemas.openxmlformats.org/officeDocument/2006/relationships/image" Target="../media/image3.png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0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202.xml"/><Relationship Id="rId10" Type="http://schemas.openxmlformats.org/officeDocument/2006/relationships/image" Target="../media/image3.png"/><Relationship Id="rId4" Type="http://schemas.openxmlformats.org/officeDocument/2006/relationships/tags" Target="../tags/tag201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image" Target="../media/image3.png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image" Target="../media/image2.png"/><Relationship Id="rId5" Type="http://schemas.openxmlformats.org/officeDocument/2006/relationships/tags" Target="../tags/tag21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3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20.xml"/><Relationship Id="rId10" Type="http://schemas.openxmlformats.org/officeDocument/2006/relationships/image" Target="../media/image2.png"/><Relationship Id="rId4" Type="http://schemas.openxmlformats.org/officeDocument/2006/relationships/tags" Target="../tags/tag219.xml"/><Relationship Id="rId9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3.png"/><Relationship Id="rId5" Type="http://schemas.openxmlformats.org/officeDocument/2006/relationships/tags" Target="../tags/tag228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227.xml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3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image" Target="../media/image3.png"/><Relationship Id="rId5" Type="http://schemas.openxmlformats.org/officeDocument/2006/relationships/tags" Target="../tags/tag241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240.xml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image" Target="../media/image3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image" Target="../media/image2.png"/><Relationship Id="rId5" Type="http://schemas.openxmlformats.org/officeDocument/2006/relationships/tags" Target="../tags/tag248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57.xml"/><Relationship Id="rId10" Type="http://schemas.openxmlformats.org/officeDocument/2006/relationships/image" Target="../media/image2.png"/><Relationship Id="rId4" Type="http://schemas.openxmlformats.org/officeDocument/2006/relationships/tags" Target="../tags/tag256.xml"/><Relationship Id="rId9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12" Type="http://schemas.openxmlformats.org/officeDocument/2006/relationships/image" Target="../media/image2.pn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65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270.xml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2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75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280.xml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tags" Target="../tags/tag292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282.xml"/><Relationship Id="rId16" Type="http://schemas.openxmlformats.org/officeDocument/2006/relationships/image" Target="../media/image3.png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5" Type="http://schemas.openxmlformats.org/officeDocument/2006/relationships/tags" Target="../tags/tag285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290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image" Target="../media/image7.png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image" Target="../media/image2.png"/><Relationship Id="rId5" Type="http://schemas.openxmlformats.org/officeDocument/2006/relationships/tags" Target="../tags/tag29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1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4824418" y="3497503"/>
            <a:ext cx="1433036" cy="306705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4824418" y="3853738"/>
            <a:ext cx="1433036" cy="306705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4824417" y="2391174"/>
            <a:ext cx="3619500" cy="833438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4824418" y="1509636"/>
            <a:ext cx="3619024" cy="72818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012"/>
            <a:ext cx="3048000" cy="856488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274"/>
            <a:ext cx="3660458" cy="8110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381"/>
            <a:ext cx="3962432" cy="4041680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381"/>
            <a:ext cx="3962432" cy="285752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5920"/>
            <a:ext cx="3291840" cy="185166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1925"/>
            <a:ext cx="540068" cy="441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23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381"/>
            <a:ext cx="8139178" cy="404168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8676"/>
            <a:ext cx="3619500" cy="833438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387"/>
            <a:ext cx="3619024" cy="101393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3"/>
            <a:ext cx="8139178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219056" y="227857"/>
            <a:ext cx="8705888" cy="468778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6900"/>
            <a:ext cx="7219800" cy="542700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700"/>
            <a:ext cx="7219950" cy="2583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618452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00"/>
            <a:ext cx="2970000" cy="661500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000"/>
            <a:ext cx="2967300" cy="3069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454"/>
            <a:ext cx="4860000" cy="381595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199825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00"/>
            <a:ext cx="8232300" cy="4698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700"/>
            <a:ext cx="8231981" cy="621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000"/>
            <a:ext cx="8224200" cy="25731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1"/>
            </p:custDataLst>
          </p:nvPr>
        </p:nvSpPr>
        <p:spPr>
          <a:xfrm>
            <a:off x="0" y="3771728"/>
            <a:ext cx="9144000" cy="137177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144000" cy="441575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00"/>
            <a:ext cx="8232300" cy="423900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0900"/>
            <a:ext cx="8243100" cy="2408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300"/>
            <a:ext cx="8251200" cy="7587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4701925"/>
            <a:ext cx="9144000" cy="441575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00"/>
            <a:ext cx="8278200" cy="331473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400"/>
            <a:ext cx="40068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400"/>
            <a:ext cx="4025700" cy="217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2600"/>
            <a:ext cx="40068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09900"/>
            <a:ext cx="4025700" cy="5859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715268"/>
            <a:ext cx="9144000" cy="3712964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4149956"/>
            <a:ext cx="9143999" cy="993544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400"/>
            <a:ext cx="6858000" cy="17901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100"/>
            <a:ext cx="6858000" cy="1242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15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ags" Target="../tags/tag15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ags" Target="../tags/tag15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15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15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8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3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35.xml"/><Relationship Id="rId7" Type="http://schemas.openxmlformats.org/officeDocument/2006/relationships/image" Target="../media/image38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0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美术鉴赏之雕塑：</a:t>
            </a:r>
            <a:br>
              <a:rPr lang="zh-CN" altLang="en-US" dirty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FF0000"/>
                </a:solidFill>
              </a:rPr>
              <a:t>“</a:t>
            </a:r>
            <a:r>
              <a:rPr lang="zh-CN" altLang="en-US" dirty="0">
                <a:solidFill>
                  <a:srgbClr val="FF0000"/>
                </a:solidFill>
              </a:rPr>
              <a:t>形体之美</a:t>
            </a:r>
            <a:r>
              <a:rPr lang="en-US" altLang="zh-CN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高中美术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中央美术学院附属实验学校   王佳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380" y="-278765"/>
            <a:ext cx="3743325" cy="3743325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05560" y="4271645"/>
            <a:ext cx="32683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掷铁饼者 大理石 高 152cm 米隆（希腊）</a:t>
            </a:r>
          </a:p>
          <a:p>
            <a:pPr algn="ctr"/>
            <a:r>
              <a:rPr sz="1200" dirty="0">
                <a:solidFill>
                  <a:schemeClr val="accent1"/>
                </a:solidFill>
              </a:rPr>
              <a:t>公元前450年 梵蒂冈博物馆</a:t>
            </a:r>
          </a:p>
        </p:txBody>
      </p:sp>
      <p:pic>
        <p:nvPicPr>
          <p:cNvPr id="3" name="图片 2" descr="7掷铁饼者 大理石 高 152cm 米隆（希腊）公元前450年 梵蒂冈博物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820" y="74930"/>
            <a:ext cx="3631565" cy="4839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09795" y="4226560"/>
            <a:ext cx="33756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 err="1">
                <a:solidFill>
                  <a:schemeClr val="accent1"/>
                </a:solidFill>
              </a:rPr>
              <a:t>阿波罗与达芙妮</a:t>
            </a:r>
            <a:r>
              <a:rPr sz="1200" dirty="0">
                <a:solidFill>
                  <a:schemeClr val="accent1"/>
                </a:solidFill>
              </a:rPr>
              <a:t> 大理石 高243cm贝尼尼（意大利）1622年-1623年波尔盖塞美术馆</a:t>
            </a: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2425" y="768985"/>
            <a:ext cx="4824730" cy="3618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05560" y="4271645"/>
            <a:ext cx="326834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空中只鸟 布朗库西（法国）1925年-1926年</a:t>
            </a:r>
          </a:p>
        </p:txBody>
      </p:sp>
      <p:pic>
        <p:nvPicPr>
          <p:cNvPr id="4" name="图片 3" descr="9空中只鸟 布朗库西（法国）1925年-1926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60" y="250825"/>
            <a:ext cx="3032760" cy="4645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06195" y="4210685"/>
            <a:ext cx="65322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《沉睡的缪斯》（铜，高29.2厘米） 1910  康斯坦丁·布朗库西  罗马尼亚人活跃于法国</a:t>
            </a:r>
          </a:p>
          <a:p>
            <a:pPr algn="ctr"/>
            <a:r>
              <a:rPr sz="1200" dirty="0">
                <a:solidFill>
                  <a:schemeClr val="accent1"/>
                </a:solidFill>
              </a:rPr>
              <a:t>  原大理石版本现藏于华盛顿特区希尔霍恩美术馆及雕塑园 </a:t>
            </a:r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285" y="332740"/>
            <a:ext cx="8139430" cy="3782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lum bright="6000" contrast="24000"/>
          </a:blip>
          <a:stretch>
            <a:fillRect/>
          </a:stretch>
        </p:blipFill>
        <p:spPr>
          <a:xfrm>
            <a:off x="2268220" y="769620"/>
            <a:ext cx="4607560" cy="32721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8220" y="4187825"/>
            <a:ext cx="46075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200" dirty="0">
                <a:solidFill>
                  <a:schemeClr val="accent1"/>
                </a:solidFill>
              </a:rPr>
              <a:t>波嘉尼小姐（青铜，43.8 厘米×21.5 厘米×31.7 厘米）</a:t>
            </a:r>
          </a:p>
          <a:p>
            <a:r>
              <a:rPr sz="1200" dirty="0">
                <a:solidFill>
                  <a:schemeClr val="accent1"/>
                </a:solidFill>
              </a:rPr>
              <a:t>1913 布朗库西（法国） 美国纽约现代艺术博物馆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268220" y="4439285"/>
            <a:ext cx="46075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地中海 青铜 高117cm马约尔（法国）</a:t>
            </a:r>
          </a:p>
          <a:p>
            <a:pPr algn="ctr"/>
            <a:r>
              <a:rPr sz="1200" dirty="0">
                <a:solidFill>
                  <a:schemeClr val="accent1"/>
                </a:solidFill>
              </a:rPr>
              <a:t>1905年现代艺术博物馆（美国）</a:t>
            </a:r>
          </a:p>
        </p:txBody>
      </p:sp>
      <p:pic>
        <p:nvPicPr>
          <p:cNvPr id="4" name="图片 3" descr="4地中海 青铜 高117cm马约尔（法国）1905年现代艺术博物馆（美国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635" y="432435"/>
            <a:ext cx="4316730" cy="3937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051685" y="4424045"/>
            <a:ext cx="504063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侧倚的人体 青铜 高160cm </a:t>
            </a:r>
            <a:r>
              <a:rPr lang="zh-CN" sz="1200" dirty="0">
                <a:solidFill>
                  <a:schemeClr val="accent1"/>
                </a:solidFill>
              </a:rPr>
              <a:t>亨利·摩尔　</a:t>
            </a:r>
            <a:r>
              <a:rPr sz="1200" dirty="0">
                <a:solidFill>
                  <a:schemeClr val="accent1"/>
                </a:solidFill>
              </a:rPr>
              <a:t>1964年安大略美术馆（加拿大）</a:t>
            </a:r>
          </a:p>
        </p:txBody>
      </p:sp>
      <p:pic>
        <p:nvPicPr>
          <p:cNvPr id="3" name="图片 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332740"/>
            <a:ext cx="6261735" cy="38665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1970405" y="582930"/>
            <a:ext cx="5202555" cy="1612900"/>
          </a:xfrm>
        </p:spPr>
        <p:txBody>
          <a:bodyPr/>
          <a:lstStyle/>
          <a:p>
            <a:pPr algn="ctr"/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  <a:sym typeface="+mn-ea"/>
              </a:rPr>
              <a:t>实在的形体</a:t>
            </a:r>
            <a:b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</a:rPr>
            </a:b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经典超圆简" panose="02010609010101010101" charset="-122"/>
              <a:ea typeface="经典超圆简" panose="0201060901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5420" y="2045335"/>
            <a:ext cx="62318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dirty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雕塑是现实的空间艺术，它制作于真实的空间，最终也存在于真实的空间。东西方雕塑作品不断探索着空间与结构关系的新形式，如透雕浮雕或半浮雕为表达手法的雕塑作品，即为其中的代表。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182870" y="4406265"/>
            <a:ext cx="300990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accent1"/>
                </a:solidFill>
              </a:rPr>
              <a:t>大卫（</a:t>
            </a:r>
            <a:r>
              <a:rPr sz="1000" dirty="0">
                <a:solidFill>
                  <a:schemeClr val="accent1"/>
                </a:solidFill>
              </a:rPr>
              <a:t>大理石雕像，高3.96米</a:t>
            </a:r>
            <a:endParaRPr lang="en-US" altLang="zh-CN" sz="1000" dirty="0">
              <a:solidFill>
                <a:schemeClr val="accent1"/>
              </a:solidFill>
            </a:endParaRPr>
          </a:p>
          <a:p>
            <a:r>
              <a:rPr lang="en-US" altLang="zh-CN" sz="1000" dirty="0">
                <a:solidFill>
                  <a:schemeClr val="accent1"/>
                </a:solidFill>
              </a:rPr>
              <a:t>16</a:t>
            </a:r>
            <a:r>
              <a:rPr lang="zh-CN" altLang="en-US" sz="1000" dirty="0">
                <a:solidFill>
                  <a:schemeClr val="accent1"/>
                </a:solidFill>
              </a:rPr>
              <a:t>世纪） 意大利佛罗伦萨美术学院</a:t>
            </a:r>
            <a:br>
              <a:rPr lang="zh-CN" altLang="en-US" sz="1000" dirty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</a:br>
            <a:endParaRPr lang="zh-CN" altLang="en-US" sz="1000" dirty="0">
              <a:solidFill>
                <a:schemeClr val="accent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" y="733425"/>
            <a:ext cx="2706370" cy="3824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9356" r="4285"/>
          <a:stretch>
            <a:fillRect/>
          </a:stretch>
        </p:blipFill>
        <p:spPr>
          <a:xfrm>
            <a:off x="5103495" y="715010"/>
            <a:ext cx="2921635" cy="36912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0995" y="63500"/>
            <a:ext cx="11842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经典超圆简" panose="02010609010101010101" charset="-122"/>
                <a:ea typeface="经典超圆简" panose="02010609010101010101" charset="-122"/>
                <a:sym typeface="+mn-ea"/>
              </a:rPr>
              <a:t>看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233170" y="278765"/>
            <a:ext cx="50800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雕塑是直观的艺术，直接感受雕塑是最重要的。</a:t>
            </a:r>
            <a:endParaRPr lang="zh-CN" altLang="en-US" sz="1600">
              <a:solidFill>
                <a:schemeClr val="accent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b="3408"/>
          <a:stretch>
            <a:fillRect/>
          </a:stretch>
        </p:blipFill>
        <p:spPr>
          <a:xfrm>
            <a:off x="5252085" y="211455"/>
            <a:ext cx="2934335" cy="42684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52085" y="4479925"/>
            <a:ext cx="3177540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000" dirty="0">
                <a:solidFill>
                  <a:schemeClr val="accent1"/>
                </a:solidFill>
              </a:rPr>
              <a:t>佛罗伦萨米开朗基罗广场的大卫雕像</a:t>
            </a:r>
            <a:endParaRPr lang="zh-CN" sz="1000" dirty="0">
              <a:solidFill>
                <a:schemeClr val="accen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770" y="198755"/>
            <a:ext cx="2857500" cy="42932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1570" y="4491990"/>
            <a:ext cx="3009900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000" dirty="0">
                <a:solidFill>
                  <a:schemeClr val="accent1"/>
                </a:solidFill>
              </a:rPr>
              <a:t>佛罗伦萨市政厅广场的大卫雕像</a:t>
            </a:r>
            <a:endParaRPr lang="zh-CN" sz="10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40230" y="857885"/>
            <a:ext cx="2437130" cy="3249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b="2874"/>
          <a:stretch>
            <a:fillRect/>
          </a:stretch>
        </p:blipFill>
        <p:spPr>
          <a:xfrm>
            <a:off x="5050790" y="857250"/>
            <a:ext cx="2234565" cy="325691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51205" y="112395"/>
            <a:ext cx="7036435" cy="56832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2400" b="1" spc="200">
                <a:ln>
                  <a:noFill/>
                </a:ln>
                <a:solidFill>
                  <a:schemeClr val="accent1"/>
                </a:solidFill>
                <a:effectLst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观察思考：还记得绘画与雕塑最大的区别是什么？</a:t>
            </a:r>
          </a:p>
        </p:txBody>
      </p:sp>
      <p:sp>
        <p:nvSpPr>
          <p:cNvPr id="2" name="矩形 1"/>
          <p:cNvSpPr/>
          <p:nvPr/>
        </p:nvSpPr>
        <p:spPr>
          <a:xfrm>
            <a:off x="4424680" y="4291330"/>
            <a:ext cx="36722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韦陀像</a:t>
            </a:r>
          </a:p>
          <a:p>
            <a:pPr algn="ctr"/>
            <a:r>
              <a:rPr sz="1200" dirty="0">
                <a:solidFill>
                  <a:schemeClr val="accent1"/>
                </a:solidFill>
              </a:rPr>
              <a:t> 彩塑 高176cm 明 山西平遥双林寺</a:t>
            </a:r>
          </a:p>
        </p:txBody>
      </p:sp>
      <p:sp>
        <p:nvSpPr>
          <p:cNvPr id="3" name="矩形 2"/>
          <p:cNvSpPr/>
          <p:nvPr/>
        </p:nvSpPr>
        <p:spPr>
          <a:xfrm>
            <a:off x="1840230" y="4114165"/>
            <a:ext cx="243713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1200" dirty="0">
                <a:solidFill>
                  <a:schemeClr val="accent1"/>
                </a:solidFill>
              </a:rPr>
              <a:t>法海寺壁画韦驮天形象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85235" y="4223385"/>
            <a:ext cx="44081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accent1"/>
                </a:solidFill>
              </a:rPr>
              <a:t>大卫（</a:t>
            </a:r>
            <a:r>
              <a:rPr sz="1000" dirty="0">
                <a:solidFill>
                  <a:schemeClr val="accent1"/>
                </a:solidFill>
              </a:rPr>
              <a:t>大理石雕像，高3.96米</a:t>
            </a:r>
            <a:r>
              <a:rPr lang="zh-CN" sz="1000" dirty="0">
                <a:solidFill>
                  <a:schemeClr val="accent1"/>
                </a:solidFill>
              </a:rPr>
              <a:t>，</a:t>
            </a:r>
            <a:r>
              <a:rPr lang="en-US" altLang="zh-CN" sz="1000" dirty="0">
                <a:solidFill>
                  <a:schemeClr val="accent1"/>
                </a:solidFill>
              </a:rPr>
              <a:t>16</a:t>
            </a:r>
            <a:r>
              <a:rPr lang="zh-CN" altLang="en-US" sz="1000" dirty="0">
                <a:solidFill>
                  <a:schemeClr val="accent1"/>
                </a:solidFill>
              </a:rPr>
              <a:t>世纪） 意大利佛罗伦萨美术学院</a:t>
            </a:r>
            <a:br>
              <a:rPr lang="zh-CN" altLang="en-US" sz="1000" dirty="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</a:br>
            <a:endParaRPr lang="zh-CN" altLang="en-US" sz="1000" dirty="0">
              <a:solidFill>
                <a:schemeClr val="accent1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81000" y="1218565"/>
            <a:ext cx="258508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体量是指事物的体积、尺度，体与量并不总成正比关系，并不需要通过称量去比较轻重，真正的宏伟并不是规模的宏伟，真正的量感也不是通过尺寸的大小决定的。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8310"/>
          <a:stretch>
            <a:fillRect/>
          </a:stretch>
        </p:blipFill>
        <p:spPr>
          <a:xfrm>
            <a:off x="5804535" y="1217930"/>
            <a:ext cx="3239135" cy="30054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720" y="1214120"/>
            <a:ext cx="2526665" cy="3009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774065" y="130175"/>
            <a:ext cx="1198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经典超圆简" panose="02010609010101010101" charset="-122"/>
                <a:ea typeface="经典超圆简" panose="02010609010101010101" charset="-122"/>
                <a:sym typeface="+mn-ea"/>
              </a:rPr>
              <a:t>作者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110" y="2330450"/>
            <a:ext cx="2194560" cy="21945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50110" y="836930"/>
            <a:ext cx="219392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要了解作者的生平，性格特点等，因为作者是设计雕塑的人，对雕塑的艺术特征具有决定性的作用。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15230" y="836930"/>
            <a:ext cx="3700145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米开朗基罗·博那罗蒂（1475年3月6日—1564年2月18日），意大利文艺复兴时期伟大的绘画家、雕塑家、建筑师和诗人，文艺复兴时期雕塑艺术最高峰的代表，与拉斐尔和达芬奇并称为文艺复兴后三杰。 </a:t>
            </a:r>
          </a:p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代表作有：《酒神巴库斯》、《哀悼基督》、《创世纪》、《摩西》、《被缚的奴隶》、《垂死的奴隶》、《昼》、《夜》、《晨》、《暮》、《创世纪》、《最后的审判》等。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1798320" y="4399915"/>
            <a:ext cx="2577465" cy="601980"/>
          </a:xfrm>
        </p:spPr>
        <p:txBody>
          <a:bodyPr>
            <a:noAutofit/>
          </a:bodyPr>
          <a:lstStyle/>
          <a:p>
            <a:r>
              <a:rPr lang="zh-CN" altLang="en-US" sz="1600"/>
              <a:t>《梯边圣母》15岁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645" y="218440"/>
            <a:ext cx="2903220" cy="4136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320" y="219075"/>
            <a:ext cx="2817495" cy="413575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4906645" y="4354830"/>
            <a:ext cx="2902585" cy="60198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r>
              <a:rPr lang="zh-CN" altLang="en-US" sz="1600"/>
              <a:t>《哀悼基督》</a:t>
            </a:r>
            <a:r>
              <a:rPr lang="en-US" altLang="zh-CN" sz="1600"/>
              <a:t>24</a:t>
            </a:r>
            <a:r>
              <a:rPr lang="zh-CN" altLang="en-US" sz="1600"/>
              <a:t>岁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47370" y="218440"/>
            <a:ext cx="10839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雕塑分为：浮雕与圆雕。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0495" y="321310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经典超圆简" panose="02010609010101010101" charset="-122"/>
                <a:ea typeface="经典超圆简" panose="02010609010101010101" charset="-122"/>
                <a:sym typeface="+mn-ea"/>
              </a:rPr>
              <a:t>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3793"/>
          <a:stretch>
            <a:fillRect/>
          </a:stretch>
        </p:blipFill>
        <p:spPr>
          <a:xfrm>
            <a:off x="2923540" y="131445"/>
            <a:ext cx="5655945" cy="4879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5" y="3582035"/>
            <a:ext cx="2541905" cy="142938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1929765"/>
            <a:ext cx="21939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材料是雕塑的载体，可以说没有材料就做不成雕塑。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0495" y="321310"/>
            <a:ext cx="1097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经典超圆简" panose="02010609010101010101" charset="-122"/>
                <a:ea typeface="经典超圆简" panose="02010609010101010101" charset="-122"/>
                <a:sym typeface="+mn-ea"/>
              </a:rPr>
              <a:t>对象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255" y="497840"/>
            <a:ext cx="4725670" cy="28543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58445" y="1929765"/>
            <a:ext cx="219392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研究创作对象也是很重要的一步，从某种程度上说，雕塑作品就是艺术家对塑造对象的理解与表达。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70" y="1295400"/>
            <a:ext cx="6374130" cy="3346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3700" y="138430"/>
            <a:ext cx="11842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经典超圆简" panose="02010609010101010101" charset="-122"/>
                <a:ea typeface="经典超圆简" panose="02010609010101010101" charset="-122"/>
                <a:sym typeface="+mn-ea"/>
              </a:rPr>
              <a:t>形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393700" y="1295400"/>
            <a:ext cx="169926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最后要在以上研究的基础上进一步分析雕塑的形体特征，这次分析与第一次看到雕塑时的直观感受是不同的，通过资料整理，鉴赏者可以更加理性的看待雕塑的形体特征。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20" y="300355"/>
            <a:ext cx="3404870" cy="4542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" y="909955"/>
            <a:ext cx="2534920" cy="3805555"/>
          </a:xfrm>
          <a:prstGeom prst="rect">
            <a:avLst/>
          </a:prstGeom>
        </p:spPr>
      </p:pic>
      <p:pic>
        <p:nvPicPr>
          <p:cNvPr id="7" name="图片 6" descr="2000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985" y="909320"/>
            <a:ext cx="2424430" cy="3806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345" y="909955"/>
            <a:ext cx="2531110" cy="37973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16345" y="471551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《大卫》贝尼尼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02000" y="471551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《大卫》米开朗基罗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55270" y="47072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《大卫》多纳泰罗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275715" y="138430"/>
            <a:ext cx="69710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sz="1600">
                <a:solidFill>
                  <a:schemeClr val="accent1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也可更进一步将雕塑与同时期或同类别的雕塑进行比较，得出对雕塑作品更加精细化、准确化的认知。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421640" y="1375728"/>
            <a:ext cx="933450" cy="10756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</a:rPr>
              <a:t>看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522730" y="1444308"/>
            <a:ext cx="1655445" cy="10756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</a:rPr>
              <a:t>作者</a:t>
            </a: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3345815" y="1444308"/>
            <a:ext cx="1647190" cy="10756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</a:rPr>
              <a:t>材料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5160645" y="1444308"/>
            <a:ext cx="1647190" cy="107569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</a:rPr>
              <a:t>对象</a:t>
            </a: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6975475" y="1259840"/>
            <a:ext cx="1647190" cy="144462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u="none" strike="noStrike" kern="1200" cap="none" spc="5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经典超圆简" panose="02010609010101010101" charset="-122"/>
                <a:ea typeface="经典超圆简" panose="02010609010101010101" charset="-122"/>
              </a:rPr>
              <a:t>形体特征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965" y="2652078"/>
            <a:ext cx="934720" cy="934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80" y="2534920"/>
            <a:ext cx="826770" cy="1169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0" y="2651760"/>
            <a:ext cx="1548765" cy="9353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rcRect l="51705"/>
          <a:stretch>
            <a:fillRect/>
          </a:stretch>
        </p:blipFill>
        <p:spPr>
          <a:xfrm>
            <a:off x="7247890" y="2520315"/>
            <a:ext cx="1101725" cy="11982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rcRect r="45479"/>
          <a:stretch>
            <a:fillRect/>
          </a:stretch>
        </p:blipFill>
        <p:spPr>
          <a:xfrm>
            <a:off x="3550920" y="2524443"/>
            <a:ext cx="1153795" cy="1189990"/>
          </a:xfrm>
          <a:prstGeom prst="rect">
            <a:avLst/>
          </a:prstGeom>
        </p:spPr>
      </p:pic>
      <p:cxnSp>
        <p:nvCxnSpPr>
          <p:cNvPr id="16" name="直接连接符 15"/>
          <p:cNvCxnSpPr/>
          <p:nvPr>
            <p:custDataLst>
              <p:tags r:id="rId2"/>
            </p:custDataLst>
          </p:nvPr>
        </p:nvCxnSpPr>
        <p:spPr>
          <a:xfrm>
            <a:off x="1726565" y="233363"/>
            <a:ext cx="0" cy="8115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3" name="TextBox 2"/>
          <p:cNvSpPr txBox="1"/>
          <p:nvPr>
            <p:custDataLst>
              <p:tags r:id="rId3"/>
            </p:custDataLst>
          </p:nvPr>
        </p:nvSpPr>
        <p:spPr>
          <a:xfrm>
            <a:off x="319881" y="129699"/>
            <a:ext cx="1263491" cy="1020128"/>
          </a:xfrm>
          <a:prstGeom prst="rect">
            <a:avLst/>
          </a:prstGeom>
          <a:noFill/>
        </p:spPr>
        <p:txBody>
          <a:bodyPr wrap="square" lIns="67500" tIns="0" rIns="67500" bIns="0" rtlCol="0" anchor="ctr" anchorCtr="0">
            <a:normAutofit fontScale="7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6000" b="1" spc="2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回顾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09795" y="4226560"/>
            <a:ext cx="33756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跪射俑 陶高128cm 秦 </a:t>
            </a:r>
          </a:p>
          <a:p>
            <a:pPr algn="ctr"/>
            <a:r>
              <a:rPr sz="1200" dirty="0">
                <a:solidFill>
                  <a:schemeClr val="accent1"/>
                </a:solidFill>
              </a:rPr>
              <a:t>秦始皇陵兵马俑二号坑</a:t>
            </a:r>
          </a:p>
        </p:txBody>
      </p:sp>
      <p:pic>
        <p:nvPicPr>
          <p:cNvPr id="6" name="图片 5" descr="14跪射俑 陶高128cm 秦 秦始皇陵兵马俑二号坑像素：4706x7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30" y="136525"/>
            <a:ext cx="3103245" cy="4772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306195" y="4429760"/>
            <a:ext cx="653224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铜奔马 青铜 高34.5cm东汉 甘肃省博物馆</a:t>
            </a:r>
          </a:p>
        </p:txBody>
      </p:sp>
      <p:pic>
        <p:nvPicPr>
          <p:cNvPr id="3" name="图片 2" descr="8铜奔马 青铜 高34.5cm东汉 甘肃省博物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65" y="241935"/>
            <a:ext cx="5779135" cy="3838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05560" y="4271645"/>
            <a:ext cx="653224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释迦坐像 石刻 高1370cm 北魏 山西大同云冈石窟第20窟</a:t>
            </a: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85" y="322580"/>
            <a:ext cx="5930900" cy="3888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98195" y="4602480"/>
            <a:ext cx="395414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击鼓说唱俑 陶 高56cm东汉 中国国家博物馆</a:t>
            </a: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40" y="151130"/>
            <a:ext cx="3543935" cy="47269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424680" y="4291330"/>
            <a:ext cx="36722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韦陀像</a:t>
            </a:r>
          </a:p>
          <a:p>
            <a:pPr algn="ctr"/>
            <a:r>
              <a:rPr sz="1200" dirty="0">
                <a:solidFill>
                  <a:schemeClr val="accent1"/>
                </a:solidFill>
              </a:rPr>
              <a:t> 彩塑 高176cm 明 山西平遥双林寺</a:t>
            </a: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3"/>
          <a:srcRect b="3356"/>
          <a:stretch>
            <a:fillRect/>
          </a:stretch>
        </p:blipFill>
        <p:spPr>
          <a:xfrm>
            <a:off x="1600835" y="220345"/>
            <a:ext cx="3177540" cy="4607560"/>
          </a:xfrm>
          <a:prstGeom prst="rect">
            <a:avLst/>
          </a:prstGeom>
        </p:spPr>
      </p:pic>
      <p:pic>
        <p:nvPicPr>
          <p:cNvPr id="6" name="图片 5" descr="局部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340" y="220345"/>
            <a:ext cx="2595245" cy="3893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05560" y="4446270"/>
            <a:ext cx="653224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垂死的牝狮 高168cm 公元前668年-前627年</a:t>
            </a:r>
          </a:p>
        </p:txBody>
      </p:sp>
      <p:pic>
        <p:nvPicPr>
          <p:cNvPr id="3" name="图片 2" descr="1垂死的牝狮 高168cm 公元前668年-前627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1145"/>
            <a:ext cx="5334000" cy="4000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888865" y="4429760"/>
            <a:ext cx="294957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200" dirty="0">
                <a:solidFill>
                  <a:schemeClr val="accent1"/>
                </a:solidFill>
              </a:rPr>
              <a:t>拉奥孔 大理石 高184cm</a:t>
            </a:r>
          </a:p>
        </p:txBody>
      </p:sp>
      <p:pic>
        <p:nvPicPr>
          <p:cNvPr id="14" name="图片 13" descr="13拉奥孔 大理石 高184c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35" y="191135"/>
            <a:ext cx="4260215" cy="47612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99756012"/>
  <p:tag name="KSO_WM_UNIT_PLACING_PICTURE_USER_VIEWPORT" val="{&quot;height&quot;:6366,&quot;width&quot;:4774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538_7*a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单击添加大标题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32501204"/>
  <p:tag name="KSO_WM_UNIT_PLACING_PICTURE_USER_VIEWPORT" val="{&quot;height&quot;:4176,&quot;width&quot;:5880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24850796"/>
  <p:tag name="KSO_WM_UNIT_PLACING_PICTURE_USER_VIEWPORT" val="{&quot;height&quot;:12288,&quot;width&quot;:8160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538_7*i*1"/>
  <p:tag name="KSO_WM_TEMPLATE_CATEGORY" val="custom"/>
  <p:tag name="KSO_WM_TEMPLATE_INDEX" val="20204538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538_7*e*1"/>
  <p:tag name="KSO_WM_TEMPLATE_CATEGORY" val="custom"/>
  <p:tag name="KSO_WM_TEMPLATE_INDEX" val="20204538"/>
  <p:tag name="KSO_WM_UNIT_LAYERLEVEL" val="1"/>
  <p:tag name="KSO_WM_TAG_VERSION" val="1.0"/>
  <p:tag name="KSO_WM_BEAUTIFY_FLAG" val="#wm#"/>
  <p:tag name="KSO_WM_UNIT_PRESET_TEXT" val="0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673</Words>
  <Application>Microsoft Macintosh PowerPoint</Application>
  <PresentationFormat>全屏显示(16:9)</PresentationFormat>
  <Paragraphs>64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黑体</vt:lpstr>
      <vt:lpstr>经典超圆简</vt:lpstr>
      <vt:lpstr>楷体</vt:lpstr>
      <vt:lpstr>微软雅黑</vt:lpstr>
      <vt:lpstr>Arial</vt:lpstr>
      <vt:lpstr>Calibri</vt:lpstr>
      <vt:lpstr>1_Office 主题​​</vt:lpstr>
      <vt:lpstr>2_Office 主题​​</vt:lpstr>
      <vt:lpstr>美术鉴赏之雕塑： “形体之美”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实在的形体 </vt:lpstr>
      <vt:lpstr>PowerPoint 演示文稿</vt:lpstr>
      <vt:lpstr>PowerPoint 演示文稿</vt:lpstr>
      <vt:lpstr>PowerPoint 演示文稿</vt:lpstr>
      <vt:lpstr>PowerPoint 演示文稿</vt:lpstr>
      <vt:lpstr>《梯边圣母》15岁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苇 樊</cp:lastModifiedBy>
  <cp:revision>40</cp:revision>
  <dcterms:created xsi:type="dcterms:W3CDTF">2020-02-01T11:21:00Z</dcterms:created>
  <dcterms:modified xsi:type="dcterms:W3CDTF">2020-02-19T07:43:58Z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