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4" r:id="rId14"/>
    <p:sldId id="276" r:id="rId15"/>
    <p:sldId id="25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0E55D-90C3-4D2E-A026-42EDE4F1A2DE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082D-F245-4FB1-B164-848624C858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64344" y="3018235"/>
            <a:ext cx="8215313" cy="1562695"/>
          </a:xfrm>
          <a:prstGeom prst="rect">
            <a:avLst/>
          </a:prstGeom>
        </p:spPr>
        <p:txBody>
          <a:bodyPr/>
          <a:lstStyle>
            <a:lvl1pPr>
              <a:defRPr sz="4400" spc="69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697" dirty="0" err="1">
                <a:solidFill>
                  <a:srgbClr val="FFFFFF"/>
                </a:solidFill>
              </a:rPr>
              <a:t>标题文本</a:t>
            </a:r>
            <a:endParaRPr sz="4400" cap="all" spc="697" dirty="0">
              <a:solidFill>
                <a:srgbClr val="FFFFFF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64344" y="2402086"/>
            <a:ext cx="8215313" cy="6250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1700" cap="all" spc="270">
                <a:solidFill>
                  <a:srgbClr val="55D7FF"/>
                </a:solidFill>
              </a:defRPr>
            </a:lvl1pPr>
            <a:lvl2pPr marL="0" indent="160729">
              <a:spcBef>
                <a:spcPts val="0"/>
              </a:spcBef>
              <a:buClrTx/>
              <a:buSzTx/>
              <a:buNone/>
              <a:defRPr sz="1700" cap="all" spc="270">
                <a:solidFill>
                  <a:srgbClr val="55D7FF"/>
                </a:solidFill>
              </a:defRPr>
            </a:lvl2pPr>
            <a:lvl3pPr marL="0" indent="321457">
              <a:spcBef>
                <a:spcPts val="0"/>
              </a:spcBef>
              <a:buClrTx/>
              <a:buSzTx/>
              <a:buNone/>
              <a:defRPr sz="1700" cap="all" spc="270">
                <a:solidFill>
                  <a:srgbClr val="55D7FF"/>
                </a:solidFill>
              </a:defRPr>
            </a:lvl3pPr>
            <a:lvl4pPr marL="0" indent="482186">
              <a:spcBef>
                <a:spcPts val="0"/>
              </a:spcBef>
              <a:buClrTx/>
              <a:buSzTx/>
              <a:buNone/>
              <a:defRPr sz="1700" cap="all" spc="270">
                <a:solidFill>
                  <a:srgbClr val="55D7FF"/>
                </a:solidFill>
              </a:defRPr>
            </a:lvl4pPr>
            <a:lvl5pPr marL="0" indent="642915">
              <a:spcBef>
                <a:spcPts val="0"/>
              </a:spcBef>
              <a:buClrTx/>
              <a:buSzTx/>
              <a:buNone/>
              <a:defRPr sz="1700" cap="all" spc="270">
                <a:solidFill>
                  <a:srgbClr val="55D7FF"/>
                </a:solidFill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700" cap="all" spc="270" dirty="0" err="1">
                <a:solidFill>
                  <a:srgbClr val="55D7FF"/>
                </a:solidFill>
              </a:rPr>
              <a:t>正文级别</a:t>
            </a:r>
            <a:r>
              <a:rPr sz="1700" cap="all" spc="270" dirty="0">
                <a:solidFill>
                  <a:srgbClr val="55D7FF"/>
                </a:solidFill>
              </a:rPr>
              <a:t> 1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1700" cap="all" spc="270" dirty="0" err="1">
                <a:solidFill>
                  <a:srgbClr val="55D7FF"/>
                </a:solidFill>
              </a:rPr>
              <a:t>正文级别</a:t>
            </a:r>
            <a:r>
              <a:rPr sz="1700" cap="all" spc="270" dirty="0">
                <a:solidFill>
                  <a:srgbClr val="55D7FF"/>
                </a:solidFill>
              </a:rPr>
              <a:t> 2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1700" cap="all" spc="270" dirty="0" err="1">
                <a:solidFill>
                  <a:srgbClr val="55D7FF"/>
                </a:solidFill>
              </a:rPr>
              <a:t>正文级别</a:t>
            </a:r>
            <a:r>
              <a:rPr sz="1700" cap="all" spc="270" dirty="0">
                <a:solidFill>
                  <a:srgbClr val="55D7FF"/>
                </a:solidFill>
              </a:rPr>
              <a:t> 3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1700" cap="all" spc="270" dirty="0" err="1">
                <a:solidFill>
                  <a:srgbClr val="55D7FF"/>
                </a:solidFill>
              </a:rPr>
              <a:t>正文级别</a:t>
            </a:r>
            <a:r>
              <a:rPr sz="1700" cap="all" spc="270" dirty="0">
                <a:solidFill>
                  <a:srgbClr val="55D7FF"/>
                </a:solidFill>
              </a:rPr>
              <a:t> 4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1700" cap="all" spc="270" dirty="0" err="1">
                <a:solidFill>
                  <a:srgbClr val="55D7FF"/>
                </a:solidFill>
              </a:rPr>
              <a:t>正文级别</a:t>
            </a:r>
            <a:r>
              <a:rPr sz="1700" cap="all" spc="270" dirty="0">
                <a:solidFill>
                  <a:srgbClr val="55D7FF"/>
                </a:solidFill>
              </a:rPr>
              <a:t>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5806-BAF5-412A-BBDA-89D5DE0CE4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2558641"/>
            <a:ext cx="5412105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细胞的代谢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b="1" spc="3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李振海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15313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 cap="none" spc="0">
                <a:solidFill>
                  <a:srgbClr val="000000"/>
                </a:solidFill>
              </a:defRPr>
            </a:pPr>
            <a:r>
              <a:rPr sz="3600" cap="all" dirty="0" err="1" smtClean="0"/>
              <a:t>叶绿素的形成</a:t>
            </a:r>
            <a:r>
              <a:rPr lang="zh-CN" altLang="en-US" sz="3600" cap="all" dirty="0" smtClean="0"/>
              <a:t>的必要条件之一为</a:t>
            </a:r>
            <a:r>
              <a:rPr sz="3600" cap="all" dirty="0" smtClean="0"/>
              <a:t>光</a:t>
            </a:r>
            <a:r>
              <a:rPr lang="zh-CN" altLang="en-US" sz="3600" cap="all" dirty="0" smtClean="0"/>
              <a:t>。 </a:t>
            </a:r>
            <a:r>
              <a:rPr lang="en-US" altLang="zh-CN" sz="3600" cap="all" dirty="0" smtClean="0"/>
              <a:t/>
            </a:r>
            <a:br>
              <a:rPr lang="en-US" altLang="zh-CN" sz="3600" cap="all" dirty="0" smtClean="0"/>
            </a:br>
            <a:r>
              <a:rPr lang="zh-CN" altLang="en-US" sz="3600" cap="all" dirty="0" smtClean="0"/>
              <a:t>蒜黄是在遮光条件下培育的。</a:t>
            </a:r>
            <a:endParaRPr sz="3600" cap="all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324982" y="-775113"/>
            <a:ext cx="8215313" cy="1637522"/>
          </a:xfrm>
          <a:prstGeom prst="rect">
            <a:avLst/>
          </a:prstGeom>
        </p:spPr>
        <p:txBody>
          <a:bodyPr/>
          <a:lstStyle>
            <a:lvl1pPr>
              <a:defRPr sz="5700" spc="91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4000" b="1" spc="641" dirty="0" smtClean="0"/>
              <a:t>实验</a:t>
            </a:r>
            <a:r>
              <a:rPr sz="4000" b="1" spc="641" dirty="0" err="1" smtClean="0"/>
              <a:t>结论</a:t>
            </a:r>
            <a:r>
              <a:rPr lang="zh-CN" altLang="en-US" sz="4000" b="1" spc="641" dirty="0" smtClean="0"/>
              <a:t>：</a:t>
            </a:r>
            <a:endParaRPr sz="4000" b="1" spc="64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0892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641" dirty="0" smtClean="0">
                <a:solidFill>
                  <a:srgbClr val="000000"/>
                </a:solidFill>
              </a:rPr>
              <a:t>表达与交流：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0050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cap="all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在教室与同学们交流成功的经验与失败的教训。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99308" y="1271565"/>
            <a:ext cx="8215313" cy="15626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4774" spc="763"/>
            </a:lvl1pPr>
          </a:lstStyle>
          <a:p>
            <a:pPr lvl="0" algn="l">
              <a:defRPr sz="1800" cap="none" spc="0">
                <a:solidFill>
                  <a:srgbClr val="000000"/>
                </a:solidFill>
              </a:defRPr>
            </a:pPr>
            <a:r>
              <a:rPr sz="3400" cap="all" spc="536" dirty="0">
                <a:solidFill>
                  <a:srgbClr val="FFFFFF"/>
                </a:solidFill>
              </a:rPr>
              <a:t>    </a:t>
            </a:r>
            <a:r>
              <a:rPr lang="zh-CN" altLang="en-US" sz="4000" cap="all" spc="536" dirty="0" smtClean="0"/>
              <a:t>蒜黄是</a:t>
            </a:r>
            <a:r>
              <a:rPr sz="4000" cap="all" spc="536" dirty="0" err="1" smtClean="0"/>
              <a:t>否真的是</a:t>
            </a:r>
            <a:r>
              <a:rPr lang="zh-CN" altLang="en-US" sz="4000" cap="all" spc="536" dirty="0" smtClean="0"/>
              <a:t>因为</a:t>
            </a:r>
            <a:r>
              <a:rPr sz="4000" cap="all" spc="536" dirty="0" err="1" smtClean="0"/>
              <a:t>未合成叶绿素</a:t>
            </a:r>
            <a:r>
              <a:rPr lang="zh-CN" altLang="en-US" sz="4000" cap="all" spc="536" dirty="0" smtClean="0"/>
              <a:t>而成为</a:t>
            </a:r>
            <a:r>
              <a:rPr sz="4000" cap="all" spc="536" dirty="0" err="1" smtClean="0"/>
              <a:t>黄色的</a:t>
            </a:r>
            <a:r>
              <a:rPr sz="4000" cap="all" spc="536" dirty="0"/>
              <a:t>？</a:t>
            </a:r>
            <a:r>
              <a:rPr sz="4000" cap="all" spc="536" dirty="0" err="1"/>
              <a:t>蒜黄中到底含不含有叶绿素</a:t>
            </a:r>
            <a:r>
              <a:rPr sz="4000" cap="all" spc="536" dirty="0"/>
              <a:t>？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278528" y="-367044"/>
            <a:ext cx="8215313" cy="1387396"/>
          </a:xfrm>
          <a:prstGeom prst="rect">
            <a:avLst/>
          </a:prstGeom>
        </p:spPr>
        <p:txBody>
          <a:bodyPr/>
          <a:lstStyle>
            <a:lvl1pPr>
              <a:defRPr sz="6700" spc="1071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700" b="1" spc="753" dirty="0" err="1" smtClean="0"/>
              <a:t>新问题</a:t>
            </a:r>
            <a:r>
              <a:rPr lang="zh-CN" altLang="en-US" sz="4700" b="1" spc="753" dirty="0" smtClean="0"/>
              <a:t>：</a:t>
            </a:r>
            <a:endParaRPr sz="4700" b="1" spc="753" dirty="0"/>
          </a:p>
        </p:txBody>
      </p:sp>
      <p:sp>
        <p:nvSpPr>
          <p:cNvPr id="73" name="Shape 73"/>
          <p:cNvSpPr/>
          <p:nvPr/>
        </p:nvSpPr>
        <p:spPr>
          <a:xfrm>
            <a:off x="2539956" y="3229372"/>
            <a:ext cx="4064088" cy="114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FFFFFF"/>
                </a:solidFill>
              </a:rPr>
              <a:t>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 smtClean="0"/>
              <a:t>提出问题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2687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 smtClean="0"/>
              <a:t>作出假设</a:t>
            </a:r>
            <a:endParaRPr lang="zh-CN" alt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83768" y="24928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 smtClean="0"/>
              <a:t>实验设计</a:t>
            </a:r>
            <a:endParaRPr lang="zh-CN" alt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83768" y="36450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 smtClean="0"/>
              <a:t>方案实施</a:t>
            </a:r>
            <a:endParaRPr lang="zh-CN" altLang="en-US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55776" y="48691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 smtClean="0"/>
              <a:t>得出结论</a:t>
            </a:r>
            <a:endParaRPr lang="zh-CN" alt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39752" y="62732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 smtClean="0"/>
              <a:t>表达和交流</a:t>
            </a:r>
            <a:endParaRPr lang="zh-CN" altLang="en-US" sz="3200" b="1" dirty="0" smtClean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419872" y="548680"/>
            <a:ext cx="0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419872" y="1844824"/>
            <a:ext cx="0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419872" y="2996952"/>
            <a:ext cx="0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419872" y="4149080"/>
            <a:ext cx="0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491880" y="5445224"/>
            <a:ext cx="0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8350" y="1052736"/>
            <a:ext cx="923330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4800" b="1" dirty="0" smtClean="0"/>
              <a:t>科学探究流程</a:t>
            </a:r>
            <a:endParaRPr lang="zh-CN" altLang="en-US" sz="4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528" y="0"/>
            <a:ext cx="53285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69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 </a:t>
            </a:r>
            <a:r>
              <a:rPr kumimoji="0" lang="zh-CN" altLang="zh-CN" sz="4400" b="1" i="0" u="none" strike="noStrike" kern="1200" cap="none" spc="69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建立“物质与能量观”</a:t>
            </a:r>
            <a:endParaRPr kumimoji="0" lang="zh-CN" altLang="en-US" sz="4400" b="1" i="0" u="none" strike="noStrike" kern="1200" cap="none" spc="697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 dirty="0" smtClean="0"/>
              <a:t>三  光合作用与呼吸作用比较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 smtClean="0"/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ph idx="1"/>
          </p:nvPr>
        </p:nvGraphicFramePr>
        <p:xfrm>
          <a:off x="0" y="764703"/>
          <a:ext cx="9144000" cy="6093296"/>
        </p:xfrm>
        <a:graphic>
          <a:graphicData uri="http://schemas.openxmlformats.org/drawingml/2006/table">
            <a:tbl>
              <a:tblPr/>
              <a:tblGrid>
                <a:gridCol w="1778000"/>
                <a:gridCol w="3471334"/>
                <a:gridCol w="3894666"/>
              </a:tblGrid>
              <a:tr h="1261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比较项目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光合作用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呼吸作用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场所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条件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物质变化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能量变化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1979712" y="2132856"/>
            <a:ext cx="312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 smtClean="0"/>
              <a:t>绿色植物</a:t>
            </a:r>
            <a:r>
              <a:rPr lang="zh-CN" altLang="en-US" sz="2800" dirty="0"/>
              <a:t>细胞的叶绿体</a:t>
            </a: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907704" y="5661248"/>
            <a:ext cx="3240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 smtClean="0"/>
              <a:t>将光能转化为有机物中化学能</a:t>
            </a:r>
            <a:endParaRPr lang="zh-CN" altLang="en-US" sz="2800" dirty="0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2267744" y="3501008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/>
              <a:t>光能和酶</a:t>
            </a: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835696" y="4509120"/>
            <a:ext cx="3384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无机物转化为有机物并释放氧气</a:t>
            </a:r>
            <a:endParaRPr lang="zh-CN" altLang="en-US" sz="2800" dirty="0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5796136" y="2060848"/>
            <a:ext cx="30963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细胞质基质</a:t>
            </a:r>
            <a:br>
              <a:rPr lang="zh-CN" altLang="en-US" sz="2800" dirty="0"/>
            </a:br>
            <a:r>
              <a:rPr lang="zh-CN" altLang="en-US" sz="2800" dirty="0"/>
              <a:t>和线粒体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5292080" y="5661248"/>
            <a:ext cx="3851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将稳定的化学能转化为</a:t>
            </a:r>
            <a:r>
              <a:rPr lang="en-US" altLang="zh-CN" sz="2800" dirty="0" smtClean="0"/>
              <a:t>ATP</a:t>
            </a:r>
            <a:r>
              <a:rPr lang="zh-CN" altLang="en-US" sz="2800" dirty="0" smtClean="0"/>
              <a:t>中的化学能或热能</a:t>
            </a:r>
            <a:endParaRPr lang="zh-CN" altLang="en-US" sz="2800" dirty="0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6012160" y="3573016"/>
            <a:ext cx="1004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/>
              <a:t>酶</a:t>
            </a: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5364088" y="4509120"/>
            <a:ext cx="3779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 smtClean="0"/>
              <a:t>将有机物转化为无机物，或乳酸或酒精和</a:t>
            </a:r>
            <a:r>
              <a:rPr lang="en-US" altLang="zh-CN" sz="2800" dirty="0" smtClean="0"/>
              <a:t>CO</a:t>
            </a:r>
            <a:r>
              <a:rPr lang="en-US" altLang="zh-CN" sz="2800" baseline="-25000" dirty="0" smtClean="0"/>
              <a:t>2</a:t>
            </a:r>
            <a:endParaRPr lang="en-US" altLang="zh-CN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一    学会</a:t>
            </a:r>
            <a:r>
              <a:rPr lang="zh-CN" altLang="zh-CN" b="1" dirty="0" smtClean="0"/>
              <a:t>科学探究的流程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</a:t>
            </a:r>
            <a:r>
              <a:rPr lang="zh-CN" altLang="zh-CN" dirty="0" smtClean="0"/>
              <a:t>“自己动手做实验”是学会“科学探究流程”的好方法。假期期间，我们同学可以利用家里的物品</a:t>
            </a:r>
            <a:r>
              <a:rPr lang="zh-CN" altLang="en-US" dirty="0" smtClean="0"/>
              <a:t>设计</a:t>
            </a:r>
            <a:r>
              <a:rPr lang="zh-CN" altLang="zh-CN" dirty="0" smtClean="0"/>
              <a:t>一个探究实验</a:t>
            </a:r>
            <a:r>
              <a:rPr lang="zh-CN" altLang="en-US" dirty="0" smtClean="0"/>
              <a:t>并</a:t>
            </a:r>
            <a:r>
              <a:rPr lang="zh-CN" altLang="zh-CN" dirty="0" smtClean="0"/>
              <a:t>完成</a:t>
            </a:r>
            <a:r>
              <a:rPr lang="zh-CN" altLang="en-US" dirty="0" smtClean="0"/>
              <a:t>，会为你的假期生活添加乐趣。同学们请动起来吧！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在这我给大家举个例子。这个例子是我的学生在教室里自己做的！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9658" y="1403775"/>
            <a:ext cx="8215313" cy="1562695"/>
          </a:xfrm>
          <a:prstGeom prst="rect">
            <a:avLst/>
          </a:prstGeom>
        </p:spPr>
        <p:txBody>
          <a:bodyPr/>
          <a:lstStyle>
            <a:lvl1pPr defTabSz="554990">
              <a:defRPr sz="5890" spc="942"/>
            </a:lvl1pPr>
          </a:lstStyle>
          <a:p>
            <a:pPr lvl="0" algn="l">
              <a:defRPr sz="1800" cap="none" spc="0">
                <a:solidFill>
                  <a:srgbClr val="000000"/>
                </a:solidFill>
              </a:defRPr>
            </a:pPr>
            <a:r>
              <a:rPr sz="4100" cap="all" spc="662" dirty="0"/>
              <a:t>   </a:t>
            </a:r>
            <a:r>
              <a:rPr sz="4100" cap="all" spc="662" dirty="0" err="1" smtClean="0"/>
              <a:t>我们平时吃的蒜黄为什么是黄色的</a:t>
            </a:r>
            <a:r>
              <a:rPr lang="zh-CN" altLang="en-US" sz="4100" cap="all" spc="662" dirty="0" smtClean="0"/>
              <a:t>？</a:t>
            </a:r>
            <a:r>
              <a:rPr sz="4100" cap="all" spc="662" dirty="0" smtClean="0">
                <a:solidFill>
                  <a:srgbClr val="FFFFFF"/>
                </a:solidFill>
              </a:rPr>
              <a:t>？</a:t>
            </a:r>
            <a:endParaRPr sz="4100" cap="all" spc="662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67891" y="571500"/>
            <a:ext cx="3235826" cy="625079"/>
          </a:xfrm>
          <a:prstGeom prst="rect">
            <a:avLst/>
          </a:prstGeom>
        </p:spPr>
        <p:txBody>
          <a:bodyPr>
            <a:noAutofit/>
          </a:bodyPr>
          <a:lstStyle>
            <a:lvl1pPr defTabSz="566674">
              <a:defRPr sz="4462" spc="71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b="1" spc="501" dirty="0" err="1" smtClean="0"/>
              <a:t>提出问题</a:t>
            </a:r>
            <a:r>
              <a:rPr lang="zh-CN" altLang="en-US" sz="4000" b="1" spc="501" dirty="0" smtClean="0"/>
              <a:t>：</a:t>
            </a:r>
            <a:endParaRPr sz="4000" b="1" spc="501" dirty="0"/>
          </a:p>
        </p:txBody>
      </p:sp>
      <p:sp>
        <p:nvSpPr>
          <p:cNvPr id="4" name="Shape 46"/>
          <p:cNvSpPr txBox="1">
            <a:spLocks/>
          </p:cNvSpPr>
          <p:nvPr/>
        </p:nvSpPr>
        <p:spPr>
          <a:xfrm>
            <a:off x="251521" y="3068960"/>
            <a:ext cx="8282820" cy="187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394320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4200" cap="all" spc="501" dirty="0" smtClean="0"/>
              <a:t>进一步提出</a:t>
            </a:r>
            <a:r>
              <a:rPr lang="zh-CN" altLang="en-US" sz="4000" b="1" cap="all" spc="501" dirty="0" smtClean="0"/>
              <a:t>研究课题：</a:t>
            </a:r>
            <a:r>
              <a:rPr lang="zh-CN" altLang="en-US" sz="4200" kern="0" cap="all" spc="669" dirty="0" smtClean="0">
                <a:solidFill>
                  <a:srgbClr val="FFFFFF"/>
                </a:solidFill>
                <a:sym typeface="Avenir Book"/>
              </a:rPr>
              <a:t>：</a:t>
            </a:r>
          </a:p>
          <a:p>
            <a:pPr defTabSz="394320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4200" kern="0" cap="all" spc="669" dirty="0" smtClean="0">
                <a:sym typeface="Avenir Book"/>
              </a:rPr>
              <a:t>   探究光对叶绿素形成的影响。</a:t>
            </a:r>
            <a:endParaRPr lang="zh-CN" altLang="en-US" sz="4200" kern="0" cap="all" spc="669" dirty="0"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15313" cy="1562695"/>
          </a:xfrm>
          <a:prstGeom prst="rect">
            <a:avLst/>
          </a:prstGeom>
        </p:spPr>
        <p:txBody>
          <a:bodyPr/>
          <a:lstStyle>
            <a:lvl1pPr defTabSz="554990">
              <a:defRPr sz="5890" spc="94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100" cap="all" spc="662" dirty="0"/>
              <a:t>    </a:t>
            </a:r>
            <a:r>
              <a:rPr lang="zh-CN" altLang="en-US" sz="4100" cap="all" spc="662" dirty="0" smtClean="0"/>
              <a:t>叶绿素的形成需要光。</a:t>
            </a:r>
            <a:endParaRPr sz="4100" cap="all" spc="662" dirty="0"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312539" y="393359"/>
            <a:ext cx="3161424" cy="1061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 spc="83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b="1" spc="585" dirty="0" err="1" smtClean="0"/>
              <a:t>作出假设</a:t>
            </a:r>
            <a:r>
              <a:rPr lang="zh-CN" altLang="en-US" sz="4000" b="1" spc="585" dirty="0" smtClean="0"/>
              <a:t>：</a:t>
            </a:r>
            <a:endParaRPr sz="4000" b="1" spc="58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51804" y="-348257"/>
            <a:ext cx="8215313" cy="1562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00" spc="84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b="1" spc="596" dirty="0" err="1" smtClean="0"/>
              <a:t>设计实验</a:t>
            </a:r>
            <a:r>
              <a:rPr lang="zh-CN" altLang="en-US" sz="4000" b="1" spc="596" dirty="0" smtClean="0"/>
              <a:t>：</a:t>
            </a:r>
            <a:endParaRPr sz="4000" b="1" spc="596" dirty="0"/>
          </a:p>
        </p:txBody>
      </p:sp>
      <p:sp>
        <p:nvSpPr>
          <p:cNvPr id="6" name="Shape 52"/>
          <p:cNvSpPr txBox="1">
            <a:spLocks/>
          </p:cNvSpPr>
          <p:nvPr/>
        </p:nvSpPr>
        <p:spPr>
          <a:xfrm>
            <a:off x="0" y="1288596"/>
            <a:ext cx="8774342" cy="4722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410751">
              <a:defRPr sz="1800" cap="none" spc="0">
                <a:solidFill>
                  <a:srgbClr val="000000"/>
                </a:solidFill>
              </a:defRPr>
            </a:pPr>
            <a:endParaRPr lang="zh-CN" altLang="en-US" sz="4400" kern="0" cap="all" spc="697" dirty="0" smtClean="0">
              <a:solidFill>
                <a:srgbClr val="FFFFFF"/>
              </a:solidFill>
              <a:sym typeface="Avenir Book"/>
            </a:endParaRPr>
          </a:p>
          <a:p>
            <a:pPr defTabSz="410751">
              <a:defRPr sz="1800" cap="none" spc="0">
                <a:solidFill>
                  <a:srgbClr val="000000"/>
                </a:solidFill>
              </a:defRPr>
            </a:pPr>
            <a:r>
              <a:rPr lang="en-US" altLang="zh-CN" sz="3600" kern="0" cap="all" spc="337" dirty="0" smtClean="0">
                <a:sym typeface="Avenir Book"/>
              </a:rPr>
              <a:t>1.</a:t>
            </a:r>
            <a:r>
              <a:rPr lang="zh-CN" altLang="en-US" sz="3600" kern="0" cap="all" spc="337" dirty="0" smtClean="0">
                <a:sym typeface="Avenir Book"/>
              </a:rPr>
              <a:t>准备两个相同的烧杯，两头发育状况相同的大蒜。在每个烧杯中加入等量的水，使水恰好与大蒜根部接触。</a:t>
            </a:r>
            <a:endParaRPr lang="en-US" altLang="zh-CN" sz="3600" kern="0" cap="all" spc="337" dirty="0" smtClean="0">
              <a:sym typeface="Avenir Book"/>
            </a:endParaRPr>
          </a:p>
          <a:p>
            <a:pPr defTabSz="410751">
              <a:defRPr sz="1800" cap="none" spc="0">
                <a:solidFill>
                  <a:srgbClr val="000000"/>
                </a:solidFill>
              </a:defRPr>
            </a:pPr>
            <a:r>
              <a:rPr lang="en-US" altLang="zh-CN" sz="3600" kern="0" cap="all" spc="337" dirty="0" smtClean="0">
                <a:sym typeface="Avenir Book"/>
              </a:rPr>
              <a:t>2.</a:t>
            </a:r>
            <a:r>
              <a:rPr lang="zh-CN" altLang="en-US" sz="3600" kern="0" cap="all" spc="337" dirty="0" smtClean="0">
                <a:sym typeface="Avenir Book"/>
              </a:rPr>
              <a:t>选择其中一个烧杯做遮光处理（外加纸盒盖住烧杯），作为实验组。</a:t>
            </a:r>
          </a:p>
          <a:p>
            <a:pPr defTabSz="410751">
              <a:defRPr sz="1800" cap="none" spc="0">
                <a:solidFill>
                  <a:srgbClr val="000000"/>
                </a:solidFill>
              </a:defRPr>
            </a:pPr>
            <a:r>
              <a:rPr lang="en-US" altLang="zh-CN" sz="3600" kern="0" cap="all" spc="337" dirty="0" smtClean="0">
                <a:sym typeface="Avenir Book"/>
              </a:rPr>
              <a:t>3.</a:t>
            </a:r>
            <a:r>
              <a:rPr lang="zh-CN" altLang="en-US" sz="3600" kern="0" cap="all" spc="337" dirty="0" smtClean="0">
                <a:sym typeface="Avenir Book"/>
              </a:rPr>
              <a:t>每天中午</a:t>
            </a:r>
            <a:r>
              <a:rPr lang="en-US" altLang="zh-CN" sz="3600" kern="0" cap="all" spc="337" dirty="0" smtClean="0">
                <a:sym typeface="Avenir Book"/>
              </a:rPr>
              <a:t>12</a:t>
            </a:r>
            <a:r>
              <a:rPr lang="zh-CN" altLang="en-US" sz="3600" kern="0" cap="all" spc="337" dirty="0" smtClean="0">
                <a:sym typeface="Avenir Book"/>
              </a:rPr>
              <a:t>点，观察一次大蒜叶的颜色，并拍照记录。</a:t>
            </a:r>
            <a:r>
              <a:rPr lang="zh-CN" altLang="en-US" sz="3600" kern="0" cap="all" spc="337" dirty="0" smtClean="0">
                <a:solidFill>
                  <a:srgbClr val="FFFFFF"/>
                </a:solidFill>
                <a:sym typeface="Avenir Book"/>
              </a:rPr>
              <a:t>。</a:t>
            </a:r>
            <a:endParaRPr lang="zh-CN" altLang="en-US" sz="3600" kern="0" cap="all" spc="337" dirty="0">
              <a:solidFill>
                <a:srgbClr val="FFFFFF"/>
              </a:solidFill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268397" y="1353145"/>
            <a:ext cx="8215313" cy="139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 spc="896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4000" b="1" spc="630" dirty="0" smtClean="0"/>
              <a:t>结果预测：</a:t>
            </a:r>
            <a:endParaRPr sz="4000" b="1" spc="63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spc="630" dirty="0" smtClean="0">
                <a:solidFill>
                  <a:schemeClr val="tx1">
                    <a:lumMod val="95000"/>
                  </a:schemeClr>
                </a:solidFill>
              </a:rPr>
              <a:t>实验组大蒜叶为黄色，对照组为绿色。</a:t>
            </a:r>
            <a:endParaRPr lang="zh-CN" alt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29107" y="29947"/>
            <a:ext cx="8215313" cy="1026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 spc="88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b="1" spc="619" dirty="0" err="1" smtClean="0"/>
              <a:t>实验</a:t>
            </a:r>
            <a:r>
              <a:rPr lang="zh-CN" altLang="en-US" sz="4000" b="1" spc="619" dirty="0" smtClean="0"/>
              <a:t>实施并记录：</a:t>
            </a:r>
            <a:endParaRPr sz="4000" b="1" spc="619" dirty="0"/>
          </a:p>
        </p:txBody>
      </p:sp>
      <p:pic>
        <p:nvPicPr>
          <p:cNvPr id="57" name="WechatIMG1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82271" y="1150622"/>
            <a:ext cx="5113693" cy="5417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" name="WechatIMG1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82271" y="593685"/>
            <a:ext cx="5366846" cy="5287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64344" y="2070573"/>
            <a:ext cx="8215313" cy="1562696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5580" spc="892"/>
            </a:lvl1pPr>
          </a:lstStyle>
          <a:p>
            <a:pPr lvl="0" algn="l">
              <a:defRPr sz="1800" cap="none" spc="0">
                <a:solidFill>
                  <a:srgbClr val="000000"/>
                </a:solidFill>
              </a:defRPr>
            </a:pPr>
            <a:r>
              <a:rPr sz="3900" cap="all" spc="627" dirty="0">
                <a:solidFill>
                  <a:srgbClr val="FFFFFF"/>
                </a:solidFill>
              </a:rPr>
              <a:t>  </a:t>
            </a:r>
            <a:r>
              <a:rPr lang="zh-CN" altLang="en-US" sz="3600" cap="all" spc="627" dirty="0" smtClean="0"/>
              <a:t>实验</a:t>
            </a:r>
            <a:r>
              <a:rPr sz="3600" cap="all" spc="627" dirty="0" err="1" smtClean="0"/>
              <a:t>组的大蒜长出的</a:t>
            </a:r>
            <a:r>
              <a:rPr lang="zh-CN" altLang="en-US" sz="3600" cap="all" spc="627" dirty="0" smtClean="0"/>
              <a:t>叶为</a:t>
            </a:r>
            <a:r>
              <a:rPr sz="3600" cap="all" spc="627" dirty="0" err="1" smtClean="0"/>
              <a:t>黄色</a:t>
            </a:r>
            <a:r>
              <a:rPr lang="zh-CN" altLang="en-US" sz="3600" cap="all" spc="627" dirty="0" smtClean="0"/>
              <a:t>，对照组为绿色。</a:t>
            </a:r>
            <a:endParaRPr sz="3600" cap="all" spc="627" dirty="0"/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362145" y="-640142"/>
            <a:ext cx="8215313" cy="1651204"/>
          </a:xfrm>
          <a:prstGeom prst="rect">
            <a:avLst/>
          </a:prstGeom>
        </p:spPr>
        <p:txBody>
          <a:bodyPr/>
          <a:lstStyle>
            <a:lvl1pPr>
              <a:defRPr sz="5300" spc="84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4000" b="1" spc="596" dirty="0" smtClean="0">
                <a:solidFill>
                  <a:schemeClr val="tx1"/>
                </a:solidFill>
              </a:rPr>
              <a:t>实验</a:t>
            </a:r>
            <a:r>
              <a:rPr sz="4000" b="1" spc="596" dirty="0" err="1" smtClean="0">
                <a:solidFill>
                  <a:schemeClr val="tx1"/>
                </a:solidFill>
              </a:rPr>
              <a:t>结果</a:t>
            </a:r>
            <a:r>
              <a:rPr lang="zh-CN" altLang="en-US" sz="4000" b="1" spc="596" dirty="0" smtClean="0">
                <a:solidFill>
                  <a:schemeClr val="tx1"/>
                </a:solidFill>
              </a:rPr>
              <a:t>：</a:t>
            </a:r>
            <a:endParaRPr sz="4000" b="1" spc="596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373</Words>
  <Application>Microsoft Office PowerPoint</Application>
  <PresentationFormat>全屏显示(4:3)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细胞的代谢 （第8课时）</vt:lpstr>
      <vt:lpstr>一    学会科学探究的流程</vt:lpstr>
      <vt:lpstr>   我们平时吃的蒜黄为什么是黄色的？？</vt:lpstr>
      <vt:lpstr>    叶绿素的形成需要光。</vt:lpstr>
      <vt:lpstr>幻灯片 5</vt:lpstr>
      <vt:lpstr>实验组大蒜叶为黄色，对照组为绿色。</vt:lpstr>
      <vt:lpstr>幻灯片 7</vt:lpstr>
      <vt:lpstr>幻灯片 8</vt:lpstr>
      <vt:lpstr>  实验组的大蒜长出的叶为黄色，对照组为绿色。</vt:lpstr>
      <vt:lpstr>叶绿素的形成的必要条件之一为光。  蒜黄是在遮光条件下培育的。</vt:lpstr>
      <vt:lpstr>    蒜黄是否真的是因为未合成叶绿素而成为黄色的？蒜黄中到底含不含有叶绿素？</vt:lpstr>
      <vt:lpstr>幻灯片 12</vt:lpstr>
      <vt:lpstr>幻灯片 13</vt:lpstr>
      <vt:lpstr>三  光合作用与呼吸作用比较 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</dc:title>
  <dc:creator>李振海</dc:creator>
  <cp:lastModifiedBy>Lizhenhai</cp:lastModifiedBy>
  <cp:revision>16</cp:revision>
  <dcterms:created xsi:type="dcterms:W3CDTF">2020-02-08T09:49:45Z</dcterms:created>
  <dcterms:modified xsi:type="dcterms:W3CDTF">2020-02-10T09:43:58Z</dcterms:modified>
</cp:coreProperties>
</file>