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09.xml" ContentType="application/vnd.openxmlformats-officedocument.presentationml.tags+xml"/>
  <Override PartName="/ppt/tags/tag138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45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tags/tag134.xml" ContentType="application/vnd.openxmlformats-officedocument.presentationml.tags+xml"/>
  <Override PartName="/ppt/tags/tag152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41.xml" ContentType="application/vnd.openxmlformats-officedocument.presentationml.tags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130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65" r:id="rId2"/>
    <p:sldId id="275" r:id="rId3"/>
    <p:sldId id="276" r:id="rId4"/>
    <p:sldId id="277" r:id="rId5"/>
    <p:sldId id="278" r:id="rId6"/>
    <p:sldId id="287" r:id="rId7"/>
    <p:sldId id="279" r:id="rId8"/>
    <p:sldId id="280" r:id="rId9"/>
    <p:sldId id="281" r:id="rId10"/>
    <p:sldId id="284" r:id="rId11"/>
    <p:sldId id="282" r:id="rId12"/>
    <p:sldId id="286" r:id="rId13"/>
    <p:sldId id="285" r:id="rId14"/>
    <p:sldId id="288" r:id="rId15"/>
    <p:sldId id="271" r:id="rId16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5050"/>
    <a:srgbClr val="2B0AB6"/>
    <a:srgbClr val="3333CC"/>
    <a:srgbClr val="0099FF"/>
    <a:srgbClr val="0099CC"/>
    <a:srgbClr val="00CCFF"/>
    <a:srgbClr val="3366FF"/>
    <a:srgbClr val="E49D1C"/>
    <a:srgbClr val="E4BC4A"/>
    <a:srgbClr val="FFCD2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258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774230362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8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7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pPr/>
              <a:t>2020/2/11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D:\2017&#24180;&#39640;&#19977;&#19968;&#36718;&#29983;&#29289;&#65288;&#35838;&#20214;&#65289;\339.TIF" TargetMode="External"/><Relationship Id="rId7" Type="http://schemas.openxmlformats.org/officeDocument/2006/relationships/image" Target="file:///D:\2017&#24180;&#39640;&#19977;&#19968;&#36718;&#29983;&#29289;&#65288;&#35838;&#20214;&#65289;\347.TIF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file:///D:\2017&#24180;&#39640;&#19977;&#19968;&#36718;&#29983;&#29289;&#65288;&#35838;&#20214;&#65289;\338.TIF" TargetMode="Externa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875964" y="1918980"/>
            <a:ext cx="5033083" cy="72834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细胞的代谢（第</a:t>
            </a:r>
            <a:r>
              <a:rPr lang="en-US" altLang="zh-CN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7</a:t>
            </a:r>
            <a:r>
              <a:rPr lang="zh-CN" altLang="en-US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课时）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04487" y="1194123"/>
            <a:ext cx="5139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高一年级生物</a:t>
            </a:r>
            <a:endParaRPr lang="zh-CN" altLang="en-US" sz="2000" b="1" spc="226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994075" y="3699565"/>
            <a:ext cx="483624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北京市第八十中学   姚亭秀</a:t>
            </a:r>
            <a:endParaRPr lang="zh-CN" altLang="en-US" sz="2000" spc="226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altLang="en-US" dirty="0" smtClean="0"/>
              <a:t>光合作用原理在生产实践中的应用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7593" y="948386"/>
            <a:ext cx="7961105" cy="38468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sz="2000" dirty="0" smtClean="0"/>
              <a:t>         </a:t>
            </a:r>
            <a:r>
              <a:rPr sz="2000" dirty="0" smtClean="0">
                <a:solidFill>
                  <a:srgbClr val="2B0AB6"/>
                </a:solidFill>
              </a:rPr>
              <a:t>措施概述</a:t>
            </a:r>
            <a:endParaRPr lang="en-US" sz="2000" dirty="0" smtClean="0">
              <a:solidFill>
                <a:srgbClr val="2B0AB6"/>
              </a:solidFill>
            </a:endParaRPr>
          </a:p>
          <a:p>
            <a:pPr>
              <a:buNone/>
            </a:pPr>
            <a:r>
              <a:rPr sz="2000" dirty="0" smtClean="0"/>
              <a:t>选用抗病虫的优质良种                                  </a:t>
            </a:r>
            <a:r>
              <a:rPr lang="en-US" altLang="zh-CN" sz="2000" dirty="0" smtClean="0"/>
              <a:t>DH</a:t>
            </a:r>
            <a:r>
              <a:rPr sz="2000" dirty="0" smtClean="0"/>
              <a:t>      </a:t>
            </a:r>
          </a:p>
          <a:p>
            <a:pPr>
              <a:buNone/>
            </a:pPr>
            <a:r>
              <a:rPr sz="2000" dirty="0" smtClean="0"/>
              <a:t>适时追施有机肥及施水                                 </a:t>
            </a:r>
            <a:r>
              <a:rPr lang="en-US" altLang="zh-CN" sz="2000" dirty="0" smtClean="0"/>
              <a:t>AEG</a:t>
            </a:r>
            <a:endParaRPr sz="2000" dirty="0" smtClean="0"/>
          </a:p>
          <a:p>
            <a:pPr>
              <a:buNone/>
            </a:pPr>
            <a:r>
              <a:rPr sz="2000" dirty="0" smtClean="0"/>
              <a:t>合理密植，正其行通其风                          </a:t>
            </a:r>
            <a:r>
              <a:rPr lang="en-US" altLang="zh-CN" sz="2000" dirty="0" smtClean="0"/>
              <a:t>ADEG</a:t>
            </a:r>
            <a:r>
              <a:rPr sz="2000" dirty="0" smtClean="0"/>
              <a:t>（</a:t>
            </a:r>
            <a:r>
              <a:rPr lang="en-US" altLang="zh-CN" sz="2000" dirty="0" smtClean="0"/>
              <a:t>C</a:t>
            </a:r>
            <a:r>
              <a:rPr sz="2000" dirty="0" smtClean="0"/>
              <a:t>）  </a:t>
            </a:r>
          </a:p>
          <a:p>
            <a:pPr>
              <a:buNone/>
            </a:pPr>
            <a:r>
              <a:rPr sz="2000" dirty="0" smtClean="0"/>
              <a:t>增大昼夜温差                                                </a:t>
            </a:r>
            <a:r>
              <a:rPr lang="en-US" altLang="zh-CN" sz="2000" dirty="0" smtClean="0"/>
              <a:t>F</a:t>
            </a:r>
            <a:endParaRPr sz="2000" dirty="0" smtClean="0"/>
          </a:p>
          <a:p>
            <a:pPr>
              <a:buNone/>
            </a:pPr>
            <a:r>
              <a:rPr sz="2000" dirty="0" smtClean="0"/>
              <a:t>白天适度补光、晚间适时补光                          </a:t>
            </a:r>
            <a:r>
              <a:rPr lang="en-US" altLang="zh-CN" sz="2000" dirty="0" smtClean="0"/>
              <a:t>BC</a:t>
            </a:r>
            <a:endParaRPr sz="2000" dirty="0" smtClean="0"/>
          </a:p>
          <a:p>
            <a:pPr>
              <a:buNone/>
            </a:pPr>
            <a:r>
              <a:rPr sz="2000" dirty="0" smtClean="0"/>
              <a:t>                   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90161" y="925033"/>
            <a:ext cx="2594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2B0AB6"/>
                </a:solidFill>
              </a:rPr>
              <a:t>原  理</a:t>
            </a:r>
            <a:endParaRPr lang="zh-CN" altLang="en-US" dirty="0">
              <a:solidFill>
                <a:srgbClr val="2B0AB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329" y="889480"/>
            <a:ext cx="8013700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3450" y="240053"/>
            <a:ext cx="6419850" cy="4810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圆角矩形 4"/>
          <p:cNvSpPr/>
          <p:nvPr/>
        </p:nvSpPr>
        <p:spPr>
          <a:xfrm>
            <a:off x="1339702" y="2573080"/>
            <a:ext cx="2360428" cy="350874"/>
          </a:xfrm>
          <a:prstGeom prst="roundRect">
            <a:avLst/>
          </a:prstGeom>
          <a:noFill/>
          <a:ln>
            <a:solidFill>
              <a:srgbClr val="C0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1311348" y="3289006"/>
            <a:ext cx="2771553" cy="350874"/>
          </a:xfrm>
          <a:prstGeom prst="roundRect">
            <a:avLst/>
          </a:prstGeom>
          <a:noFill/>
          <a:ln>
            <a:solidFill>
              <a:srgbClr val="C0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02412" y="332467"/>
            <a:ext cx="4952090" cy="331514"/>
          </a:xfrm>
          <a:prstGeom prst="roundRect">
            <a:avLst/>
          </a:prstGeom>
          <a:noFill/>
          <a:ln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sz="2400" dirty="0" smtClean="0"/>
              <a:t>列表比较光合作用和呼吸作用</a:t>
            </a:r>
            <a:endParaRPr lang="zh-CN" altLang="en-US" sz="2400" dirty="0"/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829066" y="701749"/>
            <a:ext cx="7815204" cy="429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圆角矩形 5"/>
          <p:cNvSpPr/>
          <p:nvPr/>
        </p:nvSpPr>
        <p:spPr>
          <a:xfrm>
            <a:off x="2115879" y="1158949"/>
            <a:ext cx="2934586" cy="76554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5266660" y="1162493"/>
            <a:ext cx="2934586" cy="102781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2147775" y="2307264"/>
            <a:ext cx="588335" cy="2480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5319821" y="2321440"/>
            <a:ext cx="588335" cy="2480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2140687" y="2714846"/>
            <a:ext cx="1378690" cy="2303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5312732" y="2697125"/>
            <a:ext cx="1378690" cy="2303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2112334" y="3079897"/>
            <a:ext cx="1378690" cy="2303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5312733" y="3101163"/>
            <a:ext cx="3044458" cy="2268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2133599" y="3483934"/>
            <a:ext cx="2842438" cy="22682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5295013" y="3476846"/>
            <a:ext cx="2842438" cy="22682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2094611" y="3848984"/>
            <a:ext cx="6103090" cy="9675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056" y="429603"/>
            <a:ext cx="7853075" cy="26449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41450" y="723014"/>
            <a:ext cx="744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O</a:t>
            </a:r>
            <a:r>
              <a:rPr lang="en-US" altLang="zh-CN" baseline="-25000" dirty="0" smtClean="0">
                <a:solidFill>
                  <a:srgbClr val="FF0000"/>
                </a:solidFill>
              </a:rPr>
              <a:t>2</a:t>
            </a:r>
            <a:endParaRPr lang="zh-CN" altLang="en-US" baseline="-25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20631" y="311888"/>
            <a:ext cx="744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CO</a:t>
            </a:r>
            <a:r>
              <a:rPr lang="en-US" altLang="zh-CN" baseline="-25000" dirty="0" smtClean="0">
                <a:solidFill>
                  <a:srgbClr val="FF0000"/>
                </a:solidFill>
              </a:rPr>
              <a:t>2</a:t>
            </a:r>
            <a:endParaRPr lang="zh-CN" altLang="en-US" baseline="-25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93171" y="1173126"/>
            <a:ext cx="744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O</a:t>
            </a:r>
            <a:r>
              <a:rPr lang="en-US" altLang="zh-CN" baseline="-25000" dirty="0" smtClean="0">
                <a:solidFill>
                  <a:srgbClr val="FF0000"/>
                </a:solidFill>
              </a:rPr>
              <a:t>2</a:t>
            </a:r>
            <a:endParaRPr lang="zh-CN" altLang="en-US" baseline="-25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09906" y="1155405"/>
            <a:ext cx="744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CO</a:t>
            </a:r>
            <a:r>
              <a:rPr lang="en-US" altLang="zh-CN" baseline="-25000" dirty="0" smtClean="0">
                <a:solidFill>
                  <a:srgbClr val="FF0000"/>
                </a:solidFill>
              </a:rPr>
              <a:t>2</a:t>
            </a:r>
            <a:endParaRPr lang="zh-CN" altLang="en-US" baseline="-250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20995" y="3247493"/>
            <a:ext cx="8229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/>
              <a:t>从物质和能量的角度，建立光合作用与呼吸作用之间的关系，并比较全面的认识生命活动所需能量的来源和去路，及能量以物质为载体、其转化过程伴随着物质变化。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3450" y="240053"/>
            <a:ext cx="6419850" cy="4810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圆角矩形 4"/>
          <p:cNvSpPr/>
          <p:nvPr/>
        </p:nvSpPr>
        <p:spPr>
          <a:xfrm>
            <a:off x="1158950" y="3253563"/>
            <a:ext cx="6028660" cy="1701209"/>
          </a:xfrm>
          <a:prstGeom prst="roundRect">
            <a:avLst/>
          </a:prstGeom>
          <a:noFill/>
          <a:ln>
            <a:solidFill>
              <a:srgbClr val="C0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3710763" y="4635795"/>
            <a:ext cx="606055" cy="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6092456" y="2142260"/>
            <a:ext cx="2732567" cy="87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/>
              <a:t>影响光合作用的环境因素</a:t>
            </a:r>
            <a:endParaRPr lang="en-US" altLang="zh-CN" b="1" dirty="0" smtClean="0"/>
          </a:p>
          <a:p>
            <a:pPr>
              <a:lnSpc>
                <a:spcPct val="150000"/>
              </a:lnSpc>
            </a:pPr>
            <a:r>
              <a:rPr lang="zh-CN" altLang="en-US" b="1" dirty="0" smtClean="0"/>
              <a:t>及其在生产上的应用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altLang="en-US" sz="2400" dirty="0" smtClean="0"/>
              <a:t>一、</a:t>
            </a:r>
            <a:r>
              <a:rPr sz="2400" dirty="0" smtClean="0"/>
              <a:t>影响光合作用的环境因素</a:t>
            </a:r>
            <a:endParaRPr lang="zh-CN" altLang="en-US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l="26231" t="51004" r="47824" b="32558"/>
          <a:stretch>
            <a:fillRect/>
          </a:stretch>
        </p:blipFill>
        <p:spPr bwMode="auto">
          <a:xfrm>
            <a:off x="946311" y="1031367"/>
            <a:ext cx="3540642" cy="1261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8344" y="2619662"/>
            <a:ext cx="4933507" cy="2237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7" name="TextBox 6"/>
          <p:cNvSpPr txBox="1"/>
          <p:nvPr/>
        </p:nvSpPr>
        <p:spPr>
          <a:xfrm>
            <a:off x="4986671" y="1084518"/>
            <a:ext cx="121211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2000" dirty="0" smtClean="0">
                <a:solidFill>
                  <a:schemeClr val="tx1"/>
                </a:solidFill>
              </a:rPr>
              <a:t>内因：</a:t>
            </a:r>
            <a:endParaRPr lang="en-US" altLang="zh-CN" sz="2000" dirty="0" smtClean="0">
              <a:solidFill>
                <a:schemeClr val="tx1"/>
              </a:solidFill>
            </a:endParaRPr>
          </a:p>
          <a:p>
            <a:pPr>
              <a:lnSpc>
                <a:spcPct val="250000"/>
              </a:lnSpc>
            </a:pPr>
            <a:r>
              <a:rPr lang="zh-CN" altLang="en-US" sz="2000" dirty="0" smtClean="0">
                <a:solidFill>
                  <a:srgbClr val="FF0000"/>
                </a:solidFill>
              </a:rPr>
              <a:t>外因：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720315" y="1052623"/>
            <a:ext cx="3242931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叶绿体的数量、叶绿素的含量、酶的多少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光照时间、光照强度、光的成分、</a:t>
            </a:r>
            <a:r>
              <a:rPr lang="en-US" altLang="zh-CN" dirty="0" smtClean="0"/>
              <a:t>CO</a:t>
            </a:r>
            <a:r>
              <a:rPr lang="en-US" altLang="zh-CN" baseline="-25000" dirty="0" smtClean="0"/>
              <a:t>2</a:t>
            </a:r>
            <a:r>
              <a:rPr lang="zh-CN" altLang="en-US" dirty="0" smtClean="0"/>
              <a:t>浓度、温度、水和矿质元素等。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1779" y="194242"/>
            <a:ext cx="8139178" cy="95407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altLang="en-US" dirty="0" smtClean="0"/>
              <a:t>阅读课本</a:t>
            </a:r>
            <a:r>
              <a:rPr lang="en-US" altLang="zh-CN" dirty="0" smtClean="0"/>
              <a:t>105</a:t>
            </a:r>
            <a:r>
              <a:rPr dirty="0" smtClean="0"/>
              <a:t>页 探究</a:t>
            </a:r>
            <a:r>
              <a:rPr lang="en-US" dirty="0" smtClean="0"/>
              <a:t>.</a:t>
            </a:r>
            <a:r>
              <a:rPr dirty="0" smtClean="0"/>
              <a:t>实验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altLang="en-US" dirty="0" smtClean="0"/>
              <a:t>观看</a:t>
            </a:r>
            <a:r>
              <a:rPr lang="en-US" altLang="en-US" dirty="0" smtClean="0"/>
              <a:t>“</a:t>
            </a:r>
            <a:r>
              <a:rPr altLang="en-US" dirty="0" smtClean="0"/>
              <a:t>探究光照强度对光合作用强度的影响</a:t>
            </a:r>
            <a:r>
              <a:rPr lang="en-US" altLang="en-US" dirty="0" smtClean="0"/>
              <a:t>”</a:t>
            </a:r>
            <a:r>
              <a:rPr altLang="en-US" dirty="0" smtClean="0"/>
              <a:t>实验视频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0514" y="1377768"/>
            <a:ext cx="8139178" cy="325802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sz="2000" dirty="0" smtClean="0">
                <a:latin typeface="+mj-ea"/>
                <a:ea typeface="+mj-ea"/>
              </a:rPr>
              <a:t>①自变量：光照强度；</a:t>
            </a:r>
          </a:p>
          <a:p>
            <a:pPr>
              <a:buNone/>
            </a:pPr>
            <a:r>
              <a:rPr sz="2000" dirty="0" smtClean="0">
                <a:latin typeface="+mj-ea"/>
                <a:ea typeface="+mj-ea"/>
              </a:rPr>
              <a:t>   创设方式：调整烧杯距离光源的距离。</a:t>
            </a:r>
            <a:endParaRPr lang="en-US" sz="2000" dirty="0" smtClean="0">
              <a:latin typeface="+mj-ea"/>
              <a:ea typeface="+mj-ea"/>
            </a:endParaRPr>
          </a:p>
          <a:p>
            <a:pPr>
              <a:buNone/>
            </a:pPr>
            <a:r>
              <a:rPr sz="2000" dirty="0" smtClean="0">
                <a:latin typeface="+mj-ea"/>
                <a:ea typeface="+mj-ea"/>
              </a:rPr>
              <a:t>②因变量：光合作用强度；</a:t>
            </a:r>
            <a:endParaRPr lang="en-US" sz="2000" dirty="0" smtClean="0">
              <a:latin typeface="+mj-ea"/>
              <a:ea typeface="+mj-ea"/>
            </a:endParaRPr>
          </a:p>
          <a:p>
            <a:pPr>
              <a:buNone/>
            </a:pPr>
            <a:r>
              <a:rPr sz="2000" dirty="0" smtClean="0">
                <a:latin typeface="+mj-ea"/>
                <a:ea typeface="+mj-ea"/>
              </a:rPr>
              <a:t>   检测方式：统计了单位时间内各实验装置中圆形小叶片浮起的数量。</a:t>
            </a:r>
            <a:endParaRPr lang="en-US" sz="2000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en-US" altLang="zh-CN" sz="2000" dirty="0" smtClean="0">
                <a:latin typeface="+mj-ea"/>
                <a:ea typeface="+mj-ea"/>
              </a:rPr>
              <a:t>③</a:t>
            </a:r>
            <a:r>
              <a:rPr sz="2000" dirty="0" smtClean="0">
                <a:latin typeface="+mj-ea"/>
                <a:ea typeface="+mj-ea"/>
              </a:rPr>
              <a:t>无关变量：温度等。</a:t>
            </a:r>
          </a:p>
          <a:p>
            <a:pPr>
              <a:buNone/>
            </a:pPr>
            <a:r>
              <a:rPr sz="2000" dirty="0" smtClean="0">
                <a:latin typeface="+mj-ea"/>
                <a:ea typeface="+mj-ea"/>
              </a:rPr>
              <a:t>   无关变量应最大限度保持一致。</a:t>
            </a:r>
          </a:p>
          <a:p>
            <a:endParaRPr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473" y="853854"/>
            <a:ext cx="4478299" cy="3314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805917" y="361507"/>
            <a:ext cx="4114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/>
              <a:t>首先要明确统计图横纵坐标及图例说明所反映的自变量与因变量；</a:t>
            </a:r>
            <a:endParaRPr lang="en-US" altLang="zh-CN" sz="2400" dirty="0" smtClean="0"/>
          </a:p>
          <a:p>
            <a:pPr>
              <a:lnSpc>
                <a:spcPct val="150000"/>
              </a:lnSpc>
            </a:pPr>
            <a:r>
              <a:rPr lang="zh-CN" altLang="en-US" sz="2400" dirty="0" smtClean="0"/>
              <a:t>其次根据目的，关注曲线的变化趋势；</a:t>
            </a:r>
            <a:endParaRPr lang="en-US" altLang="zh-CN" sz="2400" dirty="0" smtClean="0"/>
          </a:p>
          <a:p>
            <a:pPr>
              <a:lnSpc>
                <a:spcPct val="150000"/>
              </a:lnSpc>
            </a:pPr>
            <a:r>
              <a:rPr lang="zh-CN" altLang="en-US" sz="2400" dirty="0" smtClean="0"/>
              <a:t>第三，关注特殊点或特殊区段的变化情况，以推断数据变化所反映的生物学规律。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944140" y="574159"/>
            <a:ext cx="4019107" cy="418249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sz="1400" dirty="0" smtClean="0"/>
              <a:t>   </a:t>
            </a:r>
            <a:r>
              <a:rPr sz="1600" dirty="0" smtClean="0"/>
              <a:t>曲线说明在一定光照强度范围内，小麦光合作用强度随光照强度的增加而增大，当光照强度超过一定值（约</a:t>
            </a:r>
            <a:r>
              <a:rPr lang="en-US" sz="1600" dirty="0" smtClean="0"/>
              <a:t>900µmol/m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/s</a:t>
            </a:r>
            <a:r>
              <a:rPr sz="1600" dirty="0" smtClean="0"/>
              <a:t>）后，小麦光合作用强度不再有明显变化；同时，当光照强度为</a:t>
            </a:r>
            <a:r>
              <a:rPr lang="en-US" sz="1600" dirty="0" smtClean="0"/>
              <a:t>0</a:t>
            </a:r>
            <a:r>
              <a:rPr sz="1600" dirty="0" smtClean="0"/>
              <a:t>时，</a:t>
            </a:r>
            <a:r>
              <a:rPr lang="en-US" sz="1600" dirty="0" smtClean="0"/>
              <a:t>CO</a:t>
            </a:r>
            <a:r>
              <a:rPr lang="en-US" sz="1600" baseline="-25000" dirty="0" smtClean="0"/>
              <a:t>2</a:t>
            </a:r>
            <a:r>
              <a:rPr sz="1600" dirty="0" smtClean="0"/>
              <a:t>的释放值</a:t>
            </a:r>
            <a:r>
              <a:rPr lang="en-US" sz="1600" dirty="0" smtClean="0"/>
              <a:t>-1.19µmol/m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/s</a:t>
            </a:r>
            <a:r>
              <a:rPr sz="1600" dirty="0" smtClean="0"/>
              <a:t>反映了小麦此时的呼吸作用强度，且呼吸作用强度受光照强度的影响很小；另外，存在光合作用强度与呼吸作用强度相等的光照强度值</a:t>
            </a:r>
            <a:r>
              <a:rPr sz="1400" dirty="0" smtClean="0"/>
              <a:t>。</a:t>
            </a:r>
            <a:endParaRPr lang="zh-CN" altLang="en-US" sz="14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3696" y="885752"/>
            <a:ext cx="4478299" cy="3314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48034" y="3388427"/>
            <a:ext cx="1239985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500" b="1" dirty="0">
                <a:solidFill>
                  <a:srgbClr val="FF0000"/>
                </a:solidFill>
                <a:ea typeface="微软雅黑" pitchFamily="34" charset="-122"/>
              </a:rPr>
              <a:t>光补偿点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2902652" y="3370336"/>
            <a:ext cx="906462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1500" b="1" dirty="0">
                <a:solidFill>
                  <a:srgbClr val="FF0000"/>
                </a:solidFill>
                <a:ea typeface="微软雅黑" pitchFamily="34" charset="-122"/>
              </a:rPr>
              <a:t>光饱和点</a:t>
            </a:r>
            <a:endParaRPr lang="zh-CN" altLang="en-US" sz="1500" dirty="0">
              <a:ea typeface="微软雅黑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rot="5400000">
            <a:off x="1663998" y="2684721"/>
            <a:ext cx="2573076" cy="10636"/>
          </a:xfrm>
          <a:prstGeom prst="line">
            <a:avLst/>
          </a:prstGeom>
          <a:ln w="19050">
            <a:solidFill>
              <a:srgbClr val="FF5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76177" y="3689498"/>
            <a:ext cx="233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A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8063" y="3448493"/>
            <a:ext cx="233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B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72314" y="3437857"/>
            <a:ext cx="233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C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1" grpId="0"/>
      <p:bldP spid="7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026" name="Picture 2" descr="D:\2017年高三一轮生物（课件）\339.TIF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031359" y="733646"/>
            <a:ext cx="3204548" cy="1765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D:\2017年高三一轮生物（课件）\338.TIF"/>
          <p:cNvPicPr>
            <a:picLocks noChangeAspect="1" noChangeArrowheads="1"/>
          </p:cNvPicPr>
          <p:nvPr/>
        </p:nvPicPr>
        <p:blipFill>
          <a:blip r:embed="rId4" r:link="rId5"/>
          <a:srcRect r="50850" b="11995"/>
          <a:stretch>
            <a:fillRect/>
          </a:stretch>
        </p:blipFill>
        <p:spPr bwMode="auto">
          <a:xfrm>
            <a:off x="5295014" y="584790"/>
            <a:ext cx="2519916" cy="2028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D:\2017年高三一轮生物（课件）\347.TIF"/>
          <p:cNvPicPr>
            <a:picLocks noChangeAspect="1" noChangeArrowheads="1"/>
          </p:cNvPicPr>
          <p:nvPr/>
        </p:nvPicPr>
        <p:blipFill>
          <a:blip r:embed="rId6" r:link="rId7"/>
          <a:srcRect r="50692" b="10698"/>
          <a:stretch>
            <a:fillRect/>
          </a:stretch>
        </p:blipFill>
        <p:spPr bwMode="auto">
          <a:xfrm>
            <a:off x="1063255" y="2753832"/>
            <a:ext cx="2987749" cy="209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38788" y="994219"/>
            <a:ext cx="3031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某作物夏季晴朗日</a:t>
            </a:r>
            <a:r>
              <a:rPr lang="en-US" altLang="zh-CN" dirty="0" smtClean="0">
                <a:latin typeface="楷体" pitchFamily="49" charset="-122"/>
                <a:ea typeface="楷体" pitchFamily="49" charset="-122"/>
              </a:rPr>
              <a:t>CO</a:t>
            </a:r>
            <a:r>
              <a:rPr lang="en-US" altLang="zh-CN" baseline="-25000" dirty="0" smtClean="0"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dirty="0" smtClean="0">
                <a:latin typeface="楷体" pitchFamily="49" charset="-122"/>
                <a:ea typeface="楷体" pitchFamily="49" charset="-122"/>
              </a:rPr>
              <a:t>吸收量</a:t>
            </a:r>
            <a:endParaRPr lang="zh-CN" altLang="en-US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6" name="图片 5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70521" y="1454194"/>
            <a:ext cx="3559220" cy="239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189225" y="430609"/>
            <a:ext cx="48803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kern="1200" spc="150" noProof="1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①</a:t>
            </a:r>
            <a:r>
              <a:rPr lang="en-US" altLang="en-US" sz="1600" kern="1200" spc="150" noProof="1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O</a:t>
            </a:r>
            <a:r>
              <a:rPr lang="zh-CN" altLang="en-US" sz="1600" kern="1200" spc="150" noProof="1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点时，植物不进行光合作用，只进行呼吸作用，释放二氧化碳，反映植物的呼吸作用强度。</a:t>
            </a:r>
          </a:p>
          <a:p>
            <a:pPr>
              <a:lnSpc>
                <a:spcPct val="150000"/>
              </a:lnSpc>
            </a:pPr>
            <a:r>
              <a:rPr lang="zh-CN" altLang="en-US" sz="1600" kern="1200" spc="150" noProof="1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②</a:t>
            </a:r>
            <a:r>
              <a:rPr lang="en-US" altLang="en-US" sz="1600" kern="1200" spc="150" noProof="1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AC</a:t>
            </a:r>
            <a:r>
              <a:rPr lang="zh-CN" altLang="en-US" sz="1600" kern="1200" spc="150" noProof="1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段：在一定温度和二氧化碳供应充足的条件下</a:t>
            </a:r>
            <a:r>
              <a:rPr lang="en-US" altLang="en-US" sz="1600" kern="1200" spc="150" noProof="1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,</a:t>
            </a:r>
            <a:r>
              <a:rPr lang="zh-CN" altLang="en-US" sz="1600" kern="1200" spc="150" noProof="1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光合作用的强度随光照强度加强而增强。</a:t>
            </a:r>
          </a:p>
          <a:p>
            <a:pPr>
              <a:lnSpc>
                <a:spcPct val="150000"/>
              </a:lnSpc>
            </a:pPr>
            <a:r>
              <a:rPr lang="en-US" altLang="en-US" sz="1600" kern="1200" spc="150" noProof="1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CD</a:t>
            </a:r>
            <a:r>
              <a:rPr lang="zh-CN" altLang="en-US" sz="1600" kern="1200" spc="150" noProof="1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段：此时温度很高</a:t>
            </a:r>
            <a:r>
              <a:rPr lang="en-US" altLang="en-US" sz="1600" kern="1200" spc="150" noProof="1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,</a:t>
            </a:r>
            <a:r>
              <a:rPr lang="zh-CN" altLang="en-US" sz="1600" kern="1200" spc="150" noProof="1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蒸腾作用很强</a:t>
            </a:r>
            <a:r>
              <a:rPr lang="en-US" altLang="en-US" sz="1600" kern="1200" spc="150" noProof="1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,</a:t>
            </a:r>
            <a:r>
              <a:rPr lang="zh-CN" altLang="en-US" sz="1600" kern="1200" spc="150" noProof="1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为减少水分蒸发</a:t>
            </a:r>
            <a:r>
              <a:rPr lang="en-US" altLang="en-US" sz="1600" kern="1200" spc="150" noProof="1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,</a:t>
            </a:r>
            <a:r>
              <a:rPr lang="zh-CN" altLang="en-US" sz="1600" kern="1200" spc="150" noProof="1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气孔大量关闭</a:t>
            </a:r>
            <a:r>
              <a:rPr lang="en-US" altLang="en-US" sz="1600" kern="1200" spc="150" noProof="1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,</a:t>
            </a:r>
            <a:r>
              <a:rPr lang="zh-CN" altLang="en-US" sz="1600" kern="1200" spc="150" noProof="1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二氧化碳供应减少</a:t>
            </a:r>
            <a:r>
              <a:rPr lang="en-US" altLang="en-US" sz="1600" kern="1200" spc="150" noProof="1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,</a:t>
            </a:r>
            <a:r>
              <a:rPr lang="zh-CN" altLang="en-US" sz="1600" kern="1200" spc="150" noProof="1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导致光合作用强度明显减弱。</a:t>
            </a:r>
          </a:p>
          <a:p>
            <a:pPr>
              <a:lnSpc>
                <a:spcPct val="150000"/>
              </a:lnSpc>
            </a:pPr>
            <a:r>
              <a:rPr lang="en-US" altLang="en-US" sz="1600" kern="1200" spc="150" noProof="1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EG</a:t>
            </a:r>
            <a:r>
              <a:rPr lang="zh-CN" altLang="en-US" sz="1600" kern="1200" spc="150" noProof="1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段：此时光照强度不不断减弱。</a:t>
            </a:r>
          </a:p>
          <a:p>
            <a:pPr>
              <a:lnSpc>
                <a:spcPct val="150000"/>
              </a:lnSpc>
            </a:pPr>
            <a:r>
              <a:rPr lang="zh-CN" altLang="en-US" sz="1600" kern="1200" spc="150" noProof="1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③</a:t>
            </a:r>
            <a:r>
              <a:rPr lang="en-US" altLang="en-US" sz="1600" kern="1200" spc="150" noProof="1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B</a:t>
            </a:r>
            <a:r>
              <a:rPr lang="zh-CN" altLang="en-US" sz="1600" kern="1200" spc="150" noProof="1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点和</a:t>
            </a:r>
            <a:r>
              <a:rPr lang="en-US" altLang="en-US" sz="1600" kern="1200" spc="150" noProof="1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F</a:t>
            </a:r>
            <a:r>
              <a:rPr lang="zh-CN" altLang="en-US" sz="1600" kern="1200" spc="150" noProof="1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点时，植物进行光合作用。但此时光合作用强度与呼吸作用强度基本相等，所以，植物的二氧化碳吸收速率为</a:t>
            </a:r>
            <a:r>
              <a:rPr lang="en-US" altLang="en-US" sz="1600" kern="1200" spc="150" noProof="1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0</a:t>
            </a:r>
            <a:r>
              <a:rPr lang="zh-CN" altLang="en-US" sz="1600" kern="1200" spc="150" noProof="1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altLang="en-US" sz="2400" dirty="0" smtClean="0"/>
              <a:t>光合作用原理在生产实践中的应用</a:t>
            </a:r>
            <a:endParaRPr lang="zh-CN" altLang="en-US" sz="2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4309" y="905856"/>
            <a:ext cx="3750611" cy="37618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sz="2000" dirty="0" smtClean="0"/>
              <a:t>             </a:t>
            </a:r>
            <a:r>
              <a:rPr sz="2000" dirty="0" smtClean="0">
                <a:solidFill>
                  <a:srgbClr val="2B0AB6"/>
                </a:solidFill>
              </a:rPr>
              <a:t>措施概述</a:t>
            </a:r>
          </a:p>
          <a:p>
            <a:pPr>
              <a:buNone/>
            </a:pPr>
            <a:r>
              <a:rPr sz="2000" dirty="0" smtClean="0"/>
              <a:t>    选用抗虫、高产优质种</a:t>
            </a:r>
          </a:p>
          <a:p>
            <a:pPr>
              <a:buNone/>
            </a:pPr>
            <a:r>
              <a:rPr sz="2000" dirty="0" smtClean="0"/>
              <a:t>    适时追加有机肥及施水</a:t>
            </a:r>
          </a:p>
          <a:p>
            <a:pPr>
              <a:buNone/>
            </a:pPr>
            <a:r>
              <a:rPr sz="2000" dirty="0" smtClean="0"/>
              <a:t>   合理密植，正其行通其风</a:t>
            </a:r>
          </a:p>
          <a:p>
            <a:pPr>
              <a:buNone/>
            </a:pPr>
            <a:r>
              <a:rPr sz="2000" dirty="0" smtClean="0"/>
              <a:t>          增大昼夜温差</a:t>
            </a:r>
          </a:p>
          <a:p>
            <a:pPr>
              <a:buNone/>
            </a:pPr>
            <a:r>
              <a:rPr sz="2000" dirty="0" smtClean="0"/>
              <a:t>白天适度补光、晚间适时补光</a:t>
            </a:r>
          </a:p>
          <a:p>
            <a:pPr>
              <a:buNone/>
            </a:pPr>
            <a:r>
              <a:rPr sz="2000" dirty="0" smtClean="0"/>
              <a:t>            </a:t>
            </a:r>
          </a:p>
        </p:txBody>
      </p:sp>
      <p:sp>
        <p:nvSpPr>
          <p:cNvPr id="4" name="矩形 3"/>
          <p:cNvSpPr/>
          <p:nvPr/>
        </p:nvSpPr>
        <p:spPr>
          <a:xfrm>
            <a:off x="5465135" y="1386786"/>
            <a:ext cx="331735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5000"/>
              </a:lnSpc>
              <a:buAutoNum type="alphaUcPeriod"/>
            </a:pPr>
            <a:r>
              <a:rPr lang="zh-CN" altLang="en-US" sz="2000" kern="1200" spc="150" noProof="1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提高</a:t>
            </a:r>
            <a:r>
              <a:rPr lang="en-US" altLang="en-US" sz="2000" kern="1200" spc="150" noProof="1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CO</a:t>
            </a:r>
            <a:r>
              <a:rPr lang="en-US" altLang="en-US" sz="2000" kern="1200" spc="150" baseline="-25000" noProof="1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2</a:t>
            </a:r>
            <a:r>
              <a:rPr lang="zh-CN" altLang="en-US" sz="2000" kern="1200" spc="150" noProof="1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供给</a:t>
            </a:r>
            <a:r>
              <a:rPr lang="en-US" altLang="en-US" sz="2000" kern="1200" spc="150" noProof="1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   </a:t>
            </a:r>
          </a:p>
          <a:p>
            <a:pPr marL="342900" indent="-342900">
              <a:lnSpc>
                <a:spcPct val="125000"/>
              </a:lnSpc>
              <a:buAutoNum type="alphaUcPeriod"/>
            </a:pPr>
            <a:r>
              <a:rPr lang="zh-CN" altLang="en-US" sz="2000" kern="1200" spc="150" noProof="1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增大光照强度</a:t>
            </a:r>
            <a:r>
              <a:rPr lang="en-US" altLang="en-US" sz="2000" kern="1200" spc="150" noProof="1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      </a:t>
            </a:r>
          </a:p>
          <a:p>
            <a:pPr marL="342900" indent="-342900">
              <a:lnSpc>
                <a:spcPct val="125000"/>
              </a:lnSpc>
            </a:pPr>
            <a:r>
              <a:rPr lang="en-US" altLang="en-US" sz="2000" kern="1200" spc="150" noProof="1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C. </a:t>
            </a:r>
            <a:r>
              <a:rPr lang="zh-CN" altLang="en-US" sz="2000" kern="1200" spc="150" noProof="1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延长光照时间</a:t>
            </a:r>
            <a:r>
              <a:rPr lang="en-US" altLang="en-US" sz="2000" kern="1200" spc="150" noProof="1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    </a:t>
            </a:r>
          </a:p>
          <a:p>
            <a:pPr marL="342900" indent="-342900">
              <a:lnSpc>
                <a:spcPct val="125000"/>
              </a:lnSpc>
            </a:pPr>
            <a:r>
              <a:rPr lang="en-US" altLang="en-US" sz="2000" kern="1200" spc="150" noProof="1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D. </a:t>
            </a:r>
            <a:r>
              <a:rPr lang="zh-CN" altLang="en-US" sz="2000" kern="1200" spc="150" noProof="1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增大光照面积</a:t>
            </a:r>
          </a:p>
          <a:p>
            <a:pPr>
              <a:lnSpc>
                <a:spcPct val="125000"/>
              </a:lnSpc>
            </a:pPr>
            <a:r>
              <a:rPr lang="en-US" altLang="en-US" sz="2000" kern="1200" spc="150" noProof="1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E. </a:t>
            </a:r>
            <a:r>
              <a:rPr lang="zh-CN" altLang="en-US" sz="2000" kern="1200" spc="150" noProof="1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补充无机离子</a:t>
            </a:r>
            <a:r>
              <a:rPr lang="en-US" altLang="en-US" sz="2000" kern="1200" spc="150" noProof="1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   </a:t>
            </a:r>
          </a:p>
          <a:p>
            <a:pPr>
              <a:lnSpc>
                <a:spcPct val="125000"/>
              </a:lnSpc>
            </a:pPr>
            <a:r>
              <a:rPr lang="en-US" altLang="en-US" sz="2000" kern="1200" spc="150" noProof="1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F. </a:t>
            </a:r>
            <a:r>
              <a:rPr lang="zh-CN" altLang="en-US" sz="2000" kern="1200" spc="150" noProof="1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减弱呼吸作用强度</a:t>
            </a:r>
            <a:r>
              <a:rPr lang="en-US" altLang="en-US" sz="2000" kern="1200" spc="150" noProof="1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   </a:t>
            </a:r>
          </a:p>
          <a:p>
            <a:pPr>
              <a:lnSpc>
                <a:spcPct val="125000"/>
              </a:lnSpc>
            </a:pPr>
            <a:r>
              <a:rPr lang="en-US" altLang="en-US" sz="2000" kern="1200" spc="150" noProof="1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G. </a:t>
            </a:r>
            <a:r>
              <a:rPr lang="zh-CN" altLang="en-US" sz="2000" kern="1200" spc="150" noProof="1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保证水分供给</a:t>
            </a:r>
            <a:r>
              <a:rPr lang="en-US" altLang="en-US" sz="2000" kern="1200" spc="150" noProof="1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    </a:t>
            </a:r>
          </a:p>
          <a:p>
            <a:pPr>
              <a:lnSpc>
                <a:spcPct val="125000"/>
              </a:lnSpc>
            </a:pPr>
            <a:r>
              <a:rPr lang="en-US" altLang="en-US" sz="2000" kern="1200" spc="150" noProof="1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H. </a:t>
            </a:r>
            <a:r>
              <a:rPr lang="zh-CN" altLang="en-US" sz="2000" kern="1200" spc="150" noProof="1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发挥遗传优势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88148" y="882502"/>
            <a:ext cx="2594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2B0AB6"/>
                </a:solidFill>
              </a:rPr>
              <a:t>原  理</a:t>
            </a:r>
            <a:endParaRPr lang="zh-CN" altLang="en-US" dirty="0">
              <a:solidFill>
                <a:srgbClr val="2B0AB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1945</TotalTime>
  <Words>455</Words>
  <Application>Microsoft Macintosh PowerPoint</Application>
  <PresentationFormat>全屏显示(16:9)</PresentationFormat>
  <Paragraphs>68</Paragraphs>
  <Slides>15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1_Office 主题​​</vt:lpstr>
      <vt:lpstr>细胞的代谢（第7课时）</vt:lpstr>
      <vt:lpstr>幻灯片 2</vt:lpstr>
      <vt:lpstr>一、影响光合作用的环境因素</vt:lpstr>
      <vt:lpstr>阅读课本105页 探究.实验 观看“探究光照强度对光合作用强度的影响”实验视频</vt:lpstr>
      <vt:lpstr>幻灯片 5</vt:lpstr>
      <vt:lpstr>幻灯片 6</vt:lpstr>
      <vt:lpstr>幻灯片 7</vt:lpstr>
      <vt:lpstr>幻灯片 8</vt:lpstr>
      <vt:lpstr>光合作用原理在生产实践中的应用</vt:lpstr>
      <vt:lpstr>光合作用原理在生产实践中的应用</vt:lpstr>
      <vt:lpstr>幻灯片 11</vt:lpstr>
      <vt:lpstr>幻灯片 12</vt:lpstr>
      <vt:lpstr>列表比较光合作用和呼吸作用</vt:lpstr>
      <vt:lpstr>幻灯片 14</vt:lpstr>
      <vt:lpstr>幻灯片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admin</cp:lastModifiedBy>
  <cp:revision>229</cp:revision>
  <dcterms:created xsi:type="dcterms:W3CDTF">2020-02-01T11:21:51Z</dcterms:created>
  <dcterms:modified xsi:type="dcterms:W3CDTF">2020-02-10T19:23:30Z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