
<file path=[Content_Types].xml><?xml version="1.0" encoding="utf-8"?>
<Types xmlns="http://schemas.openxmlformats.org/package/2006/content-types">
  <Override PartName="/ppt/tags/tag8.xml" ContentType="application/vnd.openxmlformats-officedocument.presentationml.tags+xml"/>
  <Override PartName="/ppt/tags/tag104.xml" ContentType="application/vnd.openxmlformats-officedocument.presentationml.tags+xml"/>
  <Override PartName="/ppt/tags/tag140.xml" ContentType="application/vnd.openxmlformats-officedocument.presentationml.tags+xml"/>
  <Override PartName="/ppt/tags/tag151.xml" ContentType="application/vnd.openxmlformats-officedocument.presentationml.tags+xml"/>
  <Override PartName="/ppt/notesSlides/notesSlide2.xml" ContentType="application/vnd.openxmlformats-officedocument.presentationml.notesSlid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149.xml" ContentType="application/vnd.openxmlformats-officedocument.presentationml.tags+xml"/>
  <Override PartName="/docProps/custom.xml" ContentType="application/vnd.openxmlformats-officedocument.custom-propertie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09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tags/tag145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tags/tag105.xml" ContentType="application/vnd.openxmlformats-officedocument.presentationml.tags+xml"/>
  <Override PartName="/ppt/tags/tag134.xml" ContentType="application/vnd.openxmlformats-officedocument.presentationml.tags+xml"/>
  <Override PartName="/ppt/tags/tag152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141.xml" ContentType="application/vnd.openxmlformats-officedocument.presentationml.tags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tags/tag130.xml" ContentType="application/vnd.openxmlformats-officedocument.presentationml.tag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presentation.xml" ContentType="application/vnd.openxmlformats-officedocument.presentationml.presentation.main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tags/tag146.xml" ContentType="application/vnd.openxmlformats-officedocument.presentationml.tags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ppt/tags/tag14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113.xml" ContentType="application/vnd.openxmlformats-officedocument.presentationml.tags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147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tags/tag143.xml" ContentType="application/vnd.openxmlformats-officedocument.presentationml.tags+xml"/>
  <Override PartName="/ppt/tags/tag7.xml" ContentType="application/vnd.openxmlformats-officedocument.presentationml.tags+xml"/>
  <Override PartName="/ppt/tags/tag103.xml" ContentType="application/vnd.openxmlformats-officedocument.presentationml.tags+xml"/>
  <Override PartName="/ppt/tags/tag132.xml" ContentType="application/vnd.openxmlformats-officedocument.presentationml.tags+xml"/>
  <Override PartName="/ppt/tags/tag150.xml" ContentType="application/vnd.openxmlformats-officedocument.presentationml.tag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121.xml" ContentType="application/vnd.openxmlformats-officedocument.presentationml.tags+xml"/>
  <Override PartName="/ppt/slideLayouts/slideLayout16.xml" ContentType="application/vnd.openxmlformats-officedocument.presentationml.slideLayout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148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tags/tag133.xml" ContentType="application/vnd.openxmlformats-officedocument.presentationml.tags+xml"/>
  <Override PartName="/ppt/tags/tag144.xml" ContentType="application/vnd.openxmlformats-officedocument.presentationml.tags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65" r:id="rId2"/>
    <p:sldId id="275" r:id="rId3"/>
    <p:sldId id="272" r:id="rId4"/>
    <p:sldId id="276" r:id="rId5"/>
    <p:sldId id="274" r:id="rId6"/>
    <p:sldId id="277" r:id="rId7"/>
    <p:sldId id="278" r:id="rId8"/>
    <p:sldId id="279" r:id="rId9"/>
    <p:sldId id="280" r:id="rId10"/>
    <p:sldId id="293" r:id="rId11"/>
    <p:sldId id="281" r:id="rId12"/>
    <p:sldId id="286" r:id="rId13"/>
    <p:sldId id="287" r:id="rId14"/>
    <p:sldId id="288" r:id="rId15"/>
    <p:sldId id="289" r:id="rId16"/>
    <p:sldId id="282" r:id="rId17"/>
    <p:sldId id="283" r:id="rId18"/>
    <p:sldId id="291" r:id="rId19"/>
    <p:sldId id="285" r:id="rId20"/>
    <p:sldId id="290" r:id="rId21"/>
    <p:sldId id="271" r:id="rId22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B0AB6"/>
    <a:srgbClr val="FF5050"/>
    <a:srgbClr val="3333CC"/>
    <a:srgbClr val="0099FF"/>
    <a:srgbClr val="0099CC"/>
    <a:srgbClr val="00CCFF"/>
    <a:srgbClr val="3366FF"/>
    <a:srgbClr val="E49D1C"/>
    <a:srgbClr val="E4BC4A"/>
    <a:srgbClr val="FFCD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>
        <p:scale>
          <a:sx n="90" d="100"/>
          <a:sy n="90" d="100"/>
        </p:scale>
        <p:origin x="-816" y="-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xmlns="" val="774230362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pPr/>
              <a:t>2020/2/11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pPr/>
              <a:t>2020/2/11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file:///D:\2017&#24180;&#39640;&#19977;&#19968;&#36718;&#29983;&#29289;&#65288;&#35838;&#20214;&#65289;\325.TIF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file:///D:\2017&#24180;&#39640;&#19977;&#19968;&#36718;&#29983;&#29289;&#65288;&#35838;&#20214;&#65289;\354.TIF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file:///D:\2017&#24180;&#39640;&#19977;&#19968;&#36718;&#29983;&#29289;&#65288;&#35838;&#20214;&#65289;\353.TIF" TargetMode="Externa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875964" y="1918980"/>
            <a:ext cx="5033083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细胞的代谢（第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6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课时）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04487" y="1194123"/>
            <a:ext cx="51395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高一年级生物</a:t>
            </a:r>
            <a:endParaRPr lang="zh-CN" altLang="en-US" sz="2000" b="1" spc="226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94075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北京市第八十中学   姚亭秀</a:t>
            </a:r>
            <a:endParaRPr lang="zh-CN" altLang="en-US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184" y="251306"/>
            <a:ext cx="7684903" cy="4685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400" dirty="0" smtClean="0"/>
              <a:t>三、光合作用的原理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/>
          <a:srcRect l="16998" t="24273" r="34952" b="32558"/>
          <a:stretch>
            <a:fillRect/>
          </a:stretch>
        </p:blipFill>
        <p:spPr bwMode="auto">
          <a:xfrm>
            <a:off x="839973" y="914400"/>
            <a:ext cx="7581014" cy="3829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000" dirty="0" smtClean="0"/>
              <a:t>１．探索光合作用原理的部分实验</a:t>
            </a:r>
            <a:endParaRPr lang="zh-CN" altLang="en-US" sz="20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 l="4726" t="17026" r="21846" b="22414"/>
          <a:stretch>
            <a:fillRect/>
          </a:stretch>
        </p:blipFill>
        <p:spPr bwMode="auto">
          <a:xfrm>
            <a:off x="409902" y="891869"/>
            <a:ext cx="8174507" cy="3790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653048" y="4524703"/>
            <a:ext cx="219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P100-101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 l="4968" t="12284" r="21603" b="8405"/>
          <a:stretch>
            <a:fillRect/>
          </a:stretch>
        </p:blipFill>
        <p:spPr bwMode="auto">
          <a:xfrm>
            <a:off x="346841" y="11953"/>
            <a:ext cx="8450318" cy="51315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矩形 4"/>
          <p:cNvSpPr/>
          <p:nvPr/>
        </p:nvSpPr>
        <p:spPr>
          <a:xfrm>
            <a:off x="4524703" y="78831"/>
            <a:ext cx="1923394" cy="4729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5"/>
          <p:cNvSpPr txBox="1"/>
          <p:nvPr/>
        </p:nvSpPr>
        <p:spPr>
          <a:xfrm>
            <a:off x="7488619" y="4726870"/>
            <a:ext cx="219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p102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31141" t="40948" r="21603" b="34914"/>
          <a:stretch>
            <a:fillRect/>
          </a:stretch>
        </p:blipFill>
        <p:spPr bwMode="auto">
          <a:xfrm>
            <a:off x="220717" y="804042"/>
            <a:ext cx="8618951" cy="24751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716108" y="3765174"/>
            <a:ext cx="2191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p104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0121" y="319032"/>
          <a:ext cx="8697432" cy="4577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35665"/>
                <a:gridCol w="3062177"/>
                <a:gridCol w="469959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科学家</a:t>
                      </a:r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实验结论</a:t>
                      </a:r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实验设计的巧妙之处</a:t>
                      </a:r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恩格尔曼</a:t>
                      </a:r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O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是叶绿体释放出来的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,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叶绿体是绿色植物进行光合作用的场所。</a:t>
                      </a:r>
                    </a:p>
                    <a:p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选材：水绵的叶绿体呈螺旋式带状，便于观察，好氧细菌可确定释放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O</a:t>
                      </a:r>
                      <a:r>
                        <a:rPr lang="en-US" altLang="zh-CN" sz="16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多的部位；实验处理：没有空气的黑暗环境排除了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O</a:t>
                      </a:r>
                      <a:r>
                        <a:rPr lang="en-US" altLang="zh-CN" sz="16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和光的干扰；用极细的光束照射，叶绿体上有光照多和光照少的部位，相当于一组对比实验；临时装片暴露在光下的实验再一次验证了实验结果。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希尔</a:t>
                      </a:r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离体叶绿体在光下可以将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H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O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分解</a:t>
                      </a:r>
                      <a:r>
                        <a:rPr lang="en-US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,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产生</a:t>
                      </a:r>
                      <a:r>
                        <a:rPr lang="en-US" altLang="zh-CN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O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en-US" sz="18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楷体" pitchFamily="49" charset="-122"/>
                          <a:ea typeface="楷体" pitchFamily="49" charset="-122"/>
                        </a:rPr>
                        <a:t>悬浮液中没有合成糖的另一种必需原料－－－</a:t>
                      </a:r>
                      <a:r>
                        <a:rPr lang="en-US" altLang="zh-CN" sz="1600" dirty="0" smtClean="0">
                          <a:latin typeface="楷体" pitchFamily="49" charset="-122"/>
                          <a:ea typeface="楷体" pitchFamily="49" charset="-122"/>
                        </a:rPr>
                        <a:t>CO</a:t>
                      </a:r>
                      <a:r>
                        <a:rPr lang="en-US" altLang="zh-CN" sz="1600" baseline="-25000" dirty="0" smtClean="0">
                          <a:latin typeface="楷体" pitchFamily="49" charset="-122"/>
                          <a:ea typeface="楷体" pitchFamily="49" charset="-122"/>
                        </a:rPr>
                        <a:t>2</a:t>
                      </a:r>
                      <a:r>
                        <a:rPr lang="zh-CN" altLang="en-US" sz="1600" dirty="0" smtClean="0">
                          <a:latin typeface="楷体" pitchFamily="49" charset="-122"/>
                          <a:ea typeface="楷体" pitchFamily="49" charset="-122"/>
                        </a:rPr>
                        <a:t>，因此，说明水的光解并非必须与糖的合成相关联，暗示希尔反应是相对独立的反应。</a:t>
                      </a:r>
                      <a:endParaRPr lang="zh-CN" altLang="en-US" sz="16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鲁宾、卡门</a:t>
                      </a:r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氧气中的氧完全来自于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H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O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。</a:t>
                      </a:r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用同位素示踪法追踪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O</a:t>
                      </a:r>
                      <a:r>
                        <a:rPr lang="en-US" altLang="zh-CN" sz="16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中的氧和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CO</a:t>
                      </a:r>
                      <a:r>
                        <a:rPr lang="en-US" altLang="zh-CN" sz="16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中的氧的转移路径；设置对比实验。</a:t>
                      </a:r>
                      <a:endParaRPr lang="zh-CN" altLang="en-US" sz="16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卡尔文</a:t>
                      </a:r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CO</a:t>
                      </a:r>
                      <a:r>
                        <a:rPr lang="en-US" altLang="zh-CN" sz="1800" baseline="-25000" dirty="0" smtClean="0">
                          <a:latin typeface="楷体" pitchFamily="49" charset="-122"/>
                          <a:ea typeface="楷体" pitchFamily="49" charset="-122"/>
                        </a:rPr>
                        <a:t>2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与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C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5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结合，完成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CO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的固定，形成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C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3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分子，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C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3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经过一系列反应转化为糖类和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C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5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，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C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5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继续参与</a:t>
                      </a:r>
                      <a:r>
                        <a:rPr lang="en-US" altLang="zh-CN" sz="1800" dirty="0" smtClean="0">
                          <a:latin typeface="楷体" pitchFamily="49" charset="-122"/>
                          <a:ea typeface="楷体" pitchFamily="49" charset="-122"/>
                        </a:rPr>
                        <a:t>CO</a:t>
                      </a:r>
                      <a:r>
                        <a:rPr lang="en-US" altLang="zh-CN" sz="18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en-US" sz="1800" dirty="0" smtClean="0">
                          <a:latin typeface="楷体" pitchFamily="49" charset="-122"/>
                          <a:ea typeface="楷体" pitchFamily="49" charset="-122"/>
                        </a:rPr>
                        <a:t>的固定。</a:t>
                      </a:r>
                      <a:endParaRPr lang="zh-CN" altLang="en-US" sz="18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>
                          <a:latin typeface="楷体" pitchFamily="49" charset="-122"/>
                          <a:ea typeface="楷体" pitchFamily="49" charset="-122"/>
                        </a:rPr>
                        <a:t>采用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同位素示踪法追踪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CO</a:t>
                      </a:r>
                      <a:r>
                        <a:rPr lang="en-US" altLang="zh-CN" sz="1600" kern="1200" baseline="-250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2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楷体" pitchFamily="49" charset="-122"/>
                          <a:ea typeface="楷体" pitchFamily="49" charset="-122"/>
                          <a:cs typeface="+mn-cs"/>
                        </a:rPr>
                        <a:t>中碳的转移路径。采用加热等方法，终止小球藻的光合作用，以控制反应时间。</a:t>
                      </a:r>
                      <a:endParaRPr lang="zh-CN" altLang="en-US" sz="1600" dirty="0">
                        <a:latin typeface="楷体" pitchFamily="49" charset="-122"/>
                        <a:ea typeface="楷体" pitchFamily="49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400" dirty="0" smtClean="0"/>
              <a:t>光合作用的原理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" y="855663"/>
            <a:ext cx="80375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6" name="圆角矩形 5"/>
          <p:cNvSpPr/>
          <p:nvPr/>
        </p:nvSpPr>
        <p:spPr>
          <a:xfrm>
            <a:off x="882502" y="882502"/>
            <a:ext cx="595424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3565451" y="832884"/>
            <a:ext cx="595424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4245935" y="1779181"/>
            <a:ext cx="804530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4249479" y="2122967"/>
            <a:ext cx="804530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4270744" y="3037367"/>
            <a:ext cx="804530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4260112" y="3398874"/>
            <a:ext cx="804530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6347636" y="1516911"/>
            <a:ext cx="567069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7938977" y="1485014"/>
            <a:ext cx="513907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7506586" y="3083442"/>
            <a:ext cx="513907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7612912" y="3593805"/>
            <a:ext cx="584790" cy="32961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6943060" y="4572000"/>
            <a:ext cx="1871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P102-104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784336" y="963982"/>
          <a:ext cx="7098881" cy="3154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3743"/>
                <a:gridCol w="1531398"/>
                <a:gridCol w="2426859"/>
                <a:gridCol w="2526881"/>
              </a:tblGrid>
              <a:tr h="411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比较项目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光反应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solidFill>
                            <a:schemeClr val="tx1"/>
                          </a:solidFill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暗反应</a:t>
                      </a:r>
                      <a:endParaRPr lang="zh-CN" altLang="en-US" sz="2400" b="0" dirty="0">
                        <a:solidFill>
                          <a:schemeClr val="tx1"/>
                        </a:solidFill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 rowSpan="4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en-US" altLang="zh-CN" sz="2400" b="0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区</a:t>
                      </a:r>
                      <a:endParaRPr lang="en-US" altLang="zh-CN" sz="2400" b="0" dirty="0" smtClean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别</a:t>
                      </a: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发生场所</a:t>
                      </a: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外界条件</a:t>
                      </a: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物质变化</a:t>
                      </a: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能量转化</a:t>
                      </a: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1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r>
                        <a:rPr lang="zh-CN" altLang="en-US" sz="2400" b="0" dirty="0" smtClean="0">
                          <a:latin typeface="楷体" panose="02010609060101010101" pitchFamily="49" charset="-122"/>
                          <a:ea typeface="楷体" panose="02010609060101010101" pitchFamily="49" charset="-122"/>
                        </a:rPr>
                        <a:t>联系</a:t>
                      </a: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</a:pPr>
                      <a:endParaRPr lang="zh-CN" altLang="en-US" sz="2400" b="0" dirty="0">
                        <a:latin typeface="楷体" panose="02010609060101010101" pitchFamily="49" charset="-122"/>
                        <a:ea typeface="楷体" panose="02010609060101010101" pitchFamily="49" charset="-122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18979" y="978763"/>
          <a:ext cx="8537943" cy="3657600"/>
        </p:xfrm>
        <a:graphic>
          <a:graphicData uri="http://schemas.openxmlformats.org/drawingml/2006/table">
            <a:tbl>
              <a:tblPr/>
              <a:tblGrid>
                <a:gridCol w="1085130"/>
                <a:gridCol w="1370989"/>
                <a:gridCol w="2775097"/>
                <a:gridCol w="3306727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25000"/>
                        </a:lnSpc>
                        <a:spcAft>
                          <a:spcPts val="0"/>
                        </a:spcAft>
                      </a:pPr>
                      <a:endParaRPr lang="en-US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比较项目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光反应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Calibri"/>
                          <a:ea typeface="宋体"/>
                          <a:cs typeface="Times New Roman"/>
                        </a:rPr>
                        <a:t>暗反应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Calibri"/>
                          <a:ea typeface="宋体"/>
                          <a:cs typeface="Times New Roman"/>
                        </a:rPr>
                        <a:t>区别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发生场所</a:t>
                      </a:r>
                      <a:r>
                        <a:rPr lang="zh-CN" sz="2000" kern="1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zh-CN" sz="2000" kern="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类囊体膜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Calibri"/>
                          <a:ea typeface="宋体"/>
                          <a:cs typeface="Times New Roman"/>
                        </a:rPr>
                        <a:t>叶绿体基质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Calibri"/>
                          <a:ea typeface="宋体"/>
                          <a:cs typeface="Times New Roman"/>
                        </a:rPr>
                        <a:t>外界条件</a:t>
                      </a:r>
                      <a:r>
                        <a:rPr lang="zh-CN" sz="2000" kern="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zh-CN" sz="200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必须有光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有光或无光均可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Calibri"/>
                          <a:ea typeface="宋体"/>
                          <a:cs typeface="Times New Roman"/>
                        </a:rPr>
                        <a:t>物质变化</a:t>
                      </a:r>
                      <a:r>
                        <a:rPr lang="zh-CN" sz="2000" kern="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zh-CN" sz="200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水光解为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O</a:t>
                      </a:r>
                      <a:r>
                        <a:rPr lang="en-US" sz="2000" kern="100" baseline="-25000" dirty="0"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和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H</a:t>
                      </a:r>
                      <a:r>
                        <a:rPr lang="en-US" sz="2000" kern="100" baseline="30000" dirty="0" smtClean="0">
                          <a:latin typeface="Calibri"/>
                          <a:ea typeface="宋体"/>
                          <a:cs typeface="Times New Roman"/>
                        </a:rPr>
                        <a:t>+</a:t>
                      </a:r>
                      <a:r>
                        <a:rPr lang="zh-CN" altLang="en-US" sz="2000" kern="100" dirty="0" smtClean="0">
                          <a:latin typeface="Calibri"/>
                          <a:ea typeface="宋体"/>
                          <a:cs typeface="Times New Roman"/>
                        </a:rPr>
                        <a:t>；</a:t>
                      </a:r>
                      <a:endParaRPr lang="zh-CN" sz="2000" kern="100" baseline="0" dirty="0">
                        <a:latin typeface="Calibri"/>
                        <a:ea typeface="宋体"/>
                        <a:cs typeface="Times New Roman"/>
                      </a:endParaRP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合成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ATP</a:t>
                      </a: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和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NADPH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CO</a:t>
                      </a:r>
                      <a:r>
                        <a:rPr lang="en-US" sz="2000" kern="100" baseline="-25000" dirty="0">
                          <a:latin typeface="Calibri"/>
                          <a:ea typeface="宋体"/>
                          <a:cs typeface="Times New Roman"/>
                        </a:rPr>
                        <a:t>2</a:t>
                      </a: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的固定；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C</a:t>
                      </a:r>
                      <a:r>
                        <a:rPr lang="en-US" sz="2000" kern="100" baseline="-25000" dirty="0">
                          <a:latin typeface="Calibri"/>
                          <a:ea typeface="宋体"/>
                          <a:cs typeface="Times New Roman"/>
                        </a:rPr>
                        <a:t>3</a:t>
                      </a: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的还原；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分解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ATP</a:t>
                      </a: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和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NADPH</a:t>
                      </a:r>
                      <a:endParaRPr lang="zh-CN" sz="2000" kern="100" dirty="0">
                        <a:latin typeface="Calibri"/>
                        <a:ea typeface="宋体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Calibri"/>
                          <a:ea typeface="宋体"/>
                          <a:cs typeface="Times New Roman"/>
                        </a:rPr>
                        <a:t>能量转化</a:t>
                      </a:r>
                      <a:r>
                        <a:rPr lang="zh-CN" sz="2000" kern="1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zh-CN" sz="2000" kern="10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光能转化为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ATP</a:t>
                      </a: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和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NADPH</a:t>
                      </a: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中的化学能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ATP</a:t>
                      </a: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和</a:t>
                      </a:r>
                      <a:r>
                        <a:rPr lang="en-US" sz="2000" kern="100" dirty="0">
                          <a:latin typeface="Calibri"/>
                          <a:ea typeface="宋体"/>
                          <a:cs typeface="Times New Roman"/>
                        </a:rPr>
                        <a:t>NADPH</a:t>
                      </a: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中的化学能转化为有机物中的化学能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>
                          <a:latin typeface="Calibri"/>
                          <a:ea typeface="宋体"/>
                          <a:cs typeface="Times New Roman"/>
                        </a:rPr>
                        <a:t>联系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2000" kern="100" dirty="0">
                          <a:latin typeface="Calibri"/>
                          <a:ea typeface="宋体"/>
                          <a:cs typeface="Times New Roman"/>
                        </a:rPr>
                        <a:t>光反应为暗反应的进行提供反应物和能量。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2017年高三一轮生物（课件）\325.TIF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89091" y="180752"/>
            <a:ext cx="2870791" cy="165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1368720" y="1839433"/>
          <a:ext cx="7222387" cy="3048088"/>
        </p:xfrm>
        <a:graphic>
          <a:graphicData uri="http://schemas.openxmlformats.org/drawingml/2006/table">
            <a:tbl>
              <a:tblPr/>
              <a:tblGrid>
                <a:gridCol w="1565866"/>
                <a:gridCol w="3147237"/>
                <a:gridCol w="712381"/>
                <a:gridCol w="595424"/>
                <a:gridCol w="1201479"/>
              </a:tblGrid>
              <a:tr h="25400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条件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过程变化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Courier New"/>
                        </a:rPr>
                        <a:t>C</a:t>
                      </a:r>
                      <a:r>
                        <a:rPr lang="en-US" sz="1600" b="1" kern="100" baseline="-25000">
                          <a:latin typeface="Times New Roman"/>
                          <a:ea typeface="宋体"/>
                          <a:cs typeface="Courier New"/>
                        </a:rPr>
                        <a:t>3</a:t>
                      </a:r>
                      <a:endParaRPr lang="zh-CN" sz="16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Times New Roman"/>
                          <a:ea typeface="宋体"/>
                          <a:cs typeface="Courier New"/>
                        </a:rPr>
                        <a:t>C</a:t>
                      </a:r>
                      <a:r>
                        <a:rPr lang="en-US" sz="1600" b="1" kern="100" baseline="-25000">
                          <a:latin typeface="Times New Roman"/>
                          <a:ea typeface="宋体"/>
                          <a:cs typeface="Courier New"/>
                        </a:rPr>
                        <a:t>5</a:t>
                      </a:r>
                      <a:endParaRPr lang="zh-CN" sz="16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b="1" kern="100">
                          <a:latin typeface="IPAPANNEW"/>
                          <a:ea typeface="宋体"/>
                          <a:cs typeface="Times New Roman"/>
                        </a:rPr>
                        <a:t>[H]</a:t>
                      </a:r>
                      <a:r>
                        <a:rPr lang="zh-CN" sz="1600" b="1" kern="100">
                          <a:latin typeface="Times New Roman"/>
                          <a:ea typeface="宋体"/>
                          <a:cs typeface="Times New Roman"/>
                        </a:rPr>
                        <a:t>和</a:t>
                      </a:r>
                      <a:r>
                        <a:rPr lang="en-US" sz="1600" b="1" kern="100">
                          <a:latin typeface="Times New Roman"/>
                          <a:ea typeface="宋体"/>
                          <a:cs typeface="Courier New"/>
                        </a:rPr>
                        <a:t>ATP</a:t>
                      </a:r>
                      <a:endParaRPr lang="zh-CN" sz="16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光照由强到弱，</a:t>
                      </a:r>
                      <a:r>
                        <a:rPr lang="en-US" sz="1600" b="1" kern="100" dirty="0">
                          <a:latin typeface="Times New Roman"/>
                          <a:ea typeface="宋体"/>
                          <a:cs typeface="Courier New"/>
                        </a:rPr>
                        <a:t>CO</a:t>
                      </a:r>
                      <a:r>
                        <a:rPr lang="en-US" sz="1600" b="1" kern="100" baseline="-25000" dirty="0">
                          <a:latin typeface="Times New Roman"/>
                          <a:ea typeface="宋体"/>
                          <a:cs typeface="Courier New"/>
                        </a:rPr>
                        <a:t>2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供应不变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宋体"/>
                          <a:ea typeface="宋体"/>
                          <a:cs typeface="Times New Roman"/>
                        </a:rPr>
                        <a:t>①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</a:t>
                      </a:r>
                      <a:r>
                        <a:rPr lang="zh-CN" sz="16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减弱</a:t>
                      </a:r>
                      <a:r>
                        <a:rPr lang="zh-CN" altLang="en-US" sz="1600" b="0" kern="100" dirty="0" smtClean="0">
                          <a:latin typeface="宋体"/>
                          <a:ea typeface="宋体"/>
                          <a:cs typeface="Courier New"/>
                        </a:rPr>
                        <a:t>；</a:t>
                      </a:r>
                      <a:r>
                        <a:rPr lang="en-US" sz="1600" b="1" kern="100" dirty="0" smtClean="0">
                          <a:latin typeface="宋体"/>
                          <a:ea typeface="宋体"/>
                          <a:cs typeface="Times New Roman"/>
                        </a:rPr>
                        <a:t>②③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过程减弱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宋体"/>
                          <a:ea typeface="宋体"/>
                          <a:cs typeface="Times New Roman"/>
                        </a:rPr>
                        <a:t>④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过程正常进行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增加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Times New Roman"/>
                          <a:ea typeface="宋体"/>
                          <a:cs typeface="Times New Roman"/>
                        </a:rPr>
                        <a:t>减少</a:t>
                      </a:r>
                      <a:endParaRPr lang="zh-CN" sz="16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减少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80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Times New Roman"/>
                          <a:ea typeface="宋体"/>
                          <a:cs typeface="Times New Roman"/>
                        </a:rPr>
                        <a:t>光照由弱到强，</a:t>
                      </a:r>
                      <a:r>
                        <a:rPr lang="en-US" sz="1600" b="1" kern="100">
                          <a:latin typeface="Times New Roman"/>
                          <a:ea typeface="宋体"/>
                          <a:cs typeface="Courier New"/>
                        </a:rPr>
                        <a:t>CO</a:t>
                      </a:r>
                      <a:r>
                        <a:rPr lang="en-US" sz="1600" b="1" kern="100" baseline="-25000">
                          <a:latin typeface="Times New Roman"/>
                          <a:ea typeface="宋体"/>
                          <a:cs typeface="Courier New"/>
                        </a:rPr>
                        <a:t>2</a:t>
                      </a:r>
                      <a:r>
                        <a:rPr lang="zh-CN" sz="1600" b="1" kern="100">
                          <a:latin typeface="Times New Roman"/>
                          <a:ea typeface="宋体"/>
                          <a:cs typeface="Times New Roman"/>
                        </a:rPr>
                        <a:t>供应不变</a:t>
                      </a:r>
                      <a:endParaRPr lang="zh-CN" sz="16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宋体"/>
                          <a:ea typeface="宋体"/>
                          <a:cs typeface="Times New Roman"/>
                        </a:rPr>
                        <a:t>①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</a:t>
                      </a:r>
                      <a:r>
                        <a:rPr lang="zh-CN" sz="16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增强</a:t>
                      </a:r>
                      <a:r>
                        <a:rPr lang="zh-CN" altLang="en-US" sz="1600" b="0" kern="100" dirty="0" smtClean="0">
                          <a:latin typeface="宋体"/>
                          <a:ea typeface="宋体"/>
                          <a:cs typeface="Courier New"/>
                        </a:rPr>
                        <a:t>；</a:t>
                      </a:r>
                      <a:r>
                        <a:rPr lang="en-US" sz="1600" b="1" kern="100" dirty="0" smtClean="0">
                          <a:latin typeface="宋体"/>
                          <a:ea typeface="宋体"/>
                          <a:cs typeface="Times New Roman"/>
                        </a:rPr>
                        <a:t>②③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过程增强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宋体"/>
                          <a:ea typeface="宋体"/>
                          <a:cs typeface="Times New Roman"/>
                        </a:rPr>
                        <a:t>④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过程正常进行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u="none" kern="100" dirty="0">
                          <a:latin typeface="Times New Roman"/>
                          <a:ea typeface="宋体"/>
                          <a:cs typeface="Times New Roman"/>
                        </a:rPr>
                        <a:t>减少</a:t>
                      </a:r>
                      <a:endParaRPr lang="zh-CN" sz="1600" u="none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u="none" kern="100" dirty="0">
                          <a:latin typeface="Times New Roman"/>
                          <a:ea typeface="宋体"/>
                          <a:cs typeface="Times New Roman"/>
                        </a:rPr>
                        <a:t>增加</a:t>
                      </a:r>
                      <a:endParaRPr lang="zh-CN" sz="1600" u="none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u="none" kern="100" dirty="0">
                          <a:latin typeface="Times New Roman"/>
                          <a:ea typeface="宋体"/>
                          <a:cs typeface="Times New Roman"/>
                        </a:rPr>
                        <a:t>增加</a:t>
                      </a:r>
                      <a:endParaRPr lang="zh-CN" sz="1600" u="none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02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Times New Roman"/>
                          <a:ea typeface="宋体"/>
                          <a:cs typeface="Times New Roman"/>
                        </a:rPr>
                        <a:t>光照不变，</a:t>
                      </a:r>
                      <a:r>
                        <a:rPr lang="en-US" sz="1600" b="1" kern="100">
                          <a:latin typeface="Times New Roman"/>
                          <a:ea typeface="宋体"/>
                          <a:cs typeface="Courier New"/>
                        </a:rPr>
                        <a:t>CO</a:t>
                      </a:r>
                      <a:r>
                        <a:rPr lang="en-US" sz="1600" b="1" kern="100" baseline="-25000">
                          <a:latin typeface="Times New Roman"/>
                          <a:ea typeface="宋体"/>
                          <a:cs typeface="Courier New"/>
                        </a:rPr>
                        <a:t>2</a:t>
                      </a:r>
                      <a:r>
                        <a:rPr lang="zh-CN" sz="1600" b="1" kern="100">
                          <a:latin typeface="Times New Roman"/>
                          <a:ea typeface="宋体"/>
                          <a:cs typeface="Times New Roman"/>
                        </a:rPr>
                        <a:t>由充足到不足</a:t>
                      </a:r>
                      <a:endParaRPr lang="zh-CN" sz="16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宋体"/>
                          <a:ea typeface="宋体"/>
                          <a:cs typeface="Times New Roman"/>
                        </a:rPr>
                        <a:t>④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</a:t>
                      </a:r>
                      <a:r>
                        <a:rPr lang="zh-CN" sz="16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减弱</a:t>
                      </a:r>
                      <a:r>
                        <a:rPr lang="zh-CN" altLang="en-US" sz="1600" b="0" kern="100" dirty="0" smtClean="0">
                          <a:latin typeface="宋体"/>
                          <a:ea typeface="宋体"/>
                          <a:cs typeface="Courier New"/>
                        </a:rPr>
                        <a:t>；</a:t>
                      </a:r>
                      <a:endParaRPr lang="en-US" altLang="zh-CN" sz="1600" b="0" kern="100" dirty="0" smtClean="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latin typeface="宋体"/>
                          <a:ea typeface="宋体"/>
                          <a:cs typeface="Times New Roman"/>
                        </a:rPr>
                        <a:t>①②③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</a:t>
                      </a:r>
                      <a:r>
                        <a:rPr lang="zh-CN" sz="16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正常进行，</a:t>
                      </a:r>
                      <a:endParaRPr lang="en-US" altLang="zh-CN" sz="1600" b="1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随</a:t>
                      </a:r>
                      <a:r>
                        <a:rPr lang="en-US" sz="1600" b="1" kern="100" dirty="0">
                          <a:latin typeface="Times New Roman"/>
                          <a:ea typeface="宋体"/>
                          <a:cs typeface="Courier New"/>
                        </a:rPr>
                        <a:t>C</a:t>
                      </a:r>
                      <a:r>
                        <a:rPr lang="en-US" sz="1600" b="1" kern="100" baseline="-25000" dirty="0">
                          <a:latin typeface="Times New Roman"/>
                          <a:ea typeface="宋体"/>
                          <a:cs typeface="Courier New"/>
                        </a:rPr>
                        <a:t>3</a:t>
                      </a:r>
                      <a:r>
                        <a:rPr lang="zh-CN" sz="16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减少</a:t>
                      </a:r>
                      <a:r>
                        <a:rPr lang="en-US" sz="1600" b="1" kern="100" dirty="0" smtClean="0">
                          <a:latin typeface="宋体"/>
                          <a:ea typeface="宋体"/>
                          <a:cs typeface="Times New Roman"/>
                        </a:rPr>
                        <a:t>②③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减弱</a:t>
                      </a:r>
                      <a:r>
                        <a:rPr lang="zh-CN" sz="16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，</a:t>
                      </a:r>
                      <a:endParaRPr lang="en-US" altLang="zh-CN" sz="1600" b="1" kern="100" dirty="0" smtClean="0">
                        <a:latin typeface="Times New Roman"/>
                        <a:ea typeface="宋体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 smtClean="0">
                          <a:latin typeface="宋体"/>
                          <a:ea typeface="宋体"/>
                          <a:cs typeface="Times New Roman"/>
                        </a:rPr>
                        <a:t>①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过程正常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u="none" kern="100" dirty="0">
                          <a:latin typeface="Times New Roman"/>
                          <a:ea typeface="宋体"/>
                          <a:cs typeface="Times New Roman"/>
                        </a:rPr>
                        <a:t>减少</a:t>
                      </a:r>
                      <a:endParaRPr lang="zh-CN" sz="1600" u="none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u="none" kern="100" dirty="0">
                          <a:latin typeface="Times New Roman"/>
                          <a:ea typeface="宋体"/>
                          <a:cs typeface="Times New Roman"/>
                        </a:rPr>
                        <a:t>增加</a:t>
                      </a:r>
                      <a:endParaRPr lang="zh-CN" sz="1600" u="none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u="none" kern="100" dirty="0">
                          <a:latin typeface="Times New Roman"/>
                          <a:ea typeface="宋体"/>
                          <a:cs typeface="Times New Roman"/>
                        </a:rPr>
                        <a:t>增加</a:t>
                      </a:r>
                      <a:endParaRPr lang="zh-CN" sz="1600" u="none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0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kern="100">
                          <a:latin typeface="Times New Roman"/>
                          <a:ea typeface="宋体"/>
                          <a:cs typeface="Times New Roman"/>
                        </a:rPr>
                        <a:t>光照不变，</a:t>
                      </a:r>
                      <a:r>
                        <a:rPr lang="en-US" sz="1600" b="1" kern="100">
                          <a:latin typeface="Times New Roman"/>
                          <a:ea typeface="宋体"/>
                          <a:cs typeface="Courier New"/>
                        </a:rPr>
                        <a:t>CO</a:t>
                      </a:r>
                      <a:r>
                        <a:rPr lang="en-US" sz="1600" b="1" kern="100" baseline="-25000">
                          <a:latin typeface="Times New Roman"/>
                          <a:ea typeface="宋体"/>
                          <a:cs typeface="Courier New"/>
                        </a:rPr>
                        <a:t>2</a:t>
                      </a:r>
                      <a:r>
                        <a:rPr lang="zh-CN" sz="1600" b="1" kern="100">
                          <a:latin typeface="Times New Roman"/>
                          <a:ea typeface="宋体"/>
                          <a:cs typeface="Times New Roman"/>
                        </a:rPr>
                        <a:t>由不足到充足</a:t>
                      </a:r>
                      <a:endParaRPr lang="zh-CN" sz="1600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宋体"/>
                          <a:ea typeface="宋体"/>
                          <a:cs typeface="Times New Roman"/>
                        </a:rPr>
                        <a:t>④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过程增强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b="1" kern="100" dirty="0">
                          <a:latin typeface="宋体"/>
                          <a:ea typeface="宋体"/>
                          <a:cs typeface="Times New Roman"/>
                        </a:rPr>
                        <a:t>①②③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正常进行</a:t>
                      </a:r>
                      <a:r>
                        <a:rPr lang="zh-CN" sz="1600" b="1" kern="100" dirty="0" smtClean="0">
                          <a:latin typeface="Times New Roman"/>
                          <a:ea typeface="宋体"/>
                          <a:cs typeface="Times New Roman"/>
                        </a:rPr>
                        <a:t>，随</a:t>
                      </a:r>
                      <a:r>
                        <a:rPr lang="en-US" sz="1600" b="1" kern="100" dirty="0">
                          <a:latin typeface="Times New Roman"/>
                          <a:ea typeface="宋体"/>
                          <a:cs typeface="Courier New"/>
                        </a:rPr>
                        <a:t>C</a:t>
                      </a:r>
                      <a:r>
                        <a:rPr lang="en-US" sz="1600" b="1" kern="100" baseline="-25000" dirty="0">
                          <a:latin typeface="Times New Roman"/>
                          <a:ea typeface="宋体"/>
                          <a:cs typeface="Courier New"/>
                        </a:rPr>
                        <a:t>3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增加</a:t>
                      </a:r>
                      <a:r>
                        <a:rPr lang="en-US" sz="1600" b="1" kern="100" dirty="0">
                          <a:latin typeface="宋体"/>
                          <a:ea typeface="宋体"/>
                          <a:cs typeface="Times New Roman"/>
                        </a:rPr>
                        <a:t>②③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增强，</a:t>
                      </a:r>
                      <a:r>
                        <a:rPr lang="en-US" sz="1600" b="1" kern="100" dirty="0">
                          <a:latin typeface="宋体"/>
                          <a:ea typeface="宋体"/>
                          <a:cs typeface="Times New Roman"/>
                        </a:rPr>
                        <a:t>①</a:t>
                      </a: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过程正常</a:t>
                      </a:r>
                      <a:endParaRPr lang="zh-CN" sz="1600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u="none" kern="100" dirty="0">
                          <a:latin typeface="Times New Roman"/>
                          <a:ea typeface="宋体"/>
                          <a:cs typeface="Times New Roman"/>
                        </a:rPr>
                        <a:t>增加</a:t>
                      </a:r>
                      <a:endParaRPr lang="zh-CN" sz="1600" u="none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u="none" kern="100" dirty="0">
                          <a:latin typeface="Times New Roman"/>
                          <a:ea typeface="宋体"/>
                          <a:cs typeface="Times New Roman"/>
                        </a:rPr>
                        <a:t>减少</a:t>
                      </a:r>
                      <a:endParaRPr lang="zh-CN" sz="1600" u="none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b="1" u="none" kern="100" dirty="0">
                          <a:latin typeface="Times New Roman"/>
                          <a:ea typeface="宋体"/>
                          <a:cs typeface="Times New Roman"/>
                        </a:rPr>
                        <a:t>减少</a:t>
                      </a:r>
                      <a:endParaRPr lang="zh-CN" sz="1600" u="none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圆角矩形 10"/>
          <p:cNvSpPr/>
          <p:nvPr/>
        </p:nvSpPr>
        <p:spPr>
          <a:xfrm>
            <a:off x="2980661" y="2130056"/>
            <a:ext cx="2622697" cy="464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2994838" y="2643963"/>
            <a:ext cx="2622697" cy="46428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2966484" y="3125971"/>
            <a:ext cx="2622697" cy="96756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2980661" y="4160873"/>
            <a:ext cx="2984204" cy="70883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 flipV="1">
            <a:off x="6177516" y="2232836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 flipV="1">
            <a:off x="6808382" y="2204482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 flipV="1">
            <a:off x="7481778" y="2176127"/>
            <a:ext cx="1056167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 flipV="1">
            <a:off x="6170427" y="2704213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 flipV="1">
            <a:off x="6811924" y="2729022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 flipV="1">
            <a:off x="7715692" y="2739655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 flipV="1">
            <a:off x="6163339" y="3483934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 flipV="1">
            <a:off x="6822558" y="3483934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圆角矩形 22"/>
          <p:cNvSpPr/>
          <p:nvPr/>
        </p:nvSpPr>
        <p:spPr>
          <a:xfrm flipV="1">
            <a:off x="7662529" y="3505198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 flipV="1">
            <a:off x="6113720" y="4369980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 flipV="1">
            <a:off x="6815469" y="4401879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 flipV="1">
            <a:off x="7729869" y="4369980"/>
            <a:ext cx="552893" cy="287079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3450" y="240053"/>
            <a:ext cx="6419850" cy="481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圆角矩形 4"/>
          <p:cNvSpPr/>
          <p:nvPr/>
        </p:nvSpPr>
        <p:spPr>
          <a:xfrm>
            <a:off x="1158950" y="3253563"/>
            <a:ext cx="6028660" cy="1701209"/>
          </a:xfrm>
          <a:prstGeom prst="roundRect">
            <a:avLst/>
          </a:prstGeom>
          <a:noFill/>
          <a:ln>
            <a:solidFill>
              <a:srgbClr val="C0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>
            <a:off x="2222205" y="3944679"/>
            <a:ext cx="1913860" cy="1588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 flipV="1">
            <a:off x="2130055" y="4646428"/>
            <a:ext cx="1474382" cy="3545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453963" y="1956391"/>
            <a:ext cx="2562446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 smtClean="0"/>
              <a:t>捕获光能的色素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捕获光能的结构</a:t>
            </a:r>
            <a:endParaRPr lang="en-US" altLang="zh-CN" dirty="0" smtClean="0"/>
          </a:p>
          <a:p>
            <a:pPr>
              <a:lnSpc>
                <a:spcPct val="150000"/>
              </a:lnSpc>
            </a:pPr>
            <a:r>
              <a:rPr lang="zh-CN" altLang="en-US" dirty="0" smtClean="0"/>
              <a:t>光合作用的原理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4093535"/>
            <a:ext cx="8139178" cy="66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altLang="en-US" sz="3200" dirty="0" smtClean="0"/>
              <a:t>实质：</a:t>
            </a:r>
            <a:endParaRPr lang="zh-CN" altLang="en-US" sz="32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108" y="377198"/>
            <a:ext cx="8037512" cy="364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  <p:sp>
        <p:nvSpPr>
          <p:cNvPr id="5" name="TextBox 4"/>
          <p:cNvSpPr txBox="1"/>
          <p:nvPr/>
        </p:nvSpPr>
        <p:spPr>
          <a:xfrm>
            <a:off x="1839433" y="4167963"/>
            <a:ext cx="65921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合成有机物，储存能量。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800" dirty="0" smtClean="0"/>
              <a:t>一、捕获光能的色素</a:t>
            </a:r>
            <a:endParaRPr lang="zh-CN" altLang="en-US" sz="28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sz="2000" dirty="0" smtClean="0">
                <a:solidFill>
                  <a:srgbClr val="2B0AB6"/>
                </a:solidFill>
              </a:rPr>
              <a:t>阅读课本第</a:t>
            </a:r>
            <a:r>
              <a:rPr lang="en-US" altLang="zh-CN" sz="2000" dirty="0" smtClean="0">
                <a:solidFill>
                  <a:srgbClr val="2B0AB6"/>
                </a:solidFill>
              </a:rPr>
              <a:t>98</a:t>
            </a:r>
            <a:r>
              <a:rPr sz="2000" dirty="0" smtClean="0">
                <a:solidFill>
                  <a:srgbClr val="2B0AB6"/>
                </a:solidFill>
              </a:rPr>
              <a:t>页 探究</a:t>
            </a:r>
            <a:r>
              <a:rPr lang="en-US" sz="2000" dirty="0" smtClean="0">
                <a:solidFill>
                  <a:srgbClr val="2B0AB6"/>
                </a:solidFill>
              </a:rPr>
              <a:t>.</a:t>
            </a:r>
            <a:r>
              <a:rPr sz="2000" dirty="0" smtClean="0">
                <a:solidFill>
                  <a:srgbClr val="2B0AB6"/>
                </a:solidFill>
              </a:rPr>
              <a:t>实践</a:t>
            </a:r>
            <a:endParaRPr lang="en-US" sz="2000" dirty="0" smtClean="0">
              <a:solidFill>
                <a:srgbClr val="2B0AB6"/>
              </a:solidFill>
            </a:endParaRPr>
          </a:p>
          <a:p>
            <a:pPr>
              <a:buNone/>
            </a:pPr>
            <a:r>
              <a:rPr sz="2000" dirty="0" smtClean="0">
                <a:solidFill>
                  <a:srgbClr val="2B0AB6"/>
                </a:solidFill>
              </a:rPr>
              <a:t>观看“绿叶中色素的提取和分离”实验 视频</a:t>
            </a:r>
            <a:endParaRPr lang="en-US" sz="2000" dirty="0" smtClean="0">
              <a:solidFill>
                <a:srgbClr val="2B0AB6"/>
              </a:solidFill>
            </a:endParaRPr>
          </a:p>
          <a:p>
            <a:pPr>
              <a:buNone/>
            </a:pPr>
            <a:r>
              <a:rPr lang="en-US" sz="2000" dirty="0" smtClean="0"/>
              <a:t>1</a:t>
            </a:r>
            <a:r>
              <a:rPr sz="2000" dirty="0" smtClean="0"/>
              <a:t>．实验原理</a:t>
            </a:r>
          </a:p>
          <a:p>
            <a:pPr>
              <a:buNone/>
            </a:pPr>
            <a:r>
              <a:rPr sz="2000" dirty="0" smtClean="0"/>
              <a:t>提取：绿叶中的色素能够溶解在</a:t>
            </a:r>
            <a:r>
              <a:rPr lang="en-US" sz="2000" dirty="0" smtClean="0"/>
              <a:t>_____________</a:t>
            </a:r>
            <a:r>
              <a:rPr sz="2000" dirty="0" smtClean="0"/>
              <a:t>中，而不溶于水，可用</a:t>
            </a:r>
            <a:r>
              <a:rPr lang="en-US" sz="2000" dirty="0" smtClean="0"/>
              <a:t>_________</a:t>
            </a:r>
            <a:r>
              <a:rPr sz="2000" dirty="0" smtClean="0"/>
              <a:t>提取色素</a:t>
            </a:r>
          </a:p>
          <a:p>
            <a:pPr>
              <a:buNone/>
            </a:pPr>
            <a:r>
              <a:rPr sz="2000" dirty="0" smtClean="0"/>
              <a:t>　</a:t>
            </a:r>
            <a:r>
              <a:rPr lang="en-US" sz="2000" dirty="0" smtClean="0"/>
              <a:t>↓</a:t>
            </a:r>
            <a:endParaRPr sz="2000" dirty="0" smtClean="0"/>
          </a:p>
          <a:p>
            <a:pPr>
              <a:buNone/>
            </a:pPr>
            <a:r>
              <a:rPr sz="2000" dirty="0" smtClean="0"/>
              <a:t>分离：各种色素在</a:t>
            </a:r>
            <a:r>
              <a:rPr lang="en-US" sz="2000" dirty="0" smtClean="0"/>
              <a:t>______</a:t>
            </a:r>
            <a:r>
              <a:rPr sz="2000" dirty="0" smtClean="0"/>
              <a:t>中溶解度不同，</a:t>
            </a:r>
            <a:r>
              <a:rPr lang="en-US" sz="2000" dirty="0" smtClean="0"/>
              <a:t>______</a:t>
            </a:r>
            <a:r>
              <a:rPr sz="2000" dirty="0" smtClean="0"/>
              <a:t>的随</a:t>
            </a:r>
            <a:r>
              <a:rPr lang="en-US" sz="2000" dirty="0" smtClean="0"/>
              <a:t>______</a:t>
            </a:r>
            <a:r>
              <a:rPr sz="2000" dirty="0" smtClean="0"/>
              <a:t>在滤纸上扩散得快，反之则慢，从而使各种色素相互分离</a:t>
            </a:r>
          </a:p>
          <a:p>
            <a:pPr>
              <a:buNone/>
            </a:pPr>
            <a:endParaRPr sz="2000" dirty="0" smtClean="0"/>
          </a:p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4438839" y="2238228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有机溶剂无水乙醇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868144" y="3705522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层析液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6" name="矩形 5"/>
          <p:cNvSpPr/>
          <p:nvPr/>
        </p:nvSpPr>
        <p:spPr>
          <a:xfrm>
            <a:off x="5527827" y="3716154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溶解度高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7227493" y="3694889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层析液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1519351" y="2674163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无水乙醇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147" y="470690"/>
            <a:ext cx="8139178" cy="331514"/>
          </a:xfrm>
        </p:spPr>
        <p:txBody>
          <a:bodyPr>
            <a:noAutofit/>
          </a:bodyPr>
          <a:lstStyle/>
          <a:p>
            <a:r>
              <a:rPr sz="2000" dirty="0" smtClean="0"/>
              <a:t>实验中的注意事项及操作目的</a:t>
            </a:r>
            <a:endParaRPr lang="zh-CN" altLang="en-US" sz="2000" dirty="0"/>
          </a:p>
        </p:txBody>
      </p:sp>
      <p:graphicFrame>
        <p:nvGraphicFramePr>
          <p:cNvPr id="4" name="内容占位符 3"/>
          <p:cNvGraphicFramePr>
            <a:graphicFrameLocks noGrp="1"/>
          </p:cNvGraphicFramePr>
          <p:nvPr>
            <p:ph idx="1"/>
          </p:nvPr>
        </p:nvGraphicFramePr>
        <p:xfrm>
          <a:off x="318978" y="1006529"/>
          <a:ext cx="8431619" cy="3969510"/>
        </p:xfrm>
        <a:graphic>
          <a:graphicData uri="http://schemas.openxmlformats.org/drawingml/2006/table">
            <a:tbl>
              <a:tblPr/>
              <a:tblGrid>
                <a:gridCol w="712038"/>
                <a:gridCol w="723356"/>
                <a:gridCol w="3615069"/>
                <a:gridCol w="3381156"/>
              </a:tblGrid>
              <a:tr h="39695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过程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注意事项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宋体"/>
                          <a:cs typeface="Times New Roman"/>
                        </a:rPr>
                        <a:t>操作目的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1">
                <a:tc rowSpan="5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提取色素</a:t>
                      </a:r>
                      <a:endParaRPr lang="zh-CN" sz="16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 dirty="0">
                          <a:latin typeface="Times New Roman"/>
                          <a:ea typeface="宋体"/>
                          <a:cs typeface="Courier New"/>
                        </a:rPr>
                        <a:t>(1)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选新鲜绿色的叶片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宋体"/>
                          <a:cs typeface="Times New Roman"/>
                        </a:rPr>
                        <a:t>使滤液中色素含量高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Courier New"/>
                        </a:rPr>
                        <a:t>(2)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研磨时加无水乙醇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宋体"/>
                          <a:cs typeface="Times New Roman"/>
                        </a:rPr>
                        <a:t>溶解色素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Courier New"/>
                        </a:rPr>
                        <a:t>(3)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加少量</a:t>
                      </a:r>
                      <a:r>
                        <a:rPr lang="en-US" sz="1800" b="1" kern="100" dirty="0">
                          <a:latin typeface="Times New Roman"/>
                          <a:ea typeface="宋体"/>
                          <a:cs typeface="Courier New"/>
                        </a:rPr>
                        <a:t>SiO</a:t>
                      </a:r>
                      <a:r>
                        <a:rPr lang="en-US" sz="1800" b="1" kern="100" baseline="-25000" dirty="0">
                          <a:latin typeface="Times New Roman"/>
                          <a:ea typeface="宋体"/>
                          <a:cs typeface="Courier New"/>
                        </a:rPr>
                        <a:t>2</a:t>
                      </a: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和</a:t>
                      </a:r>
                      <a:r>
                        <a:rPr lang="en-US" sz="1800" b="1" kern="100" dirty="0">
                          <a:latin typeface="Times New Roman"/>
                          <a:ea typeface="宋体"/>
                          <a:cs typeface="Courier New"/>
                        </a:rPr>
                        <a:t>CaCO</a:t>
                      </a:r>
                      <a:r>
                        <a:rPr lang="en-US" sz="1800" b="1" kern="100" baseline="-25000" dirty="0">
                          <a:latin typeface="Times New Roman"/>
                          <a:ea typeface="宋体"/>
                          <a:cs typeface="Courier New"/>
                        </a:rPr>
                        <a:t>3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研磨充分和保护色素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Courier New"/>
                        </a:rPr>
                        <a:t>(4)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迅速、充分研磨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防止乙醇挥发，充分溶解色素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Courier New"/>
                        </a:rPr>
                        <a:t>(5)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盛放滤液的试管管口加棉塞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防止乙醇挥发和色素氧化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1">
                <a:tc row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600" b="1" kern="100" dirty="0">
                          <a:latin typeface="Times New Roman"/>
                          <a:ea typeface="宋体"/>
                          <a:cs typeface="Times New Roman"/>
                        </a:rPr>
                        <a:t>分离色素</a:t>
                      </a:r>
                      <a:endParaRPr lang="zh-CN" sz="16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Courier New"/>
                        </a:rPr>
                        <a:t>(1)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滤纸预先干燥处理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使层析液在滤纸上快速扩散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Courier New"/>
                        </a:rPr>
                        <a:t>(2)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滤液细线要直、细、匀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使分离出的色素带平整不重叠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Courier New"/>
                        </a:rPr>
                        <a:t>(3)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>
                          <a:latin typeface="Times New Roman"/>
                          <a:ea typeface="宋体"/>
                          <a:cs typeface="Times New Roman"/>
                        </a:rPr>
                        <a:t>滤液细线干燥后再画一两次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使分离出的色素带清晰分明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695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800" b="1" kern="100">
                          <a:latin typeface="Times New Roman"/>
                          <a:ea typeface="宋体"/>
                          <a:cs typeface="Courier New"/>
                        </a:rPr>
                        <a:t>(4)</a:t>
                      </a:r>
                      <a:endParaRPr lang="zh-CN" sz="1800" b="1" kern="10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滤液细线不触及层析液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zh-CN" sz="1800" b="1" kern="100" dirty="0">
                          <a:latin typeface="Times New Roman"/>
                          <a:ea typeface="宋体"/>
                          <a:cs typeface="Times New Roman"/>
                        </a:rPr>
                        <a:t>防止色素直接溶解到层析液中</a:t>
                      </a:r>
                      <a:endParaRPr lang="zh-CN" sz="1800" b="1" kern="100" dirty="0">
                        <a:latin typeface="宋体"/>
                        <a:ea typeface="宋体"/>
                        <a:cs typeface="Courier New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5677786" y="1488561"/>
            <a:ext cx="2690037" cy="276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5"/>
          <p:cNvSpPr/>
          <p:nvPr/>
        </p:nvSpPr>
        <p:spPr>
          <a:xfrm>
            <a:off x="5808921" y="1842982"/>
            <a:ext cx="2690037" cy="34024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5702596" y="2289550"/>
            <a:ext cx="2690037" cy="276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543107" y="2693589"/>
            <a:ext cx="3058633" cy="276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670697" y="3097629"/>
            <a:ext cx="2690037" cy="276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5511210" y="3491034"/>
            <a:ext cx="2984204" cy="276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511209" y="3905706"/>
            <a:ext cx="3122428" cy="276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5606902" y="4299112"/>
            <a:ext cx="2888512" cy="27644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521842" y="4667690"/>
            <a:ext cx="3069265" cy="2977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400" dirty="0" smtClean="0"/>
              <a:t>理性分析实验结果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5639" t="10834" r="26324" b="29979"/>
          <a:stretch>
            <a:fillRect/>
          </a:stretch>
        </p:blipFill>
        <p:spPr bwMode="auto">
          <a:xfrm>
            <a:off x="673175" y="1593924"/>
            <a:ext cx="1111438" cy="2435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5"/>
          <p:cNvPicPr/>
          <p:nvPr/>
        </p:nvPicPr>
        <p:blipFill>
          <a:blip r:embed="rId3" cstate="print"/>
          <a:srcRect l="45627" t="35158" r="24839" b="34593"/>
          <a:stretch>
            <a:fillRect/>
          </a:stretch>
        </p:blipFill>
        <p:spPr>
          <a:xfrm>
            <a:off x="1711842" y="733647"/>
            <a:ext cx="6826102" cy="415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圆角矩形 6"/>
          <p:cNvSpPr/>
          <p:nvPr/>
        </p:nvSpPr>
        <p:spPr>
          <a:xfrm>
            <a:off x="2923955" y="1552354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2916867" y="2055628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2927499" y="2587257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948765" y="3140149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3980123" y="1609061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3980123" y="2055629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4022652" y="2629787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4012020" y="3161415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011481" y="1577163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4968951" y="2066261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圆角矩形 16"/>
          <p:cNvSpPr/>
          <p:nvPr/>
        </p:nvSpPr>
        <p:spPr>
          <a:xfrm>
            <a:off x="5032745" y="2619154"/>
            <a:ext cx="1240463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圆角矩形 17"/>
          <p:cNvSpPr/>
          <p:nvPr/>
        </p:nvSpPr>
        <p:spPr>
          <a:xfrm>
            <a:off x="5032746" y="3182679"/>
            <a:ext cx="1325524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矩形 18"/>
          <p:cNvSpPr/>
          <p:nvPr/>
        </p:nvSpPr>
        <p:spPr>
          <a:xfrm>
            <a:off x="6744586" y="1502735"/>
            <a:ext cx="1027813" cy="37922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 19"/>
          <p:cNvSpPr/>
          <p:nvPr/>
        </p:nvSpPr>
        <p:spPr>
          <a:xfrm>
            <a:off x="6765852" y="2023731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圆角矩形 20"/>
          <p:cNvSpPr/>
          <p:nvPr/>
        </p:nvSpPr>
        <p:spPr>
          <a:xfrm>
            <a:off x="6691424" y="2608521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6776486" y="3193312"/>
            <a:ext cx="88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2913320" y="3747775"/>
            <a:ext cx="6390167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dirty="0" smtClean="0"/>
              <a:t>色素带在滤纸条上距滤液细线的距离：</a:t>
            </a:r>
            <a:endParaRPr lang="en-US" altLang="zh-CN" dirty="0" smtClean="0"/>
          </a:p>
          <a:p>
            <a:pPr>
              <a:lnSpc>
                <a:spcPct val="125000"/>
              </a:lnSpc>
            </a:pPr>
            <a:r>
              <a:rPr lang="zh-CN" altLang="en-US" sz="1600" dirty="0" smtClean="0"/>
              <a:t>                                    距离滤液细线越远、溶解度越大。</a:t>
            </a:r>
            <a:endParaRPr lang="en-US" altLang="zh-CN" sz="1600" dirty="0" smtClean="0"/>
          </a:p>
          <a:p>
            <a:pPr>
              <a:lnSpc>
                <a:spcPct val="125000"/>
              </a:lnSpc>
            </a:pPr>
            <a:r>
              <a:rPr lang="zh-CN" altLang="en-US" dirty="0" smtClean="0"/>
              <a:t>色素带宽窄：</a:t>
            </a:r>
            <a:r>
              <a:rPr lang="zh-CN" altLang="en-US" sz="1600" dirty="0" smtClean="0"/>
              <a:t>色素带越宽，含量越多</a:t>
            </a:r>
            <a:endParaRPr lang="zh-CN" altLang="en-US" sz="1600" dirty="0"/>
          </a:p>
        </p:txBody>
      </p:sp>
      <p:sp>
        <p:nvSpPr>
          <p:cNvPr id="25" name="圆角矩形 24"/>
          <p:cNvSpPr/>
          <p:nvPr/>
        </p:nvSpPr>
        <p:spPr>
          <a:xfrm>
            <a:off x="2991294" y="4107712"/>
            <a:ext cx="6152706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4302643" y="4409853"/>
            <a:ext cx="4692502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400" smtClean="0"/>
              <a:t>难点</a:t>
            </a:r>
            <a:endParaRPr lang="zh-CN" altLang="en-US" sz="2400" dirty="0"/>
          </a:p>
        </p:txBody>
      </p:sp>
      <p:pic>
        <p:nvPicPr>
          <p:cNvPr id="5" name="Picture 2" descr="D:\2017年高三一轮生物（课件）\354.TIF"/>
          <p:cNvPicPr>
            <a:picLocks noChangeAspect="1" noChangeArrowheads="1"/>
          </p:cNvPicPr>
          <p:nvPr/>
        </p:nvPicPr>
        <p:blipFill>
          <a:blip r:embed="rId2" r:link="rId3"/>
          <a:srcRect t="835" r="50060" b="56863"/>
          <a:stretch>
            <a:fillRect/>
          </a:stretch>
        </p:blipFill>
        <p:spPr bwMode="auto">
          <a:xfrm>
            <a:off x="7116727" y="3179138"/>
            <a:ext cx="1872112" cy="1446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 descr="D:\2017年高三一轮生物（课件）\353.TIF"/>
          <p:cNvPicPr>
            <a:picLocks noChangeAspect="1" noChangeArrowheads="1"/>
          </p:cNvPicPr>
          <p:nvPr/>
        </p:nvPicPr>
        <p:blipFill>
          <a:blip r:embed="rId4" r:link="rId5"/>
          <a:srcRect l="80961" b="18288"/>
          <a:stretch>
            <a:fillRect/>
          </a:stretch>
        </p:blipFill>
        <p:spPr bwMode="auto">
          <a:xfrm>
            <a:off x="1041987" y="1158957"/>
            <a:ext cx="659219" cy="158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D:\2017年高三一轮生物（课件）\353.TIF"/>
          <p:cNvPicPr>
            <a:picLocks noChangeAspect="1" noChangeArrowheads="1"/>
          </p:cNvPicPr>
          <p:nvPr/>
        </p:nvPicPr>
        <p:blipFill>
          <a:blip r:embed="rId4" r:link="rId5"/>
          <a:srcRect l="25965" r="53182" b="20521"/>
          <a:stretch>
            <a:fillRect/>
          </a:stretch>
        </p:blipFill>
        <p:spPr bwMode="auto">
          <a:xfrm>
            <a:off x="3455579" y="1219215"/>
            <a:ext cx="648586" cy="153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D:\2017年高三一轮生物（课件）\354.TIF"/>
          <p:cNvPicPr>
            <a:picLocks noChangeAspect="1" noChangeArrowheads="1"/>
          </p:cNvPicPr>
          <p:nvPr/>
        </p:nvPicPr>
        <p:blipFill>
          <a:blip r:embed="rId2" r:link="rId3"/>
          <a:srcRect l="51104" t="1169" b="55795"/>
          <a:stretch>
            <a:fillRect/>
          </a:stretch>
        </p:blipFill>
        <p:spPr bwMode="auto">
          <a:xfrm>
            <a:off x="4997304" y="3211039"/>
            <a:ext cx="2040845" cy="1435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 descr="D:\2017年高三一轮生物（课件）\354.TIF"/>
          <p:cNvPicPr>
            <a:picLocks noChangeAspect="1" noChangeArrowheads="1"/>
          </p:cNvPicPr>
          <p:nvPr/>
        </p:nvPicPr>
        <p:blipFill>
          <a:blip r:embed="rId2" r:link="rId3"/>
          <a:srcRect t="48592" r="48776" b="7325"/>
          <a:stretch>
            <a:fillRect/>
          </a:stretch>
        </p:blipFill>
        <p:spPr bwMode="auto">
          <a:xfrm>
            <a:off x="2987749" y="3221670"/>
            <a:ext cx="2137263" cy="1414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3754" y="1084978"/>
            <a:ext cx="62865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311843" y="1049092"/>
            <a:ext cx="838200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矩形 16"/>
          <p:cNvSpPr/>
          <p:nvPr/>
        </p:nvSpPr>
        <p:spPr>
          <a:xfrm>
            <a:off x="6624084" y="473226"/>
            <a:ext cx="25199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未加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SiO</a:t>
            </a:r>
            <a:r>
              <a:rPr lang="en-US" altLang="zh-CN" b="1" baseline="-25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2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，研磨不充分或加入提取液量太多</a:t>
            </a:r>
            <a:endParaRPr lang="zh-CN" altLang="en-US" dirty="0"/>
          </a:p>
        </p:txBody>
      </p:sp>
      <p:sp>
        <p:nvSpPr>
          <p:cNvPr id="18" name="矩形 17"/>
          <p:cNvSpPr/>
          <p:nvPr/>
        </p:nvSpPr>
        <p:spPr>
          <a:xfrm>
            <a:off x="4894022" y="473222"/>
            <a:ext cx="18004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未加</a:t>
            </a:r>
            <a:r>
              <a:rPr lang="en-US" altLang="zh-CN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CaCO</a:t>
            </a:r>
            <a:r>
              <a:rPr lang="en-US" altLang="zh-CN" b="1" baseline="-30000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3</a:t>
            </a:r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或</a:t>
            </a:r>
            <a:endParaRPr lang="en-US" altLang="zh-CN" b="1" dirty="0" smtClean="0">
              <a:solidFill>
                <a:schemeClr val="tx1"/>
              </a:solidFill>
              <a:latin typeface="Times New Roman" pitchFamily="18" charset="0"/>
              <a:ea typeface="宋体" pitchFamily="2" charset="-122"/>
              <a:cs typeface="Times New Roman" pitchFamily="18" charset="0"/>
            </a:endParaRPr>
          </a:p>
          <a:p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叶片为黄色叶片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19646" y="489098"/>
            <a:ext cx="15736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 smtClean="0">
                <a:solidFill>
                  <a:schemeClr val="tx1"/>
                </a:solidFill>
                <a:latin typeface="Times New Roman" pitchFamily="18" charset="0"/>
                <a:ea typeface="宋体" pitchFamily="2" charset="-122"/>
                <a:cs typeface="Times New Roman" pitchFamily="18" charset="0"/>
              </a:rPr>
              <a:t>蒸馏水做提取液或层析液</a:t>
            </a:r>
          </a:p>
        </p:txBody>
      </p:sp>
      <p:cxnSp>
        <p:nvCxnSpPr>
          <p:cNvPr id="23" name="直接连接符 22"/>
          <p:cNvCxnSpPr/>
          <p:nvPr/>
        </p:nvCxnSpPr>
        <p:spPr>
          <a:xfrm rot="16200000" flipH="1">
            <a:off x="478465" y="2594344"/>
            <a:ext cx="4667693" cy="31897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76225" y="2966925"/>
            <a:ext cx="2444909" cy="187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6" name="矩形 25"/>
          <p:cNvSpPr/>
          <p:nvPr/>
        </p:nvSpPr>
        <p:spPr>
          <a:xfrm>
            <a:off x="3700130" y="4465678"/>
            <a:ext cx="372140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5649432" y="4479855"/>
            <a:ext cx="372140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7797209" y="4458590"/>
            <a:ext cx="372140" cy="2658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altLang="en-US" sz="2400" dirty="0" smtClean="0"/>
              <a:t>二、捕获光能的结构</a:t>
            </a:r>
            <a:endParaRPr lang="zh-CN" altLang="en-US" sz="24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 l="5417" t="15885" r="57980" b="17187"/>
          <a:stretch>
            <a:fillRect/>
          </a:stretch>
        </p:blipFill>
        <p:spPr bwMode="auto">
          <a:xfrm>
            <a:off x="742950" y="769620"/>
            <a:ext cx="3810000" cy="406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3"/>
          <a:srcRect l="2123" t="25000" r="62445" b="14844"/>
          <a:stretch>
            <a:fillRect/>
          </a:stretch>
        </p:blipFill>
        <p:spPr bwMode="auto">
          <a:xfrm>
            <a:off x="5353050" y="259772"/>
            <a:ext cx="3200400" cy="3054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2" name="Picture 4"/>
          <p:cNvPicPr>
            <a:picLocks noChangeAspect="1" noChangeArrowheads="1"/>
          </p:cNvPicPr>
          <p:nvPr/>
        </p:nvPicPr>
        <p:blipFill>
          <a:blip r:embed="rId4"/>
          <a:srcRect l="50878" t="49219" r="25549" b="24219"/>
          <a:stretch>
            <a:fillRect/>
          </a:stretch>
        </p:blipFill>
        <p:spPr bwMode="auto">
          <a:xfrm>
            <a:off x="5550460" y="2952750"/>
            <a:ext cx="273629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8171975" y="4572000"/>
            <a:ext cx="461665" cy="340242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667153" y="4625163"/>
            <a:ext cx="298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线粒体的电镜照片和模式图</a:t>
            </a:r>
            <a:endParaRPr lang="zh-CN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593805" y="4699591"/>
            <a:ext cx="9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p100</a:t>
            </a:r>
            <a:endParaRPr lang="zh-CN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165805" y="4256568"/>
            <a:ext cx="9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p48</a:t>
            </a:r>
            <a:endParaRPr lang="zh-CN" altLang="en-US" dirty="0"/>
          </a:p>
        </p:txBody>
      </p:sp>
      <p:sp>
        <p:nvSpPr>
          <p:cNvPr id="12" name="矩形 11"/>
          <p:cNvSpPr/>
          <p:nvPr/>
        </p:nvSpPr>
        <p:spPr>
          <a:xfrm>
            <a:off x="8420986" y="2073349"/>
            <a:ext cx="372140" cy="8825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8165805" y="2640418"/>
            <a:ext cx="9781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p92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641498" y="316467"/>
          <a:ext cx="8119730" cy="45110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573"/>
                <a:gridCol w="3407720"/>
                <a:gridCol w="360443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名称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线粒体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叶绿体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分布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动植物细胞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植物叶肉细胞和幼茎皮层细胞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模式图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altLang="zh-CN" sz="2000" b="1" dirty="0" smtClean="0"/>
                    </a:p>
                    <a:p>
                      <a:endParaRPr lang="en-US" altLang="zh-CN" sz="2000" b="1" dirty="0" smtClean="0"/>
                    </a:p>
                    <a:p>
                      <a:endParaRPr lang="en-US" altLang="zh-CN" sz="2000" b="1" dirty="0" smtClean="0"/>
                    </a:p>
                    <a:p>
                      <a:endParaRPr lang="en-US" altLang="zh-CN" sz="20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成分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与有氧呼吸有关的酶、少量</a:t>
                      </a:r>
                      <a:r>
                        <a:rPr lang="en-US" altLang="zh-CN" sz="2000" dirty="0" smtClean="0"/>
                        <a:t>DNA</a:t>
                      </a:r>
                      <a:r>
                        <a:rPr lang="zh-CN" altLang="en-US" sz="2000" dirty="0" smtClean="0"/>
                        <a:t>、</a:t>
                      </a:r>
                      <a:r>
                        <a:rPr lang="en-US" altLang="zh-CN" sz="2000" dirty="0" smtClean="0"/>
                        <a:t>RNA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与光合作用有关的酶、少量</a:t>
                      </a:r>
                      <a:r>
                        <a:rPr lang="en-US" altLang="zh-CN" sz="2000" dirty="0" smtClean="0"/>
                        <a:t>DNA</a:t>
                      </a:r>
                      <a:r>
                        <a:rPr lang="zh-CN" altLang="en-US" sz="2000" dirty="0" smtClean="0"/>
                        <a:t>和</a:t>
                      </a:r>
                      <a:r>
                        <a:rPr lang="en-US" altLang="zh-CN" sz="2000" dirty="0" smtClean="0"/>
                        <a:t>RNA</a:t>
                      </a:r>
                      <a:r>
                        <a:rPr lang="zh-CN" altLang="en-US" sz="2000" dirty="0" smtClean="0"/>
                        <a:t>、光合色素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功能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有氧呼吸的主要场所，是细胞的动力车间</a:t>
                      </a:r>
                      <a:endParaRPr lang="zh-CN" alt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 smtClean="0"/>
                        <a:t>光合作用的场所，是植物细胞的“养料制造车间”和“能量转换站”</a:t>
                      </a:r>
                      <a:endParaRPr lang="zh-CN" alt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相同点</a:t>
                      </a:r>
                      <a:endParaRPr lang="zh-CN" altLang="en-US" sz="20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2000" dirty="0" smtClean="0"/>
                        <a:t>具有双层膜结构；含有少量</a:t>
                      </a:r>
                      <a:r>
                        <a:rPr lang="en-US" altLang="zh-CN" sz="2000" dirty="0" smtClean="0"/>
                        <a:t>DNA</a:t>
                      </a:r>
                      <a:r>
                        <a:rPr lang="zh-CN" altLang="en-US" sz="2000" dirty="0" smtClean="0"/>
                        <a:t>、</a:t>
                      </a:r>
                      <a:r>
                        <a:rPr lang="en-US" altLang="zh-CN" sz="2000" dirty="0" smtClean="0"/>
                        <a:t>RNA</a:t>
                      </a:r>
                      <a:r>
                        <a:rPr lang="zh-CN" altLang="en-US" sz="2000" dirty="0" smtClean="0"/>
                        <a:t>；</a:t>
                      </a:r>
                      <a:endParaRPr lang="en-US" altLang="zh-CN" sz="2000" dirty="0" smtClean="0"/>
                    </a:p>
                    <a:p>
                      <a:pPr algn="ctr"/>
                      <a:r>
                        <a:rPr lang="zh-CN" altLang="en-US" sz="2000" dirty="0" smtClean="0"/>
                        <a:t>具有能量转换功能；有液态的基质</a:t>
                      </a:r>
                      <a:endParaRPr lang="zh-CN" altLang="en-US" sz="2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https://timgsa.baidu.com/timg?image&amp;quality=80&amp;size=b9999_10000&amp;sec=1581323187268&amp;di=d869a4cc95707a2a8034798c0e158354&amp;imgtype=0&amp;src=http%3A%2F%2F5b0988e595225.cdn.sohucs.com%2Fimages%2F20180109%2F292a758a44e946e6af58513284c179e4.jpeg"/>
          <p:cNvPicPr>
            <a:picLocks noChangeAspect="1" noChangeArrowheads="1"/>
          </p:cNvPicPr>
          <p:nvPr/>
        </p:nvPicPr>
        <p:blipFill>
          <a:blip r:embed="rId2"/>
          <a:srcRect l="23686" t="26088" r="50106" b="48584"/>
          <a:stretch>
            <a:fillRect/>
          </a:stretch>
        </p:blipFill>
        <p:spPr bwMode="auto">
          <a:xfrm>
            <a:off x="2498651" y="1212112"/>
            <a:ext cx="2105246" cy="1158948"/>
          </a:xfrm>
          <a:prstGeom prst="rect">
            <a:avLst/>
          </a:prstGeom>
          <a:noFill/>
        </p:spPr>
      </p:pic>
      <p:pic>
        <p:nvPicPr>
          <p:cNvPr id="7" name="Picture 2" descr="https://timgsa.baidu.com/timg?image&amp;quality=80&amp;size=b9999_10000&amp;sec=1581323187268&amp;di=d869a4cc95707a2a8034798c0e158354&amp;imgtype=0&amp;src=http%3A%2F%2F5b0988e595225.cdn.sohucs.com%2Fimages%2F20180109%2F292a758a44e946e6af58513284c179e4.jpeg"/>
          <p:cNvPicPr>
            <a:picLocks noChangeAspect="1" noChangeArrowheads="1"/>
          </p:cNvPicPr>
          <p:nvPr/>
        </p:nvPicPr>
        <p:blipFill>
          <a:blip r:embed="rId2"/>
          <a:srcRect l="64984" t="26321" r="10396" b="49745"/>
          <a:stretch>
            <a:fillRect/>
          </a:stretch>
        </p:blipFill>
        <p:spPr bwMode="auto">
          <a:xfrm>
            <a:off x="5964866" y="1212115"/>
            <a:ext cx="1977656" cy="1095153"/>
          </a:xfrm>
          <a:prstGeom prst="rect">
            <a:avLst/>
          </a:prstGeom>
          <a:noFill/>
        </p:spPr>
      </p:pic>
      <p:sp>
        <p:nvSpPr>
          <p:cNvPr id="8" name="圆角矩形 7"/>
          <p:cNvSpPr/>
          <p:nvPr/>
        </p:nvSpPr>
        <p:spPr>
          <a:xfrm>
            <a:off x="2661684" y="737191"/>
            <a:ext cx="1559441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5302103" y="751368"/>
            <a:ext cx="3352799" cy="3508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2420679" y="1219199"/>
            <a:ext cx="2395870" cy="1045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圆角矩形 10"/>
          <p:cNvSpPr/>
          <p:nvPr/>
        </p:nvSpPr>
        <p:spPr>
          <a:xfrm>
            <a:off x="5773479" y="1244008"/>
            <a:ext cx="2395870" cy="10455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圆角矩形 11"/>
          <p:cNvSpPr/>
          <p:nvPr/>
        </p:nvSpPr>
        <p:spPr>
          <a:xfrm>
            <a:off x="1818168" y="2456120"/>
            <a:ext cx="3306725" cy="5954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圆角矩形 12"/>
          <p:cNvSpPr/>
          <p:nvPr/>
        </p:nvSpPr>
        <p:spPr>
          <a:xfrm>
            <a:off x="5245396" y="2480929"/>
            <a:ext cx="3306725" cy="5954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圆角矩形 13"/>
          <p:cNvSpPr/>
          <p:nvPr/>
        </p:nvSpPr>
        <p:spPr>
          <a:xfrm>
            <a:off x="1832345" y="3182678"/>
            <a:ext cx="3306725" cy="5954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圆角矩形 14"/>
          <p:cNvSpPr/>
          <p:nvPr/>
        </p:nvSpPr>
        <p:spPr>
          <a:xfrm>
            <a:off x="5245395" y="3168502"/>
            <a:ext cx="3366977" cy="946298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圆角矩形 15"/>
          <p:cNvSpPr/>
          <p:nvPr/>
        </p:nvSpPr>
        <p:spPr>
          <a:xfrm>
            <a:off x="2704215" y="4171507"/>
            <a:ext cx="4823636" cy="595423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682571"/>
            <a:ext cx="8139178" cy="404217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sz="2000" dirty="0" smtClean="0"/>
              <a:t>举例说出叶绿体的结构适于进行光合作用</a:t>
            </a:r>
            <a:r>
              <a:rPr lang="en-US" sz="2000" dirty="0" smtClean="0"/>
              <a:t>(p100)</a:t>
            </a:r>
            <a:endParaRPr lang="zh-CN" alt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072270" y="1371600"/>
            <a:ext cx="4699591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１．类囊体增大了膜面积，且膜表面上分布着许多吸收光能的色素分子，及与光反应相关的酶；</a:t>
            </a:r>
            <a:endParaRPr lang="en-US" altLang="zh-CN" sz="2000" kern="1200" spc="150" noProof="1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charset="-122"/>
              <a:cs typeface="+mn-cs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２</a:t>
            </a:r>
            <a:r>
              <a:rPr lang="en-US" altLang="zh-CN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.</a:t>
            </a:r>
            <a:r>
              <a:rPr lang="zh-CN" altLang="en-US" sz="2000" kern="1200" spc="150" noProof="1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rPr>
              <a:t>　叶绿体基质中有许多进行光合作用所必需的酶。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5417" t="15885" r="57980" b="17187"/>
          <a:stretch>
            <a:fillRect/>
          </a:stretch>
        </p:blipFill>
        <p:spPr bwMode="auto">
          <a:xfrm>
            <a:off x="701749" y="1336350"/>
            <a:ext cx="3000596" cy="320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1516</TotalTime>
  <Words>917</Words>
  <Application>Microsoft Macintosh PowerPoint</Application>
  <PresentationFormat>全屏显示(16:9)</PresentationFormat>
  <Paragraphs>177</Paragraphs>
  <Slides>21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22" baseType="lpstr">
      <vt:lpstr>1_Office 主题​​</vt:lpstr>
      <vt:lpstr>细胞的代谢（第6课时）</vt:lpstr>
      <vt:lpstr>幻灯片 2</vt:lpstr>
      <vt:lpstr>一、捕获光能的色素</vt:lpstr>
      <vt:lpstr>实验中的注意事项及操作目的</vt:lpstr>
      <vt:lpstr>理性分析实验结果</vt:lpstr>
      <vt:lpstr>难点</vt:lpstr>
      <vt:lpstr>二、捕获光能的结构</vt:lpstr>
      <vt:lpstr>幻灯片 8</vt:lpstr>
      <vt:lpstr>幻灯片 9</vt:lpstr>
      <vt:lpstr>幻灯片 10</vt:lpstr>
      <vt:lpstr>三、光合作用的原理</vt:lpstr>
      <vt:lpstr>１．探索光合作用原理的部分实验</vt:lpstr>
      <vt:lpstr>幻灯片 13</vt:lpstr>
      <vt:lpstr>幻灯片 14</vt:lpstr>
      <vt:lpstr>幻灯片 15</vt:lpstr>
      <vt:lpstr>光合作用的原理</vt:lpstr>
      <vt:lpstr>幻灯片 17</vt:lpstr>
      <vt:lpstr>幻灯片 18</vt:lpstr>
      <vt:lpstr>幻灯片 19</vt:lpstr>
      <vt:lpstr>幻灯片 20</vt:lpstr>
      <vt:lpstr>幻灯片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admin</cp:lastModifiedBy>
  <cp:revision>201</cp:revision>
  <dcterms:created xsi:type="dcterms:W3CDTF">2020-02-01T11:21:51Z</dcterms:created>
  <dcterms:modified xsi:type="dcterms:W3CDTF">2020-02-11T01:44:15Z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