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sldIdLst>
    <p:sldId id="265" r:id="rId4"/>
    <p:sldId id="372" r:id="rId6"/>
    <p:sldId id="373" r:id="rId7"/>
    <p:sldId id="592" r:id="rId8"/>
    <p:sldId id="375" r:id="rId9"/>
    <p:sldId id="379" r:id="rId10"/>
    <p:sldId id="383" r:id="rId11"/>
    <p:sldId id="591" r:id="rId12"/>
    <p:sldId id="594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171" autoAdjust="0"/>
  </p:normalViewPr>
  <p:slideViewPr>
    <p:cSldViewPr snapToGrid="0">
      <p:cViewPr varScale="1">
        <p:scale>
          <a:sx n="70" d="100"/>
          <a:sy n="70" d="100"/>
        </p:scale>
        <p:origin x="116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1DA1BA-E6BF-424F-95CA-11DE2A003F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D4CB-5964-447D-9094-5C1E91D4FA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D8499-15EF-4E60-B3C9-14016F595C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3DA0-5BD3-488D-B3D4-8C2AFA661B7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4C96F-47E6-4947-ABA8-279106D302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481D-3609-4281-BE95-A7AB527499A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FD5DF-0F44-43EA-9804-4620D42E6B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88B9-CB60-45C6-BBAA-442B4A34A65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B184-13AE-4B15-9261-48929D7E502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C6BB-1E3A-465A-B394-51A619A73C3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150A5-F497-42DC-8C46-666225BEB8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88EE-FD27-4D1E-B4CF-055124CE678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D634E-F204-49ED-BF4C-6F013538C8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FBDD-6D4C-4771-8E29-3389795E563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BCFE2-6207-4A4D-A0B3-B0854AC76B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0CA3-9B61-494B-B592-8171966E78B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0BD69-7116-47D9-AD85-D09CBB3374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9719-DF3F-4AFD-82AA-3B88B392E57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C1E0-B989-4818-B685-6789C134E9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E6FD1-E2C5-4C64-B1B7-FA1214A7F01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5D7F5-4F3B-4B9A-8797-90FEFF148A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7143-2649-4E61-A1A1-C2ED4F563A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3C03D-E2B9-495E-BD4F-2A0CD64B8C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035300"/>
            <a:ext cx="91440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9"/>
          <p:cNvSpPr/>
          <p:nvPr/>
        </p:nvSpPr>
        <p:spPr>
          <a:xfrm>
            <a:off x="2814638" y="942975"/>
            <a:ext cx="1785937" cy="17859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5" name="Oval 10"/>
          <p:cNvSpPr/>
          <p:nvPr/>
        </p:nvSpPr>
        <p:spPr>
          <a:xfrm>
            <a:off x="1925638" y="828675"/>
            <a:ext cx="1787525" cy="1787525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grpSp>
        <p:nvGrpSpPr>
          <p:cNvPr id="6" name="组合 79"/>
          <p:cNvGrpSpPr/>
          <p:nvPr userDrawn="1"/>
        </p:nvGrpSpPr>
        <p:grpSpPr bwMode="auto">
          <a:xfrm>
            <a:off x="1192213" y="608013"/>
            <a:ext cx="1755775" cy="1758950"/>
            <a:chOff x="6379729" y="2488774"/>
            <a:chExt cx="2513016" cy="2513016"/>
          </a:xfrm>
        </p:grpSpPr>
        <p:sp>
          <p:nvSpPr>
            <p:cNvPr id="7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defTabSz="685800" eaLnBrk="1" hangingPunct="1"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椭圆 80"/>
          <p:cNvSpPr/>
          <p:nvPr/>
        </p:nvSpPr>
        <p:spPr bwMode="auto">
          <a:xfrm>
            <a:off x="1449539" y="856499"/>
            <a:ext cx="1268631" cy="1271202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hangingPunct="1">
              <a:defRPr/>
            </a:pPr>
            <a:r>
              <a:rPr lang="zh-CN" altLang="en-US" sz="7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7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79"/>
          <p:cNvGrpSpPr/>
          <p:nvPr userDrawn="1"/>
        </p:nvGrpSpPr>
        <p:grpSpPr bwMode="auto">
          <a:xfrm>
            <a:off x="2722563" y="450850"/>
            <a:ext cx="1636712" cy="1638300"/>
            <a:chOff x="6379729" y="2488774"/>
            <a:chExt cx="2513016" cy="2513016"/>
          </a:xfrm>
        </p:grpSpPr>
        <p:sp>
          <p:nvSpPr>
            <p:cNvPr id="11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defTabSz="685800" eaLnBrk="1" hangingPunct="1"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椭圆 80"/>
          <p:cNvSpPr/>
          <p:nvPr/>
        </p:nvSpPr>
        <p:spPr bwMode="auto">
          <a:xfrm>
            <a:off x="2962886" y="670301"/>
            <a:ext cx="1181607" cy="118400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hangingPunct="1">
              <a:defRPr/>
            </a:pPr>
            <a:r>
              <a:rPr lang="zh-CN" altLang="en-US" sz="71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71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79"/>
          <p:cNvGrpSpPr/>
          <p:nvPr userDrawn="1"/>
        </p:nvGrpSpPr>
        <p:grpSpPr bwMode="auto">
          <a:xfrm>
            <a:off x="4881563" y="598488"/>
            <a:ext cx="1766887" cy="1768475"/>
            <a:chOff x="6379729" y="2488774"/>
            <a:chExt cx="2513016" cy="2513016"/>
          </a:xfrm>
        </p:grpSpPr>
        <p:sp>
          <p:nvSpPr>
            <p:cNvPr id="15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defTabSz="685800" eaLnBrk="1" hangingPunct="1"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椭圆 80"/>
          <p:cNvSpPr/>
          <p:nvPr/>
        </p:nvSpPr>
        <p:spPr bwMode="auto">
          <a:xfrm>
            <a:off x="5140859" y="847385"/>
            <a:ext cx="1276187" cy="12787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hangingPunct="1">
              <a:defRPr/>
            </a:pPr>
            <a:r>
              <a:rPr lang="zh-CN" altLang="en-US" sz="71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71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79"/>
          <p:cNvGrpSpPr/>
          <p:nvPr userDrawn="1"/>
        </p:nvGrpSpPr>
        <p:grpSpPr bwMode="auto">
          <a:xfrm>
            <a:off x="3765550" y="1458913"/>
            <a:ext cx="1439863" cy="1444625"/>
            <a:chOff x="6379729" y="2488774"/>
            <a:chExt cx="2513016" cy="2513016"/>
          </a:xfrm>
        </p:grpSpPr>
        <p:sp>
          <p:nvSpPr>
            <p:cNvPr id="19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defTabSz="685800" eaLnBrk="1" hangingPunct="1"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椭圆 80"/>
          <p:cNvSpPr/>
          <p:nvPr/>
        </p:nvSpPr>
        <p:spPr bwMode="auto">
          <a:xfrm>
            <a:off x="3976072" y="1663028"/>
            <a:ext cx="1040881" cy="1042988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hangingPunct="1">
              <a:defRPr/>
            </a:pPr>
            <a:r>
              <a:rPr lang="zh-CN" altLang="en-US" sz="6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6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5" Type="http://schemas.openxmlformats.org/officeDocument/2006/relationships/image" Target="../media/image11.jpeg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360926-52E8-4262-B2FB-8BBFD79175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84716E6-F063-487C-A789-5FCC992FD22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6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54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5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56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59.xml"/><Relationship Id="rId2" Type="http://schemas.openxmlformats.org/officeDocument/2006/relationships/image" Target="../media/image23.jpeg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1377836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细胞的代谢</a:t>
            </a: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黄冈中学北京朝阳学校    王芳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3"/>
    </mc:Choice>
    <mc:Fallback>
      <p:transition spd="slow" advTm="5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8" y="149906"/>
            <a:ext cx="809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2"/>
          <p:cNvSpPr txBox="1">
            <a:spLocks noChangeArrowheads="1"/>
          </p:cNvSpPr>
          <p:nvPr/>
        </p:nvSpPr>
        <p:spPr bwMode="auto">
          <a:xfrm>
            <a:off x="1970178" y="289605"/>
            <a:ext cx="6805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人教版高中生物必修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章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7412" name="TextBox 12"/>
          <p:cNvSpPr txBox="1">
            <a:spLocks noChangeArrowheads="1"/>
          </p:cNvSpPr>
          <p:nvPr/>
        </p:nvSpPr>
        <p:spPr bwMode="auto">
          <a:xfrm>
            <a:off x="134938" y="1938338"/>
            <a:ext cx="89058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节 细胞呼吸的原理和应用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 spd="slow" advTm="8049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ChangeArrowheads="1"/>
          </p:cNvSpPr>
          <p:nvPr/>
        </p:nvSpPr>
        <p:spPr bwMode="auto">
          <a:xfrm>
            <a:off x="1194885" y="-99289"/>
            <a:ext cx="8386763" cy="5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   有氧呼吸与无氧呼吸的区别与联系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55984" y="419065"/>
          <a:ext cx="9032032" cy="4737653"/>
        </p:xfrm>
        <a:graphic>
          <a:graphicData uri="http://schemas.openxmlformats.org/drawingml/2006/table">
            <a:tbl>
              <a:tblPr/>
              <a:tblGrid>
                <a:gridCol w="1555102"/>
                <a:gridCol w="3781480"/>
                <a:gridCol w="3695450"/>
              </a:tblGrid>
              <a:tr h="282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有氧呼吸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无氧呼吸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场所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条件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5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有机物分解程度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2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能量释放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反应式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86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过程</a:t>
                      </a:r>
                      <a:endParaRPr lang="zh-CN" altLang="en-US" sz="2000" b="1" dirty="0"/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102643" y="1365131"/>
            <a:ext cx="2560637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需要</a:t>
            </a:r>
            <a:r>
              <a:rPr lang="en-US" altLang="zh-CN" sz="2200" dirty="0">
                <a:solidFill>
                  <a:srgbClr val="0000FF"/>
                </a:solidFill>
                <a:latin typeface="宋体" panose="02010600030101010101" pitchFamily="2" charset="-122"/>
              </a:rPr>
              <a:t>O</a:t>
            </a:r>
            <a:r>
              <a:rPr lang="en-US" altLang="zh-CN" sz="2200" baseline="-25000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baseline="-25000" dirty="0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需酶</a:t>
            </a:r>
            <a:endParaRPr lang="en-US" altLang="zh-CN" sz="2200" baseline="-250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5836444" y="1370201"/>
            <a:ext cx="2560637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不需要</a:t>
            </a:r>
            <a:r>
              <a:rPr lang="en-US" altLang="zh-CN" sz="2200" dirty="0">
                <a:solidFill>
                  <a:srgbClr val="0000FF"/>
                </a:solidFill>
                <a:latin typeface="宋体" panose="02010600030101010101" pitchFamily="2" charset="-122"/>
              </a:rPr>
              <a:t>O</a:t>
            </a:r>
            <a:r>
              <a:rPr lang="en-US" altLang="zh-CN" sz="2200" baseline="-25000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baseline="-25000" dirty="0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需酶</a:t>
            </a:r>
            <a:endParaRPr lang="en-US" altLang="zh-CN" sz="2200" baseline="-250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838912" y="1785121"/>
            <a:ext cx="335280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彻底，最终分解成</a:t>
            </a:r>
            <a:endParaRPr lang="zh-CN" altLang="en-US" sz="2200" baseline="-250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388267" y="1764645"/>
            <a:ext cx="358140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不彻底，最终分解成</a:t>
            </a:r>
            <a:endParaRPr lang="zh-CN" altLang="en-US" sz="2200" baseline="-250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767572" y="903437"/>
            <a:ext cx="3945294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细胞质基质</a:t>
            </a:r>
            <a:r>
              <a:rPr lang="zh-CN" altLang="en-US" sz="2200" dirty="0">
                <a:solidFill>
                  <a:srgbClr val="0000FF"/>
                </a:solidFill>
              </a:rPr>
              <a:t>① </a:t>
            </a: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线粒体</a:t>
            </a:r>
            <a:r>
              <a:rPr lang="zh-CN" altLang="en-US" sz="2200" dirty="0">
                <a:solidFill>
                  <a:srgbClr val="0000FF"/>
                </a:solidFill>
              </a:rPr>
              <a:t>②③</a:t>
            </a:r>
            <a:endParaRPr lang="zh-CN" altLang="en-US" sz="2200" dirty="0">
              <a:solidFill>
                <a:srgbClr val="0000FF"/>
              </a:solidFill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188367" y="920749"/>
            <a:ext cx="198120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细胞质基质</a:t>
            </a:r>
            <a:endParaRPr lang="zh-CN" altLang="en-US" sz="2200" baseline="-250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392361" y="2100544"/>
            <a:ext cx="198120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en-US" altLang="zh-CN" sz="2200" dirty="0">
                <a:solidFill>
                  <a:srgbClr val="0000FF"/>
                </a:solidFill>
                <a:latin typeface="宋体" panose="02010600030101010101" pitchFamily="2" charset="-122"/>
              </a:rPr>
              <a:t>CO</a:t>
            </a:r>
            <a:r>
              <a:rPr lang="en-US" altLang="zh-CN" sz="2200" baseline="-25000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200" dirty="0">
                <a:solidFill>
                  <a:srgbClr val="0000FF"/>
                </a:solidFill>
                <a:latin typeface="宋体" panose="02010600030101010101" pitchFamily="2" charset="-122"/>
              </a:rPr>
              <a:t>H</a:t>
            </a:r>
            <a:r>
              <a:rPr lang="en-US" altLang="zh-CN" sz="2200" baseline="-25000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200" dirty="0">
                <a:solidFill>
                  <a:srgbClr val="0000FF"/>
                </a:solidFill>
                <a:latin typeface="宋体" panose="02010600030101010101" pitchFamily="2" charset="-122"/>
              </a:rPr>
              <a:t>O</a:t>
            </a:r>
            <a:endParaRPr lang="en-US" altLang="zh-CN" sz="2200" baseline="-250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312067" y="2103681"/>
            <a:ext cx="373380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①酒精、</a:t>
            </a:r>
            <a:r>
              <a:rPr lang="en-US" altLang="zh-CN" sz="2200" dirty="0">
                <a:solidFill>
                  <a:srgbClr val="0000FF"/>
                </a:solidFill>
                <a:latin typeface="宋体" panose="02010600030101010101" pitchFamily="2" charset="-122"/>
              </a:rPr>
              <a:t>CO</a:t>
            </a:r>
            <a:r>
              <a:rPr lang="en-US" altLang="zh-CN" sz="2200" baseline="-25000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 ②乳酸</a:t>
            </a:r>
            <a:endParaRPr lang="zh-CN" altLang="en-US" sz="22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1874838" y="2585936"/>
            <a:ext cx="289560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大量</a:t>
            </a:r>
            <a:endParaRPr lang="zh-CN" altLang="en-US" sz="2200" baseline="-25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5631948" y="2561316"/>
            <a:ext cx="3094037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宋体" panose="02010600030101010101" pitchFamily="2" charset="-122"/>
              </a:rPr>
              <a:t>少量</a:t>
            </a:r>
            <a:endParaRPr lang="zh-CN" altLang="en-US" sz="2200" baseline="-25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/>
          <a:srcRect b="4618"/>
          <a:stretch>
            <a:fillRect/>
          </a:stretch>
        </p:blipFill>
        <p:spPr>
          <a:xfrm>
            <a:off x="1719262" y="2981765"/>
            <a:ext cx="3592805" cy="5596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06" y="2967377"/>
            <a:ext cx="3023394" cy="2796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41" y="3294390"/>
            <a:ext cx="3486150" cy="23258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099" y="3583644"/>
            <a:ext cx="3706426" cy="65641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685" y="4208048"/>
            <a:ext cx="3662382" cy="4997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766" y="4682631"/>
            <a:ext cx="3130552" cy="46470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16" y="3678595"/>
            <a:ext cx="2809875" cy="3143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245" y="4090057"/>
            <a:ext cx="3543300" cy="8858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 advTm="10566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8" grpId="0" autoUpdateAnimBg="0"/>
      <p:bldP spid="10" grpId="0" autoUpdateAnimBg="0"/>
      <p:bldP spid="12" grpId="0" autoUpdateAnimBg="0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ChangeArrowheads="1"/>
          </p:cNvSpPr>
          <p:nvPr/>
        </p:nvSpPr>
        <p:spPr bwMode="auto">
          <a:xfrm>
            <a:off x="567514" y="428997"/>
            <a:ext cx="8386763" cy="5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   有氧呼吸与无氧呼吸的区别与联系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189722" y="1404241"/>
          <a:ext cx="8764555" cy="2923590"/>
        </p:xfrm>
        <a:graphic>
          <a:graphicData uri="http://schemas.openxmlformats.org/drawingml/2006/table">
            <a:tbl>
              <a:tblPr/>
              <a:tblGrid>
                <a:gridCol w="1509049"/>
                <a:gridCol w="7255506"/>
              </a:tblGrid>
              <a:tr h="66344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过程：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2996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实质：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5704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1443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2777416" y="1517914"/>
            <a:ext cx="3810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dirty="0">
                <a:solidFill>
                  <a:srgbClr val="CC00CC"/>
                </a:solidFill>
                <a:latin typeface="宋体" panose="02010600030101010101" pitchFamily="2" charset="-122"/>
              </a:rPr>
              <a:t>第一阶段完全相同</a:t>
            </a:r>
            <a:endParaRPr lang="zh-CN" altLang="en-US" baseline="-25000" dirty="0">
              <a:solidFill>
                <a:srgbClr val="CC00CC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2877690" y="2191051"/>
            <a:ext cx="42672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zh-CN" altLang="en-US" dirty="0">
                <a:solidFill>
                  <a:srgbClr val="CC00CC"/>
                </a:solidFill>
                <a:latin typeface="宋体" panose="02010600030101010101" pitchFamily="2" charset="-122"/>
              </a:rPr>
              <a:t>分解有机物，释放能量</a:t>
            </a:r>
            <a:endParaRPr lang="zh-CN" altLang="en-US" baseline="-25000" dirty="0">
              <a:solidFill>
                <a:srgbClr val="CC00CC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155256" y="2750928"/>
            <a:ext cx="62484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zh-CN" altLang="en-US" sz="2400" dirty="0">
                <a:solidFill>
                  <a:srgbClr val="CC00CC"/>
                </a:solidFill>
                <a:latin typeface="宋体" panose="02010600030101010101" pitchFamily="2" charset="-122"/>
              </a:rPr>
              <a:t>①为生命活动提供能量</a:t>
            </a:r>
            <a:endParaRPr lang="zh-CN" altLang="en-US" sz="2400" dirty="0">
              <a:solidFill>
                <a:srgbClr val="CC00CC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ts val="2500"/>
              </a:lnSpc>
            </a:pPr>
            <a:r>
              <a:rPr lang="zh-CN" altLang="en-US" sz="2400" dirty="0">
                <a:solidFill>
                  <a:srgbClr val="CC00CC"/>
                </a:solidFill>
                <a:latin typeface="宋体" panose="02010600030101010101" pitchFamily="2" charset="-122"/>
              </a:rPr>
              <a:t>②为体内其他有机物的形成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</a:rPr>
              <a:t>提供原料</a:t>
            </a:r>
            <a:endParaRPr lang="zh-CN" altLang="en-US" sz="2400" baseline="-250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1690170" y="2866036"/>
            <a:ext cx="2144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意义：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Line 51"/>
          <p:cNvSpPr>
            <a:spLocks noChangeShapeType="1"/>
          </p:cNvSpPr>
          <p:nvPr/>
        </p:nvSpPr>
        <p:spPr bwMode="auto">
          <a:xfrm>
            <a:off x="4911016" y="4005956"/>
            <a:ext cx="1278290" cy="1600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354302" y="3674168"/>
            <a:ext cx="4873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无氧呼吸        有氧呼吸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1677119" y="3668369"/>
            <a:ext cx="1989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进化上：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 advTm="4642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186" y="0"/>
            <a:ext cx="9841958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：图甲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为呼吸作用示意图，图中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代表代谢途径，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代表物质。</a:t>
            </a:r>
            <a:endParaRPr lang="zh-CN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533400">
              <a:lnSpc>
                <a:spcPct val="120000"/>
              </a:lnSpc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 图乙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为线粒体结构模式图，请据图回答：</a:t>
            </a:r>
            <a:endParaRPr lang="zh-CN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925" y="942648"/>
            <a:ext cx="8300149" cy="24007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54592" y="3504107"/>
            <a:ext cx="9569003" cy="41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）甲图中物质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000" u="sng" dirty="0">
                <a:latin typeface="宋体" panose="02010600030101010101" pitchFamily="2" charset="-122"/>
                <a:cs typeface="宋体" panose="02010600030101010101" pitchFamily="2" charset="-122"/>
              </a:rPr>
              <a:t>           </a:t>
            </a:r>
            <a:r>
              <a:rPr lang="zh-CN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，各阶段中产生能量最多的是</a:t>
            </a:r>
            <a:r>
              <a:rPr lang="en-US" altLang="zh-CN" sz="2000" u="sng" dirty="0">
                <a:latin typeface="宋体" panose="02010600030101010101" pitchFamily="2" charset="-122"/>
                <a:cs typeface="宋体" panose="02010600030101010101" pitchFamily="2" charset="-122"/>
              </a:rPr>
              <a:t>  </a:t>
            </a:r>
            <a:r>
              <a:rPr lang="zh-CN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阶段（填字母）。</a:t>
            </a:r>
            <a:endParaRPr lang="zh-CN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0886" y="29074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甲图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683572" y="29476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乙图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400935" y="3449320"/>
            <a:ext cx="1508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丙酮酸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27527" y="338732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913276"/>
            <a:ext cx="9073166" cy="11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）甲图中</a:t>
            </a:r>
            <a:r>
              <a:rPr lang="en-US" altLang="zh-CN" sz="2000" dirty="0"/>
              <a:t>C</a:t>
            </a:r>
            <a:r>
              <a:rPr lang="zh-CN" altLang="zh-CN" sz="2000" dirty="0"/>
              <a:t>、</a:t>
            </a:r>
            <a:r>
              <a:rPr lang="en-US" altLang="zh-CN" sz="2000" dirty="0"/>
              <a:t>D</a:t>
            </a:r>
            <a:r>
              <a:rPr lang="zh-CN" altLang="zh-CN" sz="2000" dirty="0"/>
              <a:t>途径发生的场所依次对应乙图中的</a:t>
            </a:r>
            <a:r>
              <a:rPr lang="en-US" altLang="zh-CN" sz="2000" u="sng" dirty="0"/>
              <a:t>           </a:t>
            </a:r>
            <a:r>
              <a:rPr lang="zh-CN" altLang="zh-CN" sz="2000" dirty="0"/>
              <a:t>、</a:t>
            </a:r>
            <a:r>
              <a:rPr lang="en-US" altLang="zh-CN" sz="2000" u="sng" dirty="0"/>
              <a:t>           </a:t>
            </a:r>
            <a:r>
              <a:rPr lang="zh-CN" altLang="zh-CN" sz="2000" dirty="0"/>
              <a:t>（填序号）</a:t>
            </a:r>
            <a:r>
              <a:rPr lang="zh-CN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过程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000" baseline="-25000" dirty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的氧元素来自</a:t>
            </a:r>
            <a:r>
              <a:rPr lang="en-US" altLang="zh-CN" sz="2000" u="sng" dirty="0"/>
              <a:t>                              </a:t>
            </a:r>
            <a:r>
              <a:rPr lang="zh-CN" altLang="en-US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，要检测生成的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000" baseline="-25000" dirty="0">
                <a:latin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，除了用澄清</a:t>
            </a:r>
            <a:endParaRPr lang="en-US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石灰水外，还可用</a:t>
            </a:r>
            <a:r>
              <a:rPr lang="en-US" altLang="zh-CN" sz="2000" u="sng" dirty="0"/>
              <a:t>                                  </a:t>
            </a:r>
            <a:r>
              <a:rPr lang="zh-CN" altLang="en-US" sz="2000" dirty="0"/>
              <a:t>水溶液，现象为</a:t>
            </a:r>
            <a:r>
              <a:rPr lang="en-US" altLang="zh-CN" sz="2000" u="sng" dirty="0"/>
              <a:t>                                       </a:t>
            </a:r>
            <a:r>
              <a:rPr lang="zh-CN" altLang="en-US" sz="2000" dirty="0"/>
              <a:t>。</a:t>
            </a:r>
            <a:r>
              <a:rPr lang="zh-CN" altLang="en-US" sz="2000" u="sng" dirty="0"/>
              <a:t>  </a:t>
            </a:r>
            <a:r>
              <a:rPr lang="zh-CN" altLang="en-US" sz="2000" u="sng" dirty="0">
                <a:latin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83322" y="381851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④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42962" y="380607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③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14689" y="4251335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丙酮酸和水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77620" y="4621491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溴麝香草酚蓝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20820" y="4621490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由蓝变绿再变黄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Tm="14601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184" y="6306"/>
            <a:ext cx="9073166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图甲为呼吸作用示意图，图中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代表代谢途径，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代表物质。</a:t>
            </a:r>
            <a:endParaRPr lang="zh-CN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533400">
              <a:lnSpc>
                <a:spcPct val="120000"/>
              </a:lnSpc>
            </a:pP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图乙为线粒体结构模式图，请据图回答：</a:t>
            </a:r>
            <a:endParaRPr lang="zh-CN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925" y="904813"/>
            <a:ext cx="8300149" cy="25688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6611" y="3753694"/>
            <a:ext cx="8702352" cy="10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）人体内能进行有氧呼吸的途径是</a:t>
            </a:r>
            <a:r>
              <a:rPr lang="en-US" altLang="zh-CN" u="sng" dirty="0">
                <a:latin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（用字母加“</a:t>
            </a:r>
            <a:r>
              <a:rPr lang="en-US" altLang="zh-CN" dirty="0"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”表示）</a:t>
            </a:r>
            <a:r>
              <a:rPr lang="zh-CN" altLang="en-US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酵母菌体内能进行无氧呼吸的途径是</a:t>
            </a:r>
            <a:r>
              <a:rPr lang="en-US" altLang="zh-CN" u="sng" dirty="0">
                <a:latin typeface="宋体" panose="02010600030101010101" pitchFamily="2" charset="-122"/>
                <a:cs typeface="宋体" panose="02010600030101010101" pitchFamily="2" charset="-122"/>
              </a:rPr>
              <a:t>               </a:t>
            </a: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（用字母加“</a:t>
            </a:r>
            <a:r>
              <a:rPr lang="en-US" altLang="zh-CN" dirty="0"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”表示），</a:t>
            </a:r>
            <a:r>
              <a:rPr lang="en-US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dirty="0">
                <a:latin typeface="宋体" panose="02010600030101010101" pitchFamily="2" charset="-122"/>
                <a:cs typeface="宋体" panose="02010600030101010101" pitchFamily="2" charset="-122"/>
              </a:rPr>
              <a:t>人体成熟的红细胞进行呼吸作用的途径是</a:t>
            </a:r>
            <a:r>
              <a:rPr lang="en-US" altLang="zh-CN" u="sng" dirty="0">
                <a:latin typeface="宋体" panose="02010600030101010101" pitchFamily="2" charset="-122"/>
                <a:cs typeface="宋体" panose="02010600030101010101" pitchFamily="2" charset="-122"/>
              </a:rPr>
              <a:t>            </a:t>
            </a: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（用字母加“</a:t>
            </a:r>
            <a:r>
              <a:rPr lang="en-US" altLang="zh-CN" dirty="0"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”表示）。</a:t>
            </a:r>
            <a:endParaRPr lang="zh-CN" altLang="zh-CN" sz="24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19804" y="30946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甲图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02490" y="31669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乙图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27312" y="3667208"/>
            <a:ext cx="1511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0453" y="3990205"/>
            <a:ext cx="1511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E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0360" y="4324818"/>
            <a:ext cx="1511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Tm="4216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925" y="901031"/>
            <a:ext cx="8300149" cy="24716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734" y="3591437"/>
            <a:ext cx="8848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cs typeface="宋体" panose="02010600030101010101" pitchFamily="2" charset="-122"/>
              </a:rPr>
              <a:t>（</a:t>
            </a:r>
            <a:r>
              <a:rPr lang="en-US" altLang="zh-CN" kern="100" dirty="0">
                <a:cs typeface="宋体" panose="02010600030101010101" pitchFamily="2" charset="-122"/>
              </a:rPr>
              <a:t>4</a:t>
            </a:r>
            <a:r>
              <a:rPr lang="zh-CN" altLang="zh-CN" kern="100" dirty="0">
                <a:cs typeface="宋体" panose="02010600030101010101" pitchFamily="2" charset="-122"/>
              </a:rPr>
              <a:t>）我国从</a:t>
            </a:r>
            <a:r>
              <a:rPr lang="en-US" altLang="zh-CN" kern="100" dirty="0">
                <a:cs typeface="宋体" panose="02010600030101010101" pitchFamily="2" charset="-122"/>
              </a:rPr>
              <a:t>2009</a:t>
            </a:r>
            <a:r>
              <a:rPr lang="zh-CN" altLang="zh-CN" kern="100" dirty="0">
                <a:cs typeface="宋体" panose="02010600030101010101" pitchFamily="2" charset="-122"/>
              </a:rPr>
              <a:t>年起，每年</a:t>
            </a:r>
            <a:r>
              <a:rPr lang="en-US" altLang="zh-CN" kern="100" dirty="0">
                <a:cs typeface="宋体" panose="02010600030101010101" pitchFamily="2" charset="-122"/>
              </a:rPr>
              <a:t>8</a:t>
            </a:r>
            <a:r>
              <a:rPr lang="zh-CN" altLang="zh-CN" kern="100" dirty="0">
                <a:cs typeface="宋体" panose="02010600030101010101" pitchFamily="2" charset="-122"/>
              </a:rPr>
              <a:t>月</a:t>
            </a:r>
            <a:r>
              <a:rPr lang="en-US" altLang="zh-CN" kern="100" dirty="0">
                <a:cs typeface="宋体" panose="02010600030101010101" pitchFamily="2" charset="-122"/>
              </a:rPr>
              <a:t>8</a:t>
            </a:r>
            <a:r>
              <a:rPr lang="zh-CN" altLang="zh-CN" kern="100" dirty="0">
                <a:cs typeface="宋体" panose="02010600030101010101" pitchFamily="2" charset="-122"/>
              </a:rPr>
              <a:t>日为“全民健身日”</a:t>
            </a:r>
            <a:r>
              <a:rPr lang="zh-CN" altLang="zh-CN" kern="100" dirty="0">
                <a:latin typeface="Calibri" panose="020F0502020204030204" pitchFamily="34" charset="0"/>
                <a:cs typeface="宋体" panose="02010600030101010101" pitchFamily="2" charset="-122"/>
              </a:rPr>
              <a:t>，</a:t>
            </a:r>
            <a:r>
              <a:rPr lang="zh-CN" altLang="zh-CN" kern="100" dirty="0">
                <a:cs typeface="宋体" panose="02010600030101010101" pitchFamily="2" charset="-122"/>
              </a:rPr>
              <a:t>倡导“每天有氧运动一小时，健康生活好身体”。慢跑、游泳、爬山、羽毛球等是当</a:t>
            </a:r>
            <a:r>
              <a:rPr lang="zh-CN" altLang="zh-CN" kern="100" dirty="0">
                <a:latin typeface="Calibri" panose="020F0502020204030204" pitchFamily="34" charset="0"/>
                <a:cs typeface="宋体" panose="02010600030101010101" pitchFamily="2" charset="-122"/>
              </a:rPr>
              <a:t>下</a:t>
            </a:r>
            <a:r>
              <a:rPr lang="zh-CN" altLang="zh-CN" kern="100" dirty="0">
                <a:cs typeface="宋体" panose="02010600030101010101" pitchFamily="2" charset="-122"/>
              </a:rPr>
              <a:t>热门的有氧运动。结合所学知识分析，提倡有氧运动的原因是</a:t>
            </a:r>
            <a:r>
              <a:rPr lang="en-US" altLang="zh-CN" u="sng" kern="100" dirty="0">
                <a:cs typeface="宋体" panose="02010600030101010101" pitchFamily="2" charset="-122"/>
              </a:rPr>
              <a:t>                                                                                            </a:t>
            </a:r>
            <a:r>
              <a:rPr lang="zh-CN" altLang="zh-CN" kern="100" dirty="0">
                <a:cs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751335" y="29631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甲图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34021" y="30033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乙图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553335" y="4131310"/>
            <a:ext cx="6972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</a:rPr>
              <a:t>                </a:t>
            </a:r>
            <a:r>
              <a:rPr lang="zh-CN" altLang="en-US" sz="2200" b="1" dirty="0">
                <a:solidFill>
                  <a:srgbClr val="FF0000"/>
                </a:solidFill>
              </a:rPr>
              <a:t>有氧运动更多消耗体内的糖、脂肪供能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r>
              <a:rPr lang="zh-CN" altLang="en-US" sz="2200" b="1" dirty="0">
                <a:solidFill>
                  <a:srgbClr val="FF0000"/>
                </a:solidFill>
              </a:rPr>
              <a:t>（避免肌细胞因供氧不足进行无氧呼吸产生大量乳酸）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184" y="6306"/>
            <a:ext cx="9073166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图甲为呼吸作用示意图，图中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代表代谢途径，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代表物质。</a:t>
            </a:r>
            <a:endParaRPr lang="zh-CN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533400">
              <a:lnSpc>
                <a:spcPct val="120000"/>
              </a:lnSpc>
            </a:pP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图乙为线粒体结构模式图，请据图回答：</a:t>
            </a:r>
            <a:endParaRPr lang="zh-CN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 advTm="7900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58929" y="2116667"/>
            <a:ext cx="18261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细胞呼吸</a:t>
            </a:r>
            <a:endParaRPr lang="zh-CN" altLang="en-US" sz="3200" dirty="0"/>
          </a:p>
        </p:txBody>
      </p:sp>
      <p:cxnSp>
        <p:nvCxnSpPr>
          <p:cNvPr id="5" name="直接连接符 4"/>
          <p:cNvCxnSpPr>
            <a:endCxn id="6" idx="2"/>
          </p:cNvCxnSpPr>
          <p:nvPr/>
        </p:nvCxnSpPr>
        <p:spPr>
          <a:xfrm flipV="1">
            <a:off x="4571996" y="1676394"/>
            <a:ext cx="0" cy="440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20590" y="1153174"/>
            <a:ext cx="902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概念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555061" y="628751"/>
            <a:ext cx="0" cy="524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6200" y="162359"/>
            <a:ext cx="8991598" cy="446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300" dirty="0"/>
              <a:t>有机物在细胞内氧化分解，生成</a:t>
            </a:r>
            <a:r>
              <a:rPr lang="en-US" altLang="zh-CN" sz="2300" dirty="0"/>
              <a:t>CO</a:t>
            </a:r>
            <a:r>
              <a:rPr lang="en-US" altLang="zh-CN" sz="2300" baseline="-25000" dirty="0"/>
              <a:t>2</a:t>
            </a:r>
            <a:r>
              <a:rPr lang="zh-CN" altLang="en-US" sz="2300" dirty="0"/>
              <a:t>或其他产物，释放能量生成</a:t>
            </a:r>
            <a:r>
              <a:rPr lang="en-US" altLang="zh-CN" sz="2300" dirty="0"/>
              <a:t>ATP</a:t>
            </a:r>
            <a:r>
              <a:rPr lang="zh-CN" altLang="en-US" sz="2300" dirty="0"/>
              <a:t>。</a:t>
            </a:r>
            <a:endParaRPr lang="zh-CN" altLang="en-US" sz="2300" dirty="0"/>
          </a:p>
        </p:txBody>
      </p:sp>
      <p:cxnSp>
        <p:nvCxnSpPr>
          <p:cNvPr id="16" name="直接连接符 15"/>
          <p:cNvCxnSpPr/>
          <p:nvPr/>
        </p:nvCxnSpPr>
        <p:spPr>
          <a:xfrm flipH="1" flipV="1">
            <a:off x="3111269" y="1949995"/>
            <a:ext cx="547660" cy="220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203992" y="1653182"/>
            <a:ext cx="902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实质</a:t>
            </a:r>
            <a:endParaRPr lang="zh-CN" altLang="en-US" sz="2800" dirty="0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618466" y="1901860"/>
            <a:ext cx="5855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37490" y="1099820"/>
            <a:ext cx="1381125" cy="1153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300" dirty="0"/>
              <a:t>分解有机物，释放能量。</a:t>
            </a:r>
            <a:endParaRPr lang="zh-CN" altLang="en-US" sz="2300" dirty="0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106802" y="2701442"/>
            <a:ext cx="552129" cy="48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203992" y="2967099"/>
            <a:ext cx="902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实验</a:t>
            </a:r>
            <a:endParaRPr lang="zh-CN" altLang="en-US" sz="2800" dirty="0"/>
          </a:p>
        </p:txBody>
      </p:sp>
      <p:cxnSp>
        <p:nvCxnSpPr>
          <p:cNvPr id="29" name="直接连接符 28"/>
          <p:cNvCxnSpPr>
            <a:stCxn id="27" idx="1"/>
            <a:endCxn id="30" idx="3"/>
          </p:cNvCxnSpPr>
          <p:nvPr/>
        </p:nvCxnSpPr>
        <p:spPr>
          <a:xfrm flipH="1" flipV="1">
            <a:off x="1959517" y="3209024"/>
            <a:ext cx="244475" cy="19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33191" y="2632394"/>
            <a:ext cx="1826141" cy="1153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300" dirty="0"/>
              <a:t>CO</a:t>
            </a:r>
            <a:r>
              <a:rPr lang="en-US" altLang="zh-CN" sz="2300" baseline="-25000" dirty="0"/>
              <a:t>2</a:t>
            </a:r>
            <a:r>
              <a:rPr lang="zh-CN" altLang="en-US" sz="2300" dirty="0"/>
              <a:t>的检测</a:t>
            </a:r>
            <a:endParaRPr lang="en-US" altLang="zh-CN" sz="2300" dirty="0"/>
          </a:p>
          <a:p>
            <a:r>
              <a:rPr lang="zh-CN" altLang="en-US" sz="2300" dirty="0"/>
              <a:t>酒精的检测</a:t>
            </a:r>
            <a:endParaRPr lang="en-US" altLang="zh-CN" sz="2300" dirty="0"/>
          </a:p>
          <a:p>
            <a:r>
              <a:rPr lang="zh-CN" altLang="en-US" sz="2300" dirty="0"/>
              <a:t>实验结论</a:t>
            </a:r>
            <a:endParaRPr lang="zh-CN" altLang="en-US" sz="2300" dirty="0"/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3979331" y="2686413"/>
            <a:ext cx="0" cy="440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485070" y="2364050"/>
            <a:ext cx="458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5943600" y="1932000"/>
            <a:ext cx="45853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类型</a:t>
            </a:r>
            <a:endParaRPr lang="zh-CN" altLang="en-US" sz="2800" dirty="0"/>
          </a:p>
        </p:txBody>
      </p:sp>
      <p:cxnSp>
        <p:nvCxnSpPr>
          <p:cNvPr id="2059" name="直接连接符 2058"/>
          <p:cNvCxnSpPr/>
          <p:nvPr/>
        </p:nvCxnSpPr>
        <p:spPr>
          <a:xfrm flipV="1">
            <a:off x="6402131" y="1772426"/>
            <a:ext cx="282522" cy="383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6680639" y="768453"/>
            <a:ext cx="45853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有氧呼吸</a:t>
            </a:r>
            <a:endParaRPr lang="zh-CN" altLang="en-US" sz="2800" dirty="0"/>
          </a:p>
        </p:txBody>
      </p:sp>
      <p:cxnSp>
        <p:nvCxnSpPr>
          <p:cNvPr id="48" name="直接连接符 47"/>
          <p:cNvCxnSpPr/>
          <p:nvPr/>
        </p:nvCxnSpPr>
        <p:spPr>
          <a:xfrm>
            <a:off x="6402131" y="2744150"/>
            <a:ext cx="261573" cy="301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6663704" y="2744150"/>
            <a:ext cx="45853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无氧呼吸</a:t>
            </a:r>
            <a:endParaRPr lang="zh-CN" altLang="en-US" sz="2800" dirty="0"/>
          </a:p>
        </p:txBody>
      </p:sp>
      <p:cxnSp>
        <p:nvCxnSpPr>
          <p:cNvPr id="2062" name="直接连接符 2061"/>
          <p:cNvCxnSpPr>
            <a:endCxn id="53" idx="1"/>
          </p:cNvCxnSpPr>
          <p:nvPr/>
        </p:nvCxnSpPr>
        <p:spPr>
          <a:xfrm>
            <a:off x="7139170" y="1772426"/>
            <a:ext cx="4950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7634221" y="1018373"/>
            <a:ext cx="1173774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300" dirty="0"/>
              <a:t>概念</a:t>
            </a:r>
            <a:endParaRPr lang="en-US" altLang="zh-CN" sz="2300" dirty="0"/>
          </a:p>
          <a:p>
            <a:r>
              <a:rPr lang="zh-CN" altLang="en-US" sz="2300" dirty="0"/>
              <a:t>场所</a:t>
            </a:r>
            <a:endParaRPr lang="en-US" altLang="zh-CN" sz="2300" dirty="0"/>
          </a:p>
          <a:p>
            <a:r>
              <a:rPr lang="zh-CN" altLang="en-US" sz="2300" dirty="0"/>
              <a:t>反应式</a:t>
            </a:r>
            <a:endParaRPr lang="en-US" altLang="zh-CN" sz="2300" dirty="0"/>
          </a:p>
          <a:p>
            <a:r>
              <a:rPr lang="zh-CN" altLang="en-US" sz="2300" dirty="0"/>
              <a:t>过程</a:t>
            </a:r>
            <a:endParaRPr lang="zh-CN" altLang="en-US" sz="2300" dirty="0"/>
          </a:p>
        </p:txBody>
      </p:sp>
      <p:sp>
        <p:nvSpPr>
          <p:cNvPr id="55" name="文本框 54"/>
          <p:cNvSpPr txBox="1"/>
          <p:nvPr/>
        </p:nvSpPr>
        <p:spPr>
          <a:xfrm>
            <a:off x="7635493" y="2990263"/>
            <a:ext cx="1173774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300" dirty="0"/>
              <a:t>概念</a:t>
            </a:r>
            <a:endParaRPr lang="en-US" altLang="zh-CN" sz="2300" dirty="0"/>
          </a:p>
          <a:p>
            <a:r>
              <a:rPr lang="zh-CN" altLang="en-US" sz="2300" dirty="0"/>
              <a:t>场所</a:t>
            </a:r>
            <a:endParaRPr lang="en-US" altLang="zh-CN" sz="2300" dirty="0"/>
          </a:p>
          <a:p>
            <a:r>
              <a:rPr lang="zh-CN" altLang="en-US" sz="2300" dirty="0"/>
              <a:t>反应式</a:t>
            </a:r>
            <a:endParaRPr lang="en-US" altLang="zh-CN" sz="2300" dirty="0"/>
          </a:p>
          <a:p>
            <a:r>
              <a:rPr lang="zh-CN" altLang="en-US" sz="2300" dirty="0"/>
              <a:t>过程</a:t>
            </a:r>
            <a:endParaRPr lang="en-US" altLang="zh-CN" sz="2300" dirty="0"/>
          </a:p>
          <a:p>
            <a:r>
              <a:rPr lang="zh-CN" altLang="en-US" sz="2300" dirty="0"/>
              <a:t>特点</a:t>
            </a:r>
            <a:endParaRPr lang="zh-CN" altLang="en-US" sz="2300" dirty="0"/>
          </a:p>
        </p:txBody>
      </p:sp>
      <p:cxnSp>
        <p:nvCxnSpPr>
          <p:cNvPr id="56" name="直接连接符 55"/>
          <p:cNvCxnSpPr/>
          <p:nvPr/>
        </p:nvCxnSpPr>
        <p:spPr>
          <a:xfrm>
            <a:off x="7159865" y="3738741"/>
            <a:ext cx="4950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3692797" y="3152380"/>
            <a:ext cx="51325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意义</a:t>
            </a:r>
            <a:endParaRPr lang="zh-CN" altLang="en-US" sz="2800" dirty="0"/>
          </a:p>
        </p:txBody>
      </p:sp>
      <p:cxnSp>
        <p:nvCxnSpPr>
          <p:cNvPr id="59" name="直接连接符 58"/>
          <p:cNvCxnSpPr>
            <a:endCxn id="61" idx="3"/>
          </p:cNvCxnSpPr>
          <p:nvPr/>
        </p:nvCxnSpPr>
        <p:spPr>
          <a:xfrm flipH="1">
            <a:off x="2760133" y="3786556"/>
            <a:ext cx="898796" cy="711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175470" y="3921287"/>
            <a:ext cx="2584663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300" dirty="0"/>
              <a:t>为生命活动供能</a:t>
            </a:r>
            <a:endParaRPr lang="en-US" altLang="zh-CN" sz="2300" dirty="0"/>
          </a:p>
          <a:p>
            <a:r>
              <a:rPr lang="zh-CN" altLang="en-US" sz="2300" dirty="0"/>
              <a:t>为其他有机物合成提供原料</a:t>
            </a:r>
            <a:endParaRPr lang="zh-CN" altLang="en-US" sz="2300" dirty="0"/>
          </a:p>
        </p:txBody>
      </p:sp>
      <p:cxnSp>
        <p:nvCxnSpPr>
          <p:cNvPr id="69" name="直接连接符 68"/>
          <p:cNvCxnSpPr/>
          <p:nvPr/>
        </p:nvCxnSpPr>
        <p:spPr>
          <a:xfrm flipH="1" flipV="1">
            <a:off x="5485070" y="2685778"/>
            <a:ext cx="275823" cy="359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5485070" y="3062008"/>
            <a:ext cx="91706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影响因素</a:t>
            </a:r>
            <a:endParaRPr lang="zh-CN" altLang="en-US" sz="2800" dirty="0"/>
          </a:p>
        </p:txBody>
      </p:sp>
      <p:cxnSp>
        <p:nvCxnSpPr>
          <p:cNvPr id="77" name="直接连接符 76"/>
          <p:cNvCxnSpPr/>
          <p:nvPr/>
        </p:nvCxnSpPr>
        <p:spPr>
          <a:xfrm flipV="1">
            <a:off x="5943600" y="4016115"/>
            <a:ext cx="0" cy="284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4459729" y="4321604"/>
            <a:ext cx="2166343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300" dirty="0"/>
              <a:t>温度、</a:t>
            </a:r>
            <a:r>
              <a:rPr lang="en-US" altLang="zh-CN" sz="2300" dirty="0"/>
              <a:t>O</a:t>
            </a:r>
            <a:r>
              <a:rPr lang="en-US" altLang="zh-CN" sz="2300" baseline="-25000" dirty="0"/>
              <a:t>2</a:t>
            </a:r>
            <a:r>
              <a:rPr lang="zh-CN" altLang="en-US" sz="2300" dirty="0"/>
              <a:t>浓度</a:t>
            </a:r>
            <a:endParaRPr lang="en-US" altLang="zh-CN" sz="2300" dirty="0"/>
          </a:p>
          <a:p>
            <a:r>
              <a:rPr lang="en-US" altLang="zh-CN" sz="2300" dirty="0"/>
              <a:t>CO</a:t>
            </a:r>
            <a:r>
              <a:rPr lang="en-US" altLang="zh-CN" sz="2300" baseline="-25000" dirty="0"/>
              <a:t>2</a:t>
            </a:r>
            <a:r>
              <a:rPr lang="zh-CN" altLang="en-US" sz="2300" dirty="0"/>
              <a:t>浓度、水分</a:t>
            </a:r>
            <a:endParaRPr lang="zh-CN" altLang="en-US" sz="2300" dirty="0"/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4843913" y="2715547"/>
            <a:ext cx="0" cy="440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4608178" y="3181514"/>
            <a:ext cx="51325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应用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ransition spd="slow" advTm="8948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9" grpId="0" animBg="1"/>
      <p:bldP spid="22" grpId="0" bldLvl="0" animBg="1"/>
      <p:bldP spid="27" grpId="0" animBg="1"/>
      <p:bldP spid="30" grpId="0" bldLvl="0" animBg="1"/>
      <p:bldP spid="44" grpId="0" animBg="1"/>
      <p:bldP spid="47" grpId="0" animBg="1"/>
      <p:bldP spid="50" grpId="0" animBg="1"/>
      <p:bldP spid="53" grpId="0" animBg="1"/>
      <p:bldP spid="55" grpId="0" animBg="1"/>
      <p:bldP spid="58" grpId="0" animBg="1"/>
      <p:bldP spid="61" grpId="0" animBg="1"/>
      <p:bldP spid="70" grpId="0" animBg="1"/>
      <p:bldP spid="79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3"/>
    </mc:Choice>
    <mc:Fallback>
      <p:transition spd="slow" advTm="5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TIMING" val="|45.7|1.5|1.2|1.3|1.5|1.1|1.1|1.2|1|1|1.1|1|1.2|1.3|1.2|1.2|1.4|1.3"/>
</p:tagLst>
</file>

<file path=ppt/tags/tag153.xml><?xml version="1.0" encoding="utf-8"?>
<p:tagLst xmlns:p="http://schemas.openxmlformats.org/presentationml/2006/main">
  <p:tag name="TIMING" val="|27.8|1.5|1.6|2.9"/>
</p:tagLst>
</file>

<file path=ppt/tags/tag154.xml><?xml version="1.0" encoding="utf-8"?>
<p:tagLst xmlns:p="http://schemas.openxmlformats.org/presentationml/2006/main">
  <p:tag name="TIMING" val="|99.9|4.2|7.5|1.5|5|20.4|3.2"/>
</p:tagLst>
</file>

<file path=ppt/tags/tag155.xml><?xml version="1.0" encoding="utf-8"?>
<p:tagLst xmlns:p="http://schemas.openxmlformats.org/presentationml/2006/main">
  <p:tag name="TIMING" val="|10.9|7.5|22.5"/>
</p:tagLst>
</file>

<file path=ppt/tags/tag156.xml><?xml version="1.0" encoding="utf-8"?>
<p:tagLst xmlns:p="http://schemas.openxmlformats.org/presentationml/2006/main">
  <p:tag name="TIMING" val="|29.4|19.1"/>
</p:tagLst>
</file>

<file path=ppt/tags/tag157.xml><?xml version="1.0" encoding="utf-8"?>
<p:tagLst xmlns:p="http://schemas.openxmlformats.org/presentationml/2006/main">
  <p:tag name="TIMING" val="|2.1|4.3|12.1|11.1|6.6|1.1|11.5|15.5|7.1|6.6"/>
</p:tagLst>
</file>

<file path=ppt/tags/tag158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WPS 演示</Application>
  <PresentationFormat>全屏显示(16:9)</PresentationFormat>
  <Paragraphs>182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汉仪旗黑-85S</vt:lpstr>
      <vt:lpstr>Calibri</vt:lpstr>
      <vt:lpstr>Arial</vt:lpstr>
      <vt:lpstr>黑体</vt:lpstr>
      <vt:lpstr>楷体</vt:lpstr>
      <vt:lpstr>Times New Roman</vt:lpstr>
      <vt:lpstr>Arial Unicode MS</vt:lpstr>
      <vt:lpstr>Calibri Light</vt:lpstr>
      <vt:lpstr>1_Office 主题​​</vt:lpstr>
      <vt:lpstr>Office 主题​​</vt:lpstr>
      <vt:lpstr>细胞的代谢 （第5课时）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VV</cp:lastModifiedBy>
  <cp:revision>108</cp:revision>
  <dcterms:created xsi:type="dcterms:W3CDTF">2020-02-01T11:21:00Z</dcterms:created>
  <dcterms:modified xsi:type="dcterms:W3CDTF">2020-02-13T00:55:00Z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