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7" r:id="rId4"/>
    <p:sldMasterId id="2147483694" r:id="rId5"/>
  </p:sldMasterIdLst>
  <p:notesMasterIdLst>
    <p:notesMasterId r:id="rId7"/>
  </p:notesMasterIdLst>
  <p:sldIdLst>
    <p:sldId id="293" r:id="rId6"/>
    <p:sldId id="257" r:id="rId8"/>
    <p:sldId id="276" r:id="rId9"/>
    <p:sldId id="259" r:id="rId10"/>
    <p:sldId id="291" r:id="rId11"/>
    <p:sldId id="290" r:id="rId12"/>
    <p:sldId id="272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6" r:id="rId21"/>
    <p:sldId id="289" r:id="rId22"/>
    <p:sldId id="267" r:id="rId23"/>
    <p:sldId id="292" r:id="rId24"/>
    <p:sldId id="296" r:id="rId25"/>
    <p:sldId id="294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1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8719E48-7D41-4E9F-A96D-7DCF11AFCC02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8335E94-C076-4A11-A5EF-6BD3C28F1F9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84994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499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BF604FB1-5814-40F7-B809-568BE7B0B355}" type="slidenum">
              <a:rPr lang="zh-CN" altLang="en-US" sz="1200">
                <a:latin typeface="Calibri" panose="020F0502020204030204" pitchFamily="34" charset="0"/>
              </a:rPr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093021-EBA2-499D-90F7-E064EEE634EC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panose="020B0604020202020204" pitchFamily="34" charset="0"/>
              </a:rPr>
              <a:t>1.</a:t>
            </a:r>
            <a:r>
              <a:rPr lang="zh-CN" altLang="en-US" smtClean="0">
                <a:latin typeface="Arial" panose="020B0604020202020204" pitchFamily="34" charset="0"/>
              </a:rPr>
              <a:t>一磷酸腺苷就是腺嘌呤核糖核苷酸；</a:t>
            </a:r>
            <a:endParaRPr lang="en-US" altLang="zh-CN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panose="020B0604020202020204" pitchFamily="34" charset="0"/>
              </a:rPr>
              <a:t>2.</a:t>
            </a:r>
            <a:r>
              <a:rPr lang="zh-CN" altLang="en-US" smtClean="0">
                <a:latin typeface="Arial" panose="020B0604020202020204" pitchFamily="34" charset="0"/>
              </a:rPr>
              <a:t>将两个磷酸基团结合起来，需要克服同性电荷之间的斥力，连接两个磷酸集团之间的化学键就好像一个被压缩的弹簧，其中含有较多的能量，一般称其为高能磷酸键。</a:t>
            </a:r>
            <a:endParaRPr lang="en-US" altLang="zh-CN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panose="020B0604020202020204" pitchFamily="34" charset="0"/>
              </a:rPr>
              <a:t>3.</a:t>
            </a:r>
            <a:r>
              <a:rPr lang="zh-CN" altLang="en-US" smtClean="0">
                <a:latin typeface="Arial" panose="020B0604020202020204" pitchFamily="34" charset="0"/>
              </a:rPr>
              <a:t>三磷酸腺苷中含有两个高能磷酸键。</a:t>
            </a:r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B7238E-5F62-4BB8-AB58-0A319D1AB78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含有两个高能磷酸键的</a:t>
            </a:r>
            <a:r>
              <a:rPr lang="en-US" altLang="zh-CN" smtClean="0">
                <a:latin typeface="Arial" panose="020B0604020202020204" pitchFamily="34" charset="0"/>
              </a:rPr>
              <a:t>ATP</a:t>
            </a:r>
            <a:r>
              <a:rPr lang="zh-CN" altLang="en-US" smtClean="0">
                <a:latin typeface="Arial" panose="020B0604020202020204" pitchFamily="34" charset="0"/>
              </a:rPr>
              <a:t>就像一个充满了电的电池，在酶的作用下，远离腺苷的那个高能磷酸键很不稳定，非常容易发生水解断裂，释放出能量，高达</a:t>
            </a:r>
            <a:r>
              <a:rPr lang="en-US" altLang="zh-CN" smtClean="0">
                <a:latin typeface="Arial" panose="020B0604020202020204" pitchFamily="34" charset="0"/>
              </a:rPr>
              <a:t>30.54kJ/mol</a:t>
            </a:r>
            <a:r>
              <a:rPr lang="zh-CN" altLang="en-US" smtClean="0">
                <a:latin typeface="Arial" panose="020B0604020202020204" pitchFamily="34" charset="0"/>
              </a:rPr>
              <a:t>，是普通化学键的两倍以上。同时形成一个游离的磷酸基团，用</a:t>
            </a:r>
            <a:r>
              <a:rPr lang="en-US" altLang="zh-CN" smtClean="0">
                <a:latin typeface="Arial" panose="020B0604020202020204" pitchFamily="34" charset="0"/>
              </a:rPr>
              <a:t>Pi</a:t>
            </a:r>
            <a:r>
              <a:rPr lang="zh-CN" altLang="en-US" smtClean="0">
                <a:latin typeface="Arial" panose="020B0604020202020204" pitchFamily="34" charset="0"/>
              </a:rPr>
              <a:t>表示，这个过程相当于电池放电。</a:t>
            </a:r>
            <a:endParaRPr lang="en-US" altLang="zh-CN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用一个式子总结一下</a:t>
            </a:r>
            <a:r>
              <a:rPr lang="en-US" altLang="zh-CN" smtClean="0">
                <a:latin typeface="Arial" panose="020B0604020202020204" pitchFamily="34" charset="0"/>
              </a:rPr>
              <a:t>ATP</a:t>
            </a:r>
            <a:r>
              <a:rPr lang="zh-CN" altLang="en-US" smtClean="0">
                <a:latin typeface="Arial" panose="020B0604020202020204" pitchFamily="34" charset="0"/>
              </a:rPr>
              <a:t>的水解过程。</a:t>
            </a:r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CD4597-34DD-42B1-9526-37E7137EEB89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新的问题又来了，既然</a:t>
            </a:r>
            <a:r>
              <a:rPr lang="en-US" altLang="zh-CN" smtClean="0">
                <a:latin typeface="Arial" panose="020B0604020202020204" pitchFamily="34" charset="0"/>
              </a:rPr>
              <a:t>ATP</a:t>
            </a:r>
            <a:r>
              <a:rPr lang="zh-CN" altLang="en-US" smtClean="0">
                <a:latin typeface="Arial" panose="020B0604020202020204" pitchFamily="34" charset="0"/>
              </a:rPr>
              <a:t>水解能释放出这么多能量，在细胞中如何被利用？</a:t>
            </a:r>
            <a:endParaRPr lang="en-US" altLang="zh-CN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请大家思考、讨论，举例说明。每人限说一种。</a:t>
            </a:r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13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0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EB47B-757D-4534-A9E2-60E1B3F1FE6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54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整理完善一下你的笔记。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我们列出了细胞中的这么多的代谢过程，它们都有一个共同特点，就是吸收能量，因此，我们也可以说，</a:t>
            </a:r>
            <a:r>
              <a:rPr lang="en-US" altLang="zh-CN" smtClean="0"/>
              <a:t>ATP</a:t>
            </a:r>
            <a:r>
              <a:rPr lang="zh-CN" altLang="en-US" smtClean="0"/>
              <a:t>水解释放的能量主要供给了细胞中的“吸能反应”。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事实上，几乎所有生物细胞中的吸能反应，都是由</a:t>
            </a:r>
            <a:r>
              <a:rPr lang="en-US" altLang="zh-CN" smtClean="0"/>
              <a:t>ATP</a:t>
            </a:r>
            <a:r>
              <a:rPr lang="zh-CN" altLang="en-US" smtClean="0"/>
              <a:t>水解提供能量的，所以，</a:t>
            </a:r>
            <a:r>
              <a:rPr lang="en-US" altLang="zh-CN" smtClean="0"/>
              <a:t>ATP</a:t>
            </a:r>
            <a:r>
              <a:rPr lang="zh-CN" altLang="en-US" smtClean="0"/>
              <a:t>被称为细胞的“能量通货”。</a:t>
            </a:r>
            <a:endParaRPr lang="zh-CN" altLang="en-US" smtClean="0"/>
          </a:p>
        </p:txBody>
      </p:sp>
      <p:sp>
        <p:nvSpPr>
          <p:cNvPr id="10649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57F3A5-66E8-47A4-AB4C-14B6D5A0C24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8A342F-AE7E-4940-8A64-F3771F26E9F6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总结合成</a:t>
            </a:r>
            <a:r>
              <a:rPr lang="en-US" altLang="zh-CN" smtClean="0">
                <a:latin typeface="Arial" panose="020B0604020202020204" pitchFamily="34" charset="0"/>
              </a:rPr>
              <a:t>ATP</a:t>
            </a:r>
            <a:r>
              <a:rPr lang="zh-CN" altLang="en-US" smtClean="0">
                <a:latin typeface="Arial" panose="020B0604020202020204" pitchFamily="34" charset="0"/>
              </a:rPr>
              <a:t>所需的能量来源，它们都来自于细胞中的“放能反应“。</a:t>
            </a:r>
            <a:endParaRPr lang="en-US" altLang="zh-CN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归纳一下</a:t>
            </a:r>
            <a:r>
              <a:rPr lang="en-US" altLang="zh-CN" smtClean="0">
                <a:latin typeface="Arial" panose="020B0604020202020204" pitchFamily="34" charset="0"/>
              </a:rPr>
              <a:t>ATP</a:t>
            </a:r>
            <a:r>
              <a:rPr lang="zh-CN" altLang="en-US" smtClean="0">
                <a:latin typeface="Arial" panose="020B0604020202020204" pitchFamily="34" charset="0"/>
              </a:rPr>
              <a:t>与</a:t>
            </a:r>
            <a:r>
              <a:rPr lang="en-US" altLang="zh-CN" smtClean="0">
                <a:latin typeface="Arial" panose="020B0604020202020204" pitchFamily="34" charset="0"/>
              </a:rPr>
              <a:t>ADP</a:t>
            </a:r>
            <a:r>
              <a:rPr lang="zh-CN" altLang="en-US" smtClean="0">
                <a:latin typeface="Arial" panose="020B0604020202020204" pitchFamily="34" charset="0"/>
              </a:rPr>
              <a:t>相互转化的反应式。</a:t>
            </a:r>
            <a:endParaRPr lang="en-US" altLang="zh-CN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把学案翻到反面，思考一下</a:t>
            </a:r>
            <a:r>
              <a:rPr lang="en-US" altLang="zh-CN" smtClean="0">
                <a:latin typeface="Arial" panose="020B0604020202020204" pitchFamily="34" charset="0"/>
              </a:rPr>
              <a:t>【</a:t>
            </a:r>
            <a:r>
              <a:rPr lang="zh-CN" altLang="en-US" smtClean="0">
                <a:latin typeface="Arial" panose="020B0604020202020204" pitchFamily="34" charset="0"/>
              </a:rPr>
              <a:t>课堂巩固</a:t>
            </a:r>
            <a:r>
              <a:rPr lang="en-US" altLang="zh-CN" smtClean="0">
                <a:latin typeface="Arial" panose="020B0604020202020204" pitchFamily="34" charset="0"/>
              </a:rPr>
              <a:t>】</a:t>
            </a:r>
            <a:r>
              <a:rPr lang="zh-CN" altLang="en-US" smtClean="0">
                <a:latin typeface="Arial" panose="020B0604020202020204" pitchFamily="34" charset="0"/>
              </a:rPr>
              <a:t>的第</a:t>
            </a:r>
            <a:r>
              <a:rPr lang="en-US" altLang="zh-CN" smtClean="0">
                <a:latin typeface="Arial" panose="020B0604020202020204" pitchFamily="34" charset="0"/>
              </a:rPr>
              <a:t>3</a:t>
            </a:r>
            <a:r>
              <a:rPr lang="zh-CN" altLang="en-US" smtClean="0">
                <a:latin typeface="Arial" panose="020B0604020202020204" pitchFamily="34" charset="0"/>
              </a:rPr>
              <a:t>题。</a:t>
            </a:r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817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81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29BB3ED9-0577-4B45-B917-D8C66AB0B916}" type="slidenum">
              <a:rPr lang="zh-CN" altLang="en-US" sz="1200">
                <a:latin typeface="Calibri" panose="020F0502020204030204" pitchFamily="34" charset="0"/>
              </a:rPr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D73E8-BB7A-4A40-A578-704178DE16F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33C3D-648D-4CE9-A9CC-DD70E5CEE0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7843-913B-48E2-BC4D-6477AB1DD72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F3AE0-EEA1-402F-8048-9C228D3E94E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AB3C-679D-4379-9BE5-CB19B672FA0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6F5FD-A4C1-4C92-AA68-6BC6297AB4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 bwMode="auto">
          <a:xfrm>
            <a:off x="-42863" y="4321175"/>
            <a:ext cx="1860551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65150" y="4529138"/>
            <a:ext cx="779463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549CC7C-7F1B-4962-A4A3-53256300111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575E120-9600-454B-8186-1E4F08A600AB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C2EA872-9FD6-44AF-B7BF-B44571B419C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3167063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9A841BA-323D-4B97-8FAF-B9743A0DFF35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038" y="3244850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054CB12-F962-4C2D-80A4-08079B47AF4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7F01BE3-600D-4F3C-B1C5-9BC5AAF3C191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9536433-3DB5-4634-917C-11AAC607E7E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D1DB918-F8E3-424E-8BC0-561587B0F911}" type="datetimeFigureOut">
              <a:rPr lang="en-US"/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7429F50-6808-4B84-9E2A-91EB8F82707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F9777B7-34E5-4A64-BCBF-A5963EDEA1B9}" type="datetimeFigureOut">
              <a:rPr lang="en-US"/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2CB55A2-A192-40AE-9E2E-28C1629DDE8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3F5D1A3-4AE3-4C6F-9F9B-42148E22803F}" type="datetimeFigureOut">
              <a:rPr lang="en-US"/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1E3B80E-8DA1-4FC1-8D6F-957E7B50D07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83195F0-0468-4DA0-BC7F-8E0B0D67CDBA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A317439-9E65-4D40-B8DA-D45B2AE6433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C00E1-2F44-40A8-982F-1FAAF1726A7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AE993-E5A2-47F1-B503-518D1E91BA9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C9F125B-F5A9-4EF3-89CC-365E137A9F33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9716930-4C0F-4F7A-8E5B-57B66DCC328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3167063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3A81750-DA41-4C85-85A2-B489055E2B13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038" y="3244850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74CB47F-EED0-4F7E-BCAE-2C537308F84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3167063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11413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“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089183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”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0C11AE0-B439-47EF-B411-817433DDA506}" type="datetimeFigureOut">
              <a:rPr lang="en-US"/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1038" y="3244850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700C17C-9589-4200-8987-1AE24C2B101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E48F0A4-D8BF-454F-8D3F-426A7C8BB55B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20A0B9-63FC-4B64-8D47-1C02BBDF87A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2411413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“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089183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”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BB27C15-B8D3-416D-B5E7-4F08170778FB}" type="datetimeFigureOut">
              <a:rPr lang="en-US"/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B874D9D-95D1-4723-8835-5D6B0B1D63B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B89D857-089A-4363-AB2C-1E2E954A9D20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465A8BC-D7A7-48C5-AC7F-52EBBAF0D4C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FE36851-26AC-45FF-92E9-1CDC1EF54D8C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6990704-5A06-45DD-9D7B-F8DE05482E6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3BD6535-4627-4A10-9F83-DF95E2E77C2E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57B7750-7813-48A6-898F-FB63631F0CB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 bwMode="auto">
          <a:xfrm>
            <a:off x="-42863" y="4321175"/>
            <a:ext cx="1860551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65150" y="4529138"/>
            <a:ext cx="779463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89D2D9D-A0DE-41AE-ACFA-49405ED0DDA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90A5314-0595-4E50-BE67-0CE5D0C6735F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A85BA25-7FE1-43FD-AC8A-7F1CFE3BEDA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833E-6B05-485E-AFB3-B72BF7D9DA5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DB5FE-126F-4E5F-9F73-88B74C3891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3167063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4199360-6CB2-4793-A9F9-E8E76FB37FE0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038" y="3244850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51A43C8-0230-40DD-AF86-442D3515FCF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DA38F32-9EF0-4720-A4A3-724B3AF34A05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9253522-3837-4B1A-B516-C22036C7C8F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EBD8110-62B6-48E8-9E43-87244AD4FC18}" type="datetimeFigureOut">
              <a:rPr lang="en-US"/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04C0C8A-ED7B-452A-BFD6-D9443923269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603D231-3D5F-4A2E-A290-51DEFBF643EE}" type="datetimeFigureOut">
              <a:rPr lang="en-US"/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C97112B-D04D-4C3A-9250-AD2A7B9F77A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255F1C-EAAA-4E93-8F29-DD9F4DB8258F}" type="datetimeFigureOut">
              <a:rPr lang="en-US"/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2AA269E-DD2C-41B8-8F06-18598D05C6C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14EA106-A14F-4A0A-B0DF-DCEBA16A0904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A360307-AB10-41C5-B1F5-5F646DE1B52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227660D-DFC1-4E06-ACF7-0FB44CB19A5D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F574AE6-AE6D-473A-8EFD-E1BA7E27FAA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3167063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6A43985-5F37-4D78-AC47-AD85160265A4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038" y="3244850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FD35685-5921-4564-9FB8-354DB03A068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3167063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11413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“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089183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”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6380719-75EC-46B3-B7E8-750D1F3D17E4}" type="datetimeFigureOut">
              <a:rPr lang="en-US"/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1038" y="3244850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29AB596-2766-4349-8647-C3A27852813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CD5E7EC-36AD-4EA1-B48D-5FF7F80952B0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8B833CB-55F8-43F6-ABD7-990FE14CD07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BAA7-1039-440E-B8C8-52F7F1CE5E7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40846-D6AF-4249-875E-3C7244EACE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2411413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“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089183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”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8B76A01-E5D0-4CC7-8BA1-6647F22861B7}" type="datetimeFigureOut">
              <a:rPr lang="en-US"/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3EED840-5B98-475B-A4DF-1BF6F706067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1D9B422-2952-48E4-9EBC-2C38ABFB53F1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90463BD-6137-46BF-8030-6C732C832C8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848FF97-EFA4-49E6-AE39-F53162325791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38D5090-5ED0-4BD1-A421-B1BD728A8A2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9DE7FB4-946C-40D2-AEA7-C28E1973C530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656564F-56C8-42F6-8F97-30470735A12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 bwMode="auto">
          <a:xfrm>
            <a:off x="-42863" y="4321175"/>
            <a:ext cx="1860551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65150" y="4529138"/>
            <a:ext cx="779463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440EFA1-9FF3-4C65-A397-87581042256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D671A43-D74C-4DA3-91E1-8C8957D5BE10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CFE1D6E-390B-4D3B-881E-12DBB4BCA48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3167063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46A58D6-2173-498F-9055-614BE239BC7D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038" y="3244850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29E8942-F715-48BE-A145-7697B4828DC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3A93398-A6C0-4261-AE5A-49FD70F1C1AB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1A295D5-28EC-4FCE-ACA6-6C0C87FAF58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17F50DC-9D57-414A-B36A-5394E537B2FA}" type="datetimeFigureOut">
              <a:rPr lang="en-US"/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5094377-9B94-484A-887D-CC15259E6F1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F114C56-3C04-47AE-9654-8BB471D11EBD}" type="datetimeFigureOut">
              <a:rPr lang="en-US"/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296CD5A-1338-4558-8CA8-6CB3CFF1979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7B80-A806-4937-852E-707400B798F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E9B66-A27A-4EA8-9AB6-4D899E6F74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1077C5D-9568-4127-BC7E-BA3A5906DA17}" type="datetimeFigureOut">
              <a:rPr lang="en-US"/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A24D406-C69A-4BF6-8AA4-5A527669A94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1A3E1C0-8968-4BC6-893A-CCEC8DF0DD55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113A5E0-91A4-48F8-B6A8-85BF3554F79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159C742-2AF0-4AF5-AFA1-6BDCB1E6A787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8C47D22-61B1-44E6-BDFC-A764EBF1A9A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3167063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92132E7-50A9-4B07-AE78-9BDFD25063F8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038" y="3244850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A5BC874-660B-45E1-B762-EC4E2F142C7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3167063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11413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“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089183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”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D126D23-4668-42A0-BCB5-72E44EA335A6}" type="datetimeFigureOut">
              <a:rPr lang="en-US"/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1038" y="3244850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36D072B-2E6D-4914-B40D-C26F01BEF07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441DAF2-0BC9-4ACE-8FAD-6E66CDCE9212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F631C8C-225E-419E-8E55-55DD34F0396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2411413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“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089183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”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B7C2E51-9510-401B-B326-A24B5D3DEE91}" type="datetimeFigureOut">
              <a:rPr lang="en-US"/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D99E3E3-8185-450B-8B4C-7BE4424E602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4E4D83C-D05B-4F1D-83D9-716D0686304C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568DA6A-7F17-4B9B-B2F1-0BE3E171F9E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E446CC7-0DED-44F5-ADC4-FA7BC35E839C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785B586-C43C-4185-82A8-5D299DEA800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ABAB30E-C8F1-4B16-AA23-E1D144880163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A81ACCC-650B-4CE1-888C-36DA28A7D3E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D899-CFB9-4018-9E8B-9FF0944E01B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3FD6A-856C-4627-BB8E-E48983CE86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EBF57-ED66-40C2-A8DD-1CB0E3BD3FF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A64A-BE5E-44EE-871C-E77F3FC34B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63157-3E2C-4534-B099-8231F767372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36411-DCD6-4E0B-A501-237E94B486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BA05-F6EA-41F7-8D69-56AA517AD1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A82BA-F42C-49FB-A48B-A158398B6F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8" Type="http://schemas.openxmlformats.org/officeDocument/2006/relationships/theme" Target="../theme/theme3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0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8" Type="http://schemas.openxmlformats.org/officeDocument/2006/relationships/theme" Target="../theme/theme4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ED7494D-57E2-4C47-BF4F-DE8AB967F8D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662435-7C9F-45AE-A638-14937915B50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35"/>
          <p:cNvGrpSpPr/>
          <p:nvPr/>
        </p:nvGrpSpPr>
        <p:grpSpPr bwMode="auto">
          <a:xfrm>
            <a:off x="0" y="228600"/>
            <a:ext cx="2641600" cy="6638925"/>
            <a:chOff x="2487613" y="285750"/>
            <a:chExt cx="2428875" cy="5654676"/>
          </a:xfrm>
        </p:grpSpPr>
        <p:sp>
          <p:nvSpPr>
            <p:cNvPr id="1047" name="Freeform 11"/>
            <p:cNvSpPr/>
            <p:nvPr/>
          </p:nvSpPr>
          <p:spPr bwMode="auto">
            <a:xfrm>
              <a:off x="2487613" y="2284222"/>
              <a:ext cx="86120" cy="534098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8" name="Freeform 12"/>
            <p:cNvSpPr/>
            <p:nvPr/>
          </p:nvSpPr>
          <p:spPr bwMode="auto">
            <a:xfrm>
              <a:off x="2597088" y="2779108"/>
              <a:ext cx="550292" cy="1978191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9" name="Freeform 13"/>
            <p:cNvSpPr/>
            <p:nvPr/>
          </p:nvSpPr>
          <p:spPr bwMode="auto">
            <a:xfrm>
              <a:off x="3175114" y="4730255"/>
              <a:ext cx="519639" cy="1210171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0" name="Freeform 14"/>
            <p:cNvSpPr/>
            <p:nvPr/>
          </p:nvSpPr>
          <p:spPr bwMode="auto">
            <a:xfrm>
              <a:off x="3305023" y="5630785"/>
              <a:ext cx="145966" cy="309641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1" name="Freeform 15"/>
            <p:cNvSpPr/>
            <p:nvPr/>
          </p:nvSpPr>
          <p:spPr bwMode="auto">
            <a:xfrm>
              <a:off x="2573733" y="2818321"/>
              <a:ext cx="699177" cy="2834099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2" name="Freeform 16"/>
            <p:cNvSpPr/>
            <p:nvPr/>
          </p:nvSpPr>
          <p:spPr bwMode="auto">
            <a:xfrm>
              <a:off x="2506589" y="285750"/>
              <a:ext cx="90499" cy="2493358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3" name="Freeform 17"/>
            <p:cNvSpPr/>
            <p:nvPr/>
          </p:nvSpPr>
          <p:spPr bwMode="auto">
            <a:xfrm>
              <a:off x="2554757" y="2599273"/>
              <a:ext cx="65685" cy="420517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4" name="Freeform 18"/>
            <p:cNvSpPr/>
            <p:nvPr/>
          </p:nvSpPr>
          <p:spPr bwMode="auto">
            <a:xfrm>
              <a:off x="3143001" y="4757298"/>
              <a:ext cx="162022" cy="873487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5" name="Freeform 19"/>
            <p:cNvSpPr/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6" name="Freeform 20"/>
            <p:cNvSpPr/>
            <p:nvPr/>
          </p:nvSpPr>
          <p:spPr bwMode="auto">
            <a:xfrm>
              <a:off x="3272910" y="5652419"/>
              <a:ext cx="138668" cy="288007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7" name="Freeform 21"/>
            <p:cNvSpPr/>
            <p:nvPr/>
          </p:nvSpPr>
          <p:spPr bwMode="auto">
            <a:xfrm>
              <a:off x="3143001" y="4655887"/>
              <a:ext cx="32113" cy="189300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8" name="Freeform 22"/>
            <p:cNvSpPr/>
            <p:nvPr/>
          </p:nvSpPr>
          <p:spPr bwMode="auto">
            <a:xfrm>
              <a:off x="3211605" y="5410385"/>
              <a:ext cx="202893" cy="530041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0723" name="Group 48"/>
          <p:cNvGrpSpPr/>
          <p:nvPr/>
        </p:nvGrpSpPr>
        <p:grpSpPr bwMode="auto">
          <a:xfrm>
            <a:off x="26988" y="0"/>
            <a:ext cx="2603500" cy="6853238"/>
            <a:chOff x="6627813" y="195717"/>
            <a:chExt cx="1952625" cy="5678034"/>
          </a:xfrm>
        </p:grpSpPr>
        <p:sp>
          <p:nvSpPr>
            <p:cNvPr id="1035" name="Freeform 27"/>
            <p:cNvSpPr/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6" name="Freeform 28"/>
            <p:cNvSpPr/>
            <p:nvPr/>
          </p:nvSpPr>
          <p:spPr bwMode="auto">
            <a:xfrm>
              <a:off x="7061201" y="3771945"/>
              <a:ext cx="351234" cy="1310012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7" name="Freeform 29"/>
            <p:cNvSpPr/>
            <p:nvPr/>
          </p:nvSpPr>
          <p:spPr bwMode="auto">
            <a:xfrm>
              <a:off x="7438628" y="5053021"/>
              <a:ext cx="357188" cy="820730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8" name="Freeform 30"/>
            <p:cNvSpPr/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9" name="Freeform 31"/>
            <p:cNvSpPr/>
            <p:nvPr/>
          </p:nvSpPr>
          <p:spPr bwMode="auto">
            <a:xfrm>
              <a:off x="6993335" y="1263719"/>
              <a:ext cx="144066" cy="2508226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0" name="Freeform 32"/>
            <p:cNvSpPr/>
            <p:nvPr/>
          </p:nvSpPr>
          <p:spPr bwMode="auto">
            <a:xfrm>
              <a:off x="7526735" y="5640947"/>
              <a:ext cx="110729" cy="232804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1" name="Freeform 33"/>
            <p:cNvSpPr/>
            <p:nvPr/>
          </p:nvSpPr>
          <p:spPr bwMode="auto">
            <a:xfrm>
              <a:off x="7021910" y="3598329"/>
              <a:ext cx="67866" cy="42483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2" name="Freeform 34"/>
            <p:cNvSpPr/>
            <p:nvPr/>
          </p:nvSpPr>
          <p:spPr bwMode="auto">
            <a:xfrm>
              <a:off x="7412435" y="2802588"/>
              <a:ext cx="1168004" cy="2250433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3" name="Freeform 35"/>
            <p:cNvSpPr/>
            <p:nvPr/>
          </p:nvSpPr>
          <p:spPr bwMode="auto">
            <a:xfrm>
              <a:off x="7494588" y="5664622"/>
              <a:ext cx="100013" cy="209129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4" name="Freeform 36"/>
            <p:cNvSpPr/>
            <p:nvPr/>
          </p:nvSpPr>
          <p:spPr bwMode="auto">
            <a:xfrm>
              <a:off x="7412435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5" name="Freeform 37"/>
            <p:cNvSpPr/>
            <p:nvPr/>
          </p:nvSpPr>
          <p:spPr bwMode="auto">
            <a:xfrm>
              <a:off x="7412435" y="4978050"/>
              <a:ext cx="30956" cy="189399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6" name="Freeform 38"/>
            <p:cNvSpPr/>
            <p:nvPr/>
          </p:nvSpPr>
          <p:spPr bwMode="auto">
            <a:xfrm>
              <a:off x="7438628" y="5434450"/>
              <a:ext cx="175022" cy="439301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24288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25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786812" cy="1281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307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1BC6830-9AF2-44FA-9CCC-9F4761BAA57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1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038" y="787400"/>
            <a:ext cx="78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2000">
                <a:solidFill>
                  <a:srgbClr val="FE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34E032B-EB3F-4068-B080-DC6500E578D9}" type="slidenum">
              <a:rPr lang="en-US"/>
            </a:fld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 userDrawn="1"/>
        </p:nvSpPr>
        <p:spPr bwMode="auto">
          <a:xfrm>
            <a:off x="431800" y="6308725"/>
            <a:ext cx="245268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400">
                <a:solidFill>
                  <a:srgbClr val="E3EACF"/>
                </a:solidFill>
                <a:latin typeface="Eras Demi ITC" panose="020B0805030504020804" pitchFamily="34" charset="0"/>
                <a:ea typeface="微软雅黑" panose="020B0503020204020204" pitchFamily="34" charset="-122"/>
                <a:sym typeface="Wingdings" panose="05000000000000000000" pitchFamily="2" charset="2"/>
              </a:rPr>
              <a:t>lonelyfish1920.blog.163.com</a:t>
            </a:r>
            <a:endParaRPr lang="en-US" altLang="zh-CN" sz="1400">
              <a:solidFill>
                <a:srgbClr val="E3EACF"/>
              </a:solidFill>
              <a:latin typeface="Eras Demi ITC" panose="020B0805030504020804" pitchFamily="34" charset="0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幼圆" panose="02010509060101010101" charset="-122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charset="-122"/>
          <a:cs typeface="幼圆" panose="02010509060101010101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charset="-122"/>
          <a:cs typeface="幼圆" panose="02010509060101010101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charset="-122"/>
          <a:cs typeface="幼圆" panose="02010509060101010101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charset="-122"/>
          <a:cs typeface="幼圆" panose="02010509060101010101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幼圆" panose="02010509060101010101" charset="-122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幼圆" panose="02010509060101010101" charset="-122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幼圆" panose="02010509060101010101" charset="-122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幼圆" panose="02010509060101010101" charset="-122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幼圆" panose="02010509060101010101" charset="-122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35"/>
          <p:cNvGrpSpPr/>
          <p:nvPr/>
        </p:nvGrpSpPr>
        <p:grpSpPr bwMode="auto">
          <a:xfrm>
            <a:off x="0" y="228600"/>
            <a:ext cx="2641600" cy="6638925"/>
            <a:chOff x="2487613" y="285750"/>
            <a:chExt cx="2428875" cy="5654676"/>
          </a:xfrm>
        </p:grpSpPr>
        <p:sp>
          <p:nvSpPr>
            <p:cNvPr id="1047" name="Freeform 11"/>
            <p:cNvSpPr/>
            <p:nvPr/>
          </p:nvSpPr>
          <p:spPr bwMode="auto">
            <a:xfrm>
              <a:off x="2487613" y="2284222"/>
              <a:ext cx="86120" cy="534098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8" name="Freeform 12"/>
            <p:cNvSpPr/>
            <p:nvPr/>
          </p:nvSpPr>
          <p:spPr bwMode="auto">
            <a:xfrm>
              <a:off x="2597088" y="2779108"/>
              <a:ext cx="550292" cy="1978191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9" name="Freeform 13"/>
            <p:cNvSpPr/>
            <p:nvPr/>
          </p:nvSpPr>
          <p:spPr bwMode="auto">
            <a:xfrm>
              <a:off x="3175114" y="4730255"/>
              <a:ext cx="519639" cy="1210171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0" name="Freeform 14"/>
            <p:cNvSpPr/>
            <p:nvPr/>
          </p:nvSpPr>
          <p:spPr bwMode="auto">
            <a:xfrm>
              <a:off x="3305023" y="5630785"/>
              <a:ext cx="145966" cy="309641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1" name="Freeform 15"/>
            <p:cNvSpPr/>
            <p:nvPr/>
          </p:nvSpPr>
          <p:spPr bwMode="auto">
            <a:xfrm>
              <a:off x="2573733" y="2818321"/>
              <a:ext cx="699177" cy="2834099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2" name="Freeform 16"/>
            <p:cNvSpPr/>
            <p:nvPr/>
          </p:nvSpPr>
          <p:spPr bwMode="auto">
            <a:xfrm>
              <a:off x="2506589" y="285750"/>
              <a:ext cx="90499" cy="2493358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3" name="Freeform 17"/>
            <p:cNvSpPr/>
            <p:nvPr/>
          </p:nvSpPr>
          <p:spPr bwMode="auto">
            <a:xfrm>
              <a:off x="2554757" y="2599273"/>
              <a:ext cx="65685" cy="420517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4" name="Freeform 18"/>
            <p:cNvSpPr/>
            <p:nvPr/>
          </p:nvSpPr>
          <p:spPr bwMode="auto">
            <a:xfrm>
              <a:off x="3143001" y="4757298"/>
              <a:ext cx="162022" cy="873487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5" name="Freeform 19"/>
            <p:cNvSpPr/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6" name="Freeform 20"/>
            <p:cNvSpPr/>
            <p:nvPr/>
          </p:nvSpPr>
          <p:spPr bwMode="auto">
            <a:xfrm>
              <a:off x="3272910" y="5652419"/>
              <a:ext cx="138668" cy="288007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7" name="Freeform 21"/>
            <p:cNvSpPr/>
            <p:nvPr/>
          </p:nvSpPr>
          <p:spPr bwMode="auto">
            <a:xfrm>
              <a:off x="3143001" y="4655887"/>
              <a:ext cx="32113" cy="189300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8" name="Freeform 22"/>
            <p:cNvSpPr/>
            <p:nvPr/>
          </p:nvSpPr>
          <p:spPr bwMode="auto">
            <a:xfrm>
              <a:off x="3211605" y="5410385"/>
              <a:ext cx="202893" cy="530041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8131" name="Group 48"/>
          <p:cNvGrpSpPr/>
          <p:nvPr/>
        </p:nvGrpSpPr>
        <p:grpSpPr bwMode="auto">
          <a:xfrm>
            <a:off x="26988" y="0"/>
            <a:ext cx="2603500" cy="6853238"/>
            <a:chOff x="6627813" y="195717"/>
            <a:chExt cx="1952625" cy="5678034"/>
          </a:xfrm>
        </p:grpSpPr>
        <p:sp>
          <p:nvSpPr>
            <p:cNvPr id="1035" name="Freeform 27"/>
            <p:cNvSpPr/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6" name="Freeform 28"/>
            <p:cNvSpPr/>
            <p:nvPr/>
          </p:nvSpPr>
          <p:spPr bwMode="auto">
            <a:xfrm>
              <a:off x="7061201" y="3771945"/>
              <a:ext cx="351234" cy="1310012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7" name="Freeform 29"/>
            <p:cNvSpPr/>
            <p:nvPr/>
          </p:nvSpPr>
          <p:spPr bwMode="auto">
            <a:xfrm>
              <a:off x="7438628" y="5053021"/>
              <a:ext cx="357188" cy="820730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8" name="Freeform 30"/>
            <p:cNvSpPr/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9" name="Freeform 31"/>
            <p:cNvSpPr/>
            <p:nvPr/>
          </p:nvSpPr>
          <p:spPr bwMode="auto">
            <a:xfrm>
              <a:off x="6993335" y="1263719"/>
              <a:ext cx="144066" cy="2508226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0" name="Freeform 32"/>
            <p:cNvSpPr/>
            <p:nvPr/>
          </p:nvSpPr>
          <p:spPr bwMode="auto">
            <a:xfrm>
              <a:off x="7526735" y="5640947"/>
              <a:ext cx="110729" cy="232804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1" name="Freeform 33"/>
            <p:cNvSpPr/>
            <p:nvPr/>
          </p:nvSpPr>
          <p:spPr bwMode="auto">
            <a:xfrm>
              <a:off x="7021910" y="3598329"/>
              <a:ext cx="67866" cy="42483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2" name="Freeform 34"/>
            <p:cNvSpPr/>
            <p:nvPr/>
          </p:nvSpPr>
          <p:spPr bwMode="auto">
            <a:xfrm>
              <a:off x="7412435" y="2802588"/>
              <a:ext cx="1168004" cy="2250433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3" name="Freeform 35"/>
            <p:cNvSpPr/>
            <p:nvPr/>
          </p:nvSpPr>
          <p:spPr bwMode="auto">
            <a:xfrm>
              <a:off x="7494588" y="5664622"/>
              <a:ext cx="100013" cy="209129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4" name="Freeform 36"/>
            <p:cNvSpPr/>
            <p:nvPr/>
          </p:nvSpPr>
          <p:spPr bwMode="auto">
            <a:xfrm>
              <a:off x="7412435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5" name="Freeform 37"/>
            <p:cNvSpPr/>
            <p:nvPr/>
          </p:nvSpPr>
          <p:spPr bwMode="auto">
            <a:xfrm>
              <a:off x="7412435" y="4978050"/>
              <a:ext cx="30956" cy="189399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6" name="Freeform 38"/>
            <p:cNvSpPr/>
            <p:nvPr/>
          </p:nvSpPr>
          <p:spPr bwMode="auto">
            <a:xfrm>
              <a:off x="7438628" y="5434450"/>
              <a:ext cx="175022" cy="439301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24288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13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786812" cy="1281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481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94799CD-E99C-46C7-B6E8-0B3C3DD4413A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1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038" y="787400"/>
            <a:ext cx="78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2000">
                <a:solidFill>
                  <a:srgbClr val="FE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8C06812-D279-4723-8D89-1B3DB9856CD0}" type="slidenum">
              <a:rPr lang="en-US"/>
            </a:fld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 userDrawn="1"/>
        </p:nvSpPr>
        <p:spPr bwMode="auto">
          <a:xfrm>
            <a:off x="431800" y="6308725"/>
            <a:ext cx="245268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400">
                <a:solidFill>
                  <a:srgbClr val="E3EACF"/>
                </a:solidFill>
                <a:latin typeface="Eras Demi ITC" panose="020B0805030504020804" pitchFamily="34" charset="0"/>
                <a:ea typeface="微软雅黑" panose="020B0503020204020204" pitchFamily="34" charset="-122"/>
                <a:sym typeface="Wingdings" panose="05000000000000000000" pitchFamily="2" charset="2"/>
              </a:rPr>
              <a:t>lonelyfish1920.blog.163.com</a:t>
            </a:r>
            <a:endParaRPr lang="en-US" altLang="zh-CN" sz="1400">
              <a:solidFill>
                <a:srgbClr val="E3EACF"/>
              </a:solidFill>
              <a:latin typeface="Eras Demi ITC" panose="020B0805030504020804" pitchFamily="34" charset="0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幼圆" panose="02010509060101010101" charset="-122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charset="-122"/>
          <a:cs typeface="幼圆" panose="02010509060101010101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charset="-122"/>
          <a:cs typeface="幼圆" panose="02010509060101010101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charset="-122"/>
          <a:cs typeface="幼圆" panose="02010509060101010101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charset="-122"/>
          <a:cs typeface="幼圆" panose="02010509060101010101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幼圆" panose="02010509060101010101" charset="-122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幼圆" panose="02010509060101010101" charset="-122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幼圆" panose="02010509060101010101" charset="-122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幼圆" panose="02010509060101010101" charset="-122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幼圆" panose="02010509060101010101" charset="-122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35"/>
          <p:cNvGrpSpPr/>
          <p:nvPr/>
        </p:nvGrpSpPr>
        <p:grpSpPr bwMode="auto">
          <a:xfrm>
            <a:off x="0" y="228600"/>
            <a:ext cx="2641600" cy="6638925"/>
            <a:chOff x="2487613" y="285750"/>
            <a:chExt cx="2428875" cy="5654676"/>
          </a:xfrm>
        </p:grpSpPr>
        <p:sp>
          <p:nvSpPr>
            <p:cNvPr id="1047" name="Freeform 11"/>
            <p:cNvSpPr/>
            <p:nvPr/>
          </p:nvSpPr>
          <p:spPr bwMode="auto">
            <a:xfrm>
              <a:off x="2487613" y="2284222"/>
              <a:ext cx="86120" cy="534098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8" name="Freeform 12"/>
            <p:cNvSpPr/>
            <p:nvPr/>
          </p:nvSpPr>
          <p:spPr bwMode="auto">
            <a:xfrm>
              <a:off x="2597088" y="2779108"/>
              <a:ext cx="550292" cy="1978191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9" name="Freeform 13"/>
            <p:cNvSpPr/>
            <p:nvPr/>
          </p:nvSpPr>
          <p:spPr bwMode="auto">
            <a:xfrm>
              <a:off x="3175114" y="4730255"/>
              <a:ext cx="519639" cy="1210171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0" name="Freeform 14"/>
            <p:cNvSpPr/>
            <p:nvPr/>
          </p:nvSpPr>
          <p:spPr bwMode="auto">
            <a:xfrm>
              <a:off x="3305023" y="5630785"/>
              <a:ext cx="145966" cy="309641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1" name="Freeform 15"/>
            <p:cNvSpPr/>
            <p:nvPr/>
          </p:nvSpPr>
          <p:spPr bwMode="auto">
            <a:xfrm>
              <a:off x="2573733" y="2818321"/>
              <a:ext cx="699177" cy="2834099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2" name="Freeform 16"/>
            <p:cNvSpPr/>
            <p:nvPr/>
          </p:nvSpPr>
          <p:spPr bwMode="auto">
            <a:xfrm>
              <a:off x="2506589" y="285750"/>
              <a:ext cx="90499" cy="2493358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3" name="Freeform 17"/>
            <p:cNvSpPr/>
            <p:nvPr/>
          </p:nvSpPr>
          <p:spPr bwMode="auto">
            <a:xfrm>
              <a:off x="2554757" y="2599273"/>
              <a:ext cx="65685" cy="420517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4" name="Freeform 18"/>
            <p:cNvSpPr/>
            <p:nvPr/>
          </p:nvSpPr>
          <p:spPr bwMode="auto">
            <a:xfrm>
              <a:off x="3143001" y="4757298"/>
              <a:ext cx="162022" cy="873487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5" name="Freeform 19"/>
            <p:cNvSpPr/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6" name="Freeform 20"/>
            <p:cNvSpPr/>
            <p:nvPr/>
          </p:nvSpPr>
          <p:spPr bwMode="auto">
            <a:xfrm>
              <a:off x="3272910" y="5652419"/>
              <a:ext cx="138668" cy="288007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7" name="Freeform 21"/>
            <p:cNvSpPr/>
            <p:nvPr/>
          </p:nvSpPr>
          <p:spPr bwMode="auto">
            <a:xfrm>
              <a:off x="3143001" y="4655887"/>
              <a:ext cx="32113" cy="189300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8" name="Freeform 22"/>
            <p:cNvSpPr/>
            <p:nvPr/>
          </p:nvSpPr>
          <p:spPr bwMode="auto">
            <a:xfrm>
              <a:off x="3211605" y="5410385"/>
              <a:ext cx="202893" cy="530041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5539" name="Group 48"/>
          <p:cNvGrpSpPr/>
          <p:nvPr/>
        </p:nvGrpSpPr>
        <p:grpSpPr bwMode="auto">
          <a:xfrm>
            <a:off x="26988" y="0"/>
            <a:ext cx="2603500" cy="6853238"/>
            <a:chOff x="6627813" y="195717"/>
            <a:chExt cx="1952625" cy="5678034"/>
          </a:xfrm>
        </p:grpSpPr>
        <p:sp>
          <p:nvSpPr>
            <p:cNvPr id="1035" name="Freeform 27"/>
            <p:cNvSpPr/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6" name="Freeform 28"/>
            <p:cNvSpPr/>
            <p:nvPr/>
          </p:nvSpPr>
          <p:spPr bwMode="auto">
            <a:xfrm>
              <a:off x="7061201" y="3771945"/>
              <a:ext cx="351234" cy="1310012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7" name="Freeform 29"/>
            <p:cNvSpPr/>
            <p:nvPr/>
          </p:nvSpPr>
          <p:spPr bwMode="auto">
            <a:xfrm>
              <a:off x="7438628" y="5053021"/>
              <a:ext cx="357188" cy="820730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8" name="Freeform 30"/>
            <p:cNvSpPr/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9" name="Freeform 31"/>
            <p:cNvSpPr/>
            <p:nvPr/>
          </p:nvSpPr>
          <p:spPr bwMode="auto">
            <a:xfrm>
              <a:off x="6993335" y="1263719"/>
              <a:ext cx="144066" cy="2508226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0" name="Freeform 32"/>
            <p:cNvSpPr/>
            <p:nvPr/>
          </p:nvSpPr>
          <p:spPr bwMode="auto">
            <a:xfrm>
              <a:off x="7526735" y="5640947"/>
              <a:ext cx="110729" cy="232804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1" name="Freeform 33"/>
            <p:cNvSpPr/>
            <p:nvPr/>
          </p:nvSpPr>
          <p:spPr bwMode="auto">
            <a:xfrm>
              <a:off x="7021910" y="3598329"/>
              <a:ext cx="67866" cy="42483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2" name="Freeform 34"/>
            <p:cNvSpPr/>
            <p:nvPr/>
          </p:nvSpPr>
          <p:spPr bwMode="auto">
            <a:xfrm>
              <a:off x="7412435" y="2802588"/>
              <a:ext cx="1168004" cy="2250433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3" name="Freeform 35"/>
            <p:cNvSpPr/>
            <p:nvPr/>
          </p:nvSpPr>
          <p:spPr bwMode="auto">
            <a:xfrm>
              <a:off x="7494588" y="5664622"/>
              <a:ext cx="100013" cy="209129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4" name="Freeform 36"/>
            <p:cNvSpPr/>
            <p:nvPr/>
          </p:nvSpPr>
          <p:spPr bwMode="auto">
            <a:xfrm>
              <a:off x="7412435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5" name="Freeform 37"/>
            <p:cNvSpPr/>
            <p:nvPr/>
          </p:nvSpPr>
          <p:spPr bwMode="auto">
            <a:xfrm>
              <a:off x="7412435" y="4978050"/>
              <a:ext cx="30956" cy="189399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6" name="Freeform 38"/>
            <p:cNvSpPr/>
            <p:nvPr/>
          </p:nvSpPr>
          <p:spPr bwMode="auto">
            <a:xfrm>
              <a:off x="7438628" y="5434450"/>
              <a:ext cx="175022" cy="439301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24288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541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786812" cy="1281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6554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AF4C269-1285-4BE3-AADF-AEC23382CD39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1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038" y="787400"/>
            <a:ext cx="78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2000">
                <a:solidFill>
                  <a:srgbClr val="FE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C7E8597-F9F5-46C6-AE75-8AEF5F140528}" type="slidenum">
              <a:rPr lang="en-US"/>
            </a:fld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 userDrawn="1"/>
        </p:nvSpPr>
        <p:spPr bwMode="auto">
          <a:xfrm>
            <a:off x="431800" y="6308725"/>
            <a:ext cx="245268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400">
                <a:solidFill>
                  <a:srgbClr val="E3EACF"/>
                </a:solidFill>
                <a:latin typeface="Eras Demi ITC" panose="020B0805030504020804" pitchFamily="34" charset="0"/>
                <a:ea typeface="微软雅黑" panose="020B0503020204020204" pitchFamily="34" charset="-122"/>
                <a:sym typeface="Wingdings" panose="05000000000000000000" pitchFamily="2" charset="2"/>
              </a:rPr>
              <a:t>lonelyfish1920.blog.163.com</a:t>
            </a:r>
            <a:endParaRPr lang="en-US" altLang="zh-CN" sz="1400">
              <a:solidFill>
                <a:srgbClr val="E3EACF"/>
              </a:solidFill>
              <a:latin typeface="Eras Demi ITC" panose="020B0805030504020804" pitchFamily="34" charset="0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幼圆" panose="02010509060101010101" charset="-122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charset="-122"/>
          <a:cs typeface="幼圆" panose="02010509060101010101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charset="-122"/>
          <a:cs typeface="幼圆" panose="02010509060101010101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charset="-122"/>
          <a:cs typeface="幼圆" panose="02010509060101010101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charset="-122"/>
          <a:cs typeface="幼圆" panose="02010509060101010101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幼圆" panose="02010509060101010101" charset="-122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幼圆" panose="02010509060101010101" charset="-122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幼圆" panose="02010509060101010101" charset="-122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幼圆" panose="02010509060101010101" charset="-122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幼圆" panose="02010509060101010101" charset="-122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file:///H:\&#28304;&#25991;&#20214;\&#20154;&#25945;&#24517;&#20462;1\474.TIF" TargetMode="Externa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0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638" y="23813"/>
            <a:ext cx="14224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TextBox 12"/>
          <p:cNvSpPr txBox="1">
            <a:spLocks noChangeArrowheads="1"/>
          </p:cNvSpPr>
          <p:nvPr/>
        </p:nvSpPr>
        <p:spPr bwMode="auto">
          <a:xfrm>
            <a:off x="1922463" y="90488"/>
            <a:ext cx="9074150" cy="696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defTabSz="1219200" eaLnBrk="0" hangingPunct="0"/>
            <a:r>
              <a:rPr lang="zh-CN" altLang="en-US" sz="3700" b="1">
                <a:latin typeface="楷体" panose="02010609060101010101" pitchFamily="49" charset="-122"/>
                <a:ea typeface="楷体" panose="02010609060101010101" pitchFamily="49" charset="-122"/>
              </a:rPr>
              <a:t>人教版高中生物必修</a:t>
            </a:r>
            <a:r>
              <a:rPr lang="en-US" altLang="zh-CN" sz="37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700" b="1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70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700" b="1"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  <a:endParaRPr lang="zh-CN" altLang="zh-CN" sz="3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971" name="TextBox 12"/>
          <p:cNvSpPr txBox="1">
            <a:spLocks noChangeArrowheads="1"/>
          </p:cNvSpPr>
          <p:nvPr/>
        </p:nvSpPr>
        <p:spPr bwMode="auto">
          <a:xfrm>
            <a:off x="317500" y="2506663"/>
            <a:ext cx="11874500" cy="1125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0" hangingPunct="0">
              <a:lnSpc>
                <a:spcPct val="150000"/>
              </a:lnSpc>
            </a:pPr>
            <a:r>
              <a:rPr lang="en-US" altLang="zh-CN" sz="4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4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 细胞的能量“货币”</a:t>
            </a:r>
            <a:r>
              <a:rPr lang="en-US" altLang="zh-CN" sz="4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ATP</a:t>
            </a:r>
            <a:endParaRPr lang="zh-CN" altLang="zh-CN" sz="44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317500" y="4428870"/>
            <a:ext cx="11874500" cy="980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0" hangingPunct="0">
              <a:lnSpc>
                <a:spcPct val="150000"/>
              </a:lnSpc>
            </a:pPr>
            <a:r>
              <a:rPr lang="en-US" altLang="zh-CN" sz="4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zh-CN" sz="44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43063" y="1484313"/>
            <a:ext cx="8901112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3642886" y="319300"/>
            <a:ext cx="49023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168275" 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4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细胞分裂需要能量</a:t>
            </a:r>
            <a:endParaRPr lang="en-US" altLang="zh-CN" sz="4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图片 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14488" y="1412875"/>
            <a:ext cx="89630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3080591" y="332657"/>
            <a:ext cx="6030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168275" 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4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荧光水母发光需要能量</a:t>
            </a:r>
            <a:endParaRPr lang="en-US" altLang="zh-CN" sz="4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图片 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63750" y="1074738"/>
            <a:ext cx="8027988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3719736" y="224645"/>
            <a:ext cx="49023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168275" 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4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肌肉收缩需要能量</a:t>
            </a:r>
            <a:endParaRPr lang="en-US" altLang="zh-CN" sz="4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图片 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63750" y="1152525"/>
            <a:ext cx="8027988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3441967" y="211288"/>
            <a:ext cx="49023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168275" 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4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电鳗放电需要能量</a:t>
            </a:r>
            <a:endParaRPr lang="en-US" altLang="zh-CN" sz="4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矩形 2"/>
          <p:cNvSpPr>
            <a:spLocks noChangeArrowheads="1"/>
          </p:cNvSpPr>
          <p:nvPr/>
        </p:nvSpPr>
        <p:spPr bwMode="auto">
          <a:xfrm>
            <a:off x="1524000" y="7938"/>
            <a:ext cx="9144000" cy="1016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4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ATP</a:t>
            </a:r>
            <a:r>
              <a:rPr lang="zh-CN" altLang="en-US" sz="4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水解释放能量的去向</a:t>
            </a:r>
            <a:endParaRPr lang="zh-CN" altLang="en-US" sz="40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utoShape 31"/>
          <p:cNvSpPr/>
          <p:nvPr/>
        </p:nvSpPr>
        <p:spPr bwMode="auto">
          <a:xfrm>
            <a:off x="6410325" y="1860550"/>
            <a:ext cx="414338" cy="2973388"/>
          </a:xfrm>
          <a:prstGeom prst="leftBrace">
            <a:avLst>
              <a:gd name="adj1" fmla="val 71563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6770688" y="2841625"/>
            <a:ext cx="17224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肌细胞收缩</a:t>
            </a:r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6770688" y="3849688"/>
            <a:ext cx="14160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神经传导</a:t>
            </a:r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6770688" y="3348038"/>
            <a:ext cx="14160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主动运输</a:t>
            </a:r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6770688" y="1833563"/>
            <a:ext cx="23383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</a:t>
            </a:r>
            <a:r>
              <a:rPr kumimoji="1"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发光、放电</a:t>
            </a:r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6770688" y="4349750"/>
            <a:ext cx="203041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有机物的合成</a:t>
            </a:r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4456" name="Group 30"/>
          <p:cNvGrpSpPr/>
          <p:nvPr/>
        </p:nvGrpSpPr>
        <p:grpSpPr bwMode="auto">
          <a:xfrm>
            <a:off x="1847850" y="1436688"/>
            <a:ext cx="4543425" cy="3529012"/>
            <a:chOff x="-72" y="1445"/>
            <a:chExt cx="2816" cy="2223"/>
          </a:xfrm>
        </p:grpSpPr>
        <p:sp>
          <p:nvSpPr>
            <p:cNvPr id="104459" name="Text Box 3"/>
            <p:cNvSpPr txBox="1">
              <a:spLocks noChangeArrowheads="1"/>
            </p:cNvSpPr>
            <p:nvPr/>
          </p:nvSpPr>
          <p:spPr bwMode="auto">
            <a:xfrm>
              <a:off x="493" y="1445"/>
              <a:ext cx="890" cy="4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>
                  <a:solidFill>
                    <a:srgbClr val="FF0000"/>
                  </a:solidFill>
                  <a:latin typeface="Arial Black" panose="020B0A04020102020204" pitchFamily="34" charset="0"/>
                  <a:ea typeface="华文新魏" panose="02010800040101010101" charset="-122"/>
                  <a:cs typeface="华文新魏" panose="02010800040101010101" charset="-122"/>
                </a:rPr>
                <a:t>ATP</a:t>
              </a:r>
              <a:endParaRPr lang="en-US" altLang="zh-CN" sz="4000">
                <a:solidFill>
                  <a:srgbClr val="FF0000"/>
                </a:solidFill>
                <a:latin typeface="Arial Black" panose="020B0A04020102020204" pitchFamily="34" charset="0"/>
                <a:ea typeface="华文新魏" panose="02010800040101010101" charset="-122"/>
                <a:cs typeface="华文新魏" panose="02010800040101010101" charset="-122"/>
              </a:endParaRPr>
            </a:p>
          </p:txBody>
        </p:sp>
        <p:sp>
          <p:nvSpPr>
            <p:cNvPr id="104460" name="Text Box 4"/>
            <p:cNvSpPr txBox="1">
              <a:spLocks noChangeArrowheads="1"/>
            </p:cNvSpPr>
            <p:nvPr/>
          </p:nvSpPr>
          <p:spPr bwMode="auto">
            <a:xfrm>
              <a:off x="-72" y="3222"/>
              <a:ext cx="1410" cy="4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>
                  <a:solidFill>
                    <a:srgbClr val="0000FF"/>
                  </a:solidFill>
                  <a:latin typeface="Arial Black" panose="020B0A04020102020204" pitchFamily="34" charset="0"/>
                  <a:ea typeface="华文新魏" panose="02010800040101010101" charset="-122"/>
                  <a:cs typeface="华文新魏" panose="02010800040101010101" charset="-122"/>
                </a:rPr>
                <a:t>ADP+Pi</a:t>
              </a:r>
              <a:endParaRPr lang="en-US" altLang="zh-CN" sz="4000">
                <a:solidFill>
                  <a:srgbClr val="0000FF"/>
                </a:solidFill>
                <a:latin typeface="Arial Black" panose="020B0A04020102020204" pitchFamily="34" charset="0"/>
                <a:ea typeface="华文新魏" panose="02010800040101010101" charset="-122"/>
                <a:cs typeface="华文新魏" panose="02010800040101010101" charset="-122"/>
              </a:endParaRPr>
            </a:p>
          </p:txBody>
        </p:sp>
        <p:sp>
          <p:nvSpPr>
            <p:cNvPr id="104461" name="Text Box 6"/>
            <p:cNvSpPr txBox="1">
              <a:spLocks noChangeArrowheads="1"/>
            </p:cNvSpPr>
            <p:nvPr/>
          </p:nvSpPr>
          <p:spPr bwMode="auto">
            <a:xfrm>
              <a:off x="821" y="2392"/>
              <a:ext cx="1061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ATP</a:t>
              </a:r>
              <a:r>
                <a:rPr lang="zh-CN" altLang="en-US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水解酶</a:t>
              </a:r>
              <a:endPara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462" name="AutoShape 7"/>
            <p:cNvSpPr>
              <a:spLocks noChangeArrowheads="1"/>
            </p:cNvSpPr>
            <p:nvPr/>
          </p:nvSpPr>
          <p:spPr bwMode="auto">
            <a:xfrm>
              <a:off x="1333" y="1616"/>
              <a:ext cx="549" cy="1996"/>
            </a:xfrm>
            <a:prstGeom prst="curvedLeftArrow">
              <a:avLst>
                <a:gd name="adj1" fmla="val 15300"/>
                <a:gd name="adj2" fmla="val 64214"/>
                <a:gd name="adj3" fmla="val 33333"/>
              </a:avLst>
            </a:prstGeom>
            <a:solidFill>
              <a:srgbClr val="00B0F0"/>
            </a:solidFill>
            <a:ln w="9525">
              <a:solidFill>
                <a:srgbClr val="0000FF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463" name="Text Box 14"/>
            <p:cNvSpPr txBox="1">
              <a:spLocks noChangeArrowheads="1"/>
            </p:cNvSpPr>
            <p:nvPr/>
          </p:nvSpPr>
          <p:spPr bwMode="auto">
            <a:xfrm>
              <a:off x="2019" y="2432"/>
              <a:ext cx="725" cy="3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能量</a:t>
              </a:r>
              <a:endParaRPr lang="zh-CN" altLang="en-US"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464" name="AutoShape 15"/>
            <p:cNvSpPr>
              <a:spLocks noChangeArrowheads="1"/>
            </p:cNvSpPr>
            <p:nvPr/>
          </p:nvSpPr>
          <p:spPr bwMode="auto">
            <a:xfrm rot="967101">
              <a:off x="1837" y="2752"/>
              <a:ext cx="589" cy="272"/>
            </a:xfrm>
            <a:prstGeom prst="curvedUpArrow">
              <a:avLst>
                <a:gd name="adj1" fmla="val 20562"/>
                <a:gd name="adj2" fmla="val 96472"/>
                <a:gd name="adj3" fmla="val 33333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465" name="Text Box 17"/>
            <p:cNvSpPr txBox="1">
              <a:spLocks noChangeArrowheads="1"/>
            </p:cNvSpPr>
            <p:nvPr/>
          </p:nvSpPr>
          <p:spPr bwMode="auto">
            <a:xfrm>
              <a:off x="1724" y="3002"/>
              <a:ext cx="998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（释放）</a:t>
              </a:r>
              <a:endPara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9417050" y="1522413"/>
            <a:ext cx="717550" cy="3540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细胞中的吸能反应</a:t>
            </a:r>
            <a:endParaRPr kumimoji="1" lang="zh-CN" altLang="en-US" sz="28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6765925" y="2325688"/>
            <a:ext cx="233838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细胞分裂、生长</a:t>
            </a:r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1" grpId="0"/>
      <p:bldP spid="22" grpId="0"/>
      <p:bldP spid="28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98438" y="442913"/>
            <a:ext cx="11409362" cy="59848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细胞生命活动需能多，但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ATP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含量少，细胞怎样解决这个问题？</a:t>
            </a:r>
            <a:endParaRPr lang="zh-CN" altLang="en-US" sz="3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3225" y="1252538"/>
            <a:ext cx="11204575" cy="1385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资料</a:t>
            </a: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 在活细胞中，</a:t>
            </a: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广泛分布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在细胞核、线粒体、叶绿体、细胞质基质等结构中，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但含量很低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。如</a:t>
            </a:r>
            <a:r>
              <a:rPr lang="zh-CN" altLang="zh-CN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人体内约有</a:t>
            </a:r>
            <a:r>
              <a:rPr lang="en-US" altLang="zh-CN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50.7gATP</a:t>
            </a:r>
            <a:r>
              <a:rPr lang="zh-CN" altLang="zh-CN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，</a:t>
            </a:r>
            <a:r>
              <a:rPr lang="zh-CN" altLang="en-US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每千克肌肉中</a:t>
            </a:r>
            <a:r>
              <a:rPr lang="en-US" altLang="zh-CN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ATP</a:t>
            </a:r>
            <a:r>
              <a:rPr lang="zh-CN" altLang="en-US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的量不超过</a:t>
            </a:r>
            <a:r>
              <a:rPr lang="en-US" altLang="zh-CN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5.1g</a:t>
            </a:r>
            <a:r>
              <a:rPr lang="zh-CN" altLang="en-US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，仅能</a:t>
            </a:r>
            <a:r>
              <a:rPr lang="zh-CN" altLang="zh-CN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维持</a:t>
            </a:r>
            <a:r>
              <a:rPr lang="en-US" altLang="zh-CN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2-5s</a:t>
            </a:r>
            <a:r>
              <a:rPr lang="zh-CN" altLang="en-US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的</a:t>
            </a:r>
            <a:r>
              <a:rPr lang="zh-CN" altLang="zh-CN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剧烈</a:t>
            </a:r>
            <a:r>
              <a:rPr lang="zh-CN" altLang="en-US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收缩。</a:t>
            </a:r>
            <a:r>
              <a:rPr lang="en-US" altLang="zh-CN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  </a:t>
            </a:r>
            <a:r>
              <a:rPr lang="zh-CN" altLang="en-US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          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03225" y="3060700"/>
            <a:ext cx="11204575" cy="138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资料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2. 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将用</a:t>
            </a:r>
            <a:r>
              <a:rPr lang="en-US" altLang="zh-CN" sz="2800" b="1" baseline="30000">
                <a:latin typeface="黑体" panose="02010609060101010101" pitchFamily="2" charset="-122"/>
                <a:ea typeface="黑体" panose="02010609060101010101" pitchFamily="2" charset="-122"/>
              </a:rPr>
              <a:t>32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P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标记的磷酸盐加入细胞培养液中，并在短时间内快速分离出细胞内的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，结果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浓度变化不大，但部分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的末端磷酸集团已经带有放射性标记。</a:t>
            </a:r>
            <a:endParaRPr lang="en-US" altLang="zh-CN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2"/>
          <p:cNvSpPr>
            <a:spLocks noChangeArrowheads="1"/>
          </p:cNvSpPr>
          <p:nvPr/>
        </p:nvSpPr>
        <p:spPr bwMode="auto">
          <a:xfrm>
            <a:off x="1524000" y="25400"/>
            <a:ext cx="9144000" cy="8239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15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合成</a:t>
            </a:r>
            <a:r>
              <a:rPr lang="en-US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ATP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所需能量的来源</a:t>
            </a:r>
            <a:endParaRPr lang="zh-CN" altLang="en-US" sz="32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7522" name="组合 1"/>
          <p:cNvGrpSpPr/>
          <p:nvPr/>
        </p:nvGrpSpPr>
        <p:grpSpPr bwMode="auto">
          <a:xfrm>
            <a:off x="5808663" y="1473200"/>
            <a:ext cx="4589462" cy="3413125"/>
            <a:chOff x="4283968" y="1472547"/>
            <a:chExt cx="4590346" cy="3413471"/>
          </a:xfrm>
        </p:grpSpPr>
        <p:sp>
          <p:nvSpPr>
            <p:cNvPr id="107538" name="Text Box 3"/>
            <p:cNvSpPr txBox="1">
              <a:spLocks noChangeArrowheads="1"/>
            </p:cNvSpPr>
            <p:nvPr/>
          </p:nvSpPr>
          <p:spPr bwMode="auto">
            <a:xfrm>
              <a:off x="6465067" y="1472547"/>
              <a:ext cx="1581154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>
                  <a:solidFill>
                    <a:srgbClr val="FF0000"/>
                  </a:solidFill>
                  <a:latin typeface="Arial Black" panose="020B0A04020102020204" pitchFamily="34" charset="0"/>
                  <a:ea typeface="华文新魏" panose="02010800040101010101" charset="-122"/>
                  <a:cs typeface="华文新魏" panose="02010800040101010101" charset="-122"/>
                </a:rPr>
                <a:t>ATP</a:t>
              </a:r>
              <a:endParaRPr lang="en-US" altLang="zh-CN" sz="4000">
                <a:solidFill>
                  <a:srgbClr val="FF0000"/>
                </a:solidFill>
                <a:latin typeface="Arial Black" panose="020B0A04020102020204" pitchFamily="34" charset="0"/>
                <a:ea typeface="华文新魏" panose="02010800040101010101" charset="-122"/>
                <a:cs typeface="华文新魏" panose="02010800040101010101" charset="-122"/>
              </a:endParaRPr>
            </a:p>
          </p:txBody>
        </p:sp>
        <p:sp>
          <p:nvSpPr>
            <p:cNvPr id="107539" name="Text Box 4"/>
            <p:cNvSpPr txBox="1">
              <a:spLocks noChangeArrowheads="1"/>
            </p:cNvSpPr>
            <p:nvPr/>
          </p:nvSpPr>
          <p:spPr bwMode="auto">
            <a:xfrm>
              <a:off x="6598935" y="4177993"/>
              <a:ext cx="2275379" cy="7080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>
                  <a:solidFill>
                    <a:srgbClr val="0000FF"/>
                  </a:solidFill>
                  <a:latin typeface="Arial Black" panose="020B0A04020102020204" pitchFamily="34" charset="0"/>
                  <a:ea typeface="华文新魏" panose="02010800040101010101" charset="-122"/>
                  <a:cs typeface="华文新魏" panose="02010800040101010101" charset="-122"/>
                </a:rPr>
                <a:t>ADP+Pi</a:t>
              </a:r>
              <a:endParaRPr lang="en-US" altLang="zh-CN" sz="4000">
                <a:solidFill>
                  <a:srgbClr val="0000FF"/>
                </a:solidFill>
                <a:latin typeface="Arial Black" panose="020B0A04020102020204" pitchFamily="34" charset="0"/>
                <a:ea typeface="华文新魏" panose="02010800040101010101" charset="-122"/>
                <a:cs typeface="华文新魏" panose="02010800040101010101" charset="-122"/>
              </a:endParaRPr>
            </a:p>
          </p:txBody>
        </p:sp>
        <p:sp>
          <p:nvSpPr>
            <p:cNvPr id="107540" name="Text Box 6"/>
            <p:cNvSpPr txBox="1">
              <a:spLocks noChangeArrowheads="1"/>
            </p:cNvSpPr>
            <p:nvPr/>
          </p:nvSpPr>
          <p:spPr bwMode="auto">
            <a:xfrm>
              <a:off x="5525941" y="2948380"/>
              <a:ext cx="1712183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ATP</a:t>
              </a:r>
              <a:r>
                <a:rPr lang="zh-CN" altLang="en-US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合成酶</a:t>
              </a:r>
              <a:endPara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541" name="AutoShape 7"/>
            <p:cNvSpPr>
              <a:spLocks noChangeArrowheads="1"/>
            </p:cNvSpPr>
            <p:nvPr/>
          </p:nvSpPr>
          <p:spPr bwMode="auto">
            <a:xfrm rot="10800000">
              <a:off x="5525942" y="1472894"/>
              <a:ext cx="1073140" cy="3168649"/>
            </a:xfrm>
            <a:prstGeom prst="curvedLeftArrow">
              <a:avLst>
                <a:gd name="adj1" fmla="val 15310"/>
                <a:gd name="adj2" fmla="val 64221"/>
                <a:gd name="adj3" fmla="val 33333"/>
              </a:avLst>
            </a:prstGeom>
            <a:solidFill>
              <a:srgbClr val="00B0F0"/>
            </a:solidFill>
            <a:ln w="9525">
              <a:solidFill>
                <a:srgbClr val="0000FF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542" name="Text Box 14"/>
            <p:cNvSpPr txBox="1">
              <a:spLocks noChangeArrowheads="1"/>
            </p:cNvSpPr>
            <p:nvPr/>
          </p:nvSpPr>
          <p:spPr bwMode="auto">
            <a:xfrm>
              <a:off x="4283968" y="2948380"/>
              <a:ext cx="1169965" cy="57943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能量</a:t>
              </a:r>
              <a:endParaRPr lang="zh-CN" altLang="en-US"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2800350" y="1412875"/>
            <a:ext cx="3781425" cy="1533525"/>
            <a:chOff x="1276406" y="1412776"/>
            <a:chExt cx="3781483" cy="1534359"/>
          </a:xfrm>
        </p:grpSpPr>
        <p:sp>
          <p:nvSpPr>
            <p:cNvPr id="107533" name="Text Box 14"/>
            <p:cNvSpPr txBox="1">
              <a:spLocks noChangeArrowheads="1"/>
            </p:cNvSpPr>
            <p:nvPr/>
          </p:nvSpPr>
          <p:spPr bwMode="auto">
            <a:xfrm>
              <a:off x="1276407" y="1412776"/>
              <a:ext cx="1492250" cy="70788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有机物中的化学能</a:t>
              </a:r>
              <a:endParaRPr lang="zh-CN" altLang="en-US" sz="20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7534" name="组合 21507"/>
            <p:cNvGrpSpPr/>
            <p:nvPr/>
          </p:nvGrpSpPr>
          <p:grpSpPr bwMode="auto">
            <a:xfrm>
              <a:off x="1276406" y="1991741"/>
              <a:ext cx="3781483" cy="955394"/>
              <a:chOff x="682505" y="2760062"/>
              <a:chExt cx="3781483" cy="955394"/>
            </a:xfrm>
          </p:grpSpPr>
          <p:sp>
            <p:nvSpPr>
              <p:cNvPr id="107535" name="Text Box 29"/>
              <p:cNvSpPr txBox="1">
                <a:spLocks noChangeArrowheads="1"/>
              </p:cNvSpPr>
              <p:nvPr/>
            </p:nvSpPr>
            <p:spPr bwMode="auto">
              <a:xfrm>
                <a:off x="2438872" y="2760062"/>
                <a:ext cx="1655762" cy="8617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0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呼吸作用</a:t>
                </a:r>
                <a:endParaRPr lang="en-US" altLang="zh-CN" sz="20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zh-CN" altLang="en-US" sz="20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线粒体</a:t>
                </a:r>
                <a:endParaRPr lang="zh-CN" altLang="en-US" sz="20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536" name="AutoShape 31"/>
              <p:cNvSpPr>
                <a:spLocks noChangeArrowheads="1"/>
              </p:cNvSpPr>
              <p:nvPr/>
            </p:nvSpPr>
            <p:spPr bwMode="auto">
              <a:xfrm>
                <a:off x="682505" y="2940412"/>
                <a:ext cx="1492250" cy="522288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动植物等</a:t>
                </a:r>
                <a:endParaRPr lang="zh-CN" altLang="en-US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05" name="直角上箭头 21504"/>
              <p:cNvSpPr/>
              <p:nvPr/>
            </p:nvSpPr>
            <p:spPr>
              <a:xfrm flipV="1">
                <a:off x="2249392" y="3165882"/>
                <a:ext cx="2214596" cy="549574"/>
              </a:xfrm>
              <a:prstGeom prst="bentUpArrow">
                <a:avLst>
                  <a:gd name="adj1" fmla="val 11839"/>
                  <a:gd name="adj2" fmla="val 25000"/>
                  <a:gd name="adj3" fmla="val 25000"/>
                </a:avLst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 bwMode="auto">
          <a:xfrm>
            <a:off x="2800350" y="3552825"/>
            <a:ext cx="3773488" cy="1260475"/>
            <a:chOff x="1276406" y="3552901"/>
            <a:chExt cx="3773290" cy="1260125"/>
          </a:xfrm>
        </p:grpSpPr>
        <p:sp>
          <p:nvSpPr>
            <p:cNvPr id="107528" name="Text Box 14"/>
            <p:cNvSpPr txBox="1">
              <a:spLocks noChangeArrowheads="1"/>
            </p:cNvSpPr>
            <p:nvPr/>
          </p:nvSpPr>
          <p:spPr bwMode="auto">
            <a:xfrm>
              <a:off x="1279346" y="4412916"/>
              <a:ext cx="1492250" cy="40011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光能</a:t>
              </a:r>
              <a:endParaRPr lang="zh-CN" altLang="en-US" sz="20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7529" name="组合 21508"/>
            <p:cNvGrpSpPr/>
            <p:nvPr/>
          </p:nvGrpSpPr>
          <p:grpSpPr bwMode="auto">
            <a:xfrm>
              <a:off x="1276406" y="3552901"/>
              <a:ext cx="3773290" cy="966983"/>
              <a:chOff x="682505" y="4321222"/>
              <a:chExt cx="3773290" cy="966983"/>
            </a:xfrm>
          </p:grpSpPr>
          <p:sp>
            <p:nvSpPr>
              <p:cNvPr id="107530" name="Text Box 30"/>
              <p:cNvSpPr txBox="1">
                <a:spLocks noChangeArrowheads="1"/>
              </p:cNvSpPr>
              <p:nvPr/>
            </p:nvSpPr>
            <p:spPr bwMode="auto">
              <a:xfrm>
                <a:off x="2546028" y="4426431"/>
                <a:ext cx="1441450" cy="8617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叶绿体</a:t>
                </a:r>
                <a:endParaRPr lang="en-US" altLang="zh-CN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光合作用</a:t>
                </a:r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531" name="AutoShape 32"/>
              <p:cNvSpPr>
                <a:spLocks noChangeArrowheads="1"/>
              </p:cNvSpPr>
              <p:nvPr/>
            </p:nvSpPr>
            <p:spPr bwMode="auto">
              <a:xfrm>
                <a:off x="682505" y="4596175"/>
                <a:ext cx="1492250" cy="522287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绿色植物</a:t>
                </a:r>
                <a:endParaRPr lang="zh-CN" altLang="en-US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直角上箭头 40"/>
              <p:cNvSpPr/>
              <p:nvPr/>
            </p:nvSpPr>
            <p:spPr>
              <a:xfrm>
                <a:off x="2239761" y="4321222"/>
                <a:ext cx="2216034" cy="549122"/>
              </a:xfrm>
              <a:prstGeom prst="bentUpArrow">
                <a:avLst>
                  <a:gd name="adj1" fmla="val 11839"/>
                  <a:gd name="adj2" fmla="val 25000"/>
                  <a:gd name="adj3" fmla="val 25000"/>
                </a:avLst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5" name="Text Box 37"/>
          <p:cNvSpPr txBox="1">
            <a:spLocks noChangeArrowheads="1"/>
          </p:cNvSpPr>
          <p:nvPr/>
        </p:nvSpPr>
        <p:spPr bwMode="auto">
          <a:xfrm>
            <a:off x="1924050" y="1304925"/>
            <a:ext cx="615950" cy="36845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细胞中的放能反应</a:t>
            </a:r>
            <a:endParaRPr kumimoji="1"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524000" y="53371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63863" y="5408613"/>
            <a:ext cx="626427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1" cstate="print"/>
          <a:srcRect l="5853" t="25211" r="10451" b="54175"/>
          <a:stretch>
            <a:fillRect/>
          </a:stretch>
        </p:blipFill>
        <p:spPr bwMode="auto">
          <a:xfrm>
            <a:off x="3913188" y="233363"/>
            <a:ext cx="5021262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0" name="Rectangle 12"/>
          <p:cNvSpPr>
            <a:spLocks noChangeArrowheads="1"/>
          </p:cNvSpPr>
          <p:nvPr/>
        </p:nvSpPr>
        <p:spPr bwMode="auto">
          <a:xfrm>
            <a:off x="98425" y="-77788"/>
            <a:ext cx="9144000" cy="7334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ATP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ADP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的转化：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00013" y="4205288"/>
            <a:ext cx="11510962" cy="10382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细胞中的能源物质很多，在漫长进化过程中，为什么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所有细胞都选择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ATP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作能量“货币”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76213" y="5243513"/>
            <a:ext cx="6684962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2.ATP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能量还是物质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 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100013" y="5803900"/>
            <a:ext cx="11533187" cy="10382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3.ATP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ADP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可以相互转化的能量供应机制，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是生物界的共性。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合成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ATP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的能量来自哪里，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ATP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释放的能量用于什么？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2"/>
          <p:cNvSpPr>
            <a:spLocks noChangeArrowheads="1"/>
          </p:cNvSpPr>
          <p:nvPr/>
        </p:nvSpPr>
        <p:spPr bwMode="auto">
          <a:xfrm>
            <a:off x="4124325" y="157163"/>
            <a:ext cx="2765425" cy="823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zh-CN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ATP</a:t>
            </a:r>
            <a:endParaRPr lang="zh-CN" altLang="en-US" sz="32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132" name="矩形 1"/>
          <p:cNvSpPr>
            <a:spLocks noChangeArrowheads="1"/>
          </p:cNvSpPr>
          <p:nvPr/>
        </p:nvSpPr>
        <p:spPr bwMode="auto">
          <a:xfrm>
            <a:off x="398463" y="1390650"/>
            <a:ext cx="2836862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中文名称：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81013" y="4976813"/>
            <a:ext cx="6684962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6.ATP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ADP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的转化：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6135" name="矩形 1"/>
          <p:cNvSpPr>
            <a:spLocks noChangeArrowheads="1"/>
          </p:cNvSpPr>
          <p:nvPr/>
        </p:nvSpPr>
        <p:spPr bwMode="auto">
          <a:xfrm>
            <a:off x="2944813" y="1392238"/>
            <a:ext cx="2836862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腺苷三磷酸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6136" name="矩形 1"/>
          <p:cNvSpPr>
            <a:spLocks noChangeArrowheads="1"/>
          </p:cNvSpPr>
          <p:nvPr/>
        </p:nvSpPr>
        <p:spPr bwMode="auto">
          <a:xfrm>
            <a:off x="381000" y="2181225"/>
            <a:ext cx="2836863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元素组成：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6137" name="矩形 1"/>
          <p:cNvSpPr>
            <a:spLocks noChangeArrowheads="1"/>
          </p:cNvSpPr>
          <p:nvPr/>
        </p:nvSpPr>
        <p:spPr bwMode="auto">
          <a:xfrm>
            <a:off x="2730500" y="2146300"/>
            <a:ext cx="3517900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</a:t>
            </a:r>
            <a:endParaRPr lang="en-US" altLang="zh-CN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6138" name="矩形 1"/>
          <p:cNvSpPr>
            <a:spLocks noChangeArrowheads="1"/>
          </p:cNvSpPr>
          <p:nvPr/>
        </p:nvSpPr>
        <p:spPr bwMode="auto">
          <a:xfrm>
            <a:off x="433388" y="2843213"/>
            <a:ext cx="2836862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结构组成：</a:t>
            </a:r>
            <a:endParaRPr lang="en-US" altLang="zh-CN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6139" name="矩形 1"/>
          <p:cNvSpPr>
            <a:spLocks noChangeArrowheads="1"/>
          </p:cNvSpPr>
          <p:nvPr/>
        </p:nvSpPr>
        <p:spPr bwMode="auto">
          <a:xfrm>
            <a:off x="2801938" y="2882900"/>
            <a:ext cx="7588250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个腺苷，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个高能磷酸键，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个磷酸集团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6140" name="矩形 1"/>
          <p:cNvSpPr>
            <a:spLocks noChangeArrowheads="1"/>
          </p:cNvSpPr>
          <p:nvPr/>
        </p:nvSpPr>
        <p:spPr bwMode="auto">
          <a:xfrm>
            <a:off x="381000" y="3597275"/>
            <a:ext cx="2836863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功能：</a:t>
            </a:r>
            <a:endParaRPr lang="en-US" altLang="zh-CN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6141" name="矩形 1"/>
          <p:cNvSpPr>
            <a:spLocks noChangeArrowheads="1"/>
          </p:cNvSpPr>
          <p:nvPr/>
        </p:nvSpPr>
        <p:spPr bwMode="auto">
          <a:xfrm>
            <a:off x="2084388" y="3475038"/>
            <a:ext cx="7588250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细胞内的直接能源物质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22488" y="5514975"/>
            <a:ext cx="62642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43" name="矩形 1"/>
          <p:cNvSpPr>
            <a:spLocks noChangeArrowheads="1"/>
          </p:cNvSpPr>
          <p:nvPr/>
        </p:nvSpPr>
        <p:spPr bwMode="auto">
          <a:xfrm>
            <a:off x="358775" y="4217988"/>
            <a:ext cx="2836863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5.ATP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含量：</a:t>
            </a:r>
            <a:endParaRPr lang="en-US" altLang="zh-CN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6144" name="矩形 1"/>
          <p:cNvSpPr>
            <a:spLocks noChangeArrowheads="1"/>
          </p:cNvSpPr>
          <p:nvPr/>
        </p:nvSpPr>
        <p:spPr bwMode="auto">
          <a:xfrm>
            <a:off x="2393950" y="4208463"/>
            <a:ext cx="7588250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很少，但能时刻转化</a:t>
            </a:r>
            <a:endParaRPr lang="en-US" altLang="zh-CN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0607" name="TextBox 7"/>
          <p:cNvSpPr>
            <a:spLocks noChangeArrowheads="1"/>
          </p:cNvSpPr>
          <p:nvPr/>
        </p:nvSpPr>
        <p:spPr bwMode="auto">
          <a:xfrm>
            <a:off x="1539875" y="93663"/>
            <a:ext cx="5291138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3200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知识归纳</a:t>
            </a:r>
            <a:endParaRPr lang="zh-CN" altLang="en-US" sz="3200" b="1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1106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17463"/>
            <a:ext cx="793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/>
      <p:bldP spid="5" grpId="0" animBg="1"/>
      <p:bldP spid="176135" grpId="0"/>
      <p:bldP spid="176136" grpId="0"/>
      <p:bldP spid="176137" grpId="0"/>
      <p:bldP spid="176138" grpId="0"/>
      <p:bldP spid="176139" grpId="0"/>
      <p:bldP spid="176140" grpId="0"/>
      <p:bldP spid="176141" grpId="0"/>
      <p:bldP spid="176143" grpId="0"/>
      <p:bldP spid="1761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否</a:t>
            </a:r>
            <a:r>
              <a:rPr lang="en-US" altLang="zh-CN" smtClean="0"/>
              <a:t>【</a:t>
            </a:r>
            <a:endParaRPr lang="en-US" altLang="zh-CN" smtClean="0"/>
          </a:p>
        </p:txBody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80228" name="Picture 4" descr="H:\源文件\人教必修1\474.TIF"/>
          <p:cNvPicPr>
            <a:picLocks noChangeAspect="1" noChangeArrowheads="1"/>
          </p:cNvPicPr>
          <p:nvPr/>
        </p:nvPicPr>
        <p:blipFill>
          <a:blip r:embed="rId1" r:link="rId2" cstate="print"/>
          <a:srcRect/>
          <a:stretch>
            <a:fillRect/>
          </a:stretch>
        </p:blipFill>
        <p:spPr bwMode="auto">
          <a:xfrm>
            <a:off x="750888" y="398463"/>
            <a:ext cx="102838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931988" y="1003300"/>
            <a:ext cx="5695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细胞中的哪些物质可以提供能量？</a:t>
            </a:r>
            <a:endParaRPr lang="zh-CN" altLang="en-US" sz="28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931988" y="1698625"/>
            <a:ext cx="6407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谁能为细胞的生命活动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直接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提供能量？</a:t>
            </a:r>
            <a:endParaRPr lang="zh-CN" altLang="en-US" sz="28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6019" name="图片 10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67338" y="2947988"/>
            <a:ext cx="403225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图片 11"/>
          <p:cNvPicPr>
            <a:picLocks noChangeAspect="1"/>
          </p:cNvPicPr>
          <p:nvPr/>
        </p:nvPicPr>
        <p:blipFill>
          <a:blip r:embed="rId2" cstate="print"/>
          <a:srcRect l="9825" r="16212" b="13953"/>
          <a:stretch>
            <a:fillRect/>
          </a:stretch>
        </p:blipFill>
        <p:spPr bwMode="auto">
          <a:xfrm>
            <a:off x="1241425" y="2947988"/>
            <a:ext cx="3852863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638" y="23813"/>
            <a:ext cx="12065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Oval 9"/>
          <p:cNvSpPr>
            <a:spLocks noChangeArrowheads="1"/>
          </p:cNvSpPr>
          <p:nvPr/>
        </p:nvSpPr>
        <p:spPr bwMode="auto">
          <a:xfrm>
            <a:off x="4152900" y="1847850"/>
            <a:ext cx="3175000" cy="3175000"/>
          </a:xfrm>
          <a:prstGeom prst="ellipse">
            <a:avLst/>
          </a:prstGeom>
          <a:noFill/>
          <a:ln w="25400" algn="ctr">
            <a:solidFill>
              <a:srgbClr val="595959"/>
            </a:solidFill>
            <a:prstDash val="sysDash"/>
            <a:round/>
          </a:ln>
        </p:spPr>
        <p:txBody>
          <a:bodyPr lIns="121917" tIns="60958" rIns="121917" bIns="60958" anchor="ctr"/>
          <a:lstStyle/>
          <a:p>
            <a:pPr algn="ctr" defTabSz="1219200"/>
            <a:endParaRPr lang="en-US" altLang="zh-CN" sz="2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Oval 10"/>
          <p:cNvSpPr>
            <a:spLocks noChangeArrowheads="1"/>
          </p:cNvSpPr>
          <p:nvPr/>
        </p:nvSpPr>
        <p:spPr bwMode="auto">
          <a:xfrm>
            <a:off x="2573338" y="1644650"/>
            <a:ext cx="3175000" cy="3176588"/>
          </a:xfrm>
          <a:prstGeom prst="ellipse">
            <a:avLst/>
          </a:prstGeom>
          <a:noFill/>
          <a:ln w="25400" algn="ctr">
            <a:solidFill>
              <a:srgbClr val="595959"/>
            </a:solidFill>
            <a:prstDash val="sysDash"/>
            <a:round/>
          </a:ln>
        </p:spPr>
        <p:txBody>
          <a:bodyPr lIns="121917" tIns="60958" rIns="121917" bIns="60958" anchor="ctr"/>
          <a:lstStyle/>
          <a:p>
            <a:pPr algn="ctr" defTabSz="1219200"/>
            <a:endParaRPr lang="en-US" altLang="zh-CN" sz="2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77157" name="组合 106"/>
          <p:cNvGrpSpPr/>
          <p:nvPr/>
        </p:nvGrpSpPr>
        <p:grpSpPr bwMode="auto">
          <a:xfrm>
            <a:off x="1268413" y="1252538"/>
            <a:ext cx="3121025" cy="3127375"/>
            <a:chOff x="6379728" y="2488775"/>
            <a:chExt cx="2513016" cy="2513016"/>
          </a:xfrm>
        </p:grpSpPr>
        <p:sp>
          <p:nvSpPr>
            <p:cNvPr id="157" name="任意多边形 156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58" name="任意多边形 157"/>
            <p:cNvGrpSpPr/>
            <p:nvPr/>
          </p:nvGrpSpPr>
          <p:grpSpPr bwMode="auto">
            <a:xfrm>
              <a:off x="6405965" y="2500753"/>
              <a:ext cx="2486097" cy="2489263"/>
              <a:chOff x="975360" y="950976"/>
              <a:chExt cx="2316480" cy="2322576"/>
            </a:xfrm>
          </p:grpSpPr>
          <p:pic>
            <p:nvPicPr>
              <p:cNvPr id="177160" name="任意多边形 157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75360" y="950976"/>
                <a:ext cx="2316480" cy="2322576"/>
              </a:xfrm>
              <a:prstGeom prst="rect">
                <a:avLst/>
              </a:prstGeom>
              <a:noFill/>
            </p:spPr>
          </p:pic>
          <p:sp>
            <p:nvSpPr>
              <p:cNvPr id="177161" name="Text Box 9"/>
              <p:cNvSpPr txBox="1">
                <a:spLocks noChangeArrowheads="1"/>
              </p:cNvSpPr>
              <p:nvPr/>
            </p:nvSpPr>
            <p:spPr bwMode="auto">
              <a:xfrm rot="16377237">
                <a:off x="977105" y="958258"/>
                <a:ext cx="2310950" cy="23078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08" name="椭圆 107"/>
          <p:cNvGrpSpPr/>
          <p:nvPr/>
        </p:nvGrpSpPr>
        <p:grpSpPr bwMode="auto">
          <a:xfrm>
            <a:off x="1722438" y="1700213"/>
            <a:ext cx="2260600" cy="2257425"/>
            <a:chOff x="814" y="803"/>
            <a:chExt cx="1068" cy="1067"/>
          </a:xfrm>
        </p:grpSpPr>
        <p:pic>
          <p:nvPicPr>
            <p:cNvPr id="177163" name="椭圆 10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4" y="803"/>
              <a:ext cx="1068" cy="1067"/>
            </a:xfrm>
            <a:prstGeom prst="rect">
              <a:avLst/>
            </a:prstGeom>
            <a:noFill/>
          </p:spPr>
        </p:pic>
        <p:sp>
          <p:nvSpPr>
            <p:cNvPr id="177164" name="Text Box 12"/>
            <p:cNvSpPr txBox="1">
              <a:spLocks noChangeArrowheads="1"/>
            </p:cNvSpPr>
            <p:nvPr/>
          </p:nvSpPr>
          <p:spPr bwMode="auto">
            <a:xfrm>
              <a:off x="971" y="957"/>
              <a:ext cx="753" cy="7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33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谢</a:t>
              </a:r>
              <a:endParaRPr lang="zh-CN" altLang="en-US" sz="133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77165" name="组合 108"/>
          <p:cNvGrpSpPr/>
          <p:nvPr/>
        </p:nvGrpSpPr>
        <p:grpSpPr bwMode="auto">
          <a:xfrm>
            <a:off x="3989388" y="973138"/>
            <a:ext cx="2908300" cy="2913062"/>
            <a:chOff x="6379730" y="2488773"/>
            <a:chExt cx="2513016" cy="2513016"/>
          </a:xfrm>
        </p:grpSpPr>
        <p:sp>
          <p:nvSpPr>
            <p:cNvPr id="155" name="任意多边形 154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56" name="任意多边形 155"/>
            <p:cNvGrpSpPr/>
            <p:nvPr/>
          </p:nvGrpSpPr>
          <p:grpSpPr bwMode="auto">
            <a:xfrm>
              <a:off x="6408627" y="2504260"/>
              <a:ext cx="2479216" cy="2482626"/>
              <a:chOff x="3017520" y="743712"/>
              <a:chExt cx="2151888" cy="2157984"/>
            </a:xfrm>
          </p:grpSpPr>
          <p:pic>
            <p:nvPicPr>
              <p:cNvPr id="177168" name="任意多边形 155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17520" y="743712"/>
                <a:ext cx="2151888" cy="2157984"/>
              </a:xfrm>
              <a:prstGeom prst="rect">
                <a:avLst/>
              </a:prstGeom>
              <a:noFill/>
            </p:spPr>
          </p:pic>
          <p:sp>
            <p:nvSpPr>
              <p:cNvPr id="177169" name="Text Box 17"/>
              <p:cNvSpPr txBox="1">
                <a:spLocks noChangeArrowheads="1"/>
              </p:cNvSpPr>
              <p:nvPr/>
            </p:nvSpPr>
            <p:spPr bwMode="auto">
              <a:xfrm rot="16377237">
                <a:off x="3016728" y="747554"/>
                <a:ext cx="2152922" cy="21497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0" name="椭圆 109"/>
          <p:cNvGrpSpPr/>
          <p:nvPr/>
        </p:nvGrpSpPr>
        <p:grpSpPr bwMode="auto">
          <a:xfrm>
            <a:off x="4413250" y="1382713"/>
            <a:ext cx="2106613" cy="2103437"/>
            <a:chOff x="2085" y="653"/>
            <a:chExt cx="995" cy="994"/>
          </a:xfrm>
        </p:grpSpPr>
        <p:pic>
          <p:nvPicPr>
            <p:cNvPr id="177171" name="椭圆 10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85" y="653"/>
              <a:ext cx="995" cy="994"/>
            </a:xfrm>
            <a:prstGeom prst="rect">
              <a:avLst/>
            </a:prstGeom>
            <a:noFill/>
          </p:spPr>
        </p:pic>
        <p:sp>
          <p:nvSpPr>
            <p:cNvPr id="177172" name="Text Box 20"/>
            <p:cNvSpPr txBox="1">
              <a:spLocks noChangeArrowheads="1"/>
            </p:cNvSpPr>
            <p:nvPr/>
          </p:nvSpPr>
          <p:spPr bwMode="auto">
            <a:xfrm>
              <a:off x="2231" y="800"/>
              <a:ext cx="702" cy="7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27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谢</a:t>
              </a:r>
              <a:endParaRPr lang="zh-CN" altLang="en-US" sz="127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77173" name="组合 110"/>
          <p:cNvGrpSpPr/>
          <p:nvPr/>
        </p:nvGrpSpPr>
        <p:grpSpPr bwMode="auto">
          <a:xfrm>
            <a:off x="7827963" y="1233488"/>
            <a:ext cx="3140075" cy="3146425"/>
            <a:chOff x="6379728" y="2488775"/>
            <a:chExt cx="2513016" cy="2513016"/>
          </a:xfrm>
        </p:grpSpPr>
        <p:sp>
          <p:nvSpPr>
            <p:cNvPr id="153" name="任意多边形 15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54" name="任意多边形 153"/>
            <p:cNvGrpSpPr/>
            <p:nvPr/>
          </p:nvGrpSpPr>
          <p:grpSpPr bwMode="auto">
            <a:xfrm>
              <a:off x="6405603" y="2502912"/>
              <a:ext cx="2484025" cy="2487176"/>
              <a:chOff x="5894832" y="938784"/>
              <a:chExt cx="2328672" cy="2334768"/>
            </a:xfrm>
          </p:grpSpPr>
          <p:pic>
            <p:nvPicPr>
              <p:cNvPr id="177176" name="任意多边形 153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894832" y="938784"/>
                <a:ext cx="2328672" cy="2334768"/>
              </a:xfrm>
              <a:prstGeom prst="rect">
                <a:avLst/>
              </a:prstGeom>
              <a:noFill/>
            </p:spPr>
          </p:pic>
          <p:sp>
            <p:nvSpPr>
              <p:cNvPr id="177177" name="Text Box 25"/>
              <p:cNvSpPr txBox="1">
                <a:spLocks noChangeArrowheads="1"/>
              </p:cNvSpPr>
              <p:nvPr/>
            </p:nvSpPr>
            <p:spPr bwMode="auto">
              <a:xfrm rot="16377237">
                <a:off x="5896937" y="944073"/>
                <a:ext cx="2325031" cy="23218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2" name="椭圆 111"/>
          <p:cNvGrpSpPr/>
          <p:nvPr/>
        </p:nvGrpSpPr>
        <p:grpSpPr bwMode="auto">
          <a:xfrm>
            <a:off x="8291513" y="1682750"/>
            <a:ext cx="2266950" cy="2266950"/>
            <a:chOff x="3917" y="795"/>
            <a:chExt cx="1071" cy="1071"/>
          </a:xfrm>
        </p:grpSpPr>
        <p:pic>
          <p:nvPicPr>
            <p:cNvPr id="177179" name="椭圆 111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17" y="795"/>
              <a:ext cx="1071" cy="1071"/>
            </a:xfrm>
            <a:prstGeom prst="rect">
              <a:avLst/>
            </a:prstGeom>
            <a:noFill/>
          </p:spPr>
        </p:pic>
        <p:sp>
          <p:nvSpPr>
            <p:cNvPr id="177180" name="Text Box 28"/>
            <p:cNvSpPr txBox="1">
              <a:spLocks noChangeArrowheads="1"/>
            </p:cNvSpPr>
            <p:nvPr/>
          </p:nvSpPr>
          <p:spPr bwMode="auto">
            <a:xfrm>
              <a:off x="4072" y="950"/>
              <a:ext cx="758" cy="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27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看</a:t>
              </a:r>
              <a:endParaRPr lang="zh-CN" altLang="en-US" sz="127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77181" name="组合 112"/>
          <p:cNvGrpSpPr/>
          <p:nvPr/>
        </p:nvGrpSpPr>
        <p:grpSpPr bwMode="auto">
          <a:xfrm>
            <a:off x="5842000" y="2767013"/>
            <a:ext cx="2560638" cy="2565400"/>
            <a:chOff x="6379730" y="2488773"/>
            <a:chExt cx="2513016" cy="2513016"/>
          </a:xfrm>
        </p:grpSpPr>
        <p:sp>
          <p:nvSpPr>
            <p:cNvPr id="151" name="任意多边形 150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52" name="任意多边形 151"/>
            <p:cNvGrpSpPr/>
            <p:nvPr/>
          </p:nvGrpSpPr>
          <p:grpSpPr bwMode="auto">
            <a:xfrm>
              <a:off x="6405649" y="2501794"/>
              <a:ext cx="2488260" cy="2484154"/>
              <a:chOff x="4401312" y="2084832"/>
              <a:chExt cx="1901952" cy="1901952"/>
            </a:xfrm>
          </p:grpSpPr>
          <p:pic>
            <p:nvPicPr>
              <p:cNvPr id="177184" name="任意多边形 151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01312" y="2084832"/>
                <a:ext cx="1901952" cy="1901952"/>
              </a:xfrm>
              <a:prstGeom prst="rect">
                <a:avLst/>
              </a:prstGeom>
              <a:noFill/>
            </p:spPr>
          </p:pic>
          <p:sp>
            <p:nvSpPr>
              <p:cNvPr id="177185" name="Text Box 33"/>
              <p:cNvSpPr txBox="1">
                <a:spLocks noChangeArrowheads="1"/>
              </p:cNvSpPr>
              <p:nvPr/>
            </p:nvSpPr>
            <p:spPr bwMode="auto">
              <a:xfrm rot="16377237">
                <a:off x="4402704" y="2090291"/>
                <a:ext cx="1896324" cy="189319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4" name="椭圆 113"/>
          <p:cNvGrpSpPr/>
          <p:nvPr/>
        </p:nvGrpSpPr>
        <p:grpSpPr bwMode="auto">
          <a:xfrm>
            <a:off x="6218238" y="3128963"/>
            <a:ext cx="1852612" cy="1854200"/>
            <a:chOff x="2938" y="1478"/>
            <a:chExt cx="875" cy="876"/>
          </a:xfrm>
        </p:grpSpPr>
        <p:pic>
          <p:nvPicPr>
            <p:cNvPr id="177187" name="椭圆 113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8" y="1478"/>
              <a:ext cx="875" cy="876"/>
            </a:xfrm>
            <a:prstGeom prst="rect">
              <a:avLst/>
            </a:prstGeom>
            <a:noFill/>
          </p:spPr>
        </p:pic>
        <p:sp>
          <p:nvSpPr>
            <p:cNvPr id="177188" name="Text Box 36"/>
            <p:cNvSpPr txBox="1">
              <a:spLocks noChangeArrowheads="1"/>
            </p:cNvSpPr>
            <p:nvPr/>
          </p:nvSpPr>
          <p:spPr bwMode="auto">
            <a:xfrm>
              <a:off x="3065" y="1606"/>
              <a:ext cx="618" cy="6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07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观</a:t>
              </a:r>
              <a:endParaRPr lang="zh-CN" altLang="en-US" sz="107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15" name="Oval 9"/>
          <p:cNvSpPr>
            <a:spLocks noChangeArrowheads="1"/>
          </p:cNvSpPr>
          <p:nvPr/>
        </p:nvSpPr>
        <p:spPr bwMode="auto">
          <a:xfrm>
            <a:off x="4152900" y="1847850"/>
            <a:ext cx="3175000" cy="3175000"/>
          </a:xfrm>
          <a:prstGeom prst="ellipse">
            <a:avLst/>
          </a:prstGeom>
          <a:noFill/>
          <a:ln w="25400" algn="ctr">
            <a:solidFill>
              <a:srgbClr val="595959"/>
            </a:solidFill>
            <a:prstDash val="sysDash"/>
            <a:round/>
          </a:ln>
        </p:spPr>
        <p:txBody>
          <a:bodyPr lIns="121917" tIns="60958" rIns="121917" bIns="60958" anchor="ctr"/>
          <a:lstStyle/>
          <a:p>
            <a:pPr algn="ctr" defTabSz="1219200"/>
            <a:endParaRPr lang="en-US" altLang="zh-CN" sz="2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Oval 10"/>
          <p:cNvSpPr>
            <a:spLocks noChangeArrowheads="1"/>
          </p:cNvSpPr>
          <p:nvPr/>
        </p:nvSpPr>
        <p:spPr bwMode="auto">
          <a:xfrm>
            <a:off x="2573338" y="1644650"/>
            <a:ext cx="3175000" cy="3176588"/>
          </a:xfrm>
          <a:prstGeom prst="ellipse">
            <a:avLst/>
          </a:prstGeom>
          <a:noFill/>
          <a:ln w="25400" algn="ctr">
            <a:solidFill>
              <a:srgbClr val="595959"/>
            </a:solidFill>
            <a:prstDash val="sysDash"/>
            <a:round/>
          </a:ln>
        </p:spPr>
        <p:txBody>
          <a:bodyPr lIns="121917" tIns="60958" rIns="121917" bIns="60958" anchor="ctr"/>
          <a:lstStyle/>
          <a:p>
            <a:pPr algn="ctr" defTabSz="1219200"/>
            <a:endParaRPr lang="en-US" altLang="zh-CN" sz="2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77191" name="组合 116"/>
          <p:cNvGrpSpPr/>
          <p:nvPr/>
        </p:nvGrpSpPr>
        <p:grpSpPr bwMode="auto">
          <a:xfrm>
            <a:off x="1268413" y="1252538"/>
            <a:ext cx="3121025" cy="3127375"/>
            <a:chOff x="6379728" y="2488775"/>
            <a:chExt cx="2513016" cy="2513016"/>
          </a:xfrm>
        </p:grpSpPr>
        <p:sp>
          <p:nvSpPr>
            <p:cNvPr id="149" name="任意多边形 148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50" name="任意多边形 149"/>
            <p:cNvGrpSpPr/>
            <p:nvPr/>
          </p:nvGrpSpPr>
          <p:grpSpPr bwMode="auto">
            <a:xfrm>
              <a:off x="6405965" y="2500753"/>
              <a:ext cx="2486097" cy="2489263"/>
              <a:chOff x="975360" y="950976"/>
              <a:chExt cx="2316480" cy="2322576"/>
            </a:xfrm>
          </p:grpSpPr>
          <p:pic>
            <p:nvPicPr>
              <p:cNvPr id="177194" name="任意多边形 149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75360" y="950976"/>
                <a:ext cx="2316480" cy="2322576"/>
              </a:xfrm>
              <a:prstGeom prst="rect">
                <a:avLst/>
              </a:prstGeom>
              <a:noFill/>
            </p:spPr>
          </p:pic>
          <p:sp>
            <p:nvSpPr>
              <p:cNvPr id="177195" name="Text Box 43"/>
              <p:cNvSpPr txBox="1">
                <a:spLocks noChangeArrowheads="1"/>
              </p:cNvSpPr>
              <p:nvPr/>
            </p:nvSpPr>
            <p:spPr bwMode="auto">
              <a:xfrm rot="16377237">
                <a:off x="977105" y="958258"/>
                <a:ext cx="2310950" cy="23078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8" name="椭圆 117"/>
          <p:cNvGrpSpPr/>
          <p:nvPr/>
        </p:nvGrpSpPr>
        <p:grpSpPr bwMode="auto">
          <a:xfrm>
            <a:off x="1722438" y="1700213"/>
            <a:ext cx="2260600" cy="2257425"/>
            <a:chOff x="814" y="803"/>
            <a:chExt cx="1068" cy="1067"/>
          </a:xfrm>
        </p:grpSpPr>
        <p:pic>
          <p:nvPicPr>
            <p:cNvPr id="177197" name="椭圆 11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4" y="803"/>
              <a:ext cx="1068" cy="1067"/>
            </a:xfrm>
            <a:prstGeom prst="rect">
              <a:avLst/>
            </a:prstGeom>
            <a:noFill/>
          </p:spPr>
        </p:pic>
        <p:sp>
          <p:nvSpPr>
            <p:cNvPr id="177198" name="Text Box 46"/>
            <p:cNvSpPr txBox="1">
              <a:spLocks noChangeArrowheads="1"/>
            </p:cNvSpPr>
            <p:nvPr/>
          </p:nvSpPr>
          <p:spPr bwMode="auto">
            <a:xfrm>
              <a:off x="971" y="957"/>
              <a:ext cx="753" cy="7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33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谢</a:t>
              </a:r>
              <a:endParaRPr lang="zh-CN" altLang="en-US" sz="133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77199" name="组合 118"/>
          <p:cNvGrpSpPr/>
          <p:nvPr/>
        </p:nvGrpSpPr>
        <p:grpSpPr bwMode="auto">
          <a:xfrm>
            <a:off x="3989388" y="973138"/>
            <a:ext cx="2908300" cy="2913062"/>
            <a:chOff x="6379730" y="2488773"/>
            <a:chExt cx="2513016" cy="2513016"/>
          </a:xfrm>
        </p:grpSpPr>
        <p:sp>
          <p:nvSpPr>
            <p:cNvPr id="147" name="任意多边形 146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48" name="任意多边形 147"/>
            <p:cNvGrpSpPr/>
            <p:nvPr/>
          </p:nvGrpSpPr>
          <p:grpSpPr bwMode="auto">
            <a:xfrm>
              <a:off x="6408627" y="2504260"/>
              <a:ext cx="2479216" cy="2482626"/>
              <a:chOff x="3017520" y="743712"/>
              <a:chExt cx="2151888" cy="2157984"/>
            </a:xfrm>
          </p:grpSpPr>
          <p:pic>
            <p:nvPicPr>
              <p:cNvPr id="177202" name="任意多边形 147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17520" y="743712"/>
                <a:ext cx="2151888" cy="2157984"/>
              </a:xfrm>
              <a:prstGeom prst="rect">
                <a:avLst/>
              </a:prstGeom>
              <a:noFill/>
            </p:spPr>
          </p:pic>
          <p:sp>
            <p:nvSpPr>
              <p:cNvPr id="177203" name="Text Box 51"/>
              <p:cNvSpPr txBox="1">
                <a:spLocks noChangeArrowheads="1"/>
              </p:cNvSpPr>
              <p:nvPr/>
            </p:nvSpPr>
            <p:spPr bwMode="auto">
              <a:xfrm rot="16377237">
                <a:off x="3016728" y="747554"/>
                <a:ext cx="2152922" cy="21497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0" name="椭圆 119"/>
          <p:cNvGrpSpPr/>
          <p:nvPr/>
        </p:nvGrpSpPr>
        <p:grpSpPr bwMode="auto">
          <a:xfrm>
            <a:off x="4413250" y="1382713"/>
            <a:ext cx="2106613" cy="2103437"/>
            <a:chOff x="2085" y="653"/>
            <a:chExt cx="995" cy="994"/>
          </a:xfrm>
        </p:grpSpPr>
        <p:pic>
          <p:nvPicPr>
            <p:cNvPr id="177205" name="椭圆 11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85" y="653"/>
              <a:ext cx="995" cy="994"/>
            </a:xfrm>
            <a:prstGeom prst="rect">
              <a:avLst/>
            </a:prstGeom>
            <a:noFill/>
          </p:spPr>
        </p:pic>
        <p:sp>
          <p:nvSpPr>
            <p:cNvPr id="177206" name="Text Box 54"/>
            <p:cNvSpPr txBox="1">
              <a:spLocks noChangeArrowheads="1"/>
            </p:cNvSpPr>
            <p:nvPr/>
          </p:nvSpPr>
          <p:spPr bwMode="auto">
            <a:xfrm>
              <a:off x="2231" y="800"/>
              <a:ext cx="702" cy="7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27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谢</a:t>
              </a:r>
              <a:endParaRPr lang="zh-CN" altLang="en-US" sz="127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77207" name="组合 120"/>
          <p:cNvGrpSpPr/>
          <p:nvPr/>
        </p:nvGrpSpPr>
        <p:grpSpPr bwMode="auto">
          <a:xfrm>
            <a:off x="7827963" y="1233488"/>
            <a:ext cx="3140075" cy="3146425"/>
            <a:chOff x="6379728" y="2488775"/>
            <a:chExt cx="2513016" cy="2513016"/>
          </a:xfrm>
        </p:grpSpPr>
        <p:sp>
          <p:nvSpPr>
            <p:cNvPr id="145" name="任意多边形 144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46" name="任意多边形 145"/>
            <p:cNvGrpSpPr/>
            <p:nvPr/>
          </p:nvGrpSpPr>
          <p:grpSpPr bwMode="auto">
            <a:xfrm>
              <a:off x="6405603" y="2502912"/>
              <a:ext cx="2484025" cy="2487176"/>
              <a:chOff x="5894832" y="938784"/>
              <a:chExt cx="2328672" cy="2334768"/>
            </a:xfrm>
          </p:grpSpPr>
          <p:pic>
            <p:nvPicPr>
              <p:cNvPr id="177210" name="任意多边形 145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894832" y="938784"/>
                <a:ext cx="2328672" cy="2334768"/>
              </a:xfrm>
              <a:prstGeom prst="rect">
                <a:avLst/>
              </a:prstGeom>
              <a:noFill/>
            </p:spPr>
          </p:pic>
          <p:sp>
            <p:nvSpPr>
              <p:cNvPr id="177211" name="Text Box 59"/>
              <p:cNvSpPr txBox="1">
                <a:spLocks noChangeArrowheads="1"/>
              </p:cNvSpPr>
              <p:nvPr/>
            </p:nvSpPr>
            <p:spPr bwMode="auto">
              <a:xfrm rot="16377237">
                <a:off x="5896937" y="944073"/>
                <a:ext cx="2325031" cy="23218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2" name="椭圆 121"/>
          <p:cNvGrpSpPr/>
          <p:nvPr/>
        </p:nvGrpSpPr>
        <p:grpSpPr bwMode="auto">
          <a:xfrm>
            <a:off x="8291513" y="1682750"/>
            <a:ext cx="2266950" cy="2266950"/>
            <a:chOff x="3917" y="795"/>
            <a:chExt cx="1071" cy="1071"/>
          </a:xfrm>
        </p:grpSpPr>
        <p:pic>
          <p:nvPicPr>
            <p:cNvPr id="177213" name="椭圆 121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17" y="795"/>
              <a:ext cx="1071" cy="1071"/>
            </a:xfrm>
            <a:prstGeom prst="rect">
              <a:avLst/>
            </a:prstGeom>
            <a:noFill/>
          </p:spPr>
        </p:pic>
        <p:sp>
          <p:nvSpPr>
            <p:cNvPr id="177214" name="Text Box 62"/>
            <p:cNvSpPr txBox="1">
              <a:spLocks noChangeArrowheads="1"/>
            </p:cNvSpPr>
            <p:nvPr/>
          </p:nvSpPr>
          <p:spPr bwMode="auto">
            <a:xfrm>
              <a:off x="4072" y="950"/>
              <a:ext cx="758" cy="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27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看</a:t>
              </a:r>
              <a:endParaRPr lang="zh-CN" altLang="en-US" sz="127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77215" name="组合 122"/>
          <p:cNvGrpSpPr/>
          <p:nvPr/>
        </p:nvGrpSpPr>
        <p:grpSpPr bwMode="auto">
          <a:xfrm>
            <a:off x="5842000" y="2767013"/>
            <a:ext cx="2560638" cy="2565400"/>
            <a:chOff x="6379730" y="2488773"/>
            <a:chExt cx="2513016" cy="2513016"/>
          </a:xfrm>
        </p:grpSpPr>
        <p:sp>
          <p:nvSpPr>
            <p:cNvPr id="143" name="任意多边形 14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44" name="任意多边形 143"/>
            <p:cNvGrpSpPr/>
            <p:nvPr/>
          </p:nvGrpSpPr>
          <p:grpSpPr bwMode="auto">
            <a:xfrm>
              <a:off x="6405649" y="2501794"/>
              <a:ext cx="2488260" cy="2484154"/>
              <a:chOff x="4401312" y="2084832"/>
              <a:chExt cx="1901952" cy="1901952"/>
            </a:xfrm>
          </p:grpSpPr>
          <p:pic>
            <p:nvPicPr>
              <p:cNvPr id="177218" name="任意多边形 143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01312" y="2084832"/>
                <a:ext cx="1901952" cy="1901952"/>
              </a:xfrm>
              <a:prstGeom prst="rect">
                <a:avLst/>
              </a:prstGeom>
              <a:noFill/>
            </p:spPr>
          </p:pic>
          <p:sp>
            <p:nvSpPr>
              <p:cNvPr id="177219" name="Text Box 67"/>
              <p:cNvSpPr txBox="1">
                <a:spLocks noChangeArrowheads="1"/>
              </p:cNvSpPr>
              <p:nvPr/>
            </p:nvSpPr>
            <p:spPr bwMode="auto">
              <a:xfrm rot="16377237">
                <a:off x="4402704" y="2090291"/>
                <a:ext cx="1896324" cy="189319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4" name="椭圆 123"/>
          <p:cNvGrpSpPr/>
          <p:nvPr/>
        </p:nvGrpSpPr>
        <p:grpSpPr bwMode="auto">
          <a:xfrm>
            <a:off x="6218238" y="3128963"/>
            <a:ext cx="1852612" cy="1854200"/>
            <a:chOff x="2938" y="1478"/>
            <a:chExt cx="875" cy="876"/>
          </a:xfrm>
        </p:grpSpPr>
        <p:pic>
          <p:nvPicPr>
            <p:cNvPr id="177221" name="椭圆 123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8" y="1478"/>
              <a:ext cx="875" cy="876"/>
            </a:xfrm>
            <a:prstGeom prst="rect">
              <a:avLst/>
            </a:prstGeom>
            <a:noFill/>
          </p:spPr>
        </p:pic>
        <p:sp>
          <p:nvSpPr>
            <p:cNvPr id="177222" name="Text Box 70"/>
            <p:cNvSpPr txBox="1">
              <a:spLocks noChangeArrowheads="1"/>
            </p:cNvSpPr>
            <p:nvPr/>
          </p:nvSpPr>
          <p:spPr bwMode="auto">
            <a:xfrm>
              <a:off x="3065" y="1606"/>
              <a:ext cx="618" cy="6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07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观</a:t>
              </a:r>
              <a:endParaRPr lang="zh-CN" altLang="en-US" sz="107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25" name="Oval 9"/>
          <p:cNvSpPr>
            <a:spLocks noChangeArrowheads="1"/>
          </p:cNvSpPr>
          <p:nvPr/>
        </p:nvSpPr>
        <p:spPr bwMode="auto">
          <a:xfrm>
            <a:off x="4152900" y="1847850"/>
            <a:ext cx="3175000" cy="3175000"/>
          </a:xfrm>
          <a:prstGeom prst="ellipse">
            <a:avLst/>
          </a:prstGeom>
          <a:noFill/>
          <a:ln w="25400" algn="ctr">
            <a:solidFill>
              <a:srgbClr val="595959"/>
            </a:solidFill>
            <a:prstDash val="sysDash"/>
            <a:round/>
          </a:ln>
        </p:spPr>
        <p:txBody>
          <a:bodyPr lIns="121917" tIns="60958" rIns="121917" bIns="60958" anchor="ctr"/>
          <a:lstStyle/>
          <a:p>
            <a:pPr algn="ctr" defTabSz="1219200"/>
            <a:endParaRPr lang="en-US" altLang="zh-CN" sz="2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6" name="Oval 10"/>
          <p:cNvSpPr>
            <a:spLocks noChangeArrowheads="1"/>
          </p:cNvSpPr>
          <p:nvPr/>
        </p:nvSpPr>
        <p:spPr bwMode="auto">
          <a:xfrm>
            <a:off x="2573338" y="1644650"/>
            <a:ext cx="3175000" cy="3176588"/>
          </a:xfrm>
          <a:prstGeom prst="ellipse">
            <a:avLst/>
          </a:prstGeom>
          <a:noFill/>
          <a:ln w="25400" algn="ctr">
            <a:solidFill>
              <a:srgbClr val="595959"/>
            </a:solidFill>
            <a:prstDash val="sysDash"/>
            <a:round/>
          </a:ln>
        </p:spPr>
        <p:txBody>
          <a:bodyPr lIns="121917" tIns="60958" rIns="121917" bIns="60958" anchor="ctr"/>
          <a:lstStyle/>
          <a:p>
            <a:pPr algn="ctr" defTabSz="1219200"/>
            <a:endParaRPr lang="en-US" altLang="zh-CN" sz="2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77225" name="组合 126"/>
          <p:cNvGrpSpPr/>
          <p:nvPr/>
        </p:nvGrpSpPr>
        <p:grpSpPr bwMode="auto">
          <a:xfrm>
            <a:off x="1268413" y="1252538"/>
            <a:ext cx="3121025" cy="3127375"/>
            <a:chOff x="6379728" y="2488775"/>
            <a:chExt cx="2513016" cy="2513016"/>
          </a:xfrm>
        </p:grpSpPr>
        <p:sp>
          <p:nvSpPr>
            <p:cNvPr id="141" name="任意多边形 140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42" name="任意多边形 141"/>
            <p:cNvGrpSpPr/>
            <p:nvPr/>
          </p:nvGrpSpPr>
          <p:grpSpPr bwMode="auto">
            <a:xfrm>
              <a:off x="6405965" y="2500753"/>
              <a:ext cx="2486097" cy="2489263"/>
              <a:chOff x="975360" y="950976"/>
              <a:chExt cx="2316480" cy="2322576"/>
            </a:xfrm>
          </p:grpSpPr>
          <p:pic>
            <p:nvPicPr>
              <p:cNvPr id="177228" name="任意多边形 141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75360" y="950976"/>
                <a:ext cx="2316480" cy="2322576"/>
              </a:xfrm>
              <a:prstGeom prst="rect">
                <a:avLst/>
              </a:prstGeom>
              <a:noFill/>
            </p:spPr>
          </p:pic>
          <p:sp>
            <p:nvSpPr>
              <p:cNvPr id="177229" name="Text Box 77"/>
              <p:cNvSpPr txBox="1">
                <a:spLocks noChangeArrowheads="1"/>
              </p:cNvSpPr>
              <p:nvPr/>
            </p:nvSpPr>
            <p:spPr bwMode="auto">
              <a:xfrm rot="16377237">
                <a:off x="977105" y="958258"/>
                <a:ext cx="2310950" cy="23078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8" name="椭圆 127"/>
          <p:cNvGrpSpPr/>
          <p:nvPr/>
        </p:nvGrpSpPr>
        <p:grpSpPr bwMode="auto">
          <a:xfrm>
            <a:off x="1722438" y="1700213"/>
            <a:ext cx="2260600" cy="2257425"/>
            <a:chOff x="814" y="803"/>
            <a:chExt cx="1068" cy="1067"/>
          </a:xfrm>
        </p:grpSpPr>
        <p:pic>
          <p:nvPicPr>
            <p:cNvPr id="177231" name="椭圆 12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4" y="803"/>
              <a:ext cx="1068" cy="1067"/>
            </a:xfrm>
            <a:prstGeom prst="rect">
              <a:avLst/>
            </a:prstGeom>
            <a:noFill/>
          </p:spPr>
        </p:pic>
        <p:sp>
          <p:nvSpPr>
            <p:cNvPr id="177232" name="Text Box 80"/>
            <p:cNvSpPr txBox="1">
              <a:spLocks noChangeArrowheads="1"/>
            </p:cNvSpPr>
            <p:nvPr/>
          </p:nvSpPr>
          <p:spPr bwMode="auto">
            <a:xfrm>
              <a:off x="971" y="957"/>
              <a:ext cx="753" cy="7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33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谢</a:t>
              </a:r>
              <a:endParaRPr lang="zh-CN" altLang="en-US" sz="133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77233" name="组合 128"/>
          <p:cNvGrpSpPr/>
          <p:nvPr/>
        </p:nvGrpSpPr>
        <p:grpSpPr bwMode="auto">
          <a:xfrm>
            <a:off x="3989388" y="973138"/>
            <a:ext cx="2908300" cy="2913062"/>
            <a:chOff x="6379730" y="2488773"/>
            <a:chExt cx="2513016" cy="2513016"/>
          </a:xfrm>
        </p:grpSpPr>
        <p:sp>
          <p:nvSpPr>
            <p:cNvPr id="139" name="任意多边形 138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40" name="任意多边形 139"/>
            <p:cNvGrpSpPr/>
            <p:nvPr/>
          </p:nvGrpSpPr>
          <p:grpSpPr bwMode="auto">
            <a:xfrm>
              <a:off x="6408627" y="2504260"/>
              <a:ext cx="2479216" cy="2482626"/>
              <a:chOff x="3017520" y="743712"/>
              <a:chExt cx="2151888" cy="2157984"/>
            </a:xfrm>
          </p:grpSpPr>
          <p:pic>
            <p:nvPicPr>
              <p:cNvPr id="177236" name="任意多边形 139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17520" y="743712"/>
                <a:ext cx="2151888" cy="2157984"/>
              </a:xfrm>
              <a:prstGeom prst="rect">
                <a:avLst/>
              </a:prstGeom>
              <a:noFill/>
            </p:spPr>
          </p:pic>
          <p:sp>
            <p:nvSpPr>
              <p:cNvPr id="177237" name="Text Box 85"/>
              <p:cNvSpPr txBox="1">
                <a:spLocks noChangeArrowheads="1"/>
              </p:cNvSpPr>
              <p:nvPr/>
            </p:nvSpPr>
            <p:spPr bwMode="auto">
              <a:xfrm rot="16377237">
                <a:off x="3016728" y="747554"/>
                <a:ext cx="2152922" cy="21497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0" name="椭圆 129"/>
          <p:cNvGrpSpPr/>
          <p:nvPr/>
        </p:nvGrpSpPr>
        <p:grpSpPr bwMode="auto">
          <a:xfrm>
            <a:off x="4413250" y="1382713"/>
            <a:ext cx="2106613" cy="2103437"/>
            <a:chOff x="2085" y="653"/>
            <a:chExt cx="995" cy="994"/>
          </a:xfrm>
        </p:grpSpPr>
        <p:pic>
          <p:nvPicPr>
            <p:cNvPr id="177239" name="椭圆 12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85" y="653"/>
              <a:ext cx="995" cy="994"/>
            </a:xfrm>
            <a:prstGeom prst="rect">
              <a:avLst/>
            </a:prstGeom>
            <a:noFill/>
          </p:spPr>
        </p:pic>
        <p:sp>
          <p:nvSpPr>
            <p:cNvPr id="177240" name="Text Box 88"/>
            <p:cNvSpPr txBox="1">
              <a:spLocks noChangeArrowheads="1"/>
            </p:cNvSpPr>
            <p:nvPr/>
          </p:nvSpPr>
          <p:spPr bwMode="auto">
            <a:xfrm>
              <a:off x="2231" y="800"/>
              <a:ext cx="702" cy="7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27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谢</a:t>
              </a:r>
              <a:endParaRPr lang="zh-CN" altLang="en-US" sz="127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77241" name="组合 130"/>
          <p:cNvGrpSpPr/>
          <p:nvPr/>
        </p:nvGrpSpPr>
        <p:grpSpPr bwMode="auto">
          <a:xfrm>
            <a:off x="7827963" y="1233488"/>
            <a:ext cx="3140075" cy="3146425"/>
            <a:chOff x="6379728" y="2488775"/>
            <a:chExt cx="2513016" cy="2513016"/>
          </a:xfrm>
        </p:grpSpPr>
        <p:sp>
          <p:nvSpPr>
            <p:cNvPr id="137" name="任意多边形 136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38" name="任意多边形 137"/>
            <p:cNvGrpSpPr/>
            <p:nvPr/>
          </p:nvGrpSpPr>
          <p:grpSpPr bwMode="auto">
            <a:xfrm>
              <a:off x="6405603" y="2502912"/>
              <a:ext cx="2484025" cy="2487176"/>
              <a:chOff x="5894832" y="938784"/>
              <a:chExt cx="2328672" cy="2334768"/>
            </a:xfrm>
          </p:grpSpPr>
          <p:pic>
            <p:nvPicPr>
              <p:cNvPr id="177244" name="任意多边形 137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894832" y="938784"/>
                <a:ext cx="2328672" cy="2334768"/>
              </a:xfrm>
              <a:prstGeom prst="rect">
                <a:avLst/>
              </a:prstGeom>
              <a:noFill/>
            </p:spPr>
          </p:pic>
          <p:sp>
            <p:nvSpPr>
              <p:cNvPr id="177245" name="Text Box 93"/>
              <p:cNvSpPr txBox="1">
                <a:spLocks noChangeArrowheads="1"/>
              </p:cNvSpPr>
              <p:nvPr/>
            </p:nvSpPr>
            <p:spPr bwMode="auto">
              <a:xfrm rot="16377237">
                <a:off x="5896937" y="944073"/>
                <a:ext cx="2325031" cy="23218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2" name="椭圆 131"/>
          <p:cNvGrpSpPr/>
          <p:nvPr/>
        </p:nvGrpSpPr>
        <p:grpSpPr bwMode="auto">
          <a:xfrm>
            <a:off x="8291513" y="1682750"/>
            <a:ext cx="2266950" cy="2266950"/>
            <a:chOff x="3917" y="795"/>
            <a:chExt cx="1071" cy="1071"/>
          </a:xfrm>
        </p:grpSpPr>
        <p:pic>
          <p:nvPicPr>
            <p:cNvPr id="177247" name="椭圆 131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17" y="795"/>
              <a:ext cx="1071" cy="1071"/>
            </a:xfrm>
            <a:prstGeom prst="rect">
              <a:avLst/>
            </a:prstGeom>
            <a:noFill/>
          </p:spPr>
        </p:pic>
        <p:sp>
          <p:nvSpPr>
            <p:cNvPr id="177248" name="Text Box 96"/>
            <p:cNvSpPr txBox="1">
              <a:spLocks noChangeArrowheads="1"/>
            </p:cNvSpPr>
            <p:nvPr/>
          </p:nvSpPr>
          <p:spPr bwMode="auto">
            <a:xfrm>
              <a:off x="4072" y="950"/>
              <a:ext cx="758" cy="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27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看</a:t>
              </a:r>
              <a:endParaRPr lang="zh-CN" altLang="en-US" sz="127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77249" name="组合 132"/>
          <p:cNvGrpSpPr/>
          <p:nvPr/>
        </p:nvGrpSpPr>
        <p:grpSpPr bwMode="auto">
          <a:xfrm>
            <a:off x="5842000" y="2767013"/>
            <a:ext cx="2560638" cy="2565400"/>
            <a:chOff x="6379730" y="2488773"/>
            <a:chExt cx="2513016" cy="2513016"/>
          </a:xfrm>
        </p:grpSpPr>
        <p:sp>
          <p:nvSpPr>
            <p:cNvPr id="135" name="任意多边形 134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36" name="任意多边形 135"/>
            <p:cNvGrpSpPr/>
            <p:nvPr/>
          </p:nvGrpSpPr>
          <p:grpSpPr bwMode="auto">
            <a:xfrm>
              <a:off x="6405649" y="2501794"/>
              <a:ext cx="2488260" cy="2484154"/>
              <a:chOff x="4401312" y="2084832"/>
              <a:chExt cx="1901952" cy="1901952"/>
            </a:xfrm>
          </p:grpSpPr>
          <p:pic>
            <p:nvPicPr>
              <p:cNvPr id="177252" name="任意多边形 135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01312" y="2084832"/>
                <a:ext cx="1901952" cy="1901952"/>
              </a:xfrm>
              <a:prstGeom prst="rect">
                <a:avLst/>
              </a:prstGeom>
              <a:noFill/>
            </p:spPr>
          </p:pic>
          <p:sp>
            <p:nvSpPr>
              <p:cNvPr id="177253" name="Text Box 101"/>
              <p:cNvSpPr txBox="1">
                <a:spLocks noChangeArrowheads="1"/>
              </p:cNvSpPr>
              <p:nvPr/>
            </p:nvSpPr>
            <p:spPr bwMode="auto">
              <a:xfrm rot="16377237">
                <a:off x="4402704" y="2090291"/>
                <a:ext cx="1896324" cy="189319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4" name="椭圆 133"/>
          <p:cNvGrpSpPr/>
          <p:nvPr/>
        </p:nvGrpSpPr>
        <p:grpSpPr bwMode="auto">
          <a:xfrm>
            <a:off x="6218238" y="3128963"/>
            <a:ext cx="1852612" cy="1854200"/>
            <a:chOff x="2938" y="1478"/>
            <a:chExt cx="875" cy="876"/>
          </a:xfrm>
        </p:grpSpPr>
        <p:pic>
          <p:nvPicPr>
            <p:cNvPr id="177255" name="椭圆 133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8" y="1478"/>
              <a:ext cx="875" cy="876"/>
            </a:xfrm>
            <a:prstGeom prst="rect">
              <a:avLst/>
            </a:prstGeom>
            <a:noFill/>
          </p:spPr>
        </p:pic>
        <p:sp>
          <p:nvSpPr>
            <p:cNvPr id="177256" name="Text Box 104"/>
            <p:cNvSpPr txBox="1">
              <a:spLocks noChangeArrowheads="1"/>
            </p:cNvSpPr>
            <p:nvPr/>
          </p:nvSpPr>
          <p:spPr bwMode="auto">
            <a:xfrm>
              <a:off x="3065" y="1606"/>
              <a:ext cx="618" cy="6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07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观</a:t>
              </a:r>
              <a:endParaRPr lang="zh-CN" altLang="en-US" sz="107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77257" name="矩形 158"/>
          <p:cNvSpPr>
            <a:spLocks noChangeArrowheads="1"/>
          </p:cNvSpPr>
          <p:nvPr/>
        </p:nvSpPr>
        <p:spPr bwMode="auto">
          <a:xfrm>
            <a:off x="4298950" y="5719763"/>
            <a:ext cx="2662238" cy="749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8" tIns="45715" rIns="91428" bIns="45715">
            <a:spAutoFit/>
          </a:bodyPr>
          <a:lstStyle/>
          <a:p>
            <a:pPr defTabSz="1219200"/>
            <a:r>
              <a:rPr lang="en-US" altLang="zh-CN" sz="4300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sz="4300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4300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300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sz="4300" b="1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文本框 9"/>
          <p:cNvSpPr txBox="1">
            <a:spLocks noChangeArrowheads="1"/>
          </p:cNvSpPr>
          <p:nvPr/>
        </p:nvSpPr>
        <p:spPr bwMode="auto">
          <a:xfrm>
            <a:off x="3343275" y="604838"/>
            <a:ext cx="55864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ATP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是直接能源物质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rcRect l="9703" t="13333" r="7758" b="37524"/>
          <a:stretch>
            <a:fillRect/>
          </a:stretch>
        </p:blipFill>
        <p:spPr bwMode="auto">
          <a:xfrm>
            <a:off x="1347788" y="1312863"/>
            <a:ext cx="30845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rcRect l="17236" t="11143" r="16096" b="52541"/>
          <a:stretch>
            <a:fillRect/>
          </a:stretch>
        </p:blipFill>
        <p:spPr bwMode="auto">
          <a:xfrm>
            <a:off x="4432300" y="1312863"/>
            <a:ext cx="5849938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rcRect l="8289" t="39081" r="20647" b="38379"/>
          <a:stretch>
            <a:fillRect/>
          </a:stretch>
        </p:blipFill>
        <p:spPr bwMode="auto">
          <a:xfrm>
            <a:off x="1347788" y="3760788"/>
            <a:ext cx="308451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rcRect l="53484" t="26416" b="28258"/>
          <a:stretch>
            <a:fillRect/>
          </a:stretch>
        </p:blipFill>
        <p:spPr bwMode="auto">
          <a:xfrm>
            <a:off x="1347788" y="3760788"/>
            <a:ext cx="308451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/>
          <a:srcRect l="6476" t="52794" r="12952" b="12158"/>
          <a:stretch>
            <a:fillRect/>
          </a:stretch>
        </p:blipFill>
        <p:spPr bwMode="auto">
          <a:xfrm>
            <a:off x="4432300" y="3703638"/>
            <a:ext cx="584993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342900" y="5881688"/>
          <a:ext cx="10977563" cy="853440"/>
        </p:xfrm>
        <a:graphic>
          <a:graphicData uri="http://schemas.openxmlformats.org/drawingml/2006/table">
            <a:tbl>
              <a:tblPr/>
              <a:tblGrid>
                <a:gridCol w="10977563"/>
              </a:tblGrid>
              <a:tr h="0">
                <a:tc>
                  <a:txBody>
                    <a:bodyPr/>
                    <a:lstStyle/>
                    <a:p>
                      <a:pPr marL="0" marR="0" lvl="0" indent="2889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细胞内的众多生命活动都是以消耗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ATP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来直接供应能量，有人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形象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地将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ATP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比喻为细胞内流通的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能量“货币”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矩形 1"/>
          <p:cNvSpPr>
            <a:spLocks noChangeArrowheads="1"/>
          </p:cNvSpPr>
          <p:nvPr/>
        </p:nvSpPr>
        <p:spPr bwMode="auto">
          <a:xfrm>
            <a:off x="1100138" y="2009775"/>
            <a:ext cx="9740900" cy="10382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细胞中的能源物质很多，在漫长进化过程中，为什么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所有细胞都选择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ATP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作能量“货币”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rcRect l="17403" t="39227" r="16373" b="27139"/>
          <a:stretch>
            <a:fillRect/>
          </a:stretch>
        </p:blipFill>
        <p:spPr bwMode="auto">
          <a:xfrm>
            <a:off x="1450975" y="2578100"/>
            <a:ext cx="9018588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818063" y="6202363"/>
            <a:ext cx="18605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ATP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的结构式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1139" name="文本框 2"/>
          <p:cNvSpPr txBox="1">
            <a:spLocks noChangeArrowheads="1"/>
          </p:cNvSpPr>
          <p:nvPr/>
        </p:nvSpPr>
        <p:spPr bwMode="auto">
          <a:xfrm>
            <a:off x="230188" y="130175"/>
            <a:ext cx="2851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ATP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的结构：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193800" y="782638"/>
            <a:ext cx="1962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元素组成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193800" y="1373188"/>
            <a:ext cx="1962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结构组成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321175" y="766763"/>
            <a:ext cx="1962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结构简式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5880100" y="441325"/>
            <a:ext cx="1357313" cy="719138"/>
            <a:chOff x="4247775" y="692696"/>
            <a:chExt cx="1357134" cy="7200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992215" y="1053491"/>
              <a:ext cx="61269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4247775" y="692696"/>
              <a:ext cx="720630" cy="72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altLang="zh-CN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endPara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7248525" y="633413"/>
            <a:ext cx="3060700" cy="1116012"/>
            <a:chOff x="5615926" y="885472"/>
            <a:chExt cx="3060530" cy="1116124"/>
          </a:xfrm>
        </p:grpSpPr>
        <p:sp>
          <p:nvSpPr>
            <p:cNvPr id="29" name="流程图: 过程 28"/>
            <p:cNvSpPr/>
            <p:nvPr/>
          </p:nvSpPr>
          <p:spPr>
            <a:xfrm>
              <a:off x="5615926" y="885472"/>
              <a:ext cx="3060530" cy="1116124"/>
            </a:xfrm>
            <a:prstGeom prst="flowChartProcess">
              <a:avLst/>
            </a:prstGeom>
            <a:solidFill>
              <a:srgbClr val="00B0F0">
                <a:alpha val="4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流程图: 过程 10"/>
            <p:cNvSpPr/>
            <p:nvPr/>
          </p:nvSpPr>
          <p:spPr>
            <a:xfrm>
              <a:off x="7303345" y="1101394"/>
              <a:ext cx="1198495" cy="462008"/>
            </a:xfrm>
            <a:prstGeom prst="flowChartProcess">
              <a:avLst/>
            </a:prstGeom>
            <a:ln w="44450"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腺嘌呤</a:t>
              </a:r>
              <a:endPara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五边形 11"/>
            <p:cNvSpPr/>
            <p:nvPr/>
          </p:nvSpPr>
          <p:spPr>
            <a:xfrm>
              <a:off x="5928647" y="1012485"/>
              <a:ext cx="1060391" cy="836696"/>
            </a:xfrm>
            <a:prstGeom prst="pentagon">
              <a:avLst/>
            </a:prstGeom>
            <a:solidFill>
              <a:schemeClr val="bg1"/>
            </a:solidFill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核糖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>
              <a:stCxn id="12" idx="5"/>
            </p:cNvCxnSpPr>
            <p:nvPr/>
          </p:nvCxnSpPr>
          <p:spPr>
            <a:xfrm>
              <a:off x="6989038" y="1331604"/>
              <a:ext cx="28890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615926" y="1064877"/>
              <a:ext cx="296847" cy="247675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 bwMode="auto">
          <a:xfrm>
            <a:off x="5880100" y="2530475"/>
            <a:ext cx="4429125" cy="1263650"/>
            <a:chOff x="4247774" y="2530199"/>
            <a:chExt cx="4428682" cy="1263948"/>
          </a:xfrm>
        </p:grpSpPr>
        <p:sp>
          <p:nvSpPr>
            <p:cNvPr id="46" name="流程图: 过程 45"/>
            <p:cNvSpPr/>
            <p:nvPr/>
          </p:nvSpPr>
          <p:spPr>
            <a:xfrm>
              <a:off x="5616062" y="2677872"/>
              <a:ext cx="3060394" cy="1116275"/>
            </a:xfrm>
            <a:prstGeom prst="flowChartProcess">
              <a:avLst/>
            </a:prstGeom>
            <a:solidFill>
              <a:srgbClr val="00B0F0">
                <a:alpha val="4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流程图: 过程 38"/>
            <p:cNvSpPr/>
            <p:nvPr/>
          </p:nvSpPr>
          <p:spPr>
            <a:xfrm>
              <a:off x="7303406" y="2893823"/>
              <a:ext cx="1198442" cy="462071"/>
            </a:xfrm>
            <a:prstGeom prst="flowChartProcess">
              <a:avLst/>
            </a:prstGeom>
            <a:ln w="44450"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腺嘌呤</a:t>
              </a:r>
              <a:endPara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五边形 39"/>
            <p:cNvSpPr/>
            <p:nvPr/>
          </p:nvSpPr>
          <p:spPr>
            <a:xfrm>
              <a:off x="5928769" y="2804902"/>
              <a:ext cx="1060344" cy="836809"/>
            </a:xfrm>
            <a:prstGeom prst="pentagon">
              <a:avLst/>
            </a:prstGeom>
            <a:solidFill>
              <a:schemeClr val="bg1"/>
            </a:solidFill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核糖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1" name="直接连接符 40"/>
            <p:cNvCxnSpPr>
              <a:stCxn id="40" idx="5"/>
            </p:cNvCxnSpPr>
            <p:nvPr/>
          </p:nvCxnSpPr>
          <p:spPr>
            <a:xfrm>
              <a:off x="6989113" y="3125652"/>
              <a:ext cx="288896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4992238" y="2852538"/>
              <a:ext cx="61271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5616062" y="2857301"/>
              <a:ext cx="296833" cy="24770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4247774" y="2530199"/>
              <a:ext cx="720653" cy="7193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altLang="zh-CN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endPara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4511675" y="2555875"/>
            <a:ext cx="1368425" cy="720725"/>
            <a:chOff x="2879702" y="2555843"/>
            <a:chExt cx="1368069" cy="720000"/>
          </a:xfrm>
        </p:grpSpPr>
        <p:pic>
          <p:nvPicPr>
            <p:cNvPr id="92193" name="图片 42"/>
            <p:cNvPicPr/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 rot="5400000">
              <a:off x="3737281" y="2568050"/>
              <a:ext cx="373100" cy="647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椭圆 46"/>
            <p:cNvSpPr/>
            <p:nvPr/>
          </p:nvSpPr>
          <p:spPr>
            <a:xfrm>
              <a:off x="2879702" y="2555843"/>
              <a:ext cx="720538" cy="72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altLang="zh-CN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endPara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4511675" y="4475163"/>
            <a:ext cx="5797550" cy="1277937"/>
            <a:chOff x="2879622" y="4475754"/>
            <a:chExt cx="5796834" cy="1278062"/>
          </a:xfrm>
        </p:grpSpPr>
        <p:sp>
          <p:nvSpPr>
            <p:cNvPr id="57" name="流程图: 过程 56"/>
            <p:cNvSpPr/>
            <p:nvPr/>
          </p:nvSpPr>
          <p:spPr>
            <a:xfrm>
              <a:off x="5616134" y="4637695"/>
              <a:ext cx="3060322" cy="1116121"/>
            </a:xfrm>
            <a:prstGeom prst="flowChartProcess">
              <a:avLst/>
            </a:prstGeom>
            <a:solidFill>
              <a:srgbClr val="00B0F0">
                <a:alpha val="4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流程图: 过程 49"/>
            <p:cNvSpPr/>
            <p:nvPr/>
          </p:nvSpPr>
          <p:spPr>
            <a:xfrm>
              <a:off x="7301851" y="4853616"/>
              <a:ext cx="1200002" cy="462007"/>
            </a:xfrm>
            <a:prstGeom prst="flowChartProcess">
              <a:avLst/>
            </a:prstGeom>
            <a:ln w="44450"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腺嘌呤</a:t>
              </a:r>
              <a:endPara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五边形 50"/>
            <p:cNvSpPr/>
            <p:nvPr/>
          </p:nvSpPr>
          <p:spPr>
            <a:xfrm>
              <a:off x="5928833" y="4764707"/>
              <a:ext cx="1060319" cy="836694"/>
            </a:xfrm>
            <a:prstGeom prst="pentagon">
              <a:avLst/>
            </a:prstGeom>
            <a:solidFill>
              <a:schemeClr val="bg1"/>
            </a:solidFill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核糖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2" name="直接连接符 51"/>
            <p:cNvCxnSpPr>
              <a:stCxn id="51" idx="5"/>
            </p:cNvCxnSpPr>
            <p:nvPr/>
          </p:nvCxnSpPr>
          <p:spPr>
            <a:xfrm>
              <a:off x="6989152" y="5083825"/>
              <a:ext cx="28888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4992324" y="4823450"/>
              <a:ext cx="61269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189" name="图片 60"/>
            <p:cNvPicPr/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 rot="5400000">
              <a:off x="3737201" y="4487961"/>
              <a:ext cx="373100" cy="647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5" name="直接连接符 54"/>
            <p:cNvCxnSpPr/>
            <p:nvPr/>
          </p:nvCxnSpPr>
          <p:spPr>
            <a:xfrm>
              <a:off x="5616134" y="4817099"/>
              <a:ext cx="296826" cy="24767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椭圆 61"/>
            <p:cNvSpPr/>
            <p:nvPr/>
          </p:nvSpPr>
          <p:spPr>
            <a:xfrm>
              <a:off x="4254227" y="4475754"/>
              <a:ext cx="719049" cy="71920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altLang="zh-CN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endPara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2879622" y="4475754"/>
              <a:ext cx="720636" cy="71920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altLang="zh-CN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endPara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3143250" y="4475163"/>
            <a:ext cx="1368425" cy="720725"/>
            <a:chOff x="1511470" y="4475754"/>
            <a:chExt cx="1368069" cy="720000"/>
          </a:xfrm>
        </p:grpSpPr>
        <p:pic>
          <p:nvPicPr>
            <p:cNvPr id="92182" name="图片 63"/>
            <p:cNvPicPr/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 rot="5400000">
              <a:off x="2369049" y="4487961"/>
              <a:ext cx="373100" cy="647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椭圆 64"/>
            <p:cNvSpPr/>
            <p:nvPr/>
          </p:nvSpPr>
          <p:spPr>
            <a:xfrm>
              <a:off x="1511470" y="4475754"/>
              <a:ext cx="720538" cy="72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altLang="zh-CN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endPara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1524000" y="20970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524000" y="4292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033588" y="436563"/>
            <a:ext cx="3605212" cy="5762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none" lIns="108000" tIns="72000" rIns="108000" bIns="72000" anchor="ctr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一磷酸腺苷（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AMP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2033588" y="2493963"/>
            <a:ext cx="2012950" cy="10064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none" lIns="108000" tIns="72000" rIns="108000" bIns="72000" anchor="ctr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二磷酸腺苷</a:t>
            </a:r>
            <a:endParaRPr lang="en-US" altLang="zh-CN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ADP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033588" y="5395913"/>
            <a:ext cx="2012950" cy="10064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none" lIns="108000" tIns="72000" rIns="108000" bIns="72000" anchor="ctr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三磷酸腺苷</a:t>
            </a:r>
            <a:endParaRPr lang="en-US" altLang="zh-CN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ATP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2033588" y="1230313"/>
            <a:ext cx="3605212" cy="514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none" lIns="108000" tIns="72000" rIns="108000" bIns="72000" anchor="ctr"/>
          <a:lstStyle/>
          <a:p>
            <a:pPr algn="ctr" eaLnBrk="0" hangingPunct="0"/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（腺嘌呤核糖核苷酸）</a:t>
            </a:r>
            <a:endParaRPr lang="en-US" altLang="zh-CN" sz="28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3863975" y="3141663"/>
            <a:ext cx="3605213" cy="900112"/>
            <a:chOff x="2339482" y="3140968"/>
            <a:chExt cx="3605255" cy="900870"/>
          </a:xfrm>
        </p:grpSpPr>
        <p:sp>
          <p:nvSpPr>
            <p:cNvPr id="92180" name="矩形 55"/>
            <p:cNvSpPr>
              <a:spLocks noChangeArrowheads="1"/>
            </p:cNvSpPr>
            <p:nvPr/>
          </p:nvSpPr>
          <p:spPr bwMode="auto">
            <a:xfrm>
              <a:off x="2339482" y="3527100"/>
              <a:ext cx="3605255" cy="5147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108000" tIns="72000" rIns="108000" bIns="72000" anchor="ctr"/>
            <a:lstStyle/>
            <a:p>
              <a:pPr algn="ctr" eaLnBrk="0" hangingPunct="0"/>
              <a:r>
                <a:rPr lang="zh-CN" altLang="en-US" sz="2800" b="1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特殊化学键</a:t>
              </a:r>
              <a:endPara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箭头: 下 57"/>
            <p:cNvSpPr/>
            <p:nvPr/>
          </p:nvSpPr>
          <p:spPr>
            <a:xfrm>
              <a:off x="3960339" y="3140968"/>
              <a:ext cx="142877" cy="395620"/>
            </a:xfrm>
            <a:prstGeom prst="down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4041775" y="5072063"/>
            <a:ext cx="3609975" cy="1335087"/>
            <a:chOff x="2517212" y="5071418"/>
            <a:chExt cx="3610624" cy="1335084"/>
          </a:xfrm>
        </p:grpSpPr>
        <p:sp>
          <p:nvSpPr>
            <p:cNvPr id="92177" name="矩形 59"/>
            <p:cNvSpPr>
              <a:spLocks noChangeArrowheads="1"/>
            </p:cNvSpPr>
            <p:nvPr/>
          </p:nvSpPr>
          <p:spPr bwMode="auto">
            <a:xfrm>
              <a:off x="2522581" y="5891764"/>
              <a:ext cx="3605255" cy="5147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108000" tIns="72000" rIns="108000" bIns="72000" anchor="ctr"/>
            <a:lstStyle/>
            <a:p>
              <a:pPr algn="ctr" eaLnBrk="0" hangingPunct="0"/>
              <a:r>
                <a:rPr lang="zh-CN" altLang="en-US" sz="2800" b="1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特殊化学键</a:t>
              </a:r>
              <a:endPara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箭头: 下 65"/>
            <p:cNvSpPr/>
            <p:nvPr/>
          </p:nvSpPr>
          <p:spPr>
            <a:xfrm>
              <a:off x="3989090" y="5071418"/>
              <a:ext cx="144488" cy="814385"/>
            </a:xfrm>
            <a:prstGeom prst="down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箭头: 下 66"/>
            <p:cNvSpPr/>
            <p:nvPr/>
          </p:nvSpPr>
          <p:spPr>
            <a:xfrm rot="18682569">
              <a:off x="3103913" y="4822853"/>
              <a:ext cx="157163" cy="1330564"/>
            </a:xfrm>
            <a:prstGeom prst="down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2176" name="文本框 58"/>
          <p:cNvSpPr txBox="1">
            <a:spLocks noChangeArrowheads="1"/>
          </p:cNvSpPr>
          <p:nvPr/>
        </p:nvSpPr>
        <p:spPr bwMode="auto">
          <a:xfrm>
            <a:off x="300038" y="80963"/>
            <a:ext cx="1962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结构简式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8" grpId="0" animBg="1"/>
      <p:bldP spid="49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图片 3"/>
          <p:cNvPicPr>
            <a:picLocks noChangeAspect="1"/>
          </p:cNvPicPr>
          <p:nvPr/>
        </p:nvPicPr>
        <p:blipFill>
          <a:blip r:embed="rId1" cstate="print"/>
          <a:srcRect l="17403" t="39227" r="16373" b="27139"/>
          <a:stretch>
            <a:fillRect/>
          </a:stretch>
        </p:blipFill>
        <p:spPr bwMode="auto">
          <a:xfrm>
            <a:off x="1450975" y="2578100"/>
            <a:ext cx="9018588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818063" y="6202363"/>
            <a:ext cx="21621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的结构式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4211" name="文本框 2"/>
          <p:cNvSpPr txBox="1">
            <a:spLocks noChangeArrowheads="1"/>
          </p:cNvSpPr>
          <p:nvPr/>
        </p:nvSpPr>
        <p:spPr bwMode="auto">
          <a:xfrm>
            <a:off x="230188" y="130175"/>
            <a:ext cx="3262312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一、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的结构：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4212" name="文本框 6"/>
          <p:cNvSpPr txBox="1">
            <a:spLocks noChangeArrowheads="1"/>
          </p:cNvSpPr>
          <p:nvPr/>
        </p:nvSpPr>
        <p:spPr bwMode="auto">
          <a:xfrm>
            <a:off x="1193800" y="782638"/>
            <a:ext cx="19812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元素组成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4213" name="文本框 7"/>
          <p:cNvSpPr txBox="1">
            <a:spLocks noChangeArrowheads="1"/>
          </p:cNvSpPr>
          <p:nvPr/>
        </p:nvSpPr>
        <p:spPr bwMode="auto">
          <a:xfrm>
            <a:off x="1193800" y="1373188"/>
            <a:ext cx="19907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物质组成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4214" name="文本框 8"/>
          <p:cNvSpPr txBox="1">
            <a:spLocks noChangeArrowheads="1"/>
          </p:cNvSpPr>
          <p:nvPr/>
        </p:nvSpPr>
        <p:spPr bwMode="auto">
          <a:xfrm>
            <a:off x="4321175" y="766763"/>
            <a:ext cx="19891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结构简式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306638" y="3578225"/>
            <a:ext cx="354012" cy="32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baseline="30000">
                <a:latin typeface="Calibri" panose="020F0502020204030204" pitchFamily="34" charset="0"/>
              </a:rPr>
              <a:t>—</a:t>
            </a:r>
            <a:endParaRPr lang="zh-CN" altLang="en-US" b="1" baseline="30000">
              <a:latin typeface="Calibri" panose="020F0502020204030204" pitchFamily="34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249613" y="3578225"/>
            <a:ext cx="354012" cy="32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baseline="30000">
                <a:latin typeface="Calibri" panose="020F0502020204030204" pitchFamily="34" charset="0"/>
              </a:rPr>
              <a:t>—</a:t>
            </a:r>
            <a:endParaRPr lang="zh-CN" altLang="en-US" b="1" baseline="30000">
              <a:latin typeface="Calibri" panose="020F0502020204030204" pitchFamily="34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192588" y="3578225"/>
            <a:ext cx="354012" cy="32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baseline="30000">
                <a:latin typeface="Calibri" panose="020F0502020204030204" pitchFamily="34" charset="0"/>
              </a:rPr>
              <a:t>—</a:t>
            </a:r>
            <a:endParaRPr lang="zh-CN" altLang="en-US" b="1" baseline="30000">
              <a:latin typeface="Calibri" panose="020F050202020403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06638" y="4135438"/>
            <a:ext cx="279400" cy="263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321175" y="1385888"/>
            <a:ext cx="19891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4.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理化性质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3" grpId="0" animBg="1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ChangeArrowheads="1"/>
          </p:cNvSpPr>
          <p:nvPr/>
        </p:nvSpPr>
        <p:spPr bwMode="auto">
          <a:xfrm>
            <a:off x="1524000" y="53975"/>
            <a:ext cx="9144000" cy="73342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ATP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结构不稳定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，特殊化学键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易断裂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524000" y="346551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56150" y="2000250"/>
            <a:ext cx="5516563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组合 12"/>
          <p:cNvGrpSpPr/>
          <p:nvPr/>
        </p:nvGrpSpPr>
        <p:grpSpPr bwMode="auto">
          <a:xfrm>
            <a:off x="5145088" y="1089025"/>
            <a:ext cx="909637" cy="1008063"/>
            <a:chOff x="1331640" y="1415997"/>
            <a:chExt cx="909473" cy="1008000"/>
          </a:xfrm>
        </p:grpSpPr>
        <p:sp>
          <p:nvSpPr>
            <p:cNvPr id="2" name="椭圆 1"/>
            <p:cNvSpPr>
              <a:spLocks noChangeAspect="1"/>
            </p:cNvSpPr>
            <p:nvPr/>
          </p:nvSpPr>
          <p:spPr>
            <a:xfrm>
              <a:off x="1331640" y="1415997"/>
              <a:ext cx="909473" cy="5397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altLang="zh-CN" sz="24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</a:t>
              </a:r>
              <a:r>
                <a:rPr lang="en-US" altLang="zh-CN" sz="2400" b="1" baseline="-25000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4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endPara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箭头: 下 10"/>
            <p:cNvSpPr/>
            <p:nvPr/>
          </p:nvSpPr>
          <p:spPr>
            <a:xfrm>
              <a:off x="1728443" y="1955713"/>
              <a:ext cx="142849" cy="468284"/>
            </a:xfrm>
            <a:prstGeom prst="downArrow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/>
          <a:srcRect l="17668" t="6425" r="60500" b="55775"/>
          <a:stretch>
            <a:fillRect/>
          </a:stretch>
        </p:blipFill>
        <p:spPr bwMode="auto">
          <a:xfrm>
            <a:off x="2538413" y="1127125"/>
            <a:ext cx="12477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488" y="3868738"/>
            <a:ext cx="446405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爆炸形: 14 pt  9"/>
          <p:cNvSpPr/>
          <p:nvPr/>
        </p:nvSpPr>
        <p:spPr>
          <a:xfrm>
            <a:off x="4006850" y="3683000"/>
            <a:ext cx="1693863" cy="1008063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rcRect l="59940" t="6425" r="19550" b="55775"/>
          <a:stretch>
            <a:fillRect/>
          </a:stretch>
        </p:blipFill>
        <p:spPr bwMode="auto">
          <a:xfrm>
            <a:off x="2578100" y="3533775"/>
            <a:ext cx="11715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组合 18"/>
          <p:cNvGrpSpPr/>
          <p:nvPr/>
        </p:nvGrpSpPr>
        <p:grpSpPr bwMode="auto">
          <a:xfrm>
            <a:off x="4756150" y="2565400"/>
            <a:ext cx="1677988" cy="882650"/>
            <a:chOff x="3232818" y="2986315"/>
            <a:chExt cx="1677029" cy="883650"/>
          </a:xfrm>
        </p:grpSpPr>
        <p:sp>
          <p:nvSpPr>
            <p:cNvPr id="95252" name="矩形 20"/>
            <p:cNvSpPr>
              <a:spLocks noChangeArrowheads="1"/>
            </p:cNvSpPr>
            <p:nvPr/>
          </p:nvSpPr>
          <p:spPr bwMode="auto">
            <a:xfrm>
              <a:off x="3232818" y="3355227"/>
              <a:ext cx="1677029" cy="5147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108000" tIns="72000" rIns="108000" bIns="72000" anchor="ctr"/>
            <a:lstStyle/>
            <a:p>
              <a:pPr algn="ctr" eaLnBrk="0" hangingPunct="0"/>
              <a:r>
                <a:rPr lang="en-US" altLang="zh-CN" sz="24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ATP</a:t>
              </a:r>
              <a:r>
                <a:rPr lang="zh-CN" altLang="en-US" sz="24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水解酶</a:t>
              </a:r>
              <a:endPara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箭头: 下 22"/>
            <p:cNvSpPr/>
            <p:nvPr/>
          </p:nvSpPr>
          <p:spPr>
            <a:xfrm rot="10800000">
              <a:off x="3997556" y="2986315"/>
              <a:ext cx="144380" cy="395736"/>
            </a:xfrm>
            <a:prstGeom prst="downArrow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497388" y="4564063"/>
            <a:ext cx="2049462" cy="982662"/>
            <a:chOff x="2973193" y="4564710"/>
            <a:chExt cx="2049798" cy="982738"/>
          </a:xfrm>
        </p:grpSpPr>
        <p:sp>
          <p:nvSpPr>
            <p:cNvPr id="95250" name="矩形 15"/>
            <p:cNvSpPr>
              <a:spLocks noChangeArrowheads="1"/>
            </p:cNvSpPr>
            <p:nvPr/>
          </p:nvSpPr>
          <p:spPr bwMode="auto">
            <a:xfrm>
              <a:off x="2973193" y="5032710"/>
              <a:ext cx="2049798" cy="5147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108000" tIns="72000" rIns="108000" bIns="72000" anchor="ctr"/>
            <a:lstStyle/>
            <a:p>
              <a:pPr algn="ctr" eaLnBrk="0" hangingPunct="0"/>
              <a:r>
                <a:rPr lang="en-US" altLang="zh-CN" sz="24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30.54kJ/mol</a:t>
              </a:r>
              <a:endPara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箭头: 下 17"/>
            <p:cNvSpPr/>
            <p:nvPr/>
          </p:nvSpPr>
          <p:spPr>
            <a:xfrm>
              <a:off x="3667044" y="4564710"/>
              <a:ext cx="144487" cy="468348"/>
            </a:xfrm>
            <a:prstGeom prst="downArrow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2671763" y="5868988"/>
            <a:ext cx="6848475" cy="869950"/>
            <a:chOff x="683568" y="4166982"/>
            <a:chExt cx="6847529" cy="870004"/>
          </a:xfrm>
        </p:grpSpPr>
        <p:sp>
          <p:nvSpPr>
            <p:cNvPr id="95246" name="矩形 21"/>
            <p:cNvSpPr>
              <a:spLocks noChangeArrowheads="1"/>
            </p:cNvSpPr>
            <p:nvPr/>
          </p:nvSpPr>
          <p:spPr bwMode="auto">
            <a:xfrm>
              <a:off x="683568" y="4329100"/>
              <a:ext cx="1189428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40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ATP</a:t>
              </a:r>
              <a:endParaRPr lang="zh-CN" altLang="en-US" sz="4000">
                <a:solidFill>
                  <a:srgbClr val="0000FF"/>
                </a:solidFill>
              </a:endParaRPr>
            </a:p>
          </p:txBody>
        </p:sp>
        <p:cxnSp>
          <p:nvCxnSpPr>
            <p:cNvPr id="24" name="直接箭头连接符 23"/>
            <p:cNvCxnSpPr>
              <a:stCxn id="95246" idx="3"/>
            </p:cNvCxnSpPr>
            <p:nvPr/>
          </p:nvCxnSpPr>
          <p:spPr>
            <a:xfrm flipV="1">
              <a:off x="1872441" y="4676601"/>
              <a:ext cx="1441251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248" name="矩形 24"/>
            <p:cNvSpPr>
              <a:spLocks noChangeArrowheads="1"/>
            </p:cNvSpPr>
            <p:nvPr/>
          </p:nvSpPr>
          <p:spPr bwMode="auto">
            <a:xfrm>
              <a:off x="3311672" y="4322975"/>
              <a:ext cx="4219425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40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ADP + Pi + </a:t>
              </a:r>
              <a:r>
                <a:rPr lang="zh-CN" altLang="en-US" sz="4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能量</a:t>
              </a:r>
              <a:endParaRPr lang="zh-CN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95249" name="矩形 25"/>
            <p:cNvSpPr>
              <a:spLocks noChangeArrowheads="1"/>
            </p:cNvSpPr>
            <p:nvPr/>
          </p:nvSpPr>
          <p:spPr bwMode="auto">
            <a:xfrm>
              <a:off x="1979713" y="4166982"/>
              <a:ext cx="1187944" cy="5147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108000" tIns="72000" rIns="108000" bIns="72000" anchor="ctr"/>
            <a:lstStyle/>
            <a:p>
              <a:pPr algn="ctr" eaLnBrk="0" hangingPunct="0"/>
              <a:r>
                <a:rPr lang="zh-CN" altLang="en-US" sz="24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水解酶</a:t>
              </a:r>
              <a:endParaRPr lang="en-US" altLang="zh-CN" sz="24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1524000" y="580231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524000" y="8334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ChangeArrowheads="1"/>
          </p:cNvSpPr>
          <p:nvPr/>
        </p:nvSpPr>
        <p:spPr bwMode="auto">
          <a:xfrm>
            <a:off x="1449859" y="1317220"/>
            <a:ext cx="9144000" cy="74398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CN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ATP</a:t>
            </a:r>
            <a:r>
              <a:rPr lang="zh-CN" altLang="en-US" sz="32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水解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释放的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能量有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哪些去向？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1060</Words>
  <Application>WPS 演示</Application>
  <PresentationFormat>自定义</PresentationFormat>
  <Paragraphs>230</Paragraphs>
  <Slides>20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20</vt:i4>
      </vt:variant>
    </vt:vector>
  </HeadingPairs>
  <TitlesOfParts>
    <vt:vector size="41" baseType="lpstr">
      <vt:lpstr>Arial</vt:lpstr>
      <vt:lpstr>宋体</vt:lpstr>
      <vt:lpstr>Wingdings</vt:lpstr>
      <vt:lpstr>Calibri Light</vt:lpstr>
      <vt:lpstr>Eras Demi ITC</vt:lpstr>
      <vt:lpstr>微软雅黑</vt:lpstr>
      <vt:lpstr>幼圆</vt:lpstr>
      <vt:lpstr>Century Gothic</vt:lpstr>
      <vt:lpstr>Wingdings 3</vt:lpstr>
      <vt:lpstr>楷体</vt:lpstr>
      <vt:lpstr>Calibri</vt:lpstr>
      <vt:lpstr>Times New Roman</vt:lpstr>
      <vt:lpstr>黑体</vt:lpstr>
      <vt:lpstr>Arial Unicode MS</vt:lpstr>
      <vt:lpstr>Arial Black</vt:lpstr>
      <vt:lpstr>华文新魏</vt:lpstr>
      <vt:lpstr>Arial</vt:lpstr>
      <vt:lpstr>Office 主题</vt:lpstr>
      <vt:lpstr>2_丝状</vt:lpstr>
      <vt:lpstr>3_丝状</vt:lpstr>
      <vt:lpstr>4_丝状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否【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第2节 细胞的能量“货币”ATP</dc:title>
  <dc:creator>邓海莉</dc:creator>
  <cp:lastModifiedBy>VV</cp:lastModifiedBy>
  <cp:revision>43</cp:revision>
  <dcterms:created xsi:type="dcterms:W3CDTF">2019-09-25T02:01:00Z</dcterms:created>
  <dcterms:modified xsi:type="dcterms:W3CDTF">2020-02-12T02:25:13Z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