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5" r:id="rId3"/>
    <p:sldId id="325" r:id="rId5"/>
    <p:sldId id="280" r:id="rId6"/>
    <p:sldId id="284" r:id="rId7"/>
    <p:sldId id="277" r:id="rId8"/>
    <p:sldId id="333" r:id="rId9"/>
    <p:sldId id="334" r:id="rId10"/>
    <p:sldId id="296" r:id="rId11"/>
    <p:sldId id="338" r:id="rId12"/>
    <p:sldId id="339" r:id="rId13"/>
    <p:sldId id="340" r:id="rId14"/>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5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p:txBody>
      </p:sp>
      <p:sp>
        <p:nvSpPr>
          <p:cNvPr id="110" name="Shape 110"/>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7411"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9C79362-83FD-D84B-B80D-D35A5F18140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那么</a:t>
            </a:r>
            <a:r>
              <a:rPr lang="en-US" altLang="zh-CN" dirty="0" err="1" smtClean="0"/>
              <a:t>atp</a:t>
            </a:r>
            <a:r>
              <a:rPr lang="zh-CN" altLang="en-US" dirty="0" smtClean="0"/>
              <a:t>如何实现细胞内能量的稳定供应呢</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0547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smtClean="0"/>
          </a:p>
        </p:txBody>
      </p:sp>
      <p:sp>
        <p:nvSpPr>
          <p:cNvPr id="106499" name="灯片编号占位符 3"/>
          <p:cNvSpPr>
            <a:spLocks noGrp="1"/>
          </p:cNvSpPr>
          <p:nvPr>
            <p:ph type="sldNum" sz="quarter" idx="5"/>
          </p:nvPr>
        </p:nvSpPr>
        <p:spPr bwMode="auto">
          <a:xfrm>
            <a:off x="3884613" y="8685213"/>
            <a:ext cx="2971800" cy="457200"/>
          </a:xfrm>
          <a:prstGeom prst="rect">
            <a:avLst/>
          </a:prstGeom>
          <a:ln>
            <a:miter lim="800000"/>
          </a:ln>
        </p:spPr>
        <p:txBody>
          <a:bodyPr wrap="square" numCol="1" anchorCtr="0" compatLnSpc="1"/>
          <a:lstStyle/>
          <a:p>
            <a:pPr fontAlgn="base">
              <a:spcBef>
                <a:spcPct val="0"/>
              </a:spcBef>
              <a:spcAft>
                <a:spcPct val="0"/>
              </a:spcAft>
              <a:defRPr/>
            </a:pPr>
            <a:fld id="{4457F3A5-66E8-47A4-AB4C-14B6D5A0C24A}" type="slidenum">
              <a:rPr lang="en-US" altLang="zh-CN">
                <a:solidFill>
                  <a:srgbClr val="000000"/>
                </a:solidFill>
              </a:rPr>
            </a:fld>
            <a:endParaRPr lang="en-US" altLang="zh-CN">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tags" Target="../tags/tag67.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6.png"/><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1.xml"/><Relationship Id="rId2" Type="http://schemas.openxmlformats.org/officeDocument/2006/relationships/tags" Target="../tags/tag80.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90.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0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1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2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7.png"/><Relationship Id="rId7" Type="http://schemas.openxmlformats.org/officeDocument/2006/relationships/tags" Target="../tags/tag139.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xml"/><Relationship Id="rId2" Type="http://schemas.openxmlformats.org/officeDocument/2006/relationships/tags" Target="../tags/tag8.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1.xml"/><Relationship Id="rId2" Type="http://schemas.openxmlformats.org/officeDocument/2006/relationships/tags" Target="../tags/tag30.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2.xml"/><Relationship Id="rId4"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image" Target="../media/image5.png"/><Relationship Id="rId2" Type="http://schemas.openxmlformats.org/officeDocument/2006/relationships/tags" Target="../tags/tag41.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5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51.xml"/><Relationship Id="rId2" Type="http://schemas.openxmlformats.org/officeDocument/2006/relationships/tags" Target="../tags/tag50.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0.xml"/><Relationship Id="rId2" Type="http://schemas.openxmlformats.org/officeDocument/2006/relationships/tags" Target="../tags/tag59.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9"/>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0"/>
            <a:ext cx="9144000" cy="441630"/>
            <a:chOff x="0" y="0"/>
            <a:chExt cx="12192000" cy="588767"/>
          </a:xfrm>
        </p:grpSpPr>
        <p:pic>
          <p:nvPicPr>
            <p:cNvPr id="7" name="图片 6"/>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30"/>
            <a:chOff x="0" y="0"/>
            <a:chExt cx="12192000" cy="588767"/>
          </a:xfrm>
        </p:grpSpPr>
        <p:pic>
          <p:nvPicPr>
            <p:cNvPr id="9" name="图片 8"/>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10"/>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3"/>
            </p:custDataLst>
          </p:nvPr>
        </p:nvPicPr>
        <p:blipFill>
          <a:blip r:embed="rId4" r:link="rId5"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6"/>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30"/>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30"/>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4702505"/>
            <a:ext cx="9144000" cy="441630"/>
            <a:chOff x="0" y="6269233"/>
            <a:chExt cx="12192000" cy="588767"/>
          </a:xfrm>
        </p:grpSpPr>
        <p:pic>
          <p:nvPicPr>
            <p:cNvPr id="12" name="图片 11"/>
            <p:cNvPicPr/>
            <p:nvPr userDrawn="1">
              <p:custDataLst>
                <p:tags r:id="rId4"/>
              </p:custDataLst>
            </p:nvPr>
          </p:nvPicPr>
          <p:blipFill>
            <a:blip r:embed="rId5" r:link="rId6" cstate="screen"/>
            <a:stretch>
              <a:fillRect/>
            </a:stretch>
          </p:blipFill>
          <p:spPr>
            <a:xfrm>
              <a:off x="11471910" y="6269233"/>
              <a:ext cx="720090" cy="588767"/>
            </a:xfrm>
            <a:prstGeom prst="rect">
              <a:avLst/>
            </a:prstGeom>
          </p:spPr>
        </p:pic>
        <p:pic>
          <p:nvPicPr>
            <p:cNvPr id="10" name="图片 9"/>
            <p:cNvPicPr/>
            <p:nvPr userDrawn="1">
              <p:custDataLst>
                <p:tags r:id="rId7"/>
              </p:custDataLst>
            </p:nvPr>
          </p:nvPicPr>
          <p:blipFill>
            <a:blip r:embed="rId8" r:link="rId9" cstate="screen"/>
            <a:stretch>
              <a:fillRect/>
            </a:stretch>
          </p:blipFill>
          <p:spPr>
            <a:xfrm>
              <a:off x="0" y="6269233"/>
              <a:ext cx="720090" cy="588767"/>
            </a:xfrm>
            <a:prstGeom prst="rect">
              <a:avLst/>
            </a:prstGeom>
          </p:spPr>
        </p:pic>
      </p:grpSp>
      <p:sp>
        <p:nvSpPr>
          <p:cNvPr id="2" name="标题 1"/>
          <p:cNvSpPr>
            <a:spLocks noGrp="1"/>
          </p:cNvSpPr>
          <p:nvPr>
            <p:ph type="title"/>
            <p:custDataLst>
              <p:tags r:id="rId10"/>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4150469"/>
            <a:ext cx="9143999" cy="993666"/>
            <a:chOff x="0" y="5533275"/>
            <a:chExt cx="12191999" cy="1324725"/>
          </a:xfrm>
        </p:grpSpPr>
        <p:pic>
          <p:nvPicPr>
            <p:cNvPr id="9" name="图片 8"/>
            <p:cNvPicPr/>
            <p:nvPr userDrawn="1">
              <p:custDataLst>
                <p:tags r:id="rId4"/>
              </p:custDataLst>
            </p:nvPr>
          </p:nvPicPr>
          <p:blipFill>
            <a:blip r:embed="rId5" r:link="rId6" cstate="screen"/>
            <a:stretch>
              <a:fillRect/>
            </a:stretch>
          </p:blipFill>
          <p:spPr>
            <a:xfrm>
              <a:off x="10571797" y="5533275"/>
              <a:ext cx="1620202" cy="1324725"/>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10"/>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528670" y="5191147"/>
            <a:ext cx="2133600" cy="273844"/>
          </a:xfrm>
          <a:prstGeom prst="rect">
            <a:avLst/>
          </a:prstGeom>
        </p:spPr>
        <p:txBody>
          <a:bodyPr/>
          <a:lstStyle/>
          <a:p>
            <a:fld id="{D819A9AE-DFF2-479B-AF37-FAA367F55B3D}" type="datetimeFigureOut">
              <a:rPr lang="zh-CN" altLang="en-US" smtClean="0"/>
            </a:fld>
            <a:endParaRPr lang="zh-CN" altLang="en-US"/>
          </a:p>
        </p:txBody>
      </p:sp>
      <p:sp>
        <p:nvSpPr>
          <p:cNvPr id="5" name="页脚占位符 4"/>
          <p:cNvSpPr>
            <a:spLocks noGrp="1"/>
          </p:cNvSpPr>
          <p:nvPr>
            <p:ph type="ftr" sz="quarter" idx="11"/>
          </p:nvPr>
        </p:nvSpPr>
        <p:spPr>
          <a:xfrm>
            <a:off x="3195670" y="5191147"/>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624670" y="5191147"/>
            <a:ext cx="2133600" cy="273844"/>
          </a:xfrm>
          <a:prstGeom prst="rect">
            <a:avLst/>
          </a:prstGeom>
        </p:spPr>
        <p:txBody>
          <a:bodyPr/>
          <a:lstStyle/>
          <a:p>
            <a:fld id="{3F8935AA-09F9-4C1A-89F2-CB34E0111C49}" type="slidenum">
              <a:rPr lang="zh-CN" altLang="en-US" smtClean="0"/>
            </a:fld>
            <a:endParaRPr lang="zh-CN" altLang="en-US"/>
          </a:p>
        </p:txBody>
      </p:sp>
      <p:sp>
        <p:nvSpPr>
          <p:cNvPr id="8" name="TextBox 7"/>
          <p:cNvSpPr txBox="1"/>
          <p:nvPr/>
        </p:nvSpPr>
        <p:spPr>
          <a:xfrm>
            <a:off x="6680922" y="272280"/>
            <a:ext cx="920502" cy="307777"/>
          </a:xfrm>
          <a:prstGeom prst="rect">
            <a:avLst/>
          </a:prstGeom>
          <a:noFill/>
        </p:spPr>
        <p:txBody>
          <a:bodyPr wrap="square" rtlCol="0">
            <a:spAutoFit/>
          </a:bodyPr>
          <a:lstStyle/>
          <a:p>
            <a:r>
              <a:rPr lang="zh-CN" altLang="en-US" sz="1400" dirty="0" smtClean="0">
                <a:solidFill>
                  <a:schemeClr val="bg1"/>
                </a:solidFill>
                <a:latin typeface="黑体" panose="02010609060101010101" pitchFamily="49" charset="-122"/>
                <a:ea typeface="黑体" panose="02010609060101010101" pitchFamily="49" charset="-122"/>
              </a:rPr>
              <a:t>考点突破</a:t>
            </a:r>
            <a:endParaRPr lang="zh-CN" altLang="en-US" sz="1400"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DA65B0A-C21F-48A9-95B4-33A0816ACB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56C09C-4E1D-4F16-9D3E-4A2FF1F79B0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630"/>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0" y="0"/>
            <a:ext cx="9144000" cy="441630"/>
            <a:chOff x="0" y="0"/>
            <a:chExt cx="12192000" cy="588767"/>
          </a:xfrm>
        </p:grpSpPr>
        <p:pic>
          <p:nvPicPr>
            <p:cNvPr id="11" name="图片 10"/>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5623560" y="1646123"/>
            <a:ext cx="3291840" cy="1851889"/>
          </a:xfrm>
          <a:prstGeom prst="rect">
            <a:avLst/>
          </a:prstGeom>
        </p:spPr>
      </p:pic>
      <p:pic>
        <p:nvPicPr>
          <p:cNvPr id="6" name="图片 5"/>
          <p:cNvPicPr/>
          <p:nvPr>
            <p:custDataLst>
              <p:tags r:id="rId5"/>
            </p:custDataLst>
          </p:nvPr>
        </p:nvPicPr>
        <p:blipFill>
          <a:blip r:embed="rId6" r:link="rId7" cstate="screen"/>
          <a:stretch>
            <a:fillRect/>
          </a:stretch>
        </p:blipFill>
        <p:spPr>
          <a:xfrm>
            <a:off x="0" y="4702505"/>
            <a:ext cx="540068" cy="441630"/>
          </a:xfrm>
          <a:prstGeom prst="rect">
            <a:avLst/>
          </a:prstGeom>
        </p:spPr>
      </p:pic>
      <p:sp>
        <p:nvSpPr>
          <p:cNvPr id="2" name="标题 1"/>
          <p:cNvSpPr>
            <a:spLocks noGrp="1"/>
          </p:cNvSpPr>
          <p:nvPr>
            <p:ph type="title"/>
            <p:custDataLst>
              <p:tags r:id="rId8"/>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630"/>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9"/>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tags" Target="../tags/tag150.xml"/><Relationship Id="rId27" Type="http://schemas.openxmlformats.org/officeDocument/2006/relationships/tags" Target="../tags/tag149.xml"/><Relationship Id="rId26" Type="http://schemas.openxmlformats.org/officeDocument/2006/relationships/tags" Target="../tags/tag148.xml"/><Relationship Id="rId25" Type="http://schemas.openxmlformats.org/officeDocument/2006/relationships/tags" Target="../tags/tag147.xml"/><Relationship Id="rId24" Type="http://schemas.openxmlformats.org/officeDocument/2006/relationships/tags" Target="../tags/tag146.xml"/><Relationship Id="rId23" Type="http://schemas.openxmlformats.org/officeDocument/2006/relationships/tags" Target="../tags/tag145.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3"/>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5"/>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7"/>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51.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53.xml"/><Relationship Id="rId2" Type="http://schemas.openxmlformats.org/officeDocument/2006/relationships/image" Target="../media/image12.jpeg"/><Relationship Id="rId1" Type="http://schemas.openxmlformats.org/officeDocument/2006/relationships/tags" Target="../tags/tag15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a:bodyPr>
          <a:lstStyle/>
          <a:p>
            <a:pPr algn="ctr"/>
            <a:r>
              <a:rPr lang="zh-CN" altLang="en-US" b="1" spc="300" dirty="0" smtClean="0">
                <a:solidFill>
                  <a:srgbClr val="FF0000"/>
                </a:solidFill>
                <a:latin typeface="微软雅黑" panose="020B0503020204020204" charset="-122"/>
                <a:ea typeface="微软雅黑" panose="020B0503020204020204" charset="-122"/>
                <a:sym typeface="+mn-ea"/>
              </a:rPr>
              <a:t>细胞的代谢（第</a:t>
            </a:r>
            <a:r>
              <a:rPr lang="en-US" altLang="zh-CN" b="1" spc="300" dirty="0" smtClean="0">
                <a:solidFill>
                  <a:srgbClr val="FF0000"/>
                </a:solidFill>
                <a:latin typeface="微软雅黑" panose="020B0503020204020204" charset="-122"/>
                <a:ea typeface="微软雅黑" panose="020B0503020204020204" charset="-122"/>
                <a:sym typeface="+mn-ea"/>
              </a:rPr>
              <a:t>4</a:t>
            </a:r>
            <a:r>
              <a:rPr lang="zh-CN" altLang="en-US" b="1" spc="300" dirty="0" smtClean="0">
                <a:solidFill>
                  <a:srgbClr val="FF0000"/>
                </a:solidFill>
                <a:latin typeface="微软雅黑" panose="020B0503020204020204" charset="-122"/>
                <a:ea typeface="微软雅黑" panose="020B0503020204020204" charset="-122"/>
                <a:sym typeface="+mn-ea"/>
              </a:rPr>
              <a:t>课时）</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endParaRPr lang="en-US" altLang="zh-CN" sz="2000" spc="226" dirty="0">
              <a:solidFill>
                <a:schemeClr val="tx1"/>
              </a:solidFill>
              <a:latin typeface="微软雅黑" panose="020B0503020204020204" charset="-122"/>
              <a:ea typeface="微软雅黑" panose="020B0503020204020204" charset="-122"/>
            </a:endParaRP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高一年级生物</a:t>
            </a:r>
            <a:r>
              <a:rPr lang="zh-CN" altLang="en-US" sz="24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 </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北京市陈经纶中学    焦春燕</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6831" y="1941163"/>
            <a:ext cx="488196" cy="40683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000" dirty="0">
                <a:solidFill>
                  <a:schemeClr val="tx1"/>
                </a:solidFill>
              </a:rPr>
              <a:t>酶</a:t>
            </a:r>
            <a:endParaRPr lang="zh-CN" altLang="en-US" sz="2000" dirty="0">
              <a:solidFill>
                <a:schemeClr val="tx1"/>
              </a:solidFill>
            </a:endParaRPr>
          </a:p>
        </p:txBody>
      </p:sp>
      <p:cxnSp>
        <p:nvCxnSpPr>
          <p:cNvPr id="6" name="直接箭头连接符 5"/>
          <p:cNvCxnSpPr>
            <a:endCxn id="4" idx="3"/>
          </p:cNvCxnSpPr>
          <p:nvPr/>
        </p:nvCxnSpPr>
        <p:spPr>
          <a:xfrm flipH="1">
            <a:off x="895027" y="2144578"/>
            <a:ext cx="68580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矩形 6"/>
          <p:cNvSpPr/>
          <p:nvPr/>
        </p:nvSpPr>
        <p:spPr>
          <a:xfrm>
            <a:off x="1603405" y="1817997"/>
            <a:ext cx="685800" cy="630584"/>
          </a:xfrm>
          <a:prstGeom prst="rect">
            <a:avLst/>
          </a:prstGeom>
          <a:solidFill>
            <a:srgbClr val="FFFF00"/>
          </a:solidFill>
          <a:ln w="19050">
            <a:solidFill>
              <a:srgbClr val="FF0000"/>
            </a:solidFill>
          </a:ln>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r>
              <a:rPr lang="zh-CN" altLang="en-US" dirty="0"/>
              <a:t>细胞</a:t>
            </a:r>
            <a:endParaRPr lang="en-US" altLang="zh-CN" dirty="0"/>
          </a:p>
          <a:p>
            <a:pPr algn="ctr"/>
            <a:r>
              <a:rPr lang="zh-CN" altLang="en-US" dirty="0"/>
              <a:t>代谢</a:t>
            </a:r>
            <a:endParaRPr lang="zh-CN" altLang="en-US" dirty="0"/>
          </a:p>
        </p:txBody>
      </p:sp>
      <p:cxnSp>
        <p:nvCxnSpPr>
          <p:cNvPr id="9" name="直接箭头连接符 8"/>
          <p:cNvCxnSpPr>
            <a:stCxn id="7" idx="3"/>
          </p:cNvCxnSpPr>
          <p:nvPr/>
        </p:nvCxnSpPr>
        <p:spPr>
          <a:xfrm>
            <a:off x="2289205" y="2133289"/>
            <a:ext cx="7787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矩形 9"/>
          <p:cNvSpPr/>
          <p:nvPr/>
        </p:nvSpPr>
        <p:spPr>
          <a:xfrm>
            <a:off x="3045418" y="1941163"/>
            <a:ext cx="778790" cy="406826"/>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000" dirty="0">
                <a:ln w="0"/>
                <a:solidFill>
                  <a:schemeClr val="tx1"/>
                </a:solidFill>
                <a:effectLst>
                  <a:outerShdw blurRad="38100" dist="19050" dir="2700000" algn="tl" rotWithShape="0">
                    <a:schemeClr val="dk1">
                      <a:alpha val="40000"/>
                    </a:schemeClr>
                  </a:outerShdw>
                </a:effectLst>
              </a:rPr>
              <a:t>ATP</a:t>
            </a:r>
            <a:endParaRPr lang="zh-CN" altLang="en-US" sz="2000" dirty="0">
              <a:ln w="0"/>
              <a:solidFill>
                <a:schemeClr val="tx1"/>
              </a:solidFill>
              <a:effectLst>
                <a:outerShdw blurRad="38100" dist="19050" dir="2700000" algn="tl" rotWithShape="0">
                  <a:schemeClr val="dk1">
                    <a:alpha val="40000"/>
                  </a:schemeClr>
                </a:outerShdw>
              </a:effectLst>
            </a:endParaRPr>
          </a:p>
        </p:txBody>
      </p:sp>
      <p:cxnSp>
        <p:nvCxnSpPr>
          <p:cNvPr id="15" name="连接符: 肘形 14"/>
          <p:cNvCxnSpPr/>
          <p:nvPr/>
        </p:nvCxnSpPr>
        <p:spPr>
          <a:xfrm rot="16200000" flipV="1">
            <a:off x="1741536" y="247884"/>
            <a:ext cx="580095" cy="2783884"/>
          </a:xfrm>
          <a:prstGeom prst="bentConnector2">
            <a:avLst/>
          </a:prstGeom>
        </p:spPr>
        <p:style>
          <a:lnRef idx="1">
            <a:schemeClr val="dk1"/>
          </a:lnRef>
          <a:fillRef idx="0">
            <a:schemeClr val="dk1"/>
          </a:fillRef>
          <a:effectRef idx="0">
            <a:schemeClr val="dk1"/>
          </a:effectRef>
          <a:fontRef idx="minor">
            <a:schemeClr val="tx1"/>
          </a:fontRef>
        </p:style>
      </p:cxnSp>
      <p:cxnSp>
        <p:nvCxnSpPr>
          <p:cNvPr id="17" name="直接箭头连接符 16"/>
          <p:cNvCxnSpPr/>
          <p:nvPr/>
        </p:nvCxnSpPr>
        <p:spPr>
          <a:xfrm>
            <a:off x="3427995" y="1372356"/>
            <a:ext cx="0" cy="5800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连接符: 肘形 24"/>
          <p:cNvCxnSpPr>
            <a:stCxn id="10" idx="2"/>
          </p:cNvCxnSpPr>
          <p:nvPr/>
        </p:nvCxnSpPr>
        <p:spPr>
          <a:xfrm rot="5400000">
            <a:off x="1819112" y="1179807"/>
            <a:ext cx="447519" cy="2783884"/>
          </a:xfrm>
          <a:prstGeom prst="bentConnector2">
            <a:avLst/>
          </a:prstGeom>
        </p:spPr>
        <p:style>
          <a:lnRef idx="1">
            <a:schemeClr val="dk1"/>
          </a:lnRef>
          <a:fillRef idx="0">
            <a:schemeClr val="dk1"/>
          </a:fillRef>
          <a:effectRef idx="0">
            <a:schemeClr val="dk1"/>
          </a:effectRef>
          <a:fontRef idx="minor">
            <a:schemeClr val="tx1"/>
          </a:fontRef>
        </p:style>
      </p:cxnSp>
      <p:cxnSp>
        <p:nvCxnSpPr>
          <p:cNvPr id="27" name="直接箭头连接符 26"/>
          <p:cNvCxnSpPr>
            <a:endCxn id="4" idx="2"/>
          </p:cNvCxnSpPr>
          <p:nvPr/>
        </p:nvCxnSpPr>
        <p:spPr>
          <a:xfrm flipV="1">
            <a:off x="650929" y="2347993"/>
            <a:ext cx="0" cy="447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文本框 28"/>
          <p:cNvSpPr txBox="1"/>
          <p:nvPr/>
        </p:nvSpPr>
        <p:spPr>
          <a:xfrm>
            <a:off x="959556" y="1829286"/>
            <a:ext cx="575733" cy="315471"/>
          </a:xfrm>
          <a:prstGeom prst="rect">
            <a:avLst/>
          </a:prstGeom>
          <a:noFill/>
        </p:spPr>
        <p:txBody>
          <a:bodyPr wrap="square" lIns="68580" tIns="34290" rIns="68580" bIns="34290" rtlCol="0">
            <a:spAutoFit/>
          </a:bodyPr>
          <a:lstStyle/>
          <a:p>
            <a:r>
              <a:rPr lang="zh-CN" altLang="en-US" sz="1600" dirty="0"/>
              <a:t>条件</a:t>
            </a:r>
            <a:endParaRPr lang="zh-CN" altLang="en-US" sz="1600" dirty="0"/>
          </a:p>
        </p:txBody>
      </p:sp>
      <p:sp>
        <p:nvSpPr>
          <p:cNvPr id="30" name="文本框 29"/>
          <p:cNvSpPr txBox="1"/>
          <p:nvPr/>
        </p:nvSpPr>
        <p:spPr>
          <a:xfrm>
            <a:off x="2428690" y="1817997"/>
            <a:ext cx="546315" cy="315471"/>
          </a:xfrm>
          <a:prstGeom prst="rect">
            <a:avLst/>
          </a:prstGeom>
          <a:noFill/>
        </p:spPr>
        <p:txBody>
          <a:bodyPr wrap="square" lIns="68580" tIns="34290" rIns="68580" bIns="34290" rtlCol="0">
            <a:spAutoFit/>
          </a:bodyPr>
          <a:lstStyle/>
          <a:p>
            <a:r>
              <a:rPr lang="zh-CN" altLang="en-US" sz="1600" dirty="0"/>
              <a:t>条件</a:t>
            </a:r>
            <a:endParaRPr lang="zh-CN" altLang="en-US" sz="1600" dirty="0"/>
          </a:p>
        </p:txBody>
      </p:sp>
      <p:sp>
        <p:nvSpPr>
          <p:cNvPr id="31" name="文本框 30"/>
          <p:cNvSpPr txBox="1"/>
          <p:nvPr/>
        </p:nvSpPr>
        <p:spPr>
          <a:xfrm>
            <a:off x="1021093" y="1050926"/>
            <a:ext cx="2220133" cy="315471"/>
          </a:xfrm>
          <a:prstGeom prst="rect">
            <a:avLst/>
          </a:prstGeom>
          <a:noFill/>
        </p:spPr>
        <p:txBody>
          <a:bodyPr wrap="square" lIns="68580" tIns="34290" rIns="68580" bIns="34290" rtlCol="0">
            <a:spAutoFit/>
          </a:bodyPr>
          <a:lstStyle/>
          <a:p>
            <a:r>
              <a:rPr lang="zh-CN" altLang="en-US" sz="1600" b="1" dirty="0"/>
              <a:t>为</a:t>
            </a:r>
            <a:r>
              <a:rPr lang="en-US" altLang="zh-CN" sz="1600" b="1" dirty="0"/>
              <a:t>ATP</a:t>
            </a:r>
            <a:r>
              <a:rPr lang="zh-CN" altLang="en-US" sz="1600" b="1" dirty="0"/>
              <a:t>转化提供条件</a:t>
            </a:r>
            <a:endParaRPr lang="zh-CN" altLang="en-US" sz="1600" b="1" dirty="0"/>
          </a:p>
        </p:txBody>
      </p:sp>
      <p:sp>
        <p:nvSpPr>
          <p:cNvPr id="32" name="文本框 31"/>
          <p:cNvSpPr txBox="1"/>
          <p:nvPr/>
        </p:nvSpPr>
        <p:spPr>
          <a:xfrm>
            <a:off x="1330916" y="2795508"/>
            <a:ext cx="2045777" cy="315471"/>
          </a:xfrm>
          <a:prstGeom prst="rect">
            <a:avLst/>
          </a:prstGeom>
          <a:noFill/>
        </p:spPr>
        <p:txBody>
          <a:bodyPr wrap="square" lIns="68580" tIns="34290" rIns="68580" bIns="34290" rtlCol="0">
            <a:spAutoFit/>
          </a:bodyPr>
          <a:lstStyle/>
          <a:p>
            <a:r>
              <a:rPr lang="zh-CN" altLang="en-US" sz="1600" b="1" dirty="0"/>
              <a:t>为酶合成供能</a:t>
            </a:r>
            <a:endParaRPr lang="zh-CN" altLang="en-US" sz="1600" b="1" dirty="0"/>
          </a:p>
        </p:txBody>
      </p:sp>
      <p:cxnSp>
        <p:nvCxnSpPr>
          <p:cNvPr id="38" name="直接连接符 37"/>
          <p:cNvCxnSpPr>
            <a:stCxn id="10" idx="3"/>
          </p:cNvCxnSpPr>
          <p:nvPr/>
        </p:nvCxnSpPr>
        <p:spPr>
          <a:xfrm>
            <a:off x="3824208" y="2144576"/>
            <a:ext cx="662552" cy="0"/>
          </a:xfrm>
          <a:prstGeom prst="line">
            <a:avLst/>
          </a:prstGeom>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4486760" y="232475"/>
            <a:ext cx="28796" cy="3955703"/>
          </a:xfrm>
          <a:prstGeom prst="line">
            <a:avLst/>
          </a:prstGeom>
        </p:spPr>
        <p:style>
          <a:lnRef idx="1">
            <a:schemeClr val="dk1"/>
          </a:lnRef>
          <a:fillRef idx="0">
            <a:schemeClr val="dk1"/>
          </a:fillRef>
          <a:effectRef idx="0">
            <a:schemeClr val="dk1"/>
          </a:effectRef>
          <a:fontRef idx="minor">
            <a:schemeClr val="tx1"/>
          </a:fontRef>
        </p:style>
      </p:cxnSp>
      <p:cxnSp>
        <p:nvCxnSpPr>
          <p:cNvPr id="43" name="直接箭头连接符 42"/>
          <p:cNvCxnSpPr/>
          <p:nvPr/>
        </p:nvCxnSpPr>
        <p:spPr>
          <a:xfrm>
            <a:off x="4486760" y="232475"/>
            <a:ext cx="418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接箭头连接符 44"/>
          <p:cNvCxnSpPr/>
          <p:nvPr/>
        </p:nvCxnSpPr>
        <p:spPr>
          <a:xfrm>
            <a:off x="4531915" y="4181290"/>
            <a:ext cx="418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p:cNvCxnSpPr/>
          <p:nvPr/>
        </p:nvCxnSpPr>
        <p:spPr>
          <a:xfrm>
            <a:off x="4486760" y="895027"/>
            <a:ext cx="418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p:cNvCxnSpPr/>
          <p:nvPr/>
        </p:nvCxnSpPr>
        <p:spPr>
          <a:xfrm>
            <a:off x="4486760" y="1534332"/>
            <a:ext cx="418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直接箭头连接符 50"/>
          <p:cNvCxnSpPr/>
          <p:nvPr/>
        </p:nvCxnSpPr>
        <p:spPr>
          <a:xfrm>
            <a:off x="4486760" y="2934008"/>
            <a:ext cx="418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文本框 58"/>
          <p:cNvSpPr txBox="1"/>
          <p:nvPr/>
        </p:nvSpPr>
        <p:spPr>
          <a:xfrm>
            <a:off x="4916810" y="75555"/>
            <a:ext cx="1506567" cy="377026"/>
          </a:xfrm>
          <a:prstGeom prst="rect">
            <a:avLst/>
          </a:prstGeom>
          <a:noFill/>
        </p:spPr>
        <p:txBody>
          <a:bodyPr wrap="square" lIns="68580" tIns="34290" rIns="68580" bIns="34290" rtlCol="0">
            <a:spAutoFit/>
          </a:bodyPr>
          <a:lstStyle/>
          <a:p>
            <a:r>
              <a:rPr lang="zh-CN" altLang="en-US" sz="2000" dirty="0"/>
              <a:t>元素组成：</a:t>
            </a:r>
            <a:endParaRPr lang="zh-CN" altLang="en-US" sz="2000" dirty="0"/>
          </a:p>
        </p:txBody>
      </p:sp>
      <p:sp>
        <p:nvSpPr>
          <p:cNvPr id="60" name="文本框 59"/>
          <p:cNvSpPr txBox="1"/>
          <p:nvPr/>
        </p:nvSpPr>
        <p:spPr>
          <a:xfrm>
            <a:off x="6172774" y="146755"/>
            <a:ext cx="2011672" cy="377026"/>
          </a:xfrm>
          <a:prstGeom prst="rect">
            <a:avLst/>
          </a:prstGeom>
          <a:noFill/>
        </p:spPr>
        <p:txBody>
          <a:bodyPr wrap="square" lIns="68580" tIns="34290" rIns="68580" bIns="34290" rtlCol="0">
            <a:spAutoFit/>
          </a:bodyPr>
          <a:lstStyle/>
          <a:p>
            <a:r>
              <a:rPr lang="en-US" altLang="zh-CN" sz="2000" dirty="0"/>
              <a:t>C   H   O   N   P </a:t>
            </a:r>
            <a:endParaRPr lang="zh-CN" altLang="en-US" sz="2000" dirty="0"/>
          </a:p>
        </p:txBody>
      </p:sp>
      <p:sp>
        <p:nvSpPr>
          <p:cNvPr id="61" name="文本框 60"/>
          <p:cNvSpPr txBox="1"/>
          <p:nvPr/>
        </p:nvSpPr>
        <p:spPr>
          <a:xfrm>
            <a:off x="4916811" y="720671"/>
            <a:ext cx="883430" cy="377026"/>
          </a:xfrm>
          <a:prstGeom prst="rect">
            <a:avLst/>
          </a:prstGeom>
          <a:noFill/>
        </p:spPr>
        <p:txBody>
          <a:bodyPr wrap="square" lIns="68580" tIns="34290" rIns="68580" bIns="34290" rtlCol="0">
            <a:spAutoFit/>
          </a:bodyPr>
          <a:lstStyle/>
          <a:p>
            <a:r>
              <a:rPr lang="zh-CN" altLang="en-US" sz="2000" dirty="0"/>
              <a:t>简式</a:t>
            </a:r>
            <a:r>
              <a:rPr lang="zh-CN" altLang="en-US" dirty="0"/>
              <a:t>：</a:t>
            </a:r>
            <a:endParaRPr lang="zh-CN" altLang="en-US" dirty="0"/>
          </a:p>
        </p:txBody>
      </p:sp>
      <p:sp>
        <p:nvSpPr>
          <p:cNvPr id="62" name="文本框 61"/>
          <p:cNvSpPr txBox="1"/>
          <p:nvPr/>
        </p:nvSpPr>
        <p:spPr>
          <a:xfrm>
            <a:off x="5800240" y="720671"/>
            <a:ext cx="1774604" cy="346249"/>
          </a:xfrm>
          <a:prstGeom prst="rect">
            <a:avLst/>
          </a:prstGeom>
          <a:noFill/>
        </p:spPr>
        <p:txBody>
          <a:bodyPr wrap="square" lIns="68580" tIns="34290" rIns="68580" bIns="34290" rtlCol="0">
            <a:spAutoFit/>
          </a:bodyPr>
          <a:lstStyle/>
          <a:p>
            <a:r>
              <a:rPr lang="en-US" altLang="zh-CN" dirty="0" smtClean="0"/>
              <a:t>A-P</a:t>
            </a:r>
            <a:r>
              <a:rPr lang="zh-CN" altLang="en-US" dirty="0"/>
              <a:t>～</a:t>
            </a:r>
            <a:r>
              <a:rPr lang="en-US" altLang="zh-CN" dirty="0"/>
              <a:t>P</a:t>
            </a:r>
            <a:r>
              <a:rPr lang="zh-CN" altLang="en-US" dirty="0"/>
              <a:t>～</a:t>
            </a:r>
            <a:r>
              <a:rPr lang="en-US" altLang="zh-CN" dirty="0"/>
              <a:t>P</a:t>
            </a:r>
            <a:endParaRPr lang="zh-CN" altLang="en-US" dirty="0"/>
          </a:p>
        </p:txBody>
      </p:sp>
      <p:sp>
        <p:nvSpPr>
          <p:cNvPr id="63" name="文本框 62"/>
          <p:cNvSpPr txBox="1"/>
          <p:nvPr/>
        </p:nvSpPr>
        <p:spPr>
          <a:xfrm>
            <a:off x="4905214" y="1381767"/>
            <a:ext cx="942430" cy="377026"/>
          </a:xfrm>
          <a:prstGeom prst="rect">
            <a:avLst/>
          </a:prstGeom>
          <a:noFill/>
        </p:spPr>
        <p:txBody>
          <a:bodyPr wrap="square" lIns="68580" tIns="34290" rIns="68580" bIns="34290" rtlCol="0">
            <a:spAutoFit/>
          </a:bodyPr>
          <a:lstStyle/>
          <a:p>
            <a:r>
              <a:rPr lang="zh-CN" altLang="en-US" sz="2000" dirty="0"/>
              <a:t>转化：</a:t>
            </a:r>
            <a:endParaRPr lang="zh-CN" altLang="en-US" sz="2000" dirty="0"/>
          </a:p>
        </p:txBody>
      </p:sp>
      <p:sp>
        <p:nvSpPr>
          <p:cNvPr id="70" name="文本框 69"/>
          <p:cNvSpPr txBox="1"/>
          <p:nvPr/>
        </p:nvSpPr>
        <p:spPr>
          <a:xfrm>
            <a:off x="4781035" y="2761642"/>
            <a:ext cx="1326253" cy="377026"/>
          </a:xfrm>
          <a:prstGeom prst="rect">
            <a:avLst/>
          </a:prstGeom>
          <a:noFill/>
        </p:spPr>
        <p:txBody>
          <a:bodyPr wrap="square" lIns="68580" tIns="34290" rIns="68580" bIns="34290" rtlCol="0">
            <a:spAutoFit/>
          </a:bodyPr>
          <a:lstStyle/>
          <a:p>
            <a:r>
              <a:rPr lang="zh-CN" altLang="en-US" sz="2000" dirty="0"/>
              <a:t>再生途</a:t>
            </a:r>
            <a:r>
              <a:rPr lang="zh-CN" altLang="en-US" sz="2000" dirty="0" smtClean="0"/>
              <a:t>径</a:t>
            </a:r>
            <a:endParaRPr lang="zh-CN" altLang="en-US" sz="2000" dirty="0"/>
          </a:p>
        </p:txBody>
      </p:sp>
      <p:cxnSp>
        <p:nvCxnSpPr>
          <p:cNvPr id="74" name="直接连接符 73"/>
          <p:cNvCxnSpPr/>
          <p:nvPr/>
        </p:nvCxnSpPr>
        <p:spPr>
          <a:xfrm>
            <a:off x="6038474" y="2620011"/>
            <a:ext cx="0" cy="656954"/>
          </a:xfrm>
          <a:prstGeom prst="line">
            <a:avLst/>
          </a:prstGeom>
        </p:spPr>
        <p:style>
          <a:lnRef idx="1">
            <a:schemeClr val="dk1"/>
          </a:lnRef>
          <a:fillRef idx="0">
            <a:schemeClr val="dk1"/>
          </a:fillRef>
          <a:effectRef idx="0">
            <a:schemeClr val="dk1"/>
          </a:effectRef>
          <a:fontRef idx="minor">
            <a:schemeClr val="tx1"/>
          </a:fontRef>
        </p:style>
      </p:cxnSp>
      <p:cxnSp>
        <p:nvCxnSpPr>
          <p:cNvPr id="76" name="直接箭头连接符 75"/>
          <p:cNvCxnSpPr/>
          <p:nvPr/>
        </p:nvCxnSpPr>
        <p:spPr>
          <a:xfrm>
            <a:off x="6038474" y="2620011"/>
            <a:ext cx="870326" cy="215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直接箭头连接符 77"/>
          <p:cNvCxnSpPr/>
          <p:nvPr/>
        </p:nvCxnSpPr>
        <p:spPr>
          <a:xfrm>
            <a:off x="6038474" y="3276965"/>
            <a:ext cx="1028370" cy="193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9" name="文本框 78"/>
          <p:cNvSpPr txBox="1"/>
          <p:nvPr/>
        </p:nvSpPr>
        <p:spPr>
          <a:xfrm>
            <a:off x="6133938" y="2352050"/>
            <a:ext cx="1023218" cy="561692"/>
          </a:xfrm>
          <a:prstGeom prst="rect">
            <a:avLst/>
          </a:prstGeom>
          <a:noFill/>
        </p:spPr>
        <p:txBody>
          <a:bodyPr wrap="square" lIns="68580" tIns="34290" rIns="68580" bIns="34290" rtlCol="0">
            <a:spAutoFit/>
          </a:bodyPr>
          <a:lstStyle/>
          <a:p>
            <a:r>
              <a:rPr lang="zh-CN" altLang="en-US" sz="1600" dirty="0">
                <a:solidFill>
                  <a:srgbClr val="FF0000"/>
                </a:solidFill>
              </a:rPr>
              <a:t>动植</a:t>
            </a:r>
            <a:r>
              <a:rPr lang="zh-CN" altLang="en-US" sz="1600" dirty="0" smtClean="0">
                <a:solidFill>
                  <a:srgbClr val="FF0000"/>
                </a:solidFill>
              </a:rPr>
              <a:t>物</a:t>
            </a:r>
            <a:endParaRPr lang="en-US" altLang="zh-CN" sz="1600" dirty="0" smtClean="0">
              <a:solidFill>
                <a:srgbClr val="FF0000"/>
              </a:solidFill>
            </a:endParaRPr>
          </a:p>
          <a:p>
            <a:r>
              <a:rPr lang="zh-CN" altLang="en-US" sz="1600" dirty="0" smtClean="0">
                <a:solidFill>
                  <a:srgbClr val="FF0000"/>
                </a:solidFill>
              </a:rPr>
              <a:t>共</a:t>
            </a:r>
            <a:r>
              <a:rPr lang="zh-CN" altLang="en-US" sz="1600" dirty="0">
                <a:solidFill>
                  <a:srgbClr val="FF0000"/>
                </a:solidFill>
              </a:rPr>
              <a:t>有</a:t>
            </a:r>
            <a:endParaRPr lang="en-US" altLang="zh-CN" sz="1600" dirty="0">
              <a:solidFill>
                <a:srgbClr val="FF0000"/>
              </a:solidFill>
            </a:endParaRPr>
          </a:p>
        </p:txBody>
      </p:sp>
      <p:sp>
        <p:nvSpPr>
          <p:cNvPr id="80" name="文本框 79"/>
          <p:cNvSpPr txBox="1"/>
          <p:nvPr/>
        </p:nvSpPr>
        <p:spPr>
          <a:xfrm>
            <a:off x="6216203" y="2993578"/>
            <a:ext cx="645161" cy="561692"/>
          </a:xfrm>
          <a:prstGeom prst="rect">
            <a:avLst/>
          </a:prstGeom>
          <a:noFill/>
        </p:spPr>
        <p:txBody>
          <a:bodyPr wrap="square" lIns="68580" tIns="34290" rIns="68580" bIns="34290" rtlCol="0">
            <a:spAutoFit/>
          </a:bodyPr>
          <a:lstStyle/>
          <a:p>
            <a:r>
              <a:rPr lang="zh-CN" altLang="en-US" sz="1600" dirty="0">
                <a:solidFill>
                  <a:srgbClr val="FF0000"/>
                </a:solidFill>
              </a:rPr>
              <a:t>植物特有</a:t>
            </a:r>
            <a:endParaRPr lang="zh-CN" altLang="en-US" sz="1600" dirty="0">
              <a:solidFill>
                <a:srgbClr val="FF0000"/>
              </a:solidFill>
            </a:endParaRPr>
          </a:p>
        </p:txBody>
      </p:sp>
      <p:sp>
        <p:nvSpPr>
          <p:cNvPr id="81" name="文本框 80"/>
          <p:cNvSpPr txBox="1"/>
          <p:nvPr/>
        </p:nvSpPr>
        <p:spPr>
          <a:xfrm>
            <a:off x="6977151" y="2467115"/>
            <a:ext cx="1431604" cy="377026"/>
          </a:xfrm>
          <a:prstGeom prst="rect">
            <a:avLst/>
          </a:prstGeom>
          <a:noFill/>
        </p:spPr>
        <p:txBody>
          <a:bodyPr wrap="square" lIns="68580" tIns="34290" rIns="68580" bIns="34290" rtlCol="0">
            <a:spAutoFit/>
          </a:bodyPr>
          <a:lstStyle/>
          <a:p>
            <a:r>
              <a:rPr lang="zh-CN" altLang="en-US" sz="2000" dirty="0"/>
              <a:t>细胞呼吸</a:t>
            </a:r>
            <a:endParaRPr lang="zh-CN" altLang="en-US" sz="2000" dirty="0"/>
          </a:p>
        </p:txBody>
      </p:sp>
      <p:sp>
        <p:nvSpPr>
          <p:cNvPr id="82" name="文本框 81"/>
          <p:cNvSpPr txBox="1"/>
          <p:nvPr/>
        </p:nvSpPr>
        <p:spPr>
          <a:xfrm>
            <a:off x="7134848" y="3097430"/>
            <a:ext cx="1218929" cy="377026"/>
          </a:xfrm>
          <a:prstGeom prst="rect">
            <a:avLst/>
          </a:prstGeom>
          <a:noFill/>
        </p:spPr>
        <p:txBody>
          <a:bodyPr wrap="square" lIns="68580" tIns="34290" rIns="68580" bIns="34290" rtlCol="0">
            <a:spAutoFit/>
          </a:bodyPr>
          <a:lstStyle/>
          <a:p>
            <a:r>
              <a:rPr lang="zh-CN" altLang="en-US" sz="2000" dirty="0"/>
              <a:t>光合作用</a:t>
            </a:r>
            <a:endParaRPr lang="zh-CN" altLang="en-US" sz="2000" dirty="0"/>
          </a:p>
        </p:txBody>
      </p:sp>
      <p:sp>
        <p:nvSpPr>
          <p:cNvPr id="83" name="文本框 82"/>
          <p:cNvSpPr txBox="1"/>
          <p:nvPr/>
        </p:nvSpPr>
        <p:spPr>
          <a:xfrm>
            <a:off x="4900737" y="3997641"/>
            <a:ext cx="1116240" cy="377026"/>
          </a:xfrm>
          <a:prstGeom prst="rect">
            <a:avLst/>
          </a:prstGeom>
          <a:noFill/>
        </p:spPr>
        <p:txBody>
          <a:bodyPr wrap="square" lIns="68580" tIns="34290" rIns="68580" bIns="34290" rtlCol="0">
            <a:spAutoFit/>
          </a:bodyPr>
          <a:lstStyle/>
          <a:p>
            <a:r>
              <a:rPr lang="zh-CN" altLang="en-US" sz="2000" dirty="0"/>
              <a:t>作</a:t>
            </a:r>
            <a:r>
              <a:rPr lang="zh-CN" altLang="en-US" sz="2000" dirty="0" smtClean="0"/>
              <a:t>用</a:t>
            </a:r>
            <a:r>
              <a:rPr lang="en-US" altLang="zh-CN" sz="2000" dirty="0" smtClean="0"/>
              <a:t>:</a:t>
            </a:r>
            <a:endParaRPr lang="zh-CN" altLang="en-US" sz="2000" dirty="0"/>
          </a:p>
        </p:txBody>
      </p:sp>
      <p:sp>
        <p:nvSpPr>
          <p:cNvPr id="85" name="文本框 84"/>
          <p:cNvSpPr txBox="1"/>
          <p:nvPr/>
        </p:nvSpPr>
        <p:spPr>
          <a:xfrm>
            <a:off x="5601633" y="3990817"/>
            <a:ext cx="3542367" cy="377026"/>
          </a:xfrm>
          <a:prstGeom prst="rect">
            <a:avLst/>
          </a:prstGeom>
          <a:noFill/>
        </p:spPr>
        <p:txBody>
          <a:bodyPr wrap="square" lIns="68580" tIns="34290" rIns="68580" bIns="34290" rtlCol="0">
            <a:spAutoFit/>
          </a:bodyPr>
          <a:lstStyle/>
          <a:p>
            <a:r>
              <a:rPr lang="zh-CN" altLang="en-US" sz="2000" dirty="0"/>
              <a:t>各项生命活动</a:t>
            </a:r>
            <a:r>
              <a:rPr lang="zh-CN" altLang="en-US" sz="2000" dirty="0" smtClean="0"/>
              <a:t>的直</a:t>
            </a:r>
            <a:r>
              <a:rPr lang="zh-CN" altLang="en-US" sz="2000" dirty="0"/>
              <a:t>接能源物质</a:t>
            </a:r>
            <a:endParaRPr lang="zh-CN" altLang="en-US" sz="2000" dirty="0"/>
          </a:p>
        </p:txBody>
      </p:sp>
      <p:sp>
        <p:nvSpPr>
          <p:cNvPr id="44" name="TextBox 43"/>
          <p:cNvSpPr txBox="1"/>
          <p:nvPr/>
        </p:nvSpPr>
        <p:spPr>
          <a:xfrm>
            <a:off x="0" y="0"/>
            <a:ext cx="1415772" cy="461665"/>
          </a:xfrm>
          <a:prstGeom prst="rect">
            <a:avLst/>
          </a:prstGeom>
          <a:solidFill>
            <a:srgbClr val="00B0F0"/>
          </a:solidFill>
        </p:spPr>
        <p:txBody>
          <a:bodyPr wrap="none" rtlCol="0">
            <a:spAutoFit/>
          </a:bodyPr>
          <a:lstStyle/>
          <a:p>
            <a:r>
              <a:rPr lang="zh-CN" altLang="en-US" sz="2400" b="1" dirty="0" smtClean="0">
                <a:solidFill>
                  <a:schemeClr val="tx1"/>
                </a:solidFill>
                <a:latin typeface="微软雅黑" panose="020B0503020204020204" charset="-122"/>
                <a:ea typeface="微软雅黑" panose="020B0503020204020204" charset="-122"/>
              </a:rPr>
              <a:t>网络构建</a:t>
            </a:r>
            <a:endParaRPr lang="zh-CN" altLang="en-US" sz="2400" b="1" dirty="0">
              <a:solidFill>
                <a:schemeClr val="tx1"/>
              </a:solidFill>
              <a:latin typeface="微软雅黑" panose="020B0503020204020204" charset="-122"/>
              <a:ea typeface="微软雅黑" panose="020B0503020204020204" charset="-122"/>
            </a:endParaRPr>
          </a:p>
        </p:txBody>
      </p:sp>
      <p:pic>
        <p:nvPicPr>
          <p:cNvPr id="80898" name="Picture 2"/>
          <p:cNvPicPr>
            <a:picLocks noChangeAspect="1" noChangeArrowheads="1"/>
          </p:cNvPicPr>
          <p:nvPr/>
        </p:nvPicPr>
        <p:blipFill>
          <a:blip r:embed="rId1" cstate="print"/>
          <a:srcRect/>
          <a:stretch>
            <a:fillRect/>
          </a:stretch>
        </p:blipFill>
        <p:spPr bwMode="auto">
          <a:xfrm>
            <a:off x="5701947" y="1244424"/>
            <a:ext cx="2821164" cy="658272"/>
          </a:xfrm>
          <a:prstGeom prst="rect">
            <a:avLst/>
          </a:prstGeom>
          <a:noFill/>
          <a:ln w="9525">
            <a:noFill/>
            <a:miter lim="800000"/>
            <a:headEnd/>
            <a:tailEnd/>
          </a:ln>
        </p:spPr>
      </p:pic>
      <p:cxnSp>
        <p:nvCxnSpPr>
          <p:cNvPr id="73" name="直接箭头连接符 72"/>
          <p:cNvCxnSpPr/>
          <p:nvPr/>
        </p:nvCxnSpPr>
        <p:spPr>
          <a:xfrm flipV="1">
            <a:off x="5801916" y="2968978"/>
            <a:ext cx="237640" cy="158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4" name="矩形 83"/>
          <p:cNvSpPr/>
          <p:nvPr/>
        </p:nvSpPr>
        <p:spPr>
          <a:xfrm>
            <a:off x="3036712" y="1952977"/>
            <a:ext cx="812800" cy="3951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直接连接符 86"/>
          <p:cNvCxnSpPr>
            <a:endCxn id="4" idx="0"/>
          </p:cNvCxnSpPr>
          <p:nvPr/>
        </p:nvCxnSpPr>
        <p:spPr>
          <a:xfrm>
            <a:off x="632178" y="1365956"/>
            <a:ext cx="18751" cy="5752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ppt_x"/>
                                          </p:val>
                                        </p:tav>
                                        <p:tav tm="100000">
                                          <p:val>
                                            <p:strVal val="#ppt_x"/>
                                          </p:val>
                                        </p:tav>
                                      </p:tavLst>
                                    </p:anim>
                                    <p:anim calcmode="lin" valueType="num">
                                      <p:cBhvr additive="base">
                                        <p:cTn id="24" dur="500" fill="hold"/>
                                        <p:tgtEl>
                                          <p:spTgt spid="4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fill="hold"/>
                                        <p:tgtEl>
                                          <p:spTgt spid="59"/>
                                        </p:tgtEl>
                                        <p:attrNameLst>
                                          <p:attrName>ppt_x</p:attrName>
                                        </p:attrNameLst>
                                      </p:cBhvr>
                                      <p:tavLst>
                                        <p:tav tm="0">
                                          <p:val>
                                            <p:strVal val="#ppt_x"/>
                                          </p:val>
                                        </p:tav>
                                        <p:tav tm="100000">
                                          <p:val>
                                            <p:strVal val="#ppt_x"/>
                                          </p:val>
                                        </p:tav>
                                      </p:tavLst>
                                    </p:anim>
                                    <p:anim calcmode="lin" valueType="num">
                                      <p:cBhvr additive="base">
                                        <p:cTn id="42" dur="500" fill="hold"/>
                                        <p:tgtEl>
                                          <p:spTgt spid="5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ppt_x"/>
                                          </p:val>
                                        </p:tav>
                                        <p:tav tm="100000">
                                          <p:val>
                                            <p:strVal val="#ppt_x"/>
                                          </p:val>
                                        </p:tav>
                                      </p:tavLst>
                                    </p:anim>
                                    <p:anim calcmode="lin" valueType="num">
                                      <p:cBhvr additive="base">
                                        <p:cTn id="4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ppt_x"/>
                                          </p:val>
                                        </p:tav>
                                        <p:tav tm="100000">
                                          <p:val>
                                            <p:strVal val="#ppt_x"/>
                                          </p:val>
                                        </p:tav>
                                      </p:tavLst>
                                    </p:anim>
                                    <p:anim calcmode="lin" valueType="num">
                                      <p:cBhvr additive="base">
                                        <p:cTn id="52" dur="500" fill="hold"/>
                                        <p:tgtEl>
                                          <p:spTgt spid="6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500" fill="hold"/>
                                        <p:tgtEl>
                                          <p:spTgt spid="62"/>
                                        </p:tgtEl>
                                        <p:attrNameLst>
                                          <p:attrName>ppt_x</p:attrName>
                                        </p:attrNameLst>
                                      </p:cBhvr>
                                      <p:tavLst>
                                        <p:tav tm="0">
                                          <p:val>
                                            <p:strVal val="#ppt_x"/>
                                          </p:val>
                                        </p:tav>
                                        <p:tav tm="100000">
                                          <p:val>
                                            <p:strVal val="#ppt_x"/>
                                          </p:val>
                                        </p:tav>
                                      </p:tavLst>
                                    </p:anim>
                                    <p:anim calcmode="lin" valueType="num">
                                      <p:cBhvr additive="base">
                                        <p:cTn id="5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500" fill="hold"/>
                                        <p:tgtEl>
                                          <p:spTgt spid="63"/>
                                        </p:tgtEl>
                                        <p:attrNameLst>
                                          <p:attrName>ppt_x</p:attrName>
                                        </p:attrNameLst>
                                      </p:cBhvr>
                                      <p:tavLst>
                                        <p:tav tm="0">
                                          <p:val>
                                            <p:strVal val="#ppt_x"/>
                                          </p:val>
                                        </p:tav>
                                        <p:tav tm="100000">
                                          <p:val>
                                            <p:strVal val="#ppt_x"/>
                                          </p:val>
                                        </p:tav>
                                      </p:tavLst>
                                    </p:anim>
                                    <p:anim calcmode="lin" valueType="num">
                                      <p:cBhvr additive="base">
                                        <p:cTn id="62" dur="500" fill="hold"/>
                                        <p:tgtEl>
                                          <p:spTgt spid="6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80898"/>
                                        </p:tgtEl>
                                        <p:attrNameLst>
                                          <p:attrName>style.visibility</p:attrName>
                                        </p:attrNameLst>
                                      </p:cBhvr>
                                      <p:to>
                                        <p:strVal val="visible"/>
                                      </p:to>
                                    </p:set>
                                    <p:anim calcmode="lin" valueType="num">
                                      <p:cBhvr additive="base">
                                        <p:cTn id="65" dur="500" fill="hold"/>
                                        <p:tgtEl>
                                          <p:spTgt spid="80898"/>
                                        </p:tgtEl>
                                        <p:attrNameLst>
                                          <p:attrName>ppt_x</p:attrName>
                                        </p:attrNameLst>
                                      </p:cBhvr>
                                      <p:tavLst>
                                        <p:tav tm="0">
                                          <p:val>
                                            <p:strVal val="#ppt_x"/>
                                          </p:val>
                                        </p:tav>
                                        <p:tav tm="100000">
                                          <p:val>
                                            <p:strVal val="#ppt_x"/>
                                          </p:val>
                                        </p:tav>
                                      </p:tavLst>
                                    </p:anim>
                                    <p:anim calcmode="lin" valueType="num">
                                      <p:cBhvr additive="base">
                                        <p:cTn id="66" dur="500" fill="hold"/>
                                        <p:tgtEl>
                                          <p:spTgt spid="8089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76"/>
                                        </p:tgtEl>
                                        <p:attrNameLst>
                                          <p:attrName>style.visibility</p:attrName>
                                        </p:attrNameLst>
                                      </p:cBhvr>
                                      <p:to>
                                        <p:strVal val="visible"/>
                                      </p:to>
                                    </p:set>
                                    <p:anim calcmode="lin" valueType="num">
                                      <p:cBhvr additive="base">
                                        <p:cTn id="71" dur="500" fill="hold"/>
                                        <p:tgtEl>
                                          <p:spTgt spid="76"/>
                                        </p:tgtEl>
                                        <p:attrNameLst>
                                          <p:attrName>ppt_x</p:attrName>
                                        </p:attrNameLst>
                                      </p:cBhvr>
                                      <p:tavLst>
                                        <p:tav tm="0">
                                          <p:val>
                                            <p:strVal val="#ppt_x"/>
                                          </p:val>
                                        </p:tav>
                                        <p:tav tm="100000">
                                          <p:val>
                                            <p:strVal val="#ppt_x"/>
                                          </p:val>
                                        </p:tav>
                                      </p:tavLst>
                                    </p:anim>
                                    <p:anim calcmode="lin" valueType="num">
                                      <p:cBhvr additive="base">
                                        <p:cTn id="72" dur="500" fill="hold"/>
                                        <p:tgtEl>
                                          <p:spTgt spid="7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78"/>
                                        </p:tgtEl>
                                        <p:attrNameLst>
                                          <p:attrName>style.visibility</p:attrName>
                                        </p:attrNameLst>
                                      </p:cBhvr>
                                      <p:to>
                                        <p:strVal val="visible"/>
                                      </p:to>
                                    </p:set>
                                    <p:anim calcmode="lin" valueType="num">
                                      <p:cBhvr additive="base">
                                        <p:cTn id="75" dur="500" fill="hold"/>
                                        <p:tgtEl>
                                          <p:spTgt spid="78"/>
                                        </p:tgtEl>
                                        <p:attrNameLst>
                                          <p:attrName>ppt_x</p:attrName>
                                        </p:attrNameLst>
                                      </p:cBhvr>
                                      <p:tavLst>
                                        <p:tav tm="0">
                                          <p:val>
                                            <p:strVal val="#ppt_x"/>
                                          </p:val>
                                        </p:tav>
                                        <p:tav tm="100000">
                                          <p:val>
                                            <p:strVal val="#ppt_x"/>
                                          </p:val>
                                        </p:tav>
                                      </p:tavLst>
                                    </p:anim>
                                    <p:anim calcmode="lin" valueType="num">
                                      <p:cBhvr additive="base">
                                        <p:cTn id="76" dur="500" fill="hold"/>
                                        <p:tgtEl>
                                          <p:spTgt spid="7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additive="base">
                                        <p:cTn id="79" dur="500" fill="hold"/>
                                        <p:tgtEl>
                                          <p:spTgt spid="70"/>
                                        </p:tgtEl>
                                        <p:attrNameLst>
                                          <p:attrName>ppt_x</p:attrName>
                                        </p:attrNameLst>
                                      </p:cBhvr>
                                      <p:tavLst>
                                        <p:tav tm="0">
                                          <p:val>
                                            <p:strVal val="#ppt_x"/>
                                          </p:val>
                                        </p:tav>
                                        <p:tav tm="100000">
                                          <p:val>
                                            <p:strVal val="#ppt_x"/>
                                          </p:val>
                                        </p:tav>
                                      </p:tavLst>
                                    </p:anim>
                                    <p:anim calcmode="lin" valueType="num">
                                      <p:cBhvr additive="base">
                                        <p:cTn id="8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3"/>
                                        </p:tgtEl>
                                        <p:attrNameLst>
                                          <p:attrName>style.visibility</p:attrName>
                                        </p:attrNameLst>
                                      </p:cBhvr>
                                      <p:to>
                                        <p:strVal val="visible"/>
                                      </p:to>
                                    </p:set>
                                    <p:anim calcmode="lin" valueType="num">
                                      <p:cBhvr additive="base">
                                        <p:cTn id="85" dur="500" fill="hold"/>
                                        <p:tgtEl>
                                          <p:spTgt spid="73"/>
                                        </p:tgtEl>
                                        <p:attrNameLst>
                                          <p:attrName>ppt_x</p:attrName>
                                        </p:attrNameLst>
                                      </p:cBhvr>
                                      <p:tavLst>
                                        <p:tav tm="0">
                                          <p:val>
                                            <p:strVal val="#ppt_x"/>
                                          </p:val>
                                        </p:tav>
                                        <p:tav tm="100000">
                                          <p:val>
                                            <p:strVal val="#ppt_x"/>
                                          </p:val>
                                        </p:tav>
                                      </p:tavLst>
                                    </p:anim>
                                    <p:anim calcmode="lin" valueType="num">
                                      <p:cBhvr additive="base">
                                        <p:cTn id="86" dur="500" fill="hold"/>
                                        <p:tgtEl>
                                          <p:spTgt spid="73"/>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74"/>
                                        </p:tgtEl>
                                        <p:attrNameLst>
                                          <p:attrName>style.visibility</p:attrName>
                                        </p:attrNameLst>
                                      </p:cBhvr>
                                      <p:to>
                                        <p:strVal val="visible"/>
                                      </p:to>
                                    </p:set>
                                    <p:anim calcmode="lin" valueType="num">
                                      <p:cBhvr additive="base">
                                        <p:cTn id="89" dur="500" fill="hold"/>
                                        <p:tgtEl>
                                          <p:spTgt spid="74"/>
                                        </p:tgtEl>
                                        <p:attrNameLst>
                                          <p:attrName>ppt_x</p:attrName>
                                        </p:attrNameLst>
                                      </p:cBhvr>
                                      <p:tavLst>
                                        <p:tav tm="0">
                                          <p:val>
                                            <p:strVal val="#ppt_x"/>
                                          </p:val>
                                        </p:tav>
                                        <p:tav tm="100000">
                                          <p:val>
                                            <p:strVal val="#ppt_x"/>
                                          </p:val>
                                        </p:tav>
                                      </p:tavLst>
                                    </p:anim>
                                    <p:anim calcmode="lin" valueType="num">
                                      <p:cBhvr additive="base">
                                        <p:cTn id="90" dur="500" fill="hold"/>
                                        <p:tgtEl>
                                          <p:spTgt spid="7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81"/>
                                        </p:tgtEl>
                                        <p:attrNameLst>
                                          <p:attrName>style.visibility</p:attrName>
                                        </p:attrNameLst>
                                      </p:cBhvr>
                                      <p:to>
                                        <p:strVal val="visible"/>
                                      </p:to>
                                    </p:set>
                                    <p:anim calcmode="lin" valueType="num">
                                      <p:cBhvr additive="base">
                                        <p:cTn id="93" dur="500" fill="hold"/>
                                        <p:tgtEl>
                                          <p:spTgt spid="81"/>
                                        </p:tgtEl>
                                        <p:attrNameLst>
                                          <p:attrName>ppt_x</p:attrName>
                                        </p:attrNameLst>
                                      </p:cBhvr>
                                      <p:tavLst>
                                        <p:tav tm="0">
                                          <p:val>
                                            <p:strVal val="#ppt_x"/>
                                          </p:val>
                                        </p:tav>
                                        <p:tav tm="100000">
                                          <p:val>
                                            <p:strVal val="#ppt_x"/>
                                          </p:val>
                                        </p:tav>
                                      </p:tavLst>
                                    </p:anim>
                                    <p:anim calcmode="lin" valueType="num">
                                      <p:cBhvr additive="base">
                                        <p:cTn id="94"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79"/>
                                        </p:tgtEl>
                                        <p:attrNameLst>
                                          <p:attrName>style.visibility</p:attrName>
                                        </p:attrNameLst>
                                      </p:cBhvr>
                                      <p:to>
                                        <p:strVal val="visible"/>
                                      </p:to>
                                    </p:set>
                                    <p:anim calcmode="lin" valueType="num">
                                      <p:cBhvr additive="base">
                                        <p:cTn id="99" dur="500" fill="hold"/>
                                        <p:tgtEl>
                                          <p:spTgt spid="79"/>
                                        </p:tgtEl>
                                        <p:attrNameLst>
                                          <p:attrName>ppt_x</p:attrName>
                                        </p:attrNameLst>
                                      </p:cBhvr>
                                      <p:tavLst>
                                        <p:tav tm="0">
                                          <p:val>
                                            <p:strVal val="#ppt_x"/>
                                          </p:val>
                                        </p:tav>
                                        <p:tav tm="100000">
                                          <p:val>
                                            <p:strVal val="#ppt_x"/>
                                          </p:val>
                                        </p:tav>
                                      </p:tavLst>
                                    </p:anim>
                                    <p:anim calcmode="lin" valueType="num">
                                      <p:cBhvr additive="base">
                                        <p:cTn id="100"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additive="base">
                                        <p:cTn id="105" dur="500" fill="hold"/>
                                        <p:tgtEl>
                                          <p:spTgt spid="82"/>
                                        </p:tgtEl>
                                        <p:attrNameLst>
                                          <p:attrName>ppt_x</p:attrName>
                                        </p:attrNameLst>
                                      </p:cBhvr>
                                      <p:tavLst>
                                        <p:tav tm="0">
                                          <p:val>
                                            <p:strVal val="#ppt_x"/>
                                          </p:val>
                                        </p:tav>
                                        <p:tav tm="100000">
                                          <p:val>
                                            <p:strVal val="#ppt_x"/>
                                          </p:val>
                                        </p:tav>
                                      </p:tavLst>
                                    </p:anim>
                                    <p:anim calcmode="lin" valueType="num">
                                      <p:cBhvr additive="base">
                                        <p:cTn id="10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80"/>
                                        </p:tgtEl>
                                        <p:attrNameLst>
                                          <p:attrName>style.visibility</p:attrName>
                                        </p:attrNameLst>
                                      </p:cBhvr>
                                      <p:to>
                                        <p:strVal val="visible"/>
                                      </p:to>
                                    </p:set>
                                    <p:anim calcmode="lin" valueType="num">
                                      <p:cBhvr additive="base">
                                        <p:cTn id="111" dur="500" fill="hold"/>
                                        <p:tgtEl>
                                          <p:spTgt spid="80"/>
                                        </p:tgtEl>
                                        <p:attrNameLst>
                                          <p:attrName>ppt_x</p:attrName>
                                        </p:attrNameLst>
                                      </p:cBhvr>
                                      <p:tavLst>
                                        <p:tav tm="0">
                                          <p:val>
                                            <p:strVal val="#ppt_x"/>
                                          </p:val>
                                        </p:tav>
                                        <p:tav tm="100000">
                                          <p:val>
                                            <p:strVal val="#ppt_x"/>
                                          </p:val>
                                        </p:tav>
                                      </p:tavLst>
                                    </p:anim>
                                    <p:anim calcmode="lin" valueType="num">
                                      <p:cBhvr additive="base">
                                        <p:cTn id="11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83"/>
                                        </p:tgtEl>
                                        <p:attrNameLst>
                                          <p:attrName>style.visibility</p:attrName>
                                        </p:attrNameLst>
                                      </p:cBhvr>
                                      <p:to>
                                        <p:strVal val="visible"/>
                                      </p:to>
                                    </p:set>
                                    <p:anim calcmode="lin" valueType="num">
                                      <p:cBhvr additive="base">
                                        <p:cTn id="117" dur="500" fill="hold"/>
                                        <p:tgtEl>
                                          <p:spTgt spid="83"/>
                                        </p:tgtEl>
                                        <p:attrNameLst>
                                          <p:attrName>ppt_x</p:attrName>
                                        </p:attrNameLst>
                                      </p:cBhvr>
                                      <p:tavLst>
                                        <p:tav tm="0">
                                          <p:val>
                                            <p:strVal val="#ppt_x"/>
                                          </p:val>
                                        </p:tav>
                                        <p:tav tm="100000">
                                          <p:val>
                                            <p:strVal val="#ppt_x"/>
                                          </p:val>
                                        </p:tav>
                                      </p:tavLst>
                                    </p:anim>
                                    <p:anim calcmode="lin" valueType="num">
                                      <p:cBhvr additive="base">
                                        <p:cTn id="118" dur="500" fill="hold"/>
                                        <p:tgtEl>
                                          <p:spTgt spid="83"/>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85"/>
                                        </p:tgtEl>
                                        <p:attrNameLst>
                                          <p:attrName>style.visibility</p:attrName>
                                        </p:attrNameLst>
                                      </p:cBhvr>
                                      <p:to>
                                        <p:strVal val="visible"/>
                                      </p:to>
                                    </p:set>
                                    <p:anim calcmode="lin" valueType="num">
                                      <p:cBhvr additive="base">
                                        <p:cTn id="121" dur="500" fill="hold"/>
                                        <p:tgtEl>
                                          <p:spTgt spid="85"/>
                                        </p:tgtEl>
                                        <p:attrNameLst>
                                          <p:attrName>ppt_x</p:attrName>
                                        </p:attrNameLst>
                                      </p:cBhvr>
                                      <p:tavLst>
                                        <p:tav tm="0">
                                          <p:val>
                                            <p:strVal val="#ppt_x"/>
                                          </p:val>
                                        </p:tav>
                                        <p:tav tm="100000">
                                          <p:val>
                                            <p:strVal val="#ppt_x"/>
                                          </p:val>
                                        </p:tav>
                                      </p:tavLst>
                                    </p:anim>
                                    <p:anim calcmode="lin" valueType="num">
                                      <p:cBhvr additive="base">
                                        <p:cTn id="122"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additive="base">
                                        <p:cTn id="133" dur="500" fill="hold"/>
                                        <p:tgtEl>
                                          <p:spTgt spid="9"/>
                                        </p:tgtEl>
                                        <p:attrNameLst>
                                          <p:attrName>ppt_x</p:attrName>
                                        </p:attrNameLst>
                                      </p:cBhvr>
                                      <p:tavLst>
                                        <p:tav tm="0">
                                          <p:val>
                                            <p:strVal val="#ppt_x"/>
                                          </p:val>
                                        </p:tav>
                                        <p:tav tm="100000">
                                          <p:val>
                                            <p:strVal val="#ppt_x"/>
                                          </p:val>
                                        </p:tav>
                                      </p:tavLst>
                                    </p:anim>
                                    <p:anim calcmode="lin" valueType="num">
                                      <p:cBhvr additive="base">
                                        <p:cTn id="134" dur="500" fill="hold"/>
                                        <p:tgtEl>
                                          <p:spTgt spid="9"/>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0"/>
                                        </p:tgtEl>
                                        <p:attrNameLst>
                                          <p:attrName>style.visibility</p:attrName>
                                        </p:attrNameLst>
                                      </p:cBhvr>
                                      <p:to>
                                        <p:strVal val="visible"/>
                                      </p:to>
                                    </p:set>
                                    <p:anim calcmode="lin" valueType="num">
                                      <p:cBhvr additive="base">
                                        <p:cTn id="137" dur="500" fill="hold"/>
                                        <p:tgtEl>
                                          <p:spTgt spid="30"/>
                                        </p:tgtEl>
                                        <p:attrNameLst>
                                          <p:attrName>ppt_x</p:attrName>
                                        </p:attrNameLst>
                                      </p:cBhvr>
                                      <p:tavLst>
                                        <p:tav tm="0">
                                          <p:val>
                                            <p:strVal val="#ppt_x"/>
                                          </p:val>
                                        </p:tav>
                                        <p:tav tm="100000">
                                          <p:val>
                                            <p:strVal val="#ppt_x"/>
                                          </p:val>
                                        </p:tav>
                                      </p:tavLst>
                                    </p:anim>
                                    <p:anim calcmode="lin" valueType="num">
                                      <p:cBhvr additive="base">
                                        <p:cTn id="138" dur="500" fill="hold"/>
                                        <p:tgtEl>
                                          <p:spTgt spid="30"/>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7"/>
                                        </p:tgtEl>
                                        <p:attrNameLst>
                                          <p:attrName>style.visibility</p:attrName>
                                        </p:attrNameLst>
                                      </p:cBhvr>
                                      <p:to>
                                        <p:strVal val="visible"/>
                                      </p:to>
                                    </p:set>
                                    <p:anim calcmode="lin" valueType="num">
                                      <p:cBhvr additive="base">
                                        <p:cTn id="141" dur="500" fill="hold"/>
                                        <p:tgtEl>
                                          <p:spTgt spid="7"/>
                                        </p:tgtEl>
                                        <p:attrNameLst>
                                          <p:attrName>ppt_x</p:attrName>
                                        </p:attrNameLst>
                                      </p:cBhvr>
                                      <p:tavLst>
                                        <p:tav tm="0">
                                          <p:val>
                                            <p:strVal val="#ppt_x"/>
                                          </p:val>
                                        </p:tav>
                                        <p:tav tm="100000">
                                          <p:val>
                                            <p:strVal val="#ppt_x"/>
                                          </p:val>
                                        </p:tav>
                                      </p:tavLst>
                                    </p:anim>
                                    <p:anim calcmode="lin" valueType="num">
                                      <p:cBhvr additive="base">
                                        <p:cTn id="1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6"/>
                                        </p:tgtEl>
                                        <p:attrNameLst>
                                          <p:attrName>style.visibility</p:attrName>
                                        </p:attrNameLst>
                                      </p:cBhvr>
                                      <p:to>
                                        <p:strVal val="visible"/>
                                      </p:to>
                                    </p:set>
                                    <p:anim calcmode="lin" valueType="num">
                                      <p:cBhvr additive="base">
                                        <p:cTn id="147" dur="500" fill="hold"/>
                                        <p:tgtEl>
                                          <p:spTgt spid="6"/>
                                        </p:tgtEl>
                                        <p:attrNameLst>
                                          <p:attrName>ppt_x</p:attrName>
                                        </p:attrNameLst>
                                      </p:cBhvr>
                                      <p:tavLst>
                                        <p:tav tm="0">
                                          <p:val>
                                            <p:strVal val="#ppt_x"/>
                                          </p:val>
                                        </p:tav>
                                        <p:tav tm="100000">
                                          <p:val>
                                            <p:strVal val="#ppt_x"/>
                                          </p:val>
                                        </p:tav>
                                      </p:tavLst>
                                    </p:anim>
                                    <p:anim calcmode="lin" valueType="num">
                                      <p:cBhvr additive="base">
                                        <p:cTn id="148" dur="500" fill="hold"/>
                                        <p:tgtEl>
                                          <p:spTgt spid="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9"/>
                                        </p:tgtEl>
                                        <p:attrNameLst>
                                          <p:attrName>style.visibility</p:attrName>
                                        </p:attrNameLst>
                                      </p:cBhvr>
                                      <p:to>
                                        <p:strVal val="visible"/>
                                      </p:to>
                                    </p:set>
                                    <p:anim calcmode="lin" valueType="num">
                                      <p:cBhvr additive="base">
                                        <p:cTn id="151" dur="500" fill="hold"/>
                                        <p:tgtEl>
                                          <p:spTgt spid="29"/>
                                        </p:tgtEl>
                                        <p:attrNameLst>
                                          <p:attrName>ppt_x</p:attrName>
                                        </p:attrNameLst>
                                      </p:cBhvr>
                                      <p:tavLst>
                                        <p:tav tm="0">
                                          <p:val>
                                            <p:strVal val="#ppt_x"/>
                                          </p:val>
                                        </p:tav>
                                        <p:tav tm="100000">
                                          <p:val>
                                            <p:strVal val="#ppt_x"/>
                                          </p:val>
                                        </p:tav>
                                      </p:tavLst>
                                    </p:anim>
                                    <p:anim calcmode="lin" valueType="num">
                                      <p:cBhvr additive="base">
                                        <p:cTn id="152" dur="500" fill="hold"/>
                                        <p:tgtEl>
                                          <p:spTgt spid="29"/>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
                                        </p:tgtEl>
                                        <p:attrNameLst>
                                          <p:attrName>style.visibility</p:attrName>
                                        </p:attrNameLst>
                                      </p:cBhvr>
                                      <p:to>
                                        <p:strVal val="visible"/>
                                      </p:to>
                                    </p:set>
                                    <p:anim calcmode="lin" valueType="num">
                                      <p:cBhvr additive="base">
                                        <p:cTn id="155" dur="500" fill="hold"/>
                                        <p:tgtEl>
                                          <p:spTgt spid="4"/>
                                        </p:tgtEl>
                                        <p:attrNameLst>
                                          <p:attrName>ppt_x</p:attrName>
                                        </p:attrNameLst>
                                      </p:cBhvr>
                                      <p:tavLst>
                                        <p:tav tm="0">
                                          <p:val>
                                            <p:strVal val="#ppt_x"/>
                                          </p:val>
                                        </p:tav>
                                        <p:tav tm="100000">
                                          <p:val>
                                            <p:strVal val="#ppt_x"/>
                                          </p:val>
                                        </p:tav>
                                      </p:tavLst>
                                    </p:anim>
                                    <p:anim calcmode="lin" valueType="num">
                                      <p:cBhvr additive="base">
                                        <p:cTn id="1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32"/>
                                        </p:tgtEl>
                                        <p:attrNameLst>
                                          <p:attrName>style.visibility</p:attrName>
                                        </p:attrNameLst>
                                      </p:cBhvr>
                                      <p:to>
                                        <p:strVal val="visible"/>
                                      </p:to>
                                    </p:set>
                                    <p:anim calcmode="lin" valueType="num">
                                      <p:cBhvr additive="base">
                                        <p:cTn id="161" dur="500" fill="hold"/>
                                        <p:tgtEl>
                                          <p:spTgt spid="32"/>
                                        </p:tgtEl>
                                        <p:attrNameLst>
                                          <p:attrName>ppt_x</p:attrName>
                                        </p:attrNameLst>
                                      </p:cBhvr>
                                      <p:tavLst>
                                        <p:tav tm="0">
                                          <p:val>
                                            <p:strVal val="#ppt_x"/>
                                          </p:val>
                                        </p:tav>
                                        <p:tav tm="100000">
                                          <p:val>
                                            <p:strVal val="#ppt_x"/>
                                          </p:val>
                                        </p:tav>
                                      </p:tavLst>
                                    </p:anim>
                                    <p:anim calcmode="lin" valueType="num">
                                      <p:cBhvr additive="base">
                                        <p:cTn id="162" dur="500" fill="hold"/>
                                        <p:tgtEl>
                                          <p:spTgt spid="32"/>
                                        </p:tgtEl>
                                        <p:attrNameLst>
                                          <p:attrName>ppt_y</p:attrName>
                                        </p:attrNameLst>
                                      </p:cBhvr>
                                      <p:tavLst>
                                        <p:tav tm="0">
                                          <p:val>
                                            <p:strVal val="1+#ppt_h/2"/>
                                          </p:val>
                                        </p:tav>
                                        <p:tav tm="100000">
                                          <p:val>
                                            <p:strVal val="#ppt_y"/>
                                          </p:val>
                                        </p:tav>
                                      </p:tavLst>
                                    </p:anim>
                                  </p:childTnLst>
                                </p:cTn>
                              </p:par>
                              <p:par>
                                <p:cTn id="163" presetID="2" presetClass="entr" presetSubtype="4" fill="hold" nodeType="withEffect">
                                  <p:stCondLst>
                                    <p:cond delay="0"/>
                                  </p:stCondLst>
                                  <p:childTnLst>
                                    <p:set>
                                      <p:cBhvr>
                                        <p:cTn id="164" dur="1" fill="hold">
                                          <p:stCondLst>
                                            <p:cond delay="0"/>
                                          </p:stCondLst>
                                        </p:cTn>
                                        <p:tgtEl>
                                          <p:spTgt spid="25"/>
                                        </p:tgtEl>
                                        <p:attrNameLst>
                                          <p:attrName>style.visibility</p:attrName>
                                        </p:attrNameLst>
                                      </p:cBhvr>
                                      <p:to>
                                        <p:strVal val="visible"/>
                                      </p:to>
                                    </p:set>
                                    <p:anim calcmode="lin" valueType="num">
                                      <p:cBhvr additive="base">
                                        <p:cTn id="165" dur="500" fill="hold"/>
                                        <p:tgtEl>
                                          <p:spTgt spid="25"/>
                                        </p:tgtEl>
                                        <p:attrNameLst>
                                          <p:attrName>ppt_x</p:attrName>
                                        </p:attrNameLst>
                                      </p:cBhvr>
                                      <p:tavLst>
                                        <p:tav tm="0">
                                          <p:val>
                                            <p:strVal val="#ppt_x"/>
                                          </p:val>
                                        </p:tav>
                                        <p:tav tm="100000">
                                          <p:val>
                                            <p:strVal val="#ppt_x"/>
                                          </p:val>
                                        </p:tav>
                                      </p:tavLst>
                                    </p:anim>
                                    <p:anim calcmode="lin" valueType="num">
                                      <p:cBhvr additive="base">
                                        <p:cTn id="166" dur="500" fill="hold"/>
                                        <p:tgtEl>
                                          <p:spTgt spid="25"/>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27"/>
                                        </p:tgtEl>
                                        <p:attrNameLst>
                                          <p:attrName>style.visibility</p:attrName>
                                        </p:attrNameLst>
                                      </p:cBhvr>
                                      <p:to>
                                        <p:strVal val="visible"/>
                                      </p:to>
                                    </p:set>
                                    <p:anim calcmode="lin" valueType="num">
                                      <p:cBhvr additive="base">
                                        <p:cTn id="169" dur="500" fill="hold"/>
                                        <p:tgtEl>
                                          <p:spTgt spid="27"/>
                                        </p:tgtEl>
                                        <p:attrNameLst>
                                          <p:attrName>ppt_x</p:attrName>
                                        </p:attrNameLst>
                                      </p:cBhvr>
                                      <p:tavLst>
                                        <p:tav tm="0">
                                          <p:val>
                                            <p:strVal val="#ppt_x"/>
                                          </p:val>
                                        </p:tav>
                                        <p:tav tm="100000">
                                          <p:val>
                                            <p:strVal val="#ppt_x"/>
                                          </p:val>
                                        </p:tav>
                                      </p:tavLst>
                                    </p:anim>
                                    <p:anim calcmode="lin" valueType="num">
                                      <p:cBhvr additive="base">
                                        <p:cTn id="17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87"/>
                                        </p:tgtEl>
                                        <p:attrNameLst>
                                          <p:attrName>style.visibility</p:attrName>
                                        </p:attrNameLst>
                                      </p:cBhvr>
                                      <p:to>
                                        <p:strVal val="visible"/>
                                      </p:to>
                                    </p:set>
                                    <p:anim calcmode="lin" valueType="num">
                                      <p:cBhvr additive="base">
                                        <p:cTn id="175" dur="500" fill="hold"/>
                                        <p:tgtEl>
                                          <p:spTgt spid="87"/>
                                        </p:tgtEl>
                                        <p:attrNameLst>
                                          <p:attrName>ppt_x</p:attrName>
                                        </p:attrNameLst>
                                      </p:cBhvr>
                                      <p:tavLst>
                                        <p:tav tm="0">
                                          <p:val>
                                            <p:strVal val="#ppt_x"/>
                                          </p:val>
                                        </p:tav>
                                        <p:tav tm="100000">
                                          <p:val>
                                            <p:strVal val="#ppt_x"/>
                                          </p:val>
                                        </p:tav>
                                      </p:tavLst>
                                    </p:anim>
                                    <p:anim calcmode="lin" valueType="num">
                                      <p:cBhvr additive="base">
                                        <p:cTn id="176" dur="500" fill="hold"/>
                                        <p:tgtEl>
                                          <p:spTgt spid="8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1"/>
                                        </p:tgtEl>
                                        <p:attrNameLst>
                                          <p:attrName>style.visibility</p:attrName>
                                        </p:attrNameLst>
                                      </p:cBhvr>
                                      <p:to>
                                        <p:strVal val="visible"/>
                                      </p:to>
                                    </p:set>
                                    <p:anim calcmode="lin" valueType="num">
                                      <p:cBhvr additive="base">
                                        <p:cTn id="179" dur="500" fill="hold"/>
                                        <p:tgtEl>
                                          <p:spTgt spid="31"/>
                                        </p:tgtEl>
                                        <p:attrNameLst>
                                          <p:attrName>ppt_x</p:attrName>
                                        </p:attrNameLst>
                                      </p:cBhvr>
                                      <p:tavLst>
                                        <p:tav tm="0">
                                          <p:val>
                                            <p:strVal val="#ppt_x"/>
                                          </p:val>
                                        </p:tav>
                                        <p:tav tm="100000">
                                          <p:val>
                                            <p:strVal val="#ppt_x"/>
                                          </p:val>
                                        </p:tav>
                                      </p:tavLst>
                                    </p:anim>
                                    <p:anim calcmode="lin" valueType="num">
                                      <p:cBhvr additive="base">
                                        <p:cTn id="180" dur="500" fill="hold"/>
                                        <p:tgtEl>
                                          <p:spTgt spid="31"/>
                                        </p:tgtEl>
                                        <p:attrNameLst>
                                          <p:attrName>ppt_y</p:attrName>
                                        </p:attrNameLst>
                                      </p:cBhvr>
                                      <p:tavLst>
                                        <p:tav tm="0">
                                          <p:val>
                                            <p:strVal val="1+#ppt_h/2"/>
                                          </p:val>
                                        </p:tav>
                                        <p:tav tm="100000">
                                          <p:val>
                                            <p:strVal val="#ppt_y"/>
                                          </p:val>
                                        </p:tav>
                                      </p:tavLst>
                                    </p:anim>
                                  </p:childTnLst>
                                </p:cTn>
                              </p:par>
                              <p:par>
                                <p:cTn id="181" presetID="2" presetClass="entr" presetSubtype="4" fill="hold" nodeType="withEffect">
                                  <p:stCondLst>
                                    <p:cond delay="0"/>
                                  </p:stCondLst>
                                  <p:childTnLst>
                                    <p:set>
                                      <p:cBhvr>
                                        <p:cTn id="182" dur="1" fill="hold">
                                          <p:stCondLst>
                                            <p:cond delay="0"/>
                                          </p:stCondLst>
                                        </p:cTn>
                                        <p:tgtEl>
                                          <p:spTgt spid="15"/>
                                        </p:tgtEl>
                                        <p:attrNameLst>
                                          <p:attrName>style.visibility</p:attrName>
                                        </p:attrNameLst>
                                      </p:cBhvr>
                                      <p:to>
                                        <p:strVal val="visible"/>
                                      </p:to>
                                    </p:set>
                                    <p:anim calcmode="lin" valueType="num">
                                      <p:cBhvr additive="base">
                                        <p:cTn id="183" dur="500" fill="hold"/>
                                        <p:tgtEl>
                                          <p:spTgt spid="15"/>
                                        </p:tgtEl>
                                        <p:attrNameLst>
                                          <p:attrName>ppt_x</p:attrName>
                                        </p:attrNameLst>
                                      </p:cBhvr>
                                      <p:tavLst>
                                        <p:tav tm="0">
                                          <p:val>
                                            <p:strVal val="#ppt_x"/>
                                          </p:val>
                                        </p:tav>
                                        <p:tav tm="100000">
                                          <p:val>
                                            <p:strVal val="#ppt_x"/>
                                          </p:val>
                                        </p:tav>
                                      </p:tavLst>
                                    </p:anim>
                                    <p:anim calcmode="lin" valueType="num">
                                      <p:cBhvr additive="base">
                                        <p:cTn id="184" dur="500" fill="hold"/>
                                        <p:tgtEl>
                                          <p:spTgt spid="15"/>
                                        </p:tgtEl>
                                        <p:attrNameLst>
                                          <p:attrName>ppt_y</p:attrName>
                                        </p:attrNameLst>
                                      </p:cBhvr>
                                      <p:tavLst>
                                        <p:tav tm="0">
                                          <p:val>
                                            <p:strVal val="1+#ppt_h/2"/>
                                          </p:val>
                                        </p:tav>
                                        <p:tav tm="100000">
                                          <p:val>
                                            <p:strVal val="#ppt_y"/>
                                          </p:val>
                                        </p:tav>
                                      </p:tavLst>
                                    </p:anim>
                                  </p:childTnLst>
                                </p:cTn>
                              </p:par>
                              <p:par>
                                <p:cTn id="185" presetID="2" presetClass="entr" presetSubtype="4" fill="hold" nodeType="withEffect">
                                  <p:stCondLst>
                                    <p:cond delay="0"/>
                                  </p:stCondLst>
                                  <p:childTnLst>
                                    <p:set>
                                      <p:cBhvr>
                                        <p:cTn id="186" dur="1" fill="hold">
                                          <p:stCondLst>
                                            <p:cond delay="0"/>
                                          </p:stCondLst>
                                        </p:cTn>
                                        <p:tgtEl>
                                          <p:spTgt spid="17"/>
                                        </p:tgtEl>
                                        <p:attrNameLst>
                                          <p:attrName>style.visibility</p:attrName>
                                        </p:attrNameLst>
                                      </p:cBhvr>
                                      <p:to>
                                        <p:strVal val="visible"/>
                                      </p:to>
                                    </p:set>
                                    <p:anim calcmode="lin" valueType="num">
                                      <p:cBhvr additive="base">
                                        <p:cTn id="187" dur="500" fill="hold"/>
                                        <p:tgtEl>
                                          <p:spTgt spid="17"/>
                                        </p:tgtEl>
                                        <p:attrNameLst>
                                          <p:attrName>ppt_x</p:attrName>
                                        </p:attrNameLst>
                                      </p:cBhvr>
                                      <p:tavLst>
                                        <p:tav tm="0">
                                          <p:val>
                                            <p:strVal val="#ppt_x"/>
                                          </p:val>
                                        </p:tav>
                                        <p:tav tm="100000">
                                          <p:val>
                                            <p:strVal val="#ppt_x"/>
                                          </p:val>
                                        </p:tav>
                                      </p:tavLst>
                                    </p:anim>
                                    <p:anim calcmode="lin" valueType="num">
                                      <p:cBhvr additive="base">
                                        <p:cTn id="1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29" grpId="0"/>
      <p:bldP spid="30" grpId="0"/>
      <p:bldP spid="31" grpId="0"/>
      <p:bldP spid="32" grpId="0"/>
      <p:bldP spid="59" grpId="0"/>
      <p:bldP spid="60" grpId="0"/>
      <p:bldP spid="61" grpId="0"/>
      <p:bldP spid="62" grpId="0"/>
      <p:bldP spid="63" grpId="0"/>
      <p:bldP spid="70" grpId="0"/>
      <p:bldP spid="79" grpId="0"/>
      <p:bldP spid="80" grpId="0"/>
      <p:bldP spid="81" grpId="0"/>
      <p:bldP spid="82" grpId="0"/>
      <p:bldP spid="83" grpId="0"/>
      <p:bldP spid="85" grpId="0"/>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endParaRPr lang="zh-CN" altLang="en-US" sz="5400" b="1" spc="3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endParaRPr lang="zh-CN" altLang="en-US" spc="226" dirty="0">
              <a:solidFill>
                <a:srgbClr val="002060"/>
              </a:solidFill>
              <a:latin typeface="楷体" panose="02010609060101010101" charset="-122"/>
              <a:ea typeface="楷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875" y="17463"/>
            <a:ext cx="876754"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12"/>
          <p:cNvSpPr txBox="1">
            <a:spLocks noChangeArrowheads="1"/>
          </p:cNvSpPr>
          <p:nvPr/>
        </p:nvSpPr>
        <p:spPr bwMode="auto">
          <a:xfrm>
            <a:off x="929821" y="0"/>
            <a:ext cx="6805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dirty="0">
                <a:latin typeface="楷体" panose="02010609060101010101" charset="-122"/>
                <a:ea typeface="楷体" panose="02010609060101010101" charset="-122"/>
              </a:rPr>
              <a:t>人教版高中生物必修</a:t>
            </a:r>
            <a:r>
              <a:rPr lang="en-US" altLang="zh-CN" sz="2800" b="1" dirty="0">
                <a:latin typeface="楷体" panose="02010609060101010101" charset="-122"/>
                <a:ea typeface="楷体" panose="02010609060101010101" charset="-122"/>
              </a:rPr>
              <a:t>1</a:t>
            </a:r>
            <a:r>
              <a:rPr lang="zh-CN" altLang="en-US" sz="2800" b="1" dirty="0" smtClean="0">
                <a:latin typeface="楷体" panose="02010609060101010101" charset="-122"/>
                <a:ea typeface="楷体" panose="02010609060101010101" charset="-122"/>
              </a:rPr>
              <a:t>第</a:t>
            </a:r>
            <a:r>
              <a:rPr lang="en-US" altLang="zh-CN" sz="2800" b="1" dirty="0" smtClean="0">
                <a:latin typeface="楷体" panose="02010609060101010101" charset="-122"/>
                <a:ea typeface="楷体" panose="02010609060101010101" charset="-122"/>
              </a:rPr>
              <a:t>5</a:t>
            </a:r>
            <a:r>
              <a:rPr lang="zh-CN" altLang="en-US" sz="2800" b="1" dirty="0" smtClean="0">
                <a:latin typeface="楷体" panose="02010609060101010101" charset="-122"/>
                <a:ea typeface="楷体" panose="02010609060101010101" charset="-122"/>
              </a:rPr>
              <a:t>章</a:t>
            </a:r>
            <a:endParaRPr lang="zh-CN" altLang="zh-CN" sz="2800" b="1" dirty="0">
              <a:latin typeface="楷体" panose="02010609060101010101" charset="-122"/>
              <a:ea typeface="楷体" panose="02010609060101010101" charset="-122"/>
            </a:endParaRPr>
          </a:p>
        </p:txBody>
      </p:sp>
      <p:sp>
        <p:nvSpPr>
          <p:cNvPr id="16387" name="TextBox 12"/>
          <p:cNvSpPr txBox="1">
            <a:spLocks noChangeArrowheads="1"/>
          </p:cNvSpPr>
          <p:nvPr/>
        </p:nvSpPr>
        <p:spPr bwMode="auto">
          <a:xfrm>
            <a:off x="0" y="1938338"/>
            <a:ext cx="8905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lnSpc>
                <a:spcPct val="150000"/>
              </a:lnSpc>
              <a:spcBef>
                <a:spcPct val="0"/>
              </a:spcBef>
              <a:buFontTx/>
              <a:buNone/>
            </a:pPr>
            <a:r>
              <a:rPr lang="en-US" altLang="zh-CN" b="1" dirty="0">
                <a:solidFill>
                  <a:srgbClr val="0033CC"/>
                </a:solidFill>
                <a:latin typeface="楷体" panose="02010609060101010101" charset="-122"/>
                <a:ea typeface="楷体" panose="02010609060101010101" charset="-122"/>
              </a:rPr>
              <a:t> </a:t>
            </a:r>
            <a:r>
              <a:rPr lang="zh-CN" altLang="en-US" b="1" dirty="0" smtClean="0">
                <a:solidFill>
                  <a:srgbClr val="0033CC"/>
                </a:solidFill>
                <a:latin typeface="楷体" panose="02010609060101010101" charset="-122"/>
                <a:ea typeface="楷体" panose="02010609060101010101" charset="-122"/>
              </a:rPr>
              <a:t>第</a:t>
            </a:r>
            <a:r>
              <a:rPr lang="en-US" altLang="zh-CN" b="1" dirty="0" smtClean="0">
                <a:solidFill>
                  <a:srgbClr val="0033CC"/>
                </a:solidFill>
                <a:latin typeface="楷体" panose="02010609060101010101" charset="-122"/>
                <a:ea typeface="楷体" panose="02010609060101010101" charset="-122"/>
              </a:rPr>
              <a:t>2</a:t>
            </a:r>
            <a:r>
              <a:rPr lang="zh-CN" altLang="en-US" b="1" dirty="0" smtClean="0">
                <a:solidFill>
                  <a:srgbClr val="0033CC"/>
                </a:solidFill>
                <a:latin typeface="楷体" panose="02010609060101010101" charset="-122"/>
                <a:ea typeface="楷体" panose="02010609060101010101" charset="-122"/>
              </a:rPr>
              <a:t>节 细胞的能量“货币”</a:t>
            </a:r>
            <a:r>
              <a:rPr lang="en-US" altLang="zh-CN" b="1" dirty="0" smtClean="0">
                <a:solidFill>
                  <a:srgbClr val="0033CC"/>
                </a:solidFill>
                <a:latin typeface="楷体" panose="02010609060101010101" charset="-122"/>
                <a:ea typeface="楷体" panose="02010609060101010101" charset="-122"/>
              </a:rPr>
              <a:t>ATP</a:t>
            </a:r>
            <a:endParaRPr lang="zh-CN" altLang="zh-CN" b="1" dirty="0">
              <a:solidFill>
                <a:srgbClr val="0033CC"/>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1" cstate="print"/>
          <a:srcRect/>
          <a:stretch>
            <a:fillRect/>
          </a:stretch>
        </p:blipFill>
        <p:spPr bwMode="auto">
          <a:xfrm>
            <a:off x="727982" y="870858"/>
            <a:ext cx="6785967" cy="2351314"/>
          </a:xfrm>
          <a:prstGeom prst="rect">
            <a:avLst/>
          </a:prstGeom>
          <a:noFill/>
          <a:ln w="9525">
            <a:noFill/>
            <a:miter lim="800000"/>
            <a:headEnd/>
            <a:tailEnd/>
          </a:ln>
        </p:spPr>
      </p:pic>
      <p:sp>
        <p:nvSpPr>
          <p:cNvPr id="94213" name="文本框 7"/>
          <p:cNvSpPr txBox="1">
            <a:spLocks noChangeArrowheads="1"/>
          </p:cNvSpPr>
          <p:nvPr/>
        </p:nvSpPr>
        <p:spPr bwMode="auto">
          <a:xfrm>
            <a:off x="1341664" y="3457406"/>
            <a:ext cx="6496051" cy="715581"/>
          </a:xfrm>
          <a:prstGeom prst="rect">
            <a:avLst/>
          </a:prstGeom>
          <a:noFill/>
          <a:ln w="9525">
            <a:noFill/>
            <a:miter lim="800000"/>
          </a:ln>
        </p:spPr>
        <p:txBody>
          <a:bodyPr wrap="square" lIns="68580" tIns="34290" rIns="68580" bIns="34290">
            <a:spAutoFit/>
          </a:bodyPr>
          <a:lstStyle/>
          <a:p>
            <a:r>
              <a:rPr lang="zh-CN" altLang="en-US" sz="2100" b="1" dirty="0" smtClean="0">
                <a:latin typeface="+mn-ea"/>
                <a:ea typeface="+mn-ea"/>
              </a:rPr>
              <a:t> </a:t>
            </a:r>
            <a:r>
              <a:rPr lang="zh-CN" altLang="en-US" sz="2000" b="1" dirty="0" smtClean="0">
                <a:latin typeface="+mn-ea"/>
                <a:ea typeface="+mn-ea"/>
              </a:rPr>
              <a:t>物</a:t>
            </a:r>
            <a:r>
              <a:rPr lang="zh-CN" altLang="en-US" sz="2000" b="1" dirty="0">
                <a:latin typeface="+mn-ea"/>
                <a:ea typeface="+mn-ea"/>
              </a:rPr>
              <a:t>质组</a:t>
            </a:r>
            <a:r>
              <a:rPr lang="zh-CN" altLang="en-US" sz="2000" b="1" dirty="0" smtClean="0">
                <a:latin typeface="+mn-ea"/>
                <a:ea typeface="+mn-ea"/>
              </a:rPr>
              <a:t>成</a:t>
            </a:r>
            <a:r>
              <a:rPr lang="en-US" altLang="zh-CN" sz="2000" b="1" dirty="0" smtClean="0">
                <a:latin typeface="黑体" panose="02010609060101010101" pitchFamily="49" charset="-122"/>
                <a:ea typeface="黑体" panose="02010609060101010101" pitchFamily="49" charset="-122"/>
              </a:rPr>
              <a:t>: </a:t>
            </a:r>
            <a:r>
              <a:rPr lang="en-US" altLang="zh-CN" sz="2000" b="1" dirty="0" smtClean="0">
                <a:solidFill>
                  <a:srgbClr val="FF0000"/>
                </a:solidFill>
                <a:latin typeface="+mn-ea"/>
              </a:rPr>
              <a:t>3</a:t>
            </a:r>
            <a:r>
              <a:rPr lang="zh-CN" altLang="en-US" sz="2000" b="1" dirty="0" smtClean="0">
                <a:latin typeface="+mn-ea"/>
              </a:rPr>
              <a:t>分子磷酸基团和</a:t>
            </a:r>
            <a:r>
              <a:rPr lang="en-US" altLang="zh-CN" sz="2000" b="1" dirty="0" smtClean="0">
                <a:solidFill>
                  <a:srgbClr val="FF0000"/>
                </a:solidFill>
                <a:latin typeface="+mn-ea"/>
              </a:rPr>
              <a:t>1</a:t>
            </a:r>
            <a:r>
              <a:rPr lang="zh-CN" altLang="en-US" sz="2000" b="1" dirty="0" smtClean="0">
                <a:latin typeface="+mn-ea"/>
              </a:rPr>
              <a:t>分子腺苷</a:t>
            </a:r>
            <a:endParaRPr lang="zh-CN" altLang="en-US" sz="2000" b="1" dirty="0" smtClean="0">
              <a:latin typeface="+mn-ea"/>
            </a:endParaRPr>
          </a:p>
          <a:p>
            <a:endParaRPr lang="zh-CN" altLang="en-US" sz="2100" b="1" dirty="0">
              <a:latin typeface="黑体" panose="02010609060101010101" pitchFamily="49" charset="-122"/>
              <a:ea typeface="黑体" panose="02010609060101010101" pitchFamily="49" charset="-122"/>
            </a:endParaRPr>
          </a:p>
        </p:txBody>
      </p:sp>
      <p:sp>
        <p:nvSpPr>
          <p:cNvPr id="94214" name="文本框 8"/>
          <p:cNvSpPr txBox="1">
            <a:spLocks noChangeArrowheads="1"/>
          </p:cNvSpPr>
          <p:nvPr/>
        </p:nvSpPr>
        <p:spPr bwMode="auto">
          <a:xfrm>
            <a:off x="1357652" y="3982303"/>
            <a:ext cx="5848692" cy="377026"/>
          </a:xfrm>
          <a:prstGeom prst="rect">
            <a:avLst/>
          </a:prstGeom>
          <a:noFill/>
          <a:ln w="9525">
            <a:noFill/>
            <a:miter lim="800000"/>
          </a:ln>
        </p:spPr>
        <p:txBody>
          <a:bodyPr wrap="square" lIns="68580" tIns="34290" rIns="68580" bIns="34290">
            <a:spAutoFit/>
          </a:bodyPr>
          <a:lstStyle/>
          <a:p>
            <a:r>
              <a:rPr lang="zh-CN" altLang="en-US" sz="2000" b="1" dirty="0" smtClean="0">
                <a:latin typeface="+mn-ea"/>
                <a:ea typeface="+mn-ea"/>
              </a:rPr>
              <a:t> 结</a:t>
            </a:r>
            <a:r>
              <a:rPr lang="zh-CN" altLang="en-US" sz="2000" b="1" dirty="0">
                <a:latin typeface="+mn-ea"/>
                <a:ea typeface="+mn-ea"/>
              </a:rPr>
              <a:t>构简</a:t>
            </a:r>
            <a:r>
              <a:rPr lang="zh-CN" altLang="en-US" sz="2000" b="1" dirty="0" smtClean="0">
                <a:latin typeface="+mn-ea"/>
                <a:ea typeface="+mn-ea"/>
              </a:rPr>
              <a:t>式： </a:t>
            </a:r>
            <a:r>
              <a:rPr lang="en-US" altLang="zh-CN" sz="2000" b="1" dirty="0" smtClean="0">
                <a:latin typeface="+mn-ea"/>
              </a:rPr>
              <a:t>A</a:t>
            </a:r>
            <a:r>
              <a:rPr lang="zh-CN" altLang="en-US" sz="2000" b="1" dirty="0" smtClean="0">
                <a:latin typeface="+mn-ea"/>
              </a:rPr>
              <a:t>－</a:t>
            </a:r>
            <a:r>
              <a:rPr lang="en-US" altLang="zh-CN" sz="2000" b="1" dirty="0" smtClean="0">
                <a:latin typeface="+mn-ea"/>
              </a:rPr>
              <a:t>P</a:t>
            </a:r>
            <a:r>
              <a:rPr lang="zh-CN" altLang="en-US" sz="2000" b="1" dirty="0" smtClean="0">
                <a:latin typeface="+mn-ea"/>
              </a:rPr>
              <a:t>～</a:t>
            </a:r>
            <a:r>
              <a:rPr lang="en-US" altLang="zh-CN" sz="2000" b="1" dirty="0" smtClean="0">
                <a:latin typeface="+mn-ea"/>
              </a:rPr>
              <a:t>P</a:t>
            </a:r>
            <a:r>
              <a:rPr lang="zh-CN" altLang="en-US" sz="2000" b="1" dirty="0" smtClean="0">
                <a:latin typeface="+mn-ea"/>
              </a:rPr>
              <a:t>～</a:t>
            </a:r>
            <a:r>
              <a:rPr lang="en-US" altLang="zh-CN" sz="2000" b="1" dirty="0" smtClean="0">
                <a:latin typeface="+mn-ea"/>
              </a:rPr>
              <a:t>P</a:t>
            </a:r>
            <a:endParaRPr lang="zh-CN" altLang="en-US" sz="2000" b="1" dirty="0">
              <a:latin typeface="+mn-ea"/>
              <a:ea typeface="+mn-ea"/>
            </a:endParaRPr>
          </a:p>
        </p:txBody>
      </p:sp>
      <p:sp>
        <p:nvSpPr>
          <p:cNvPr id="17" name="椭圆 16"/>
          <p:cNvSpPr/>
          <p:nvPr/>
        </p:nvSpPr>
        <p:spPr>
          <a:xfrm>
            <a:off x="1348980" y="1904151"/>
            <a:ext cx="209550" cy="1976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14" name="TextBox 13"/>
          <p:cNvSpPr txBox="1"/>
          <p:nvPr/>
        </p:nvSpPr>
        <p:spPr>
          <a:xfrm>
            <a:off x="2578446" y="4097278"/>
            <a:ext cx="2520280" cy="430883"/>
          </a:xfrm>
          <a:prstGeom prst="rect">
            <a:avLst/>
          </a:prstGeom>
          <a:noFill/>
        </p:spPr>
        <p:txBody>
          <a:bodyPr wrap="square" lIns="121917" tIns="60958" rIns="121917" bIns="60958" rtlCol="0">
            <a:spAutoFit/>
          </a:bodyPr>
          <a:lstStyle>
            <a:defPPr>
              <a:defRPr lang="zh-CN"/>
            </a:defPPr>
            <a:lvl1pPr>
              <a:defRPr sz="2600" kern="100">
                <a:solidFill>
                  <a:srgbClr val="FF0000"/>
                </a:solidFill>
                <a:latin typeface="Times New Roman" panose="02020603050405020304" pitchFamily="18" charset="0"/>
                <a:ea typeface="华文细黑" panose="02010600040101010101" pitchFamily="2" charset="-122"/>
                <a:cs typeface="Times New Roman" panose="02020603050405020304"/>
              </a:defRPr>
            </a:lvl1pPr>
          </a:lstStyle>
          <a:p>
            <a:endParaRPr lang="zh-CN" altLang="en-US" sz="2000" b="1" dirty="0">
              <a:latin typeface="+mn-ea"/>
              <a:ea typeface="+mn-ea"/>
            </a:endParaRPr>
          </a:p>
        </p:txBody>
      </p:sp>
      <p:sp>
        <p:nvSpPr>
          <p:cNvPr id="19" name="文本框 6"/>
          <p:cNvSpPr txBox="1">
            <a:spLocks noChangeArrowheads="1"/>
          </p:cNvSpPr>
          <p:nvPr/>
        </p:nvSpPr>
        <p:spPr bwMode="auto">
          <a:xfrm>
            <a:off x="1309010" y="4462293"/>
            <a:ext cx="5048249" cy="392415"/>
          </a:xfrm>
          <a:prstGeom prst="rect">
            <a:avLst/>
          </a:prstGeom>
          <a:noFill/>
          <a:ln w="9525">
            <a:noFill/>
            <a:miter lim="800000"/>
          </a:ln>
        </p:spPr>
        <p:txBody>
          <a:bodyPr wrap="square" lIns="68580" tIns="34290" rIns="68580" bIns="34290">
            <a:spAutoFit/>
          </a:bodyPr>
          <a:lstStyle/>
          <a:p>
            <a:r>
              <a:rPr lang="en-US" altLang="zh-CN" sz="2100" b="1" dirty="0" smtClean="0">
                <a:latin typeface="+mn-ea"/>
                <a:ea typeface="+mn-ea"/>
              </a:rPr>
              <a:t>  </a:t>
            </a:r>
            <a:r>
              <a:rPr lang="zh-CN" altLang="en-US" sz="2100" b="1" dirty="0" smtClean="0">
                <a:latin typeface="+mn-ea"/>
                <a:ea typeface="+mn-ea"/>
              </a:rPr>
              <a:t>作   用：</a:t>
            </a:r>
            <a:r>
              <a:rPr lang="zh-CN" altLang="en-US" sz="2000" b="1" dirty="0" smtClean="0">
                <a:latin typeface="+mn-ea"/>
                <a:ea typeface="+mn-ea"/>
              </a:rPr>
              <a:t>生命活动的直接能源物质</a:t>
            </a:r>
            <a:endParaRPr lang="zh-CN" altLang="en-US" sz="2000" b="1" dirty="0">
              <a:latin typeface="+mn-ea"/>
              <a:ea typeface="+mn-ea"/>
            </a:endParaRPr>
          </a:p>
        </p:txBody>
      </p:sp>
      <p:sp>
        <p:nvSpPr>
          <p:cNvPr id="20" name="文本框 2"/>
          <p:cNvSpPr txBox="1">
            <a:spLocks noChangeArrowheads="1"/>
          </p:cNvSpPr>
          <p:nvPr/>
        </p:nvSpPr>
        <p:spPr bwMode="auto">
          <a:xfrm>
            <a:off x="2502184" y="195605"/>
            <a:ext cx="4251325" cy="499110"/>
          </a:xfrm>
          <a:prstGeom prst="rect">
            <a:avLst/>
          </a:prstGeom>
          <a:noFill/>
          <a:ln w="9525">
            <a:noFill/>
            <a:miter lim="800000"/>
          </a:ln>
        </p:spPr>
        <p:txBody>
          <a:bodyPr wrap="none" lIns="68580" tIns="34290" rIns="68580" bIns="34290">
            <a:spAutoFit/>
          </a:bodyPr>
          <a:lstStyle/>
          <a:p>
            <a:r>
              <a:rPr lang="zh-CN" altLang="en-US" sz="2800" b="1" dirty="0">
                <a:latin typeface="楷体" panose="02010609060101010101" charset="-122"/>
                <a:ea typeface="楷体" panose="02010609060101010101" charset="-122"/>
                <a:cs typeface="楷体" panose="02010609060101010101" charset="-122"/>
              </a:rPr>
              <a:t>一</a:t>
            </a:r>
            <a:r>
              <a:rPr lang="zh-CN" altLang="en-US" sz="2800" b="1" dirty="0" smtClean="0">
                <a:latin typeface="楷体" panose="02010609060101010101" charset="-122"/>
                <a:ea typeface="楷体" panose="02010609060101010101" charset="-122"/>
                <a:cs typeface="楷体" panose="02010609060101010101" charset="-122"/>
              </a:rPr>
              <a:t>、理清</a:t>
            </a:r>
            <a:r>
              <a:rPr lang="en-US" altLang="zh-CN" sz="2800" b="1" dirty="0" smtClean="0">
                <a:latin typeface="楷体" panose="02010609060101010101" charset="-122"/>
                <a:ea typeface="楷体" panose="02010609060101010101" charset="-122"/>
                <a:cs typeface="楷体" panose="02010609060101010101" charset="-122"/>
              </a:rPr>
              <a:t>ATP</a:t>
            </a:r>
            <a:r>
              <a:rPr lang="zh-CN" altLang="en-US" sz="2800" b="1" dirty="0" smtClean="0">
                <a:latin typeface="楷体" panose="02010609060101010101" charset="-122"/>
                <a:ea typeface="楷体" panose="02010609060101010101" charset="-122"/>
                <a:cs typeface="楷体" panose="02010609060101010101" charset="-122"/>
              </a:rPr>
              <a:t>的结构和组成</a:t>
            </a:r>
            <a:endParaRPr lang="zh-CN" altLang="en-US" sz="2800" b="1" dirty="0">
              <a:latin typeface="楷体" panose="02010609060101010101" charset="-122"/>
              <a:ea typeface="楷体" panose="02010609060101010101" charset="-122"/>
              <a:cs typeface="楷体" panose="02010609060101010101" charset="-122"/>
            </a:endParaRPr>
          </a:p>
        </p:txBody>
      </p:sp>
      <p:sp>
        <p:nvSpPr>
          <p:cNvPr id="24" name="矩形 23"/>
          <p:cNvSpPr/>
          <p:nvPr/>
        </p:nvSpPr>
        <p:spPr>
          <a:xfrm>
            <a:off x="3331028" y="925285"/>
            <a:ext cx="3026229" cy="2275114"/>
          </a:xfrm>
          <a:prstGeom prst="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5519058" y="2797628"/>
            <a:ext cx="794657" cy="369332"/>
          </a:xfrm>
          <a:prstGeom prst="rect">
            <a:avLst/>
          </a:prstGeom>
          <a:solidFill>
            <a:srgbClr val="FFFF00"/>
          </a:solidFill>
        </p:spPr>
        <p:txBody>
          <a:bodyPr wrap="square" rtlCol="0">
            <a:spAutoFit/>
          </a:bodyPr>
          <a:lstStyle/>
          <a:p>
            <a:r>
              <a:rPr lang="zh-CN" altLang="en-US" dirty="0" smtClean="0"/>
              <a:t>腺  苷</a:t>
            </a:r>
            <a:endParaRPr lang="zh-CN" altLang="en-US" dirty="0"/>
          </a:p>
        </p:txBody>
      </p:sp>
      <p:sp>
        <p:nvSpPr>
          <p:cNvPr id="26" name="矩形 25"/>
          <p:cNvSpPr/>
          <p:nvPr/>
        </p:nvSpPr>
        <p:spPr>
          <a:xfrm>
            <a:off x="0" y="0"/>
            <a:ext cx="1705464" cy="519920"/>
          </a:xfrm>
          <a:prstGeom prst="rect">
            <a:avLst/>
          </a:prstGeom>
          <a:solidFill>
            <a:srgbClr val="00B0F0"/>
          </a:solidFill>
        </p:spPr>
        <p:txBody>
          <a:bodyPr wrap="square" lIns="91411" tIns="45705" rIns="91411" bIns="45705">
            <a:spAutoFit/>
          </a:bodyPr>
          <a:lstStyle/>
          <a:p>
            <a:pPr algn="ctr">
              <a:lnSpc>
                <a:spcPct val="150000"/>
              </a:lnSpc>
              <a:tabLst>
                <a:tab pos="1417320" algn="l"/>
              </a:tabLst>
            </a:pPr>
            <a:r>
              <a:rPr lang="zh-CN" altLang="en-US" sz="2100" b="1" kern="100" dirty="0" smtClean="0">
                <a:solidFill>
                  <a:schemeClr val="tx1"/>
                </a:solidFill>
                <a:latin typeface="+mj-ea"/>
                <a:cs typeface="Courier New" panose="02070309020205020404"/>
              </a:rPr>
              <a:t>知识梳理</a:t>
            </a:r>
            <a:endParaRPr lang="zh-CN" altLang="zh-CN" sz="2100" b="1" kern="100" dirty="0">
              <a:solidFill>
                <a:schemeClr val="tx1"/>
              </a:solidFill>
              <a:latin typeface="+mj-ea"/>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3"/>
                                        </p:tgtEl>
                                        <p:attrNameLst>
                                          <p:attrName>style.visibility</p:attrName>
                                        </p:attrNameLst>
                                      </p:cBhvr>
                                      <p:to>
                                        <p:strVal val="visible"/>
                                      </p:to>
                                    </p:set>
                                    <p:anim calcmode="lin" valueType="num">
                                      <p:cBhvr additive="base">
                                        <p:cTn id="13" dur="500" fill="hold"/>
                                        <p:tgtEl>
                                          <p:spTgt spid="54273"/>
                                        </p:tgtEl>
                                        <p:attrNameLst>
                                          <p:attrName>ppt_x</p:attrName>
                                        </p:attrNameLst>
                                      </p:cBhvr>
                                      <p:tavLst>
                                        <p:tav tm="0">
                                          <p:val>
                                            <p:strVal val="#ppt_x"/>
                                          </p:val>
                                        </p:tav>
                                        <p:tav tm="100000">
                                          <p:val>
                                            <p:strVal val="#ppt_x"/>
                                          </p:val>
                                        </p:tav>
                                      </p:tavLst>
                                    </p:anim>
                                    <p:anim calcmode="lin" valueType="num">
                                      <p:cBhvr additive="base">
                                        <p:cTn id="14" dur="500" fill="hold"/>
                                        <p:tgtEl>
                                          <p:spTgt spid="542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4213"/>
                                        </p:tgtEl>
                                        <p:attrNameLst>
                                          <p:attrName>style.visibility</p:attrName>
                                        </p:attrNameLst>
                                      </p:cBhvr>
                                      <p:to>
                                        <p:strVal val="visible"/>
                                      </p:to>
                                    </p:set>
                                    <p:anim calcmode="lin" valueType="num">
                                      <p:cBhvr additive="base">
                                        <p:cTn id="29" dur="500" fill="hold"/>
                                        <p:tgtEl>
                                          <p:spTgt spid="94213"/>
                                        </p:tgtEl>
                                        <p:attrNameLst>
                                          <p:attrName>ppt_x</p:attrName>
                                        </p:attrNameLst>
                                      </p:cBhvr>
                                      <p:tavLst>
                                        <p:tav tm="0">
                                          <p:val>
                                            <p:strVal val="#ppt_x"/>
                                          </p:val>
                                        </p:tav>
                                        <p:tav tm="100000">
                                          <p:val>
                                            <p:strVal val="#ppt_x"/>
                                          </p:val>
                                        </p:tav>
                                      </p:tavLst>
                                    </p:anim>
                                    <p:anim calcmode="lin" valueType="num">
                                      <p:cBhvr additive="base">
                                        <p:cTn id="30" dur="500" fill="hold"/>
                                        <p:tgtEl>
                                          <p:spTgt spid="942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nodePh="1">
                                  <p:stCondLst>
                                    <p:cond delay="0"/>
                                  </p:stCondLst>
                                  <p:endCondLst>
                                    <p:cond evt="begin" delay="0">
                                      <p:tn val="33"/>
                                    </p:cond>
                                  </p:end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par>
                                <p:cTn id="36" presetID="10" presetClass="exit" presetSubtype="0" fill="hold" grpId="1" nodeType="withEffect" nodePh="1">
                                  <p:stCondLst>
                                    <p:cond delay="0"/>
                                  </p:stCondLst>
                                  <p:endCondLst>
                                    <p:cond evt="begin" delay="0">
                                      <p:tn val="36"/>
                                    </p:cond>
                                  </p:end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4214"/>
                                        </p:tgtEl>
                                        <p:attrNameLst>
                                          <p:attrName>style.visibility</p:attrName>
                                        </p:attrNameLst>
                                      </p:cBhvr>
                                      <p:to>
                                        <p:strVal val="visible"/>
                                      </p:to>
                                    </p:set>
                                    <p:anim calcmode="lin" valueType="num">
                                      <p:cBhvr additive="base">
                                        <p:cTn id="43" dur="500" fill="hold"/>
                                        <p:tgtEl>
                                          <p:spTgt spid="94214"/>
                                        </p:tgtEl>
                                        <p:attrNameLst>
                                          <p:attrName>ppt_x</p:attrName>
                                        </p:attrNameLst>
                                      </p:cBhvr>
                                      <p:tavLst>
                                        <p:tav tm="0">
                                          <p:val>
                                            <p:strVal val="#ppt_x"/>
                                          </p:val>
                                        </p:tav>
                                        <p:tav tm="100000">
                                          <p:val>
                                            <p:strVal val="#ppt_x"/>
                                          </p:val>
                                        </p:tav>
                                      </p:tavLst>
                                    </p:anim>
                                    <p:anim calcmode="lin" valueType="num">
                                      <p:cBhvr additive="base">
                                        <p:cTn id="44" dur="500" fill="hold"/>
                                        <p:tgtEl>
                                          <p:spTgt spid="942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20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p:bldP spid="94214" grpId="0"/>
      <p:bldP spid="17" grpId="0" animBg="1"/>
      <p:bldP spid="14" grpId="0"/>
      <p:bldP spid="14" grpId="1"/>
      <p:bldP spid="19" grpId="0"/>
      <p:bldP spid="20" grpId="0"/>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1" y="321146"/>
            <a:ext cx="8719456" cy="1753235"/>
          </a:xfrm>
          <a:prstGeom prst="rect">
            <a:avLst/>
          </a:prstGeom>
        </p:spPr>
        <p:txBody>
          <a:bodyPr wrap="square">
            <a:spAutoFit/>
          </a:bodyPr>
          <a:lstStyle/>
          <a:p>
            <a:r>
              <a:rPr lang="zh-CN" altLang="en-US" sz="2800" b="1" dirty="0" smtClean="0">
                <a:latin typeface="楷体" panose="02010609060101010101" charset="-122"/>
                <a:ea typeface="楷体" panose="02010609060101010101" charset="-122"/>
                <a:cs typeface="楷体" panose="02010609060101010101" charset="-122"/>
              </a:rPr>
              <a:t>二</a:t>
            </a:r>
            <a:r>
              <a:rPr lang="en-US" altLang="zh-CN" sz="2800" b="1" dirty="0" smtClean="0">
                <a:latin typeface="楷体" panose="02010609060101010101" charset="-122"/>
                <a:ea typeface="楷体" panose="02010609060101010101" charset="-122"/>
                <a:cs typeface="楷体" panose="02010609060101010101" charset="-122"/>
              </a:rPr>
              <a:t>.</a:t>
            </a:r>
            <a:r>
              <a:rPr lang="zh-CN" altLang="en-US" sz="2800" b="1" dirty="0" smtClean="0">
                <a:latin typeface="楷体" panose="02010609060101010101" charset="-122"/>
                <a:ea typeface="楷体" panose="02010609060101010101" charset="-122"/>
                <a:cs typeface="楷体" panose="02010609060101010101" charset="-122"/>
              </a:rPr>
              <a:t>认识</a:t>
            </a:r>
            <a:r>
              <a:rPr lang="en-US" altLang="zh-CN" sz="2800" b="1" dirty="0" smtClean="0">
                <a:latin typeface="楷体" panose="02010609060101010101" charset="-122"/>
                <a:ea typeface="楷体" panose="02010609060101010101" charset="-122"/>
                <a:cs typeface="楷体" panose="02010609060101010101" charset="-122"/>
              </a:rPr>
              <a:t>ATP</a:t>
            </a:r>
            <a:r>
              <a:rPr lang="zh-CN" altLang="en-US" sz="2800" b="1" dirty="0" smtClean="0">
                <a:latin typeface="楷体" panose="02010609060101010101" charset="-122"/>
                <a:ea typeface="楷体" panose="02010609060101010101" charset="-122"/>
                <a:cs typeface="楷体" panose="02010609060101010101" charset="-122"/>
              </a:rPr>
              <a:t>的结构与功能的相互关系</a:t>
            </a:r>
            <a:endParaRPr lang="en-US" altLang="zh-CN" sz="2800" b="1" dirty="0" smtClean="0">
              <a:latin typeface="楷体" panose="02010609060101010101" charset="-122"/>
              <a:ea typeface="楷体" panose="02010609060101010101" charset="-122"/>
              <a:cs typeface="楷体" panose="02010609060101010101" charset="-122"/>
            </a:endParaRPr>
          </a:p>
          <a:p>
            <a:endParaRPr lang="en-US" altLang="zh-CN" sz="2000" dirty="0" smtClean="0">
              <a:latin typeface="+mn-ea"/>
              <a:ea typeface="+mn-ea"/>
            </a:endParaRPr>
          </a:p>
          <a:p>
            <a:r>
              <a:rPr lang="en-US" altLang="zh-CN" sz="2000" dirty="0" smtClean="0">
                <a:latin typeface="+mn-ea"/>
                <a:ea typeface="+mn-ea"/>
              </a:rPr>
              <a:t>  </a:t>
            </a:r>
            <a:r>
              <a:rPr lang="en-US" altLang="zh-CN" sz="2000" dirty="0" smtClean="0">
                <a:solidFill>
                  <a:srgbClr val="FF0000"/>
                </a:solidFill>
                <a:latin typeface="+mn-ea"/>
                <a:ea typeface="+mn-ea"/>
              </a:rPr>
              <a:t>ATP </a:t>
            </a:r>
            <a:r>
              <a:rPr lang="zh-CN" altLang="en-US" sz="2000" dirty="0" smtClean="0">
                <a:solidFill>
                  <a:srgbClr val="FF0000"/>
                </a:solidFill>
                <a:latin typeface="+mn-ea"/>
                <a:ea typeface="+mn-ea"/>
              </a:rPr>
              <a:t>的结构特点保证了细胞内相对稳定的供能环境。 </a:t>
            </a:r>
            <a:endParaRPr lang="en-US" altLang="zh-CN" sz="2000" dirty="0" smtClean="0">
              <a:solidFill>
                <a:srgbClr val="FF0000"/>
              </a:solidFill>
              <a:latin typeface="+mn-ea"/>
              <a:ea typeface="+mn-ea"/>
            </a:endParaRPr>
          </a:p>
          <a:p>
            <a:r>
              <a:rPr lang="en-US" altLang="zh-CN" sz="2000" dirty="0" smtClean="0">
                <a:solidFill>
                  <a:srgbClr val="FF0000"/>
                </a:solidFill>
                <a:latin typeface="+mn-ea"/>
                <a:ea typeface="+mn-ea"/>
              </a:rPr>
              <a:t>      </a:t>
            </a:r>
            <a:endParaRPr lang="en-US" altLang="zh-CN" sz="2000" dirty="0" smtClean="0">
              <a:solidFill>
                <a:srgbClr val="FF0000"/>
              </a:solidFill>
              <a:latin typeface="+mn-ea"/>
              <a:ea typeface="+mn-ea"/>
            </a:endParaRPr>
          </a:p>
          <a:p>
            <a:endParaRPr lang="zh-CN" altLang="en-US" sz="2000" dirty="0">
              <a:latin typeface="+mn-ea"/>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9" name="Text Box 3"/>
          <p:cNvSpPr txBox="1">
            <a:spLocks noChangeArrowheads="1"/>
          </p:cNvSpPr>
          <p:nvPr/>
        </p:nvSpPr>
        <p:spPr bwMode="auto">
          <a:xfrm>
            <a:off x="3887097" y="1218860"/>
            <a:ext cx="1076966" cy="553640"/>
          </a:xfrm>
          <a:prstGeom prst="rect">
            <a:avLst/>
          </a:prstGeom>
          <a:noFill/>
          <a:ln w="9525">
            <a:noFill/>
            <a:miter lim="800000"/>
          </a:ln>
        </p:spPr>
        <p:txBody>
          <a:bodyPr>
            <a:spAutoFit/>
          </a:bodyPr>
          <a:lstStyle/>
          <a:p>
            <a:pPr algn="ctr">
              <a:spcBef>
                <a:spcPct val="50000"/>
              </a:spcBef>
            </a:pPr>
            <a:r>
              <a:rPr lang="en-US" altLang="zh-CN" sz="3000" dirty="0">
                <a:solidFill>
                  <a:srgbClr val="FF0000"/>
                </a:solidFill>
                <a:latin typeface="Arial Black" panose="020B0A04020102020204" pitchFamily="34" charset="0"/>
                <a:ea typeface="华文新魏" panose="02010800040101010101" charset="-122"/>
                <a:cs typeface="华文新魏" panose="02010800040101010101" charset="-122"/>
              </a:rPr>
              <a:t>ATP</a:t>
            </a:r>
            <a:endParaRPr lang="en-US" altLang="zh-CN" sz="3000" dirty="0">
              <a:solidFill>
                <a:srgbClr val="FF0000"/>
              </a:solidFill>
              <a:latin typeface="Arial Black" panose="020B0A04020102020204" pitchFamily="34" charset="0"/>
              <a:ea typeface="华文新魏" panose="02010800040101010101" charset="-122"/>
              <a:cs typeface="华文新魏" panose="02010800040101010101" charset="-122"/>
            </a:endParaRPr>
          </a:p>
        </p:txBody>
      </p:sp>
      <p:sp>
        <p:nvSpPr>
          <p:cNvPr id="104460" name="Text Box 4"/>
          <p:cNvSpPr txBox="1">
            <a:spLocks noChangeArrowheads="1"/>
          </p:cNvSpPr>
          <p:nvPr/>
        </p:nvSpPr>
        <p:spPr bwMode="auto">
          <a:xfrm>
            <a:off x="3290530" y="3323884"/>
            <a:ext cx="1706205" cy="553640"/>
          </a:xfrm>
          <a:prstGeom prst="rect">
            <a:avLst/>
          </a:prstGeom>
          <a:noFill/>
          <a:ln w="9525">
            <a:noFill/>
            <a:miter lim="800000"/>
          </a:ln>
        </p:spPr>
        <p:txBody>
          <a:bodyPr>
            <a:spAutoFit/>
          </a:bodyPr>
          <a:lstStyle/>
          <a:p>
            <a:pPr algn="ctr">
              <a:spcBef>
                <a:spcPct val="50000"/>
              </a:spcBef>
            </a:pPr>
            <a:r>
              <a:rPr lang="en-US" altLang="zh-CN" sz="3000" dirty="0">
                <a:solidFill>
                  <a:srgbClr val="0000FF"/>
                </a:solidFill>
                <a:latin typeface="Arial Black" panose="020B0A04020102020204" pitchFamily="34" charset="0"/>
                <a:ea typeface="华文新魏" panose="02010800040101010101" charset="-122"/>
                <a:cs typeface="华文新魏" panose="02010800040101010101" charset="-122"/>
              </a:rPr>
              <a:t>ADP+Pi</a:t>
            </a:r>
            <a:endParaRPr lang="en-US" altLang="zh-CN" sz="3000" dirty="0">
              <a:solidFill>
                <a:srgbClr val="0000FF"/>
              </a:solidFill>
              <a:latin typeface="Arial Black" panose="020B0A04020102020204" pitchFamily="34" charset="0"/>
              <a:ea typeface="华文新魏" panose="02010800040101010101" charset="-122"/>
              <a:cs typeface="华文新魏" panose="02010800040101010101" charset="-122"/>
            </a:endParaRPr>
          </a:p>
        </p:txBody>
      </p:sp>
      <p:sp>
        <p:nvSpPr>
          <p:cNvPr id="104461" name="Text Box 6"/>
          <p:cNvSpPr txBox="1">
            <a:spLocks noChangeArrowheads="1"/>
          </p:cNvSpPr>
          <p:nvPr/>
        </p:nvSpPr>
        <p:spPr bwMode="auto">
          <a:xfrm>
            <a:off x="4811593" y="2139213"/>
            <a:ext cx="882144" cy="646331"/>
          </a:xfrm>
          <a:prstGeom prst="rect">
            <a:avLst/>
          </a:prstGeom>
          <a:noFill/>
          <a:ln w="9525">
            <a:noFill/>
            <a:miter lim="800000"/>
          </a:ln>
        </p:spPr>
        <p:txBody>
          <a:bodyPr wrap="square">
            <a:spAutoFit/>
          </a:bodyPr>
          <a:lstStyle/>
          <a:p>
            <a:pPr algn="ctr">
              <a:spcBef>
                <a:spcPct val="50000"/>
              </a:spcBef>
            </a:pPr>
            <a:r>
              <a:rPr lang="en-US" altLang="zh-CN" b="1" dirty="0" smtClean="0">
                <a:latin typeface="微软雅黑" panose="020B0503020204020204" charset="-122"/>
                <a:ea typeface="微软雅黑" panose="020B0503020204020204" charset="-122"/>
              </a:rPr>
              <a:t>ATP</a:t>
            </a:r>
            <a:r>
              <a:rPr lang="zh-CN" altLang="en-US" b="1" dirty="0" smtClean="0">
                <a:latin typeface="微软雅黑" panose="020B0503020204020204" charset="-122"/>
                <a:ea typeface="微软雅黑" panose="020B0503020204020204" charset="-122"/>
              </a:rPr>
              <a:t>水</a:t>
            </a:r>
            <a:r>
              <a:rPr lang="zh-CN" altLang="en-US" b="1" dirty="0">
                <a:latin typeface="微软雅黑" panose="020B0503020204020204" charset="-122"/>
                <a:ea typeface="微软雅黑" panose="020B0503020204020204" charset="-122"/>
              </a:rPr>
              <a:t>解酶</a:t>
            </a:r>
            <a:endParaRPr lang="zh-CN" altLang="en-US" b="1" dirty="0">
              <a:latin typeface="微软雅黑" panose="020B0503020204020204" charset="-122"/>
              <a:ea typeface="微软雅黑" panose="020B0503020204020204" charset="-122"/>
            </a:endParaRPr>
          </a:p>
        </p:txBody>
      </p:sp>
      <p:sp>
        <p:nvSpPr>
          <p:cNvPr id="104462" name="AutoShape 7"/>
          <p:cNvSpPr>
            <a:spLocks noChangeArrowheads="1"/>
          </p:cNvSpPr>
          <p:nvPr/>
        </p:nvSpPr>
        <p:spPr bwMode="auto">
          <a:xfrm>
            <a:off x="4990684" y="1455794"/>
            <a:ext cx="664331" cy="2376486"/>
          </a:xfrm>
          <a:prstGeom prst="curvedLeftArrow">
            <a:avLst>
              <a:gd name="adj1" fmla="val 15300"/>
              <a:gd name="adj2" fmla="val 64214"/>
              <a:gd name="adj3" fmla="val 33333"/>
            </a:avLst>
          </a:prstGeom>
          <a:solidFill>
            <a:srgbClr val="00B0F0"/>
          </a:solidFill>
          <a:ln w="9525">
            <a:solidFill>
              <a:srgbClr val="0000FF"/>
            </a:solidFill>
            <a:miter lim="800000"/>
          </a:ln>
        </p:spPr>
        <p:txBody>
          <a:bodyPr wrap="none" anchor="ctr"/>
          <a:lstStyle/>
          <a:p>
            <a:endParaRPr lang="zh-CN" altLang="en-US">
              <a:solidFill>
                <a:srgbClr val="000000"/>
              </a:solidFill>
            </a:endParaRPr>
          </a:p>
        </p:txBody>
      </p:sp>
      <p:sp>
        <p:nvSpPr>
          <p:cNvPr id="104463" name="Text Box 14"/>
          <p:cNvSpPr txBox="1">
            <a:spLocks noChangeArrowheads="1"/>
          </p:cNvSpPr>
          <p:nvPr/>
        </p:nvSpPr>
        <p:spPr bwMode="auto">
          <a:xfrm>
            <a:off x="5897030" y="2296375"/>
            <a:ext cx="877304" cy="461962"/>
          </a:xfrm>
          <a:prstGeom prst="rect">
            <a:avLst/>
          </a:prstGeom>
          <a:solidFill>
            <a:srgbClr val="FF0000"/>
          </a:solidFill>
          <a:ln w="9525">
            <a:noFill/>
            <a:miter lim="800000"/>
          </a:ln>
        </p:spPr>
        <p:txBody>
          <a:bodyPr>
            <a:spAutoFit/>
          </a:bodyPr>
          <a:lstStyle/>
          <a:p>
            <a:pPr algn="ctr">
              <a:spcBef>
                <a:spcPct val="50000"/>
              </a:spcBef>
            </a:pPr>
            <a:r>
              <a:rPr lang="zh-CN" altLang="en-US" sz="2400" b="1" dirty="0">
                <a:solidFill>
                  <a:srgbClr val="FFFF00"/>
                </a:solidFill>
                <a:latin typeface="微软雅黑" panose="020B0503020204020204" charset="-122"/>
                <a:ea typeface="微软雅黑" panose="020B0503020204020204" charset="-122"/>
              </a:rPr>
              <a:t>能量</a:t>
            </a:r>
            <a:endParaRPr lang="zh-CN" altLang="en-US" sz="2400" b="1" dirty="0">
              <a:solidFill>
                <a:srgbClr val="FFFF00"/>
              </a:solidFill>
              <a:latin typeface="微软雅黑" panose="020B0503020204020204" charset="-122"/>
              <a:ea typeface="微软雅黑" panose="020B0503020204020204" charset="-122"/>
            </a:endParaRPr>
          </a:p>
        </p:txBody>
      </p:sp>
      <p:sp>
        <p:nvSpPr>
          <p:cNvPr id="104464" name="AutoShape 15"/>
          <p:cNvSpPr>
            <a:spLocks noChangeArrowheads="1"/>
          </p:cNvSpPr>
          <p:nvPr/>
        </p:nvSpPr>
        <p:spPr bwMode="auto">
          <a:xfrm rot="242715">
            <a:off x="5629604" y="2721428"/>
            <a:ext cx="617138" cy="235744"/>
          </a:xfrm>
          <a:prstGeom prst="curvedUpArrow">
            <a:avLst>
              <a:gd name="adj1" fmla="val 20562"/>
              <a:gd name="adj2" fmla="val 96472"/>
              <a:gd name="adj3" fmla="val 33333"/>
            </a:avLst>
          </a:prstGeom>
          <a:solidFill>
            <a:srgbClr val="FFFF00"/>
          </a:solidFill>
          <a:ln w="9525">
            <a:solidFill>
              <a:srgbClr val="FF0000"/>
            </a:solidFill>
            <a:miter lim="800000"/>
          </a:ln>
        </p:spPr>
        <p:txBody>
          <a:bodyPr wrap="none" anchor="ctr"/>
          <a:lstStyle/>
          <a:p>
            <a:endParaRPr lang="zh-CN" altLang="en-US">
              <a:solidFill>
                <a:srgbClr val="000000"/>
              </a:solidFill>
            </a:endParaRPr>
          </a:p>
        </p:txBody>
      </p:sp>
      <p:sp>
        <p:nvSpPr>
          <p:cNvPr id="104465" name="Text Box 17"/>
          <p:cNvSpPr txBox="1">
            <a:spLocks noChangeArrowheads="1"/>
          </p:cNvSpPr>
          <p:nvPr/>
        </p:nvSpPr>
        <p:spPr bwMode="auto">
          <a:xfrm>
            <a:off x="5474714" y="2975031"/>
            <a:ext cx="1207654" cy="369094"/>
          </a:xfrm>
          <a:prstGeom prst="rect">
            <a:avLst/>
          </a:prstGeom>
          <a:noFill/>
          <a:ln w="9525">
            <a:noFill/>
            <a:miter lim="800000"/>
          </a:ln>
        </p:spPr>
        <p:txBody>
          <a:bodyPr>
            <a:spAutoFit/>
          </a:bodyPr>
          <a:lstStyle/>
          <a:p>
            <a:pPr>
              <a:spcBef>
                <a:spcPct val="50000"/>
              </a:spcBef>
            </a:pPr>
            <a:r>
              <a:rPr lang="zh-CN" altLang="en-US" b="1" dirty="0">
                <a:latin typeface="微软雅黑" panose="020B0503020204020204" charset="-122"/>
                <a:ea typeface="微软雅黑" panose="020B0503020204020204" charset="-122"/>
              </a:rPr>
              <a:t>（释放）</a:t>
            </a:r>
            <a:endParaRPr lang="zh-CN" altLang="en-US" b="1" dirty="0">
              <a:latin typeface="微软雅黑" panose="020B0503020204020204" charset="-122"/>
              <a:ea typeface="微软雅黑" panose="020B0503020204020204" charset="-122"/>
            </a:endParaRPr>
          </a:p>
        </p:txBody>
      </p:sp>
      <p:sp>
        <p:nvSpPr>
          <p:cNvPr id="28" name="Text Box 37"/>
          <p:cNvSpPr txBox="1">
            <a:spLocks noChangeArrowheads="1"/>
          </p:cNvSpPr>
          <p:nvPr/>
        </p:nvSpPr>
        <p:spPr bwMode="auto">
          <a:xfrm>
            <a:off x="8605837" y="1163581"/>
            <a:ext cx="538163" cy="2655094"/>
          </a:xfrm>
          <a:prstGeom prst="rect">
            <a:avLst/>
          </a:prstGeom>
          <a:solidFill>
            <a:srgbClr val="FFFF00"/>
          </a:solidFill>
          <a:ln w="9525">
            <a:noFill/>
            <a:miter lim="800000"/>
          </a:ln>
        </p:spPr>
        <p:txBody>
          <a:bodyPr lIns="68580" tIns="34290" rIns="68580" bIns="34290" anchor="ctr">
            <a:spAutoFit/>
          </a:bodyPr>
          <a:lstStyle/>
          <a:p>
            <a:pPr algn="ctr"/>
            <a:r>
              <a:rPr lang="zh-CN" altLang="en-US" sz="2100" b="1" dirty="0">
                <a:solidFill>
                  <a:srgbClr val="0000FF"/>
                </a:solidFill>
                <a:latin typeface="微软雅黑" panose="020B0503020204020204" charset="-122"/>
                <a:ea typeface="微软雅黑" panose="020B0503020204020204" charset="-122"/>
              </a:rPr>
              <a:t>细胞中的吸能反应</a:t>
            </a:r>
            <a:endParaRPr kumimoji="1" lang="zh-CN" altLang="en-US" sz="2100" b="1" dirty="0">
              <a:solidFill>
                <a:srgbClr val="0000FF"/>
              </a:solidFill>
              <a:latin typeface="微软雅黑" panose="020B0503020204020204" charset="-122"/>
              <a:ea typeface="微软雅黑" panose="020B0503020204020204" charset="-122"/>
            </a:endParaRPr>
          </a:p>
        </p:txBody>
      </p:sp>
      <p:sp>
        <p:nvSpPr>
          <p:cNvPr id="26" name="Text Box 6"/>
          <p:cNvSpPr txBox="1">
            <a:spLocks noChangeArrowheads="1"/>
          </p:cNvSpPr>
          <p:nvPr/>
        </p:nvSpPr>
        <p:spPr bwMode="auto">
          <a:xfrm>
            <a:off x="2768484" y="2231164"/>
            <a:ext cx="950399" cy="646331"/>
          </a:xfrm>
          <a:prstGeom prst="rect">
            <a:avLst/>
          </a:prstGeom>
          <a:noFill/>
          <a:ln w="9525">
            <a:noFill/>
            <a:miter lim="800000"/>
          </a:ln>
        </p:spPr>
        <p:txBody>
          <a:bodyPr wrap="square">
            <a:spAutoFit/>
          </a:bodyPr>
          <a:lstStyle/>
          <a:p>
            <a:pPr algn="ctr">
              <a:spcBef>
                <a:spcPct val="50000"/>
              </a:spcBef>
            </a:pPr>
            <a:r>
              <a:rPr lang="en-US" altLang="zh-CN" b="1" dirty="0" smtClean="0">
                <a:latin typeface="微软雅黑" panose="020B0503020204020204" charset="-122"/>
                <a:ea typeface="微软雅黑" panose="020B0503020204020204" charset="-122"/>
              </a:rPr>
              <a:t>ATP</a:t>
            </a:r>
            <a:r>
              <a:rPr lang="zh-CN" altLang="en-US" b="1" dirty="0" smtClean="0">
                <a:latin typeface="微软雅黑" panose="020B0503020204020204" charset="-122"/>
                <a:ea typeface="微软雅黑" panose="020B0503020204020204" charset="-122"/>
              </a:rPr>
              <a:t>合</a:t>
            </a:r>
            <a:r>
              <a:rPr lang="zh-CN" altLang="en-US" b="1" dirty="0">
                <a:latin typeface="微软雅黑" panose="020B0503020204020204" charset="-122"/>
                <a:ea typeface="微软雅黑" panose="020B0503020204020204" charset="-122"/>
              </a:rPr>
              <a:t>成酶</a:t>
            </a:r>
            <a:endParaRPr lang="zh-CN" altLang="en-US" b="1" dirty="0">
              <a:latin typeface="微软雅黑" panose="020B0503020204020204" charset="-122"/>
              <a:ea typeface="微软雅黑" panose="020B0503020204020204" charset="-122"/>
            </a:endParaRPr>
          </a:p>
        </p:txBody>
      </p:sp>
      <p:sp>
        <p:nvSpPr>
          <p:cNvPr id="27" name="AutoShape 7"/>
          <p:cNvSpPr>
            <a:spLocks noChangeArrowheads="1"/>
          </p:cNvSpPr>
          <p:nvPr/>
        </p:nvSpPr>
        <p:spPr bwMode="auto">
          <a:xfrm rot="11809347">
            <a:off x="2816754" y="1212848"/>
            <a:ext cx="776095" cy="2434567"/>
          </a:xfrm>
          <a:prstGeom prst="curvedLeftArrow">
            <a:avLst>
              <a:gd name="adj1" fmla="val 17342"/>
              <a:gd name="adj2" fmla="val 37508"/>
              <a:gd name="adj3" fmla="val 33705"/>
            </a:avLst>
          </a:prstGeom>
          <a:solidFill>
            <a:srgbClr val="00B0F0"/>
          </a:solidFill>
          <a:ln w="9525">
            <a:solidFill>
              <a:srgbClr val="0000FF"/>
            </a:solidFill>
            <a:miter lim="800000"/>
          </a:ln>
        </p:spPr>
        <p:txBody>
          <a:bodyPr wrap="none" anchor="ctr"/>
          <a:lstStyle/>
          <a:p>
            <a:endParaRPr lang="zh-CN" altLang="en-US">
              <a:solidFill>
                <a:srgbClr val="000000"/>
              </a:solidFill>
            </a:endParaRPr>
          </a:p>
        </p:txBody>
      </p:sp>
      <p:grpSp>
        <p:nvGrpSpPr>
          <p:cNvPr id="38" name="组合 37"/>
          <p:cNvGrpSpPr/>
          <p:nvPr/>
        </p:nvGrpSpPr>
        <p:grpSpPr>
          <a:xfrm>
            <a:off x="6694312" y="1318727"/>
            <a:ext cx="2035586" cy="2457555"/>
            <a:chOff x="6694312" y="1318727"/>
            <a:chExt cx="2035586" cy="2457555"/>
          </a:xfrm>
        </p:grpSpPr>
        <p:sp>
          <p:nvSpPr>
            <p:cNvPr id="18" name="Text Box 33"/>
            <p:cNvSpPr txBox="1">
              <a:spLocks noChangeArrowheads="1"/>
            </p:cNvSpPr>
            <p:nvPr/>
          </p:nvSpPr>
          <p:spPr bwMode="auto">
            <a:xfrm>
              <a:off x="6938919" y="2809454"/>
              <a:ext cx="1189079" cy="346249"/>
            </a:xfrm>
            <a:prstGeom prst="rect">
              <a:avLst/>
            </a:prstGeom>
            <a:noFill/>
            <a:ln w="9525">
              <a:noFill/>
              <a:miter lim="800000"/>
            </a:ln>
          </p:spPr>
          <p:txBody>
            <a:bodyPr wrap="square" lIns="68580" tIns="34290" rIns="68580" bIns="34290">
              <a:spAutoFit/>
            </a:bodyPr>
            <a:lstStyle/>
            <a:p>
              <a:r>
                <a:rPr lang="zh-CN" altLang="en-US" b="1" dirty="0">
                  <a:solidFill>
                    <a:srgbClr val="FF0000"/>
                  </a:solidFill>
                  <a:latin typeface="微软雅黑" panose="020B0503020204020204" charset="-122"/>
                  <a:ea typeface="微软雅黑" panose="020B0503020204020204" charset="-122"/>
                </a:rPr>
                <a:t>神经传导</a:t>
              </a:r>
              <a:endParaRPr kumimoji="1" lang="zh-CN" altLang="en-US" b="1" dirty="0">
                <a:solidFill>
                  <a:srgbClr val="FF0000"/>
                </a:solidFill>
                <a:latin typeface="微软雅黑" panose="020B0503020204020204" charset="-122"/>
                <a:ea typeface="微软雅黑" panose="020B0503020204020204" charset="-122"/>
              </a:endParaRPr>
            </a:p>
          </p:txBody>
        </p:sp>
        <p:grpSp>
          <p:nvGrpSpPr>
            <p:cNvPr id="37" name="组合 36"/>
            <p:cNvGrpSpPr/>
            <p:nvPr/>
          </p:nvGrpSpPr>
          <p:grpSpPr>
            <a:xfrm>
              <a:off x="6694312" y="1318727"/>
              <a:ext cx="2035586" cy="2457555"/>
              <a:chOff x="6795489" y="1375172"/>
              <a:chExt cx="1652835" cy="2457555"/>
            </a:xfrm>
          </p:grpSpPr>
          <p:sp>
            <p:nvSpPr>
              <p:cNvPr id="16" name="AutoShape 31"/>
              <p:cNvSpPr/>
              <p:nvPr/>
            </p:nvSpPr>
            <p:spPr bwMode="auto">
              <a:xfrm>
                <a:off x="6795489" y="1502657"/>
                <a:ext cx="258698" cy="2230041"/>
              </a:xfrm>
              <a:prstGeom prst="leftBrace">
                <a:avLst>
                  <a:gd name="adj1" fmla="val 71563"/>
                  <a:gd name="adj2" fmla="val 50000"/>
                </a:avLst>
              </a:prstGeom>
              <a:noFill/>
              <a:ln w="28575">
                <a:solidFill>
                  <a:schemeClr val="tx1"/>
                </a:solidFill>
                <a:round/>
              </a:ln>
            </p:spPr>
            <p:txBody>
              <a:bodyPr wrap="none" lIns="68580" tIns="34290" rIns="68580" bIns="34290" anchor="ctr"/>
              <a:lstStyle/>
              <a:p>
                <a:endParaRPr lang="zh-CN" altLang="en-US">
                  <a:solidFill>
                    <a:srgbClr val="000000"/>
                  </a:solidFill>
                </a:endParaRPr>
              </a:p>
            </p:txBody>
          </p:sp>
          <p:sp>
            <p:nvSpPr>
              <p:cNvPr id="17" name="Text Box 32"/>
              <p:cNvSpPr txBox="1">
                <a:spLocks noChangeArrowheads="1"/>
              </p:cNvSpPr>
              <p:nvPr/>
            </p:nvSpPr>
            <p:spPr bwMode="auto">
              <a:xfrm>
                <a:off x="6994393" y="2155411"/>
                <a:ext cx="1075430" cy="623248"/>
              </a:xfrm>
              <a:prstGeom prst="rect">
                <a:avLst/>
              </a:prstGeom>
              <a:noFill/>
              <a:ln w="9525">
                <a:noFill/>
                <a:miter lim="800000"/>
              </a:ln>
            </p:spPr>
            <p:txBody>
              <a:bodyPr wrap="square" lIns="68580" tIns="34290" rIns="68580" bIns="34290">
                <a:spAutoFit/>
              </a:bodyPr>
              <a:lstStyle/>
              <a:p>
                <a:r>
                  <a:rPr kumimoji="1" lang="zh-CN" altLang="en-US" b="1" dirty="0">
                    <a:solidFill>
                      <a:srgbClr val="FF0000"/>
                    </a:solidFill>
                    <a:latin typeface="微软雅黑" panose="020B0503020204020204" charset="-122"/>
                    <a:ea typeface="微软雅黑" panose="020B0503020204020204" charset="-122"/>
                  </a:rPr>
                  <a:t>肌细胞收缩</a:t>
                </a:r>
                <a:endParaRPr kumimoji="1" lang="zh-CN" altLang="en-US" b="1" dirty="0">
                  <a:solidFill>
                    <a:srgbClr val="FF0000"/>
                  </a:solidFill>
                  <a:latin typeface="微软雅黑" panose="020B0503020204020204" charset="-122"/>
                  <a:ea typeface="微软雅黑" panose="020B0503020204020204" charset="-122"/>
                </a:endParaRPr>
              </a:p>
            </p:txBody>
          </p:sp>
          <p:sp>
            <p:nvSpPr>
              <p:cNvPr id="19" name="Text Box 34"/>
              <p:cNvSpPr txBox="1">
                <a:spLocks noChangeArrowheads="1"/>
              </p:cNvSpPr>
              <p:nvPr/>
            </p:nvSpPr>
            <p:spPr bwMode="auto">
              <a:xfrm>
                <a:off x="7007804" y="2524737"/>
                <a:ext cx="884134" cy="623248"/>
              </a:xfrm>
              <a:prstGeom prst="rect">
                <a:avLst/>
              </a:prstGeom>
              <a:noFill/>
              <a:ln w="9525">
                <a:noFill/>
                <a:miter lim="800000"/>
              </a:ln>
            </p:spPr>
            <p:txBody>
              <a:bodyPr wrap="square" lIns="68580" tIns="34290" rIns="68580" bIns="34290">
                <a:spAutoFit/>
              </a:bodyPr>
              <a:lstStyle/>
              <a:p>
                <a:r>
                  <a:rPr kumimoji="1" lang="zh-CN" altLang="en-US" b="1" dirty="0">
                    <a:solidFill>
                      <a:srgbClr val="FF0000"/>
                    </a:solidFill>
                    <a:latin typeface="微软雅黑" panose="020B0503020204020204" charset="-122"/>
                    <a:ea typeface="微软雅黑" panose="020B0503020204020204" charset="-122"/>
                  </a:rPr>
                  <a:t>主动运输</a:t>
                </a:r>
                <a:endParaRPr kumimoji="1" lang="zh-CN" altLang="en-US" b="1" dirty="0">
                  <a:solidFill>
                    <a:srgbClr val="FF0000"/>
                  </a:solidFill>
                  <a:latin typeface="微软雅黑" panose="020B0503020204020204" charset="-122"/>
                  <a:ea typeface="微软雅黑" panose="020B0503020204020204" charset="-122"/>
                </a:endParaRPr>
              </a:p>
            </p:txBody>
          </p:sp>
          <p:sp>
            <p:nvSpPr>
              <p:cNvPr id="21" name="Text Box 36"/>
              <p:cNvSpPr txBox="1">
                <a:spLocks noChangeArrowheads="1"/>
              </p:cNvSpPr>
              <p:nvPr/>
            </p:nvSpPr>
            <p:spPr bwMode="auto">
              <a:xfrm>
                <a:off x="6987870" y="1375172"/>
                <a:ext cx="1460454" cy="623248"/>
              </a:xfrm>
              <a:prstGeom prst="rect">
                <a:avLst/>
              </a:prstGeom>
              <a:noFill/>
              <a:ln w="9525">
                <a:noFill/>
                <a:miter lim="800000"/>
              </a:ln>
            </p:spPr>
            <p:txBody>
              <a:bodyPr wrap="square" lIns="68580" tIns="34290" rIns="68580" bIns="34290">
                <a:spAutoFit/>
              </a:bodyPr>
              <a:lstStyle/>
              <a:p>
                <a:r>
                  <a:rPr lang="zh-CN" altLang="en-US" b="1" dirty="0">
                    <a:solidFill>
                      <a:srgbClr val="FF0000"/>
                    </a:solidFill>
                    <a:latin typeface="微软雅黑" panose="020B0503020204020204" charset="-122"/>
                    <a:ea typeface="微软雅黑" panose="020B0503020204020204" charset="-122"/>
                  </a:rPr>
                  <a:t>生物</a:t>
                </a:r>
                <a:r>
                  <a:rPr kumimoji="1" lang="zh-CN" altLang="en-US" b="1" dirty="0">
                    <a:solidFill>
                      <a:srgbClr val="FF0000"/>
                    </a:solidFill>
                    <a:latin typeface="微软雅黑" panose="020B0503020204020204" charset="-122"/>
                    <a:ea typeface="微软雅黑" panose="020B0503020204020204" charset="-122"/>
                  </a:rPr>
                  <a:t>发光、放电</a:t>
                </a:r>
                <a:endParaRPr kumimoji="1" lang="zh-CN" altLang="en-US" b="1" dirty="0">
                  <a:solidFill>
                    <a:srgbClr val="FF0000"/>
                  </a:solidFill>
                  <a:latin typeface="微软雅黑" panose="020B0503020204020204" charset="-122"/>
                  <a:ea typeface="微软雅黑" panose="020B0503020204020204" charset="-122"/>
                </a:endParaRPr>
              </a:p>
            </p:txBody>
          </p:sp>
          <p:sp>
            <p:nvSpPr>
              <p:cNvPr id="22" name="Text Box 37"/>
              <p:cNvSpPr txBox="1">
                <a:spLocks noChangeArrowheads="1"/>
              </p:cNvSpPr>
              <p:nvPr/>
            </p:nvSpPr>
            <p:spPr bwMode="auto">
              <a:xfrm>
                <a:off x="6984521" y="3208287"/>
                <a:ext cx="1267720" cy="623248"/>
              </a:xfrm>
              <a:prstGeom prst="rect">
                <a:avLst/>
              </a:prstGeom>
              <a:noFill/>
              <a:ln w="9525">
                <a:noFill/>
                <a:miter lim="800000"/>
              </a:ln>
            </p:spPr>
            <p:txBody>
              <a:bodyPr wrap="square" lIns="68580" tIns="34290" rIns="68580" bIns="34290">
                <a:spAutoFit/>
              </a:bodyPr>
              <a:lstStyle/>
              <a:p>
                <a:r>
                  <a:rPr lang="zh-CN" altLang="en-US" b="1" dirty="0">
                    <a:solidFill>
                      <a:srgbClr val="FF0000"/>
                    </a:solidFill>
                    <a:latin typeface="微软雅黑" panose="020B0503020204020204" charset="-122"/>
                    <a:ea typeface="微软雅黑" panose="020B0503020204020204" charset="-122"/>
                  </a:rPr>
                  <a:t>有机物的合成</a:t>
                </a:r>
                <a:endParaRPr kumimoji="1" lang="zh-CN" altLang="en-US" b="1" dirty="0">
                  <a:solidFill>
                    <a:srgbClr val="FF0000"/>
                  </a:solidFill>
                  <a:latin typeface="微软雅黑" panose="020B0503020204020204" charset="-122"/>
                  <a:ea typeface="微软雅黑" panose="020B0503020204020204" charset="-122"/>
                </a:endParaRPr>
              </a:p>
            </p:txBody>
          </p:sp>
          <p:sp>
            <p:nvSpPr>
              <p:cNvPr id="24" name="Text Box 32"/>
              <p:cNvSpPr txBox="1">
                <a:spLocks noChangeArrowheads="1"/>
              </p:cNvSpPr>
              <p:nvPr/>
            </p:nvSpPr>
            <p:spPr bwMode="auto">
              <a:xfrm>
                <a:off x="6967070" y="1754747"/>
                <a:ext cx="1460010" cy="623248"/>
              </a:xfrm>
              <a:prstGeom prst="rect">
                <a:avLst/>
              </a:prstGeom>
              <a:noFill/>
              <a:ln w="9525">
                <a:noFill/>
                <a:miter lim="800000"/>
              </a:ln>
            </p:spPr>
            <p:txBody>
              <a:bodyPr wrap="square" lIns="68580" tIns="34290" rIns="68580" bIns="34290">
                <a:spAutoFit/>
              </a:bodyPr>
              <a:lstStyle/>
              <a:p>
                <a:r>
                  <a:rPr kumimoji="1" lang="zh-CN" altLang="en-US" b="1" dirty="0">
                    <a:solidFill>
                      <a:srgbClr val="FF0000"/>
                    </a:solidFill>
                    <a:latin typeface="微软雅黑" panose="020B0503020204020204" charset="-122"/>
                    <a:ea typeface="微软雅黑" panose="020B0503020204020204" charset="-122"/>
                  </a:rPr>
                  <a:t>细胞分裂、生长</a:t>
                </a:r>
                <a:endParaRPr kumimoji="1" lang="zh-CN" altLang="en-US" b="1" dirty="0">
                  <a:solidFill>
                    <a:srgbClr val="FF0000"/>
                  </a:solidFill>
                  <a:latin typeface="微软雅黑" panose="020B0503020204020204" charset="-122"/>
                  <a:ea typeface="微软雅黑" panose="020B0503020204020204" charset="-122"/>
                </a:endParaRPr>
              </a:p>
            </p:txBody>
          </p:sp>
          <p:sp>
            <p:nvSpPr>
              <p:cNvPr id="30" name="Text Box 37"/>
              <p:cNvSpPr txBox="1">
                <a:spLocks noChangeArrowheads="1"/>
              </p:cNvSpPr>
              <p:nvPr/>
            </p:nvSpPr>
            <p:spPr bwMode="auto">
              <a:xfrm>
                <a:off x="7068381" y="3486478"/>
                <a:ext cx="865584" cy="346249"/>
              </a:xfrm>
              <a:prstGeom prst="rect">
                <a:avLst/>
              </a:prstGeom>
              <a:noFill/>
              <a:ln w="9525">
                <a:noFill/>
                <a:miter lim="800000"/>
              </a:ln>
            </p:spPr>
            <p:txBody>
              <a:bodyPr wrap="square" lIns="68580" tIns="34290" rIns="68580" bIns="34290">
                <a:spAutoFit/>
              </a:bodyPr>
              <a:lstStyle/>
              <a:p>
                <a:r>
                  <a:rPr lang="en-US" altLang="zh-CN" b="1" dirty="0" smtClean="0">
                    <a:solidFill>
                      <a:srgbClr val="FF0000"/>
                    </a:solidFill>
                    <a:latin typeface="微软雅黑" panose="020B0503020204020204" charset="-122"/>
                    <a:ea typeface="微软雅黑" panose="020B0503020204020204" charset="-122"/>
                  </a:rPr>
                  <a:t>……</a:t>
                </a:r>
                <a:endParaRPr kumimoji="1" lang="zh-CN" altLang="en-US" b="1" dirty="0">
                  <a:solidFill>
                    <a:srgbClr val="FF0000"/>
                  </a:solidFill>
                  <a:latin typeface="微软雅黑" panose="020B0503020204020204" charset="-122"/>
                  <a:ea typeface="微软雅黑" panose="020B0503020204020204" charset="-122"/>
                </a:endParaRPr>
              </a:p>
            </p:txBody>
          </p:sp>
        </p:grpSp>
      </p:grpSp>
      <p:grpSp>
        <p:nvGrpSpPr>
          <p:cNvPr id="33" name="组合 21507"/>
          <p:cNvGrpSpPr/>
          <p:nvPr/>
        </p:nvGrpSpPr>
        <p:grpSpPr bwMode="auto">
          <a:xfrm>
            <a:off x="439511" y="1554127"/>
            <a:ext cx="2199830" cy="715090"/>
            <a:chOff x="435757" y="2681004"/>
            <a:chExt cx="2933152" cy="953971"/>
          </a:xfrm>
        </p:grpSpPr>
        <p:sp>
          <p:nvSpPr>
            <p:cNvPr id="34" name="Text Box 29"/>
            <p:cNvSpPr txBox="1">
              <a:spLocks noChangeArrowheads="1"/>
            </p:cNvSpPr>
            <p:nvPr/>
          </p:nvSpPr>
          <p:spPr bwMode="auto">
            <a:xfrm>
              <a:off x="1713146" y="2687453"/>
              <a:ext cx="1655763" cy="893037"/>
            </a:xfrm>
            <a:prstGeom prst="rect">
              <a:avLst/>
            </a:prstGeom>
            <a:noFill/>
            <a:ln w="9525">
              <a:noFill/>
              <a:miter lim="800000"/>
            </a:ln>
          </p:spPr>
          <p:txBody>
            <a:bodyPr>
              <a:spAutoFit/>
            </a:bodyPr>
            <a:lstStyle/>
            <a:p>
              <a:pPr algn="ctr">
                <a:spcBef>
                  <a:spcPct val="50000"/>
                </a:spcBef>
              </a:pPr>
              <a:r>
                <a:rPr lang="zh-CN" altLang="en-US" sz="1500" b="1" dirty="0">
                  <a:solidFill>
                    <a:srgbClr val="0000FF"/>
                  </a:solidFill>
                  <a:latin typeface="微软雅黑" panose="020B0503020204020204" charset="-122"/>
                  <a:ea typeface="微软雅黑" panose="020B0503020204020204" charset="-122"/>
                </a:rPr>
                <a:t>呼吸作用</a:t>
              </a:r>
              <a:endParaRPr lang="en-US" altLang="zh-CN" sz="1500" b="1" dirty="0">
                <a:solidFill>
                  <a:srgbClr val="0000FF"/>
                </a:solidFill>
                <a:latin typeface="微软雅黑" panose="020B0503020204020204" charset="-122"/>
                <a:ea typeface="微软雅黑" panose="020B0503020204020204" charset="-122"/>
              </a:endParaRPr>
            </a:p>
            <a:p>
              <a:pPr algn="ctr">
                <a:spcBef>
                  <a:spcPct val="50000"/>
                </a:spcBef>
              </a:pPr>
              <a:endParaRPr lang="zh-CN" altLang="en-US" sz="1500" b="1" dirty="0">
                <a:solidFill>
                  <a:srgbClr val="0000FF"/>
                </a:solidFill>
                <a:latin typeface="微软雅黑" panose="020B0503020204020204" charset="-122"/>
                <a:ea typeface="微软雅黑" panose="020B0503020204020204" charset="-122"/>
              </a:endParaRPr>
            </a:p>
          </p:txBody>
        </p:sp>
        <p:sp>
          <p:nvSpPr>
            <p:cNvPr id="35" name="AutoShape 31"/>
            <p:cNvSpPr>
              <a:spLocks noChangeArrowheads="1"/>
            </p:cNvSpPr>
            <p:nvPr/>
          </p:nvSpPr>
          <p:spPr bwMode="auto">
            <a:xfrm>
              <a:off x="435757" y="2681004"/>
              <a:ext cx="1271833" cy="953971"/>
            </a:xfrm>
            <a:prstGeom prst="roundRect">
              <a:avLst>
                <a:gd name="adj" fmla="val 16667"/>
              </a:avLst>
            </a:prstGeom>
            <a:solidFill>
              <a:srgbClr val="FFFF00"/>
            </a:solidFill>
            <a:ln w="25400">
              <a:solidFill>
                <a:schemeClr val="tx1"/>
              </a:solidFill>
              <a:round/>
            </a:ln>
          </p:spPr>
          <p:txBody>
            <a:bodyPr wrap="square" anchor="ctr">
              <a:spAutoFit/>
            </a:bodyPr>
            <a:lstStyle/>
            <a:p>
              <a:pPr algn="ctr"/>
              <a:r>
                <a:rPr lang="zh-CN" altLang="en-US" b="1" dirty="0">
                  <a:latin typeface="微软雅黑" panose="020B0503020204020204" charset="-122"/>
                  <a:ea typeface="微软雅黑" panose="020B0503020204020204" charset="-122"/>
                </a:rPr>
                <a:t>动植物等</a:t>
              </a:r>
              <a:endParaRPr lang="zh-CN" altLang="en-US" b="1" dirty="0">
                <a:latin typeface="微软雅黑" panose="020B0503020204020204" charset="-122"/>
                <a:ea typeface="微软雅黑" panose="020B0503020204020204" charset="-122"/>
              </a:endParaRPr>
            </a:p>
          </p:txBody>
        </p:sp>
        <p:sp>
          <p:nvSpPr>
            <p:cNvPr id="36" name="直角上箭头 35"/>
            <p:cNvSpPr/>
            <p:nvPr/>
          </p:nvSpPr>
          <p:spPr>
            <a:xfrm flipV="1">
              <a:off x="1712356" y="3078745"/>
              <a:ext cx="1417658" cy="549574"/>
            </a:xfrm>
            <a:prstGeom prst="bentUpArrow">
              <a:avLst>
                <a:gd name="adj1" fmla="val 11839"/>
                <a:gd name="adj2" fmla="val 25000"/>
                <a:gd name="adj3" fmla="val 25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prstClr val="white"/>
                </a:solidFill>
              </a:endParaRPr>
            </a:p>
          </p:txBody>
        </p:sp>
      </p:grpSp>
      <p:grpSp>
        <p:nvGrpSpPr>
          <p:cNvPr id="39" name="组合 21508"/>
          <p:cNvGrpSpPr/>
          <p:nvPr/>
        </p:nvGrpSpPr>
        <p:grpSpPr bwMode="auto">
          <a:xfrm>
            <a:off x="450397" y="2754089"/>
            <a:ext cx="2044447" cy="843937"/>
            <a:chOff x="406747" y="4295372"/>
            <a:chExt cx="2853722" cy="1124935"/>
          </a:xfrm>
        </p:grpSpPr>
        <p:sp>
          <p:nvSpPr>
            <p:cNvPr id="40" name="Text Box 30"/>
            <p:cNvSpPr txBox="1">
              <a:spLocks noChangeArrowheads="1"/>
            </p:cNvSpPr>
            <p:nvPr/>
          </p:nvSpPr>
          <p:spPr bwMode="auto">
            <a:xfrm>
              <a:off x="1762297" y="4528003"/>
              <a:ext cx="1441450" cy="892304"/>
            </a:xfrm>
            <a:prstGeom prst="rect">
              <a:avLst/>
            </a:prstGeom>
            <a:noFill/>
            <a:ln w="9525">
              <a:noFill/>
              <a:miter lim="800000"/>
            </a:ln>
          </p:spPr>
          <p:txBody>
            <a:bodyPr>
              <a:spAutoFit/>
            </a:bodyPr>
            <a:lstStyle/>
            <a:p>
              <a:pPr algn="ctr">
                <a:spcBef>
                  <a:spcPct val="50000"/>
                </a:spcBef>
              </a:pPr>
              <a:endParaRPr lang="en-US" altLang="zh-CN" sz="1500" b="1" dirty="0">
                <a:latin typeface="微软雅黑" panose="020B0503020204020204" charset="-122"/>
                <a:ea typeface="微软雅黑" panose="020B0503020204020204" charset="-122"/>
              </a:endParaRPr>
            </a:p>
            <a:p>
              <a:pPr algn="ctr">
                <a:spcBef>
                  <a:spcPct val="50000"/>
                </a:spcBef>
              </a:pPr>
              <a:r>
                <a:rPr lang="zh-CN" altLang="en-US" sz="1500" b="1" dirty="0">
                  <a:solidFill>
                    <a:srgbClr val="0033CC"/>
                  </a:solidFill>
                  <a:latin typeface="微软雅黑" panose="020B0503020204020204" charset="-122"/>
                  <a:ea typeface="微软雅黑" panose="020B0503020204020204" charset="-122"/>
                </a:rPr>
                <a:t>光合作用</a:t>
              </a:r>
              <a:endParaRPr lang="zh-CN" altLang="en-US" sz="1500" b="1" dirty="0">
                <a:solidFill>
                  <a:srgbClr val="0033CC"/>
                </a:solidFill>
                <a:latin typeface="微软雅黑" panose="020B0503020204020204" charset="-122"/>
                <a:ea typeface="微软雅黑" panose="020B0503020204020204" charset="-122"/>
              </a:endParaRPr>
            </a:p>
          </p:txBody>
        </p:sp>
        <p:sp>
          <p:nvSpPr>
            <p:cNvPr id="41" name="AutoShape 32"/>
            <p:cNvSpPr>
              <a:spLocks noChangeArrowheads="1"/>
            </p:cNvSpPr>
            <p:nvPr/>
          </p:nvSpPr>
          <p:spPr bwMode="auto">
            <a:xfrm>
              <a:off x="406747" y="4409745"/>
              <a:ext cx="1358828" cy="953189"/>
            </a:xfrm>
            <a:prstGeom prst="roundRect">
              <a:avLst>
                <a:gd name="adj" fmla="val 16667"/>
              </a:avLst>
            </a:prstGeom>
            <a:solidFill>
              <a:srgbClr val="00FF00"/>
            </a:solidFill>
            <a:ln w="25400">
              <a:solidFill>
                <a:schemeClr val="tx1"/>
              </a:solidFill>
              <a:round/>
            </a:ln>
          </p:spPr>
          <p:txBody>
            <a:bodyPr wrap="square" anchor="ctr">
              <a:spAutoFit/>
            </a:bodyPr>
            <a:lstStyle/>
            <a:p>
              <a:pPr algn="ctr"/>
              <a:r>
                <a:rPr lang="zh-CN" altLang="en-US" b="1" dirty="0">
                  <a:latin typeface="微软雅黑" panose="020B0503020204020204" charset="-122"/>
                  <a:ea typeface="微软雅黑" panose="020B0503020204020204" charset="-122"/>
                </a:rPr>
                <a:t>绿色植物</a:t>
              </a:r>
              <a:endParaRPr lang="zh-CN" altLang="en-US" b="1" dirty="0">
                <a:latin typeface="微软雅黑" panose="020B0503020204020204" charset="-122"/>
                <a:ea typeface="微软雅黑" panose="020B0503020204020204" charset="-122"/>
              </a:endParaRPr>
            </a:p>
          </p:txBody>
        </p:sp>
        <p:sp>
          <p:nvSpPr>
            <p:cNvPr id="42" name="直角上箭头 41"/>
            <p:cNvSpPr/>
            <p:nvPr/>
          </p:nvSpPr>
          <p:spPr>
            <a:xfrm>
              <a:off x="1746301" y="4295372"/>
              <a:ext cx="1514168" cy="681980"/>
            </a:xfrm>
            <a:prstGeom prst="bentUpArrow">
              <a:avLst>
                <a:gd name="adj1" fmla="val 11839"/>
                <a:gd name="adj2" fmla="val 25000"/>
                <a:gd name="adj3" fmla="val 25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prstClr val="white"/>
                </a:solidFill>
              </a:endParaRPr>
            </a:p>
          </p:txBody>
        </p:sp>
      </p:grpSp>
      <p:sp>
        <p:nvSpPr>
          <p:cNvPr id="43" name="Text Box 37"/>
          <p:cNvSpPr txBox="1">
            <a:spLocks noChangeArrowheads="1"/>
          </p:cNvSpPr>
          <p:nvPr/>
        </p:nvSpPr>
        <p:spPr bwMode="auto">
          <a:xfrm>
            <a:off x="0" y="1087551"/>
            <a:ext cx="461963" cy="2763441"/>
          </a:xfrm>
          <a:prstGeom prst="rect">
            <a:avLst/>
          </a:prstGeom>
          <a:solidFill>
            <a:srgbClr val="FFFF00"/>
          </a:solidFill>
          <a:ln w="9525">
            <a:noFill/>
            <a:miter lim="800000"/>
          </a:ln>
        </p:spPr>
        <p:txBody>
          <a:bodyPr lIns="68580" tIns="34290" rIns="68580" bIns="34290" anchor="ctr"/>
          <a:lstStyle/>
          <a:p>
            <a:pPr algn="ctr"/>
            <a:r>
              <a:rPr lang="zh-CN" altLang="en-US" sz="2100" b="1" dirty="0">
                <a:solidFill>
                  <a:srgbClr val="0033CC"/>
                </a:solidFill>
                <a:latin typeface="+mn-ea"/>
                <a:ea typeface="+mn-ea"/>
              </a:rPr>
              <a:t>细胞中的放能反应</a:t>
            </a:r>
            <a:endParaRPr kumimoji="1" lang="zh-CN" altLang="en-US" sz="2100" b="1" dirty="0">
              <a:solidFill>
                <a:srgbClr val="0033CC"/>
              </a:solidFill>
              <a:latin typeface="+mn-ea"/>
              <a:ea typeface="+mn-ea"/>
            </a:endParaRPr>
          </a:p>
        </p:txBody>
      </p:sp>
      <p:grpSp>
        <p:nvGrpSpPr>
          <p:cNvPr id="46" name="组合 45"/>
          <p:cNvGrpSpPr/>
          <p:nvPr/>
        </p:nvGrpSpPr>
        <p:grpSpPr>
          <a:xfrm>
            <a:off x="1847499" y="2306576"/>
            <a:ext cx="990293" cy="736667"/>
            <a:chOff x="1847499" y="2306576"/>
            <a:chExt cx="990293" cy="736667"/>
          </a:xfrm>
        </p:grpSpPr>
        <p:sp>
          <p:nvSpPr>
            <p:cNvPr id="29" name="Text Box 14"/>
            <p:cNvSpPr txBox="1">
              <a:spLocks noChangeArrowheads="1"/>
            </p:cNvSpPr>
            <p:nvPr/>
          </p:nvSpPr>
          <p:spPr bwMode="auto">
            <a:xfrm>
              <a:off x="1847499" y="2306576"/>
              <a:ext cx="873124" cy="461665"/>
            </a:xfrm>
            <a:prstGeom prst="rect">
              <a:avLst/>
            </a:prstGeom>
            <a:solidFill>
              <a:srgbClr val="FF0000"/>
            </a:solidFill>
            <a:ln w="9525">
              <a:noFill/>
              <a:miter lim="800000"/>
            </a:ln>
          </p:spPr>
          <p:txBody>
            <a:bodyPr wrap="square">
              <a:spAutoFit/>
            </a:bodyPr>
            <a:lstStyle/>
            <a:p>
              <a:pPr algn="ctr">
                <a:spcBef>
                  <a:spcPct val="50000"/>
                </a:spcBef>
              </a:pPr>
              <a:r>
                <a:rPr lang="zh-CN" altLang="en-US" sz="2400" b="1" dirty="0">
                  <a:solidFill>
                    <a:srgbClr val="FFFF00"/>
                  </a:solidFill>
                  <a:latin typeface="微软雅黑" panose="020B0503020204020204" charset="-122"/>
                  <a:ea typeface="微软雅黑" panose="020B0503020204020204" charset="-122"/>
                </a:rPr>
                <a:t>能量</a:t>
              </a:r>
              <a:endParaRPr lang="zh-CN" altLang="en-US" sz="2400" b="1" dirty="0">
                <a:solidFill>
                  <a:srgbClr val="FFFF00"/>
                </a:solidFill>
                <a:latin typeface="微软雅黑" panose="020B0503020204020204" charset="-122"/>
                <a:ea typeface="微软雅黑" panose="020B0503020204020204" charset="-122"/>
              </a:endParaRPr>
            </a:p>
          </p:txBody>
        </p:sp>
        <p:sp>
          <p:nvSpPr>
            <p:cNvPr id="45" name="AutoShape 15"/>
            <p:cNvSpPr>
              <a:spLocks noChangeArrowheads="1"/>
            </p:cNvSpPr>
            <p:nvPr/>
          </p:nvSpPr>
          <p:spPr bwMode="auto">
            <a:xfrm rot="242715">
              <a:off x="2180310" y="2821332"/>
              <a:ext cx="657482" cy="221911"/>
            </a:xfrm>
            <a:prstGeom prst="curvedUpArrow">
              <a:avLst>
                <a:gd name="adj1" fmla="val 20562"/>
                <a:gd name="adj2" fmla="val 96472"/>
                <a:gd name="adj3" fmla="val 33333"/>
              </a:avLst>
            </a:prstGeom>
            <a:solidFill>
              <a:srgbClr val="FFFF00"/>
            </a:solidFill>
            <a:ln w="9525">
              <a:solidFill>
                <a:srgbClr val="FF0000"/>
              </a:solidFill>
              <a:miter lim="800000"/>
            </a:ln>
          </p:spPr>
          <p:txBody>
            <a:bodyPr wrap="none" anchor="ctr"/>
            <a:lstStyle/>
            <a:p>
              <a:endParaRPr lang="zh-CN" altLang="en-US">
                <a:solidFill>
                  <a:srgbClr val="000000"/>
                </a:solidFill>
              </a:endParaRPr>
            </a:p>
          </p:txBody>
        </p:sp>
      </p:grpSp>
      <p:sp>
        <p:nvSpPr>
          <p:cNvPr id="44" name="TextBox 43"/>
          <p:cNvSpPr txBox="1"/>
          <p:nvPr/>
        </p:nvSpPr>
        <p:spPr>
          <a:xfrm>
            <a:off x="1998133" y="372533"/>
            <a:ext cx="4391378" cy="400110"/>
          </a:xfrm>
          <a:prstGeom prst="rect">
            <a:avLst/>
          </a:prstGeom>
          <a:noFill/>
        </p:spPr>
        <p:txBody>
          <a:bodyPr wrap="square" rtlCol="0">
            <a:spAutoFit/>
          </a:bodyPr>
          <a:lstStyle/>
          <a:p>
            <a:pPr algn="ctr">
              <a:spcBef>
                <a:spcPct val="50000"/>
              </a:spcBef>
            </a:pPr>
            <a:r>
              <a:rPr lang="en-US" altLang="zh-CN" sz="2000" b="1" dirty="0" smtClean="0">
                <a:solidFill>
                  <a:schemeClr val="tx1"/>
                </a:solidFill>
                <a:latin typeface="+mn-ea"/>
                <a:ea typeface="+mn-ea"/>
                <a:cs typeface="华文新魏" panose="02010800040101010101" charset="-122"/>
              </a:rPr>
              <a:t>ATP</a:t>
            </a:r>
            <a:r>
              <a:rPr lang="zh-CN" altLang="en-US" sz="2000" b="1" dirty="0" smtClean="0">
                <a:solidFill>
                  <a:schemeClr val="tx1"/>
                </a:solidFill>
                <a:latin typeface="+mn-ea"/>
                <a:ea typeface="+mn-ea"/>
                <a:cs typeface="华文新魏" panose="02010800040101010101" charset="-122"/>
              </a:rPr>
              <a:t>与</a:t>
            </a:r>
            <a:r>
              <a:rPr lang="en-US" altLang="zh-CN" sz="2000" b="1" dirty="0" smtClean="0">
                <a:solidFill>
                  <a:schemeClr val="tx1"/>
                </a:solidFill>
                <a:latin typeface="+mn-ea"/>
                <a:ea typeface="+mn-ea"/>
                <a:cs typeface="华文新魏" panose="02010800040101010101" charset="-122"/>
              </a:rPr>
              <a:t>ADP</a:t>
            </a:r>
            <a:r>
              <a:rPr lang="zh-CN" altLang="en-US" sz="2000" b="1" dirty="0" smtClean="0">
                <a:solidFill>
                  <a:schemeClr val="tx1"/>
                </a:solidFill>
                <a:latin typeface="+mn-ea"/>
                <a:ea typeface="+mn-ea"/>
                <a:cs typeface="华文新魏" panose="02010800040101010101" charset="-122"/>
              </a:rPr>
              <a:t>的相互转化</a:t>
            </a:r>
            <a:endParaRPr lang="en-US" altLang="zh-CN" sz="2000" b="1" dirty="0">
              <a:solidFill>
                <a:schemeClr val="tx1"/>
              </a:solidFill>
              <a:latin typeface="+mn-ea"/>
              <a:ea typeface="+mn-ea"/>
              <a:cs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59"/>
                                        </p:tgtEl>
                                        <p:attrNameLst>
                                          <p:attrName>style.visibility</p:attrName>
                                        </p:attrNameLst>
                                      </p:cBhvr>
                                      <p:to>
                                        <p:strVal val="visible"/>
                                      </p:to>
                                    </p:set>
                                    <p:anim calcmode="lin" valueType="num">
                                      <p:cBhvr additive="base">
                                        <p:cTn id="7" dur="500" fill="hold"/>
                                        <p:tgtEl>
                                          <p:spTgt spid="104459"/>
                                        </p:tgtEl>
                                        <p:attrNameLst>
                                          <p:attrName>ppt_x</p:attrName>
                                        </p:attrNameLst>
                                      </p:cBhvr>
                                      <p:tavLst>
                                        <p:tav tm="0">
                                          <p:val>
                                            <p:strVal val="#ppt_x"/>
                                          </p:val>
                                        </p:tav>
                                        <p:tav tm="100000">
                                          <p:val>
                                            <p:strVal val="#ppt_x"/>
                                          </p:val>
                                        </p:tav>
                                      </p:tavLst>
                                    </p:anim>
                                    <p:anim calcmode="lin" valueType="num">
                                      <p:cBhvr additive="base">
                                        <p:cTn id="8" dur="500" fill="hold"/>
                                        <p:tgtEl>
                                          <p:spTgt spid="1044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461"/>
                                        </p:tgtEl>
                                        <p:attrNameLst>
                                          <p:attrName>style.visibility</p:attrName>
                                        </p:attrNameLst>
                                      </p:cBhvr>
                                      <p:to>
                                        <p:strVal val="visible"/>
                                      </p:to>
                                    </p:set>
                                    <p:anim calcmode="lin" valueType="num">
                                      <p:cBhvr additive="base">
                                        <p:cTn id="13" dur="500" fill="hold"/>
                                        <p:tgtEl>
                                          <p:spTgt spid="104461"/>
                                        </p:tgtEl>
                                        <p:attrNameLst>
                                          <p:attrName>ppt_x</p:attrName>
                                        </p:attrNameLst>
                                      </p:cBhvr>
                                      <p:tavLst>
                                        <p:tav tm="0">
                                          <p:val>
                                            <p:strVal val="#ppt_x"/>
                                          </p:val>
                                        </p:tav>
                                        <p:tav tm="100000">
                                          <p:val>
                                            <p:strVal val="#ppt_x"/>
                                          </p:val>
                                        </p:tav>
                                      </p:tavLst>
                                    </p:anim>
                                    <p:anim calcmode="lin" valueType="num">
                                      <p:cBhvr additive="base">
                                        <p:cTn id="14" dur="500" fill="hold"/>
                                        <p:tgtEl>
                                          <p:spTgt spid="10446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462"/>
                                        </p:tgtEl>
                                        <p:attrNameLst>
                                          <p:attrName>style.visibility</p:attrName>
                                        </p:attrNameLst>
                                      </p:cBhvr>
                                      <p:to>
                                        <p:strVal val="visible"/>
                                      </p:to>
                                    </p:set>
                                    <p:anim calcmode="lin" valueType="num">
                                      <p:cBhvr additive="base">
                                        <p:cTn id="19" dur="500" fill="hold"/>
                                        <p:tgtEl>
                                          <p:spTgt spid="104462"/>
                                        </p:tgtEl>
                                        <p:attrNameLst>
                                          <p:attrName>ppt_x</p:attrName>
                                        </p:attrNameLst>
                                      </p:cBhvr>
                                      <p:tavLst>
                                        <p:tav tm="0">
                                          <p:val>
                                            <p:strVal val="#ppt_x"/>
                                          </p:val>
                                        </p:tav>
                                        <p:tav tm="100000">
                                          <p:val>
                                            <p:strVal val="#ppt_x"/>
                                          </p:val>
                                        </p:tav>
                                      </p:tavLst>
                                    </p:anim>
                                    <p:anim calcmode="lin" valueType="num">
                                      <p:cBhvr additive="base">
                                        <p:cTn id="20" dur="500" fill="hold"/>
                                        <p:tgtEl>
                                          <p:spTgt spid="10446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460"/>
                                        </p:tgtEl>
                                        <p:attrNameLst>
                                          <p:attrName>style.visibility</p:attrName>
                                        </p:attrNameLst>
                                      </p:cBhvr>
                                      <p:to>
                                        <p:strVal val="visible"/>
                                      </p:to>
                                    </p:set>
                                    <p:anim calcmode="lin" valueType="num">
                                      <p:cBhvr additive="base">
                                        <p:cTn id="25" dur="500" fill="hold"/>
                                        <p:tgtEl>
                                          <p:spTgt spid="104460"/>
                                        </p:tgtEl>
                                        <p:attrNameLst>
                                          <p:attrName>ppt_x</p:attrName>
                                        </p:attrNameLst>
                                      </p:cBhvr>
                                      <p:tavLst>
                                        <p:tav tm="0">
                                          <p:val>
                                            <p:strVal val="#ppt_x"/>
                                          </p:val>
                                        </p:tav>
                                        <p:tav tm="100000">
                                          <p:val>
                                            <p:strVal val="#ppt_x"/>
                                          </p:val>
                                        </p:tav>
                                      </p:tavLst>
                                    </p:anim>
                                    <p:anim calcmode="lin" valueType="num">
                                      <p:cBhvr additive="base">
                                        <p:cTn id="26" dur="500" fill="hold"/>
                                        <p:tgtEl>
                                          <p:spTgt spid="10446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465"/>
                                        </p:tgtEl>
                                        <p:attrNameLst>
                                          <p:attrName>style.visibility</p:attrName>
                                        </p:attrNameLst>
                                      </p:cBhvr>
                                      <p:to>
                                        <p:strVal val="visible"/>
                                      </p:to>
                                    </p:set>
                                    <p:anim calcmode="lin" valueType="num">
                                      <p:cBhvr additive="base">
                                        <p:cTn id="31" dur="500" fill="hold"/>
                                        <p:tgtEl>
                                          <p:spTgt spid="104465"/>
                                        </p:tgtEl>
                                        <p:attrNameLst>
                                          <p:attrName>ppt_x</p:attrName>
                                        </p:attrNameLst>
                                      </p:cBhvr>
                                      <p:tavLst>
                                        <p:tav tm="0">
                                          <p:val>
                                            <p:strVal val="#ppt_x"/>
                                          </p:val>
                                        </p:tav>
                                        <p:tav tm="100000">
                                          <p:val>
                                            <p:strVal val="#ppt_x"/>
                                          </p:val>
                                        </p:tav>
                                      </p:tavLst>
                                    </p:anim>
                                    <p:anim calcmode="lin" valueType="num">
                                      <p:cBhvr additive="base">
                                        <p:cTn id="32" dur="500" fill="hold"/>
                                        <p:tgtEl>
                                          <p:spTgt spid="10446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4464"/>
                                        </p:tgtEl>
                                        <p:attrNameLst>
                                          <p:attrName>style.visibility</p:attrName>
                                        </p:attrNameLst>
                                      </p:cBhvr>
                                      <p:to>
                                        <p:strVal val="visible"/>
                                      </p:to>
                                    </p:set>
                                    <p:anim calcmode="lin" valueType="num">
                                      <p:cBhvr additive="base">
                                        <p:cTn id="35" dur="500" fill="hold"/>
                                        <p:tgtEl>
                                          <p:spTgt spid="104464"/>
                                        </p:tgtEl>
                                        <p:attrNameLst>
                                          <p:attrName>ppt_x</p:attrName>
                                        </p:attrNameLst>
                                      </p:cBhvr>
                                      <p:tavLst>
                                        <p:tav tm="0">
                                          <p:val>
                                            <p:strVal val="#ppt_x"/>
                                          </p:val>
                                        </p:tav>
                                        <p:tav tm="100000">
                                          <p:val>
                                            <p:strVal val="#ppt_x"/>
                                          </p:val>
                                        </p:tav>
                                      </p:tavLst>
                                    </p:anim>
                                    <p:anim calcmode="lin" valueType="num">
                                      <p:cBhvr additive="base">
                                        <p:cTn id="36" dur="500" fill="hold"/>
                                        <p:tgtEl>
                                          <p:spTgt spid="10446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4463"/>
                                        </p:tgtEl>
                                        <p:attrNameLst>
                                          <p:attrName>style.visibility</p:attrName>
                                        </p:attrNameLst>
                                      </p:cBhvr>
                                      <p:to>
                                        <p:strVal val="visible"/>
                                      </p:to>
                                    </p:set>
                                    <p:anim calcmode="lin" valueType="num">
                                      <p:cBhvr additive="base">
                                        <p:cTn id="39" dur="500" fill="hold"/>
                                        <p:tgtEl>
                                          <p:spTgt spid="104463"/>
                                        </p:tgtEl>
                                        <p:attrNameLst>
                                          <p:attrName>ppt_x</p:attrName>
                                        </p:attrNameLst>
                                      </p:cBhvr>
                                      <p:tavLst>
                                        <p:tav tm="0">
                                          <p:val>
                                            <p:strVal val="#ppt_x"/>
                                          </p:val>
                                        </p:tav>
                                        <p:tav tm="100000">
                                          <p:val>
                                            <p:strVal val="#ppt_x"/>
                                          </p:val>
                                        </p:tav>
                                      </p:tavLst>
                                    </p:anim>
                                    <p:anim calcmode="lin" valueType="num">
                                      <p:cBhvr additive="base">
                                        <p:cTn id="40" dur="500" fill="hold"/>
                                        <p:tgtEl>
                                          <p:spTgt spid="10446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ppt_x"/>
                                          </p:val>
                                        </p:tav>
                                        <p:tav tm="100000">
                                          <p:val>
                                            <p:strVal val="#ppt_x"/>
                                          </p:val>
                                        </p:tav>
                                      </p:tavLst>
                                    </p:anim>
                                    <p:anim calcmode="lin" valueType="num">
                                      <p:cBhvr additive="base">
                                        <p:cTn id="6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ppt_x"/>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1" nodeType="clickEffect">
                                  <p:stCondLst>
                                    <p:cond delay="0"/>
                                  </p:stCondLst>
                                  <p:childTnLst>
                                    <p:set>
                                      <p:cBhvr>
                                        <p:cTn id="86" dur="1" fill="hold">
                                          <p:stCondLst>
                                            <p:cond delay="0"/>
                                          </p:stCondLst>
                                        </p:cTn>
                                        <p:tgtEl>
                                          <p:spTgt spid="43"/>
                                        </p:tgtEl>
                                        <p:attrNameLst>
                                          <p:attrName>style.visibility</p:attrName>
                                        </p:attrNameLst>
                                      </p:cBhvr>
                                      <p:to>
                                        <p:strVal val="visible"/>
                                      </p:to>
                                    </p:set>
                                    <p:anim calcmode="lin" valueType="num">
                                      <p:cBhvr additive="base">
                                        <p:cTn id="87" dur="500" fill="hold"/>
                                        <p:tgtEl>
                                          <p:spTgt spid="43"/>
                                        </p:tgtEl>
                                        <p:attrNameLst>
                                          <p:attrName>ppt_x</p:attrName>
                                        </p:attrNameLst>
                                      </p:cBhvr>
                                      <p:tavLst>
                                        <p:tav tm="0">
                                          <p:val>
                                            <p:strVal val="#ppt_x"/>
                                          </p:val>
                                        </p:tav>
                                        <p:tav tm="100000">
                                          <p:val>
                                            <p:strVal val="#ppt_x"/>
                                          </p:val>
                                        </p:tav>
                                      </p:tavLst>
                                    </p:anim>
                                    <p:anim calcmode="lin" valueType="num">
                                      <p:cBhvr additive="base">
                                        <p:cTn id="8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9" grpId="0"/>
      <p:bldP spid="104460" grpId="0"/>
      <p:bldP spid="104461" grpId="0"/>
      <p:bldP spid="104462" grpId="0" animBg="1"/>
      <p:bldP spid="104463" grpId="0" animBg="1"/>
      <p:bldP spid="104464" grpId="0" animBg="1"/>
      <p:bldP spid="104465" grpId="0"/>
      <p:bldP spid="28" grpId="0" animBg="1"/>
      <p:bldP spid="26" grpId="0"/>
      <p:bldP spid="27" grpId="0" animBg="1"/>
      <p:bldP spid="4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620570" y="2001728"/>
            <a:ext cx="713184" cy="377026"/>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nchor="ctr">
            <a:spAutoFit/>
          </a:bodyPr>
          <a:lstStyle/>
          <a:p>
            <a:pPr algn="ctr"/>
            <a:r>
              <a:rPr lang="zh-CN" altLang="en-US" sz="2000" b="1" dirty="0" smtClean="0"/>
              <a:t>光能</a:t>
            </a:r>
            <a:r>
              <a:rPr lang="zh-CN" altLang="en-US" sz="1500" dirty="0"/>
              <a:t>　</a:t>
            </a:r>
            <a:endParaRPr lang="zh-CN" altLang="en-US" sz="1500" dirty="0"/>
          </a:p>
        </p:txBody>
      </p:sp>
      <p:cxnSp>
        <p:nvCxnSpPr>
          <p:cNvPr id="4" name="直接箭头连接符 3"/>
          <p:cNvCxnSpPr/>
          <p:nvPr/>
        </p:nvCxnSpPr>
        <p:spPr>
          <a:xfrm>
            <a:off x="1328057" y="2220686"/>
            <a:ext cx="990600" cy="1088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 name="Rectangle 6"/>
          <p:cNvSpPr>
            <a:spLocks noChangeArrowheads="1"/>
          </p:cNvSpPr>
          <p:nvPr/>
        </p:nvSpPr>
        <p:spPr bwMode="auto">
          <a:xfrm>
            <a:off x="2307854" y="1776710"/>
            <a:ext cx="1110261" cy="761747"/>
          </a:xfrm>
          <a:prstGeom prst="rect">
            <a:avLst/>
          </a:prstGeom>
          <a:noFill/>
          <a:ln w="19050">
            <a:solidFill>
              <a:srgbClr val="FF0000"/>
            </a:solid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nchor="ctr">
            <a:spAutoFit/>
          </a:bodyPr>
          <a:lstStyle/>
          <a:p>
            <a:pPr algn="ctr"/>
            <a:r>
              <a:rPr lang="en-US" altLang="zh-CN" sz="1500" b="1" dirty="0" smtClean="0">
                <a:latin typeface="+mn-ea"/>
                <a:ea typeface="+mn-ea"/>
              </a:rPr>
              <a:t>ATP</a:t>
            </a:r>
            <a:endParaRPr lang="en-US" altLang="zh-CN" sz="1500" b="1" dirty="0" smtClean="0">
              <a:latin typeface="+mn-ea"/>
              <a:ea typeface="+mn-ea"/>
            </a:endParaRPr>
          </a:p>
          <a:p>
            <a:pPr algn="ctr"/>
            <a:r>
              <a:rPr lang="zh-CN" altLang="en-US" sz="1500" b="1" dirty="0" smtClean="0">
                <a:latin typeface="+mn-ea"/>
                <a:ea typeface="+mn-ea"/>
              </a:rPr>
              <a:t>中活跃的</a:t>
            </a:r>
            <a:endParaRPr lang="en-US" altLang="zh-CN" sz="1500" b="1" dirty="0" smtClean="0">
              <a:latin typeface="+mn-ea"/>
              <a:ea typeface="+mn-ea"/>
            </a:endParaRPr>
          </a:p>
          <a:p>
            <a:pPr algn="ctr"/>
            <a:r>
              <a:rPr lang="zh-CN" altLang="en-US" sz="1500" b="1" dirty="0" smtClean="0">
                <a:latin typeface="+mn-ea"/>
                <a:ea typeface="+mn-ea"/>
              </a:rPr>
              <a:t>化学能</a:t>
            </a:r>
            <a:r>
              <a:rPr lang="zh-CN" altLang="en-US" sz="1500" dirty="0"/>
              <a:t>　</a:t>
            </a:r>
            <a:endParaRPr lang="zh-CN" altLang="en-US" sz="1500" dirty="0"/>
          </a:p>
        </p:txBody>
      </p:sp>
      <p:sp>
        <p:nvSpPr>
          <p:cNvPr id="7" name="Rectangle 6"/>
          <p:cNvSpPr>
            <a:spLocks noChangeArrowheads="1"/>
          </p:cNvSpPr>
          <p:nvPr/>
        </p:nvSpPr>
        <p:spPr bwMode="auto">
          <a:xfrm>
            <a:off x="4604741" y="1831138"/>
            <a:ext cx="1001401" cy="761747"/>
          </a:xfrm>
          <a:prstGeom prst="rect">
            <a:avLst/>
          </a:prstGeom>
          <a:noFill/>
          <a:ln w="19050">
            <a:solidFill>
              <a:srgbClr val="FF0000"/>
            </a:solid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nchor="ctr">
            <a:spAutoFit/>
          </a:bodyPr>
          <a:lstStyle/>
          <a:p>
            <a:pPr algn="ctr"/>
            <a:r>
              <a:rPr lang="zh-CN" altLang="en-US" sz="1500" b="1" dirty="0" smtClean="0"/>
              <a:t>有机物中稳定的化学能</a:t>
            </a:r>
            <a:r>
              <a:rPr lang="zh-CN" altLang="en-US" sz="1500" dirty="0"/>
              <a:t>　</a:t>
            </a:r>
            <a:endParaRPr lang="zh-CN" altLang="en-US" sz="1500" dirty="0"/>
          </a:p>
        </p:txBody>
      </p:sp>
      <p:sp>
        <p:nvSpPr>
          <p:cNvPr id="9" name="Rectangle 6"/>
          <p:cNvSpPr>
            <a:spLocks noChangeArrowheads="1"/>
          </p:cNvSpPr>
          <p:nvPr/>
        </p:nvSpPr>
        <p:spPr bwMode="auto">
          <a:xfrm>
            <a:off x="5693313" y="1956304"/>
            <a:ext cx="957858" cy="315471"/>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nchor="ctr">
            <a:spAutoFit/>
          </a:bodyPr>
          <a:lstStyle/>
          <a:p>
            <a:pPr algn="ctr"/>
            <a:r>
              <a:rPr lang="zh-CN" altLang="en-US" sz="1600" b="1" dirty="0" smtClean="0"/>
              <a:t>细胞呼吸</a:t>
            </a:r>
            <a:r>
              <a:rPr lang="zh-CN" altLang="en-US" sz="1500" b="1" dirty="0"/>
              <a:t>　</a:t>
            </a:r>
            <a:endParaRPr lang="zh-CN" altLang="en-US" sz="1500" b="1" dirty="0"/>
          </a:p>
        </p:txBody>
      </p:sp>
      <p:sp>
        <p:nvSpPr>
          <p:cNvPr id="10" name="矩形 9"/>
          <p:cNvSpPr/>
          <p:nvPr/>
        </p:nvSpPr>
        <p:spPr>
          <a:xfrm>
            <a:off x="6726305" y="1842798"/>
            <a:ext cx="1056982" cy="830997"/>
          </a:xfrm>
          <a:prstGeom prst="rect">
            <a:avLst/>
          </a:prstGeom>
          <a:ln w="19050">
            <a:solidFill>
              <a:srgbClr val="FF0000"/>
            </a:solidFill>
          </a:ln>
        </p:spPr>
        <p:txBody>
          <a:bodyPr wrap="square">
            <a:spAutoFit/>
          </a:bodyPr>
          <a:lstStyle/>
          <a:p>
            <a:r>
              <a:rPr lang="en-US" altLang="zh-CN" sz="1600" b="1" dirty="0" smtClean="0"/>
              <a:t>ATP</a:t>
            </a:r>
            <a:endParaRPr lang="en-US" altLang="zh-CN" sz="1600" b="1" dirty="0" smtClean="0"/>
          </a:p>
          <a:p>
            <a:r>
              <a:rPr lang="zh-CN" altLang="en-US" sz="1600" b="1" dirty="0" smtClean="0"/>
              <a:t>中活跃的</a:t>
            </a:r>
            <a:endParaRPr lang="en-US" altLang="zh-CN" sz="1600" b="1" dirty="0" smtClean="0"/>
          </a:p>
          <a:p>
            <a:r>
              <a:rPr lang="zh-CN" altLang="en-US" sz="1600" b="1" dirty="0" smtClean="0"/>
              <a:t>化学能</a:t>
            </a:r>
            <a:endParaRPr lang="zh-CN" altLang="en-US" sz="1600" b="1" dirty="0"/>
          </a:p>
        </p:txBody>
      </p:sp>
      <p:sp>
        <p:nvSpPr>
          <p:cNvPr id="15" name="矩形 14"/>
          <p:cNvSpPr/>
          <p:nvPr/>
        </p:nvSpPr>
        <p:spPr>
          <a:xfrm>
            <a:off x="6377960" y="3432112"/>
            <a:ext cx="1800493" cy="369332"/>
          </a:xfrm>
          <a:prstGeom prst="rect">
            <a:avLst/>
          </a:prstGeom>
          <a:ln w="19050">
            <a:solidFill>
              <a:srgbClr val="FF0000"/>
            </a:solidFill>
          </a:ln>
        </p:spPr>
        <p:txBody>
          <a:bodyPr wrap="none">
            <a:spAutoFit/>
          </a:bodyPr>
          <a:lstStyle/>
          <a:p>
            <a:r>
              <a:rPr lang="zh-CN" altLang="en-US" b="1" dirty="0" smtClean="0"/>
              <a:t>生物体直接利用</a:t>
            </a:r>
            <a:endParaRPr lang="zh-CN" altLang="en-US" b="1" dirty="0"/>
          </a:p>
        </p:txBody>
      </p:sp>
      <p:sp>
        <p:nvSpPr>
          <p:cNvPr id="16" name="椭圆 15"/>
          <p:cNvSpPr/>
          <p:nvPr/>
        </p:nvSpPr>
        <p:spPr>
          <a:xfrm>
            <a:off x="500744" y="1730829"/>
            <a:ext cx="881744" cy="8055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82486" y="1918999"/>
            <a:ext cx="979715" cy="338554"/>
          </a:xfrm>
          <a:prstGeom prst="rect">
            <a:avLst/>
          </a:prstGeom>
        </p:spPr>
        <p:txBody>
          <a:bodyPr wrap="square">
            <a:spAutoFit/>
          </a:bodyPr>
          <a:lstStyle/>
          <a:p>
            <a:r>
              <a:rPr lang="zh-CN" altLang="en-US" sz="1600" b="1" dirty="0" smtClean="0"/>
              <a:t>光反应</a:t>
            </a:r>
            <a:endParaRPr lang="zh-CN" altLang="en-US" sz="1600" b="1" dirty="0"/>
          </a:p>
        </p:txBody>
      </p:sp>
      <p:sp>
        <p:nvSpPr>
          <p:cNvPr id="18" name="矩形 17"/>
          <p:cNvSpPr/>
          <p:nvPr/>
        </p:nvSpPr>
        <p:spPr>
          <a:xfrm>
            <a:off x="3482360" y="1908113"/>
            <a:ext cx="800219" cy="338554"/>
          </a:xfrm>
          <a:prstGeom prst="rect">
            <a:avLst/>
          </a:prstGeom>
        </p:spPr>
        <p:txBody>
          <a:bodyPr wrap="none">
            <a:spAutoFit/>
          </a:bodyPr>
          <a:lstStyle/>
          <a:p>
            <a:r>
              <a:rPr lang="zh-CN" altLang="en-US" sz="1600" b="1" dirty="0" smtClean="0"/>
              <a:t>暗反应</a:t>
            </a:r>
            <a:endParaRPr lang="zh-CN" altLang="en-US" sz="1600" b="1" dirty="0"/>
          </a:p>
        </p:txBody>
      </p:sp>
      <p:cxnSp>
        <p:nvCxnSpPr>
          <p:cNvPr id="22" name="直接箭头连接符 21"/>
          <p:cNvCxnSpPr/>
          <p:nvPr/>
        </p:nvCxnSpPr>
        <p:spPr>
          <a:xfrm>
            <a:off x="3461657" y="2231571"/>
            <a:ext cx="1110343" cy="1088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5649686" y="2286000"/>
            <a:ext cx="1045028" cy="1088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0" idx="2"/>
            <a:endCxn id="15" idx="0"/>
          </p:cNvCxnSpPr>
          <p:nvPr/>
        </p:nvCxnSpPr>
        <p:spPr>
          <a:xfrm>
            <a:off x="7254796" y="2673795"/>
            <a:ext cx="23411" cy="75831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2" name="TextBox 2"/>
          <p:cNvSpPr txBox="1"/>
          <p:nvPr/>
        </p:nvSpPr>
        <p:spPr>
          <a:xfrm>
            <a:off x="278765" y="611505"/>
            <a:ext cx="7237095" cy="430530"/>
          </a:xfrm>
          <a:prstGeom prst="rect">
            <a:avLst/>
          </a:prstGeom>
          <a:noFill/>
        </p:spPr>
        <p:txBody>
          <a:bodyPr wrap="square" lIns="0" tIns="0" rIns="0" bIns="0" rtlCol="0">
            <a:spAutoFit/>
          </a:bodyPr>
          <a:lstStyle/>
          <a:p>
            <a:r>
              <a:rPr lang="zh-CN" altLang="en-US" sz="2800" b="1" dirty="0" smtClean="0">
                <a:latin typeface="楷体" panose="02010609060101010101" charset="-122"/>
                <a:ea typeface="楷体" panose="02010609060101010101" charset="-122"/>
                <a:cs typeface="楷体" panose="02010609060101010101" charset="-122"/>
              </a:rPr>
              <a:t>三．明确</a:t>
            </a:r>
            <a:r>
              <a:rPr lang="en-US" altLang="zh-CN" sz="2800" b="1" dirty="0" smtClean="0">
                <a:latin typeface="楷体" panose="02010609060101010101" charset="-122"/>
                <a:ea typeface="楷体" panose="02010609060101010101" charset="-122"/>
                <a:cs typeface="楷体" panose="02010609060101010101" charset="-122"/>
              </a:rPr>
              <a:t>ATP</a:t>
            </a:r>
            <a:r>
              <a:rPr lang="zh-CN" altLang="en-US" sz="2800" b="1" dirty="0" smtClean="0">
                <a:latin typeface="楷体" panose="02010609060101010101" charset="-122"/>
                <a:ea typeface="楷体" panose="02010609060101010101" charset="-122"/>
                <a:cs typeface="楷体" panose="02010609060101010101" charset="-122"/>
              </a:rPr>
              <a:t>的合成、利用与细胞代谢的关系</a:t>
            </a:r>
            <a:endParaRPr lang="zh-CN" altLang="en-US" sz="2800" b="1" dirty="0">
              <a:latin typeface="楷体" panose="02010609060101010101" charset="-122"/>
              <a:ea typeface="楷体" panose="02010609060101010101" charset="-122"/>
              <a:cs typeface="楷体" panose="02010609060101010101" charset="-122"/>
            </a:endParaRPr>
          </a:p>
        </p:txBody>
      </p:sp>
      <p:sp>
        <p:nvSpPr>
          <p:cNvPr id="52" name="TextBox 51"/>
          <p:cNvSpPr txBox="1"/>
          <p:nvPr/>
        </p:nvSpPr>
        <p:spPr>
          <a:xfrm>
            <a:off x="5519057" y="3831772"/>
            <a:ext cx="3624943" cy="646331"/>
          </a:xfrm>
          <a:prstGeom prst="rect">
            <a:avLst/>
          </a:prstGeom>
          <a:noFill/>
        </p:spPr>
        <p:txBody>
          <a:bodyPr wrap="square" rtlCol="0">
            <a:spAutoFit/>
          </a:bodyPr>
          <a:lstStyle/>
          <a:p>
            <a:r>
              <a:rPr lang="zh-CN" altLang="en-US" b="1" dirty="0" smtClean="0">
                <a:latin typeface="+mn-ea"/>
                <a:ea typeface="+mn-ea"/>
              </a:rPr>
              <a:t>细胞分裂，物质合成，主动运输，神经传导，发光发电</a:t>
            </a:r>
            <a:r>
              <a:rPr lang="en-US" altLang="zh-CN" b="1" dirty="0" smtClean="0">
                <a:latin typeface="+mn-ea"/>
                <a:ea typeface="+mn-ea"/>
              </a:rPr>
              <a:t>……</a:t>
            </a:r>
            <a:endParaRPr lang="zh-CN" altLang="en-US" b="1"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additive="base">
                                        <p:cTn id="77" dur="500" fill="hold"/>
                                        <p:tgtEl>
                                          <p:spTgt spid="52"/>
                                        </p:tgtEl>
                                        <p:attrNameLst>
                                          <p:attrName>ppt_x</p:attrName>
                                        </p:attrNameLst>
                                      </p:cBhvr>
                                      <p:tavLst>
                                        <p:tav tm="0">
                                          <p:val>
                                            <p:strVal val="#ppt_x"/>
                                          </p:val>
                                        </p:tav>
                                        <p:tav tm="100000">
                                          <p:val>
                                            <p:strVal val="#ppt_x"/>
                                          </p:val>
                                        </p:tav>
                                      </p:tavLst>
                                    </p:anim>
                                    <p:anim calcmode="lin" valueType="num">
                                      <p:cBhvr additive="base">
                                        <p:cTn id="7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9" grpId="0"/>
      <p:bldP spid="10" grpId="0" animBg="1"/>
      <p:bldP spid="15" grpId="0" animBg="1"/>
      <p:bldP spid="16" grpId="0" animBg="1"/>
      <p:bldP spid="17" grpId="0"/>
      <p:bldP spid="18"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38990" y="979715"/>
          <a:ext cx="8124010" cy="2601687"/>
        </p:xfrm>
        <a:graphic>
          <a:graphicData uri="http://schemas.openxmlformats.org/drawingml/2006/table">
            <a:tbl>
              <a:tblPr/>
              <a:tblGrid>
                <a:gridCol w="1625067"/>
                <a:gridCol w="893526"/>
                <a:gridCol w="5605417"/>
              </a:tblGrid>
              <a:tr h="419749">
                <a:tc>
                  <a:txBody>
                    <a:bodyPr/>
                    <a:lstStyle/>
                    <a:p>
                      <a:pPr algn="ctr">
                        <a:lnSpc>
                          <a:spcPts val="2000"/>
                        </a:lnSpc>
                        <a:spcAft>
                          <a:spcPts val="0"/>
                        </a:spcAft>
                      </a:pPr>
                      <a:endParaRPr lang="en-US" sz="1800" kern="100" dirty="0">
                        <a:latin typeface="+mn-ea"/>
                        <a:ea typeface="+mn-ea"/>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800" kern="100" dirty="0">
                          <a:latin typeface="+mn-ea"/>
                          <a:ea typeface="+mn-ea"/>
                          <a:cs typeface="Times New Roman" panose="02020603050405020304"/>
                        </a:rPr>
                        <a:t>物质</a:t>
                      </a:r>
                      <a:endParaRPr lang="zh-CN" sz="1800" kern="100" dirty="0">
                        <a:latin typeface="+mn-ea"/>
                        <a:ea typeface="+mn-ea"/>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800" kern="100" dirty="0">
                          <a:latin typeface="+mn-ea"/>
                          <a:ea typeface="+mn-ea"/>
                          <a:cs typeface="Times New Roman" panose="02020603050405020304"/>
                        </a:rPr>
                        <a:t>原因</a:t>
                      </a:r>
                      <a:endParaRPr lang="zh-CN" sz="1800" kern="100" dirty="0">
                        <a:latin typeface="+mn-ea"/>
                        <a:ea typeface="+mn-ea"/>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779">
                <a:tc>
                  <a:txBody>
                    <a:bodyPr/>
                    <a:lstStyle/>
                    <a:p>
                      <a:pPr algn="ctr">
                        <a:lnSpc>
                          <a:spcPts val="2000"/>
                        </a:lnSpc>
                        <a:spcAft>
                          <a:spcPts val="0"/>
                        </a:spcAft>
                      </a:pPr>
                      <a:r>
                        <a:rPr lang="zh-CN" sz="1800" kern="100" dirty="0">
                          <a:latin typeface="+mn-ea"/>
                          <a:ea typeface="+mn-ea"/>
                          <a:cs typeface="Times New Roman" panose="02020603050405020304"/>
                        </a:rPr>
                        <a:t>直接能源物质</a:t>
                      </a:r>
                      <a:endParaRPr lang="zh-CN" sz="1800" kern="100" dirty="0">
                        <a:latin typeface="+mn-ea"/>
                        <a:ea typeface="+mn-ea"/>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2000"/>
                        </a:lnSpc>
                        <a:spcAft>
                          <a:spcPts val="0"/>
                        </a:spcAft>
                      </a:pPr>
                      <a:endParaRPr lang="zh-CN" sz="1800" kern="100" dirty="0">
                        <a:latin typeface="+mn-ea"/>
                        <a:ea typeface="+mn-ea"/>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endParaRPr lang="zh-CN" sz="1800" kern="100" dirty="0">
                        <a:latin typeface="+mn-ea"/>
                        <a:ea typeface="+mn-ea"/>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779">
                <a:tc>
                  <a:txBody>
                    <a:bodyPr/>
                    <a:lstStyle/>
                    <a:p>
                      <a:pPr algn="ctr">
                        <a:lnSpc>
                          <a:spcPts val="2000"/>
                        </a:lnSpc>
                        <a:spcAft>
                          <a:spcPts val="0"/>
                        </a:spcAft>
                      </a:pPr>
                      <a:r>
                        <a:rPr lang="zh-CN" sz="1800" kern="100" dirty="0">
                          <a:latin typeface="+mn-ea"/>
                          <a:ea typeface="+mn-ea"/>
                          <a:cs typeface="Times New Roman" panose="02020603050405020304"/>
                        </a:rPr>
                        <a:t>主要能源物质</a:t>
                      </a:r>
                      <a:endParaRPr lang="zh-CN" sz="1800" kern="100" dirty="0">
                        <a:latin typeface="+mn-ea"/>
                        <a:ea typeface="+mn-ea"/>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2000"/>
                        </a:lnSpc>
                        <a:spcAft>
                          <a:spcPts val="0"/>
                        </a:spcAft>
                      </a:pPr>
                      <a:endParaRPr lang="zh-CN" sz="1800" kern="100" dirty="0">
                        <a:latin typeface="+mn-ea"/>
                        <a:ea typeface="+mn-ea"/>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endParaRPr lang="zh-CN" sz="1800" kern="100" dirty="0">
                        <a:latin typeface="+mn-ea"/>
                        <a:ea typeface="+mn-ea"/>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601">
                <a:tc>
                  <a:txBody>
                    <a:bodyPr/>
                    <a:lstStyle/>
                    <a:p>
                      <a:pPr algn="ctr">
                        <a:lnSpc>
                          <a:spcPts val="2000"/>
                        </a:lnSpc>
                        <a:spcAft>
                          <a:spcPts val="0"/>
                        </a:spcAft>
                      </a:pPr>
                      <a:r>
                        <a:rPr lang="zh-CN" sz="1800" kern="100" dirty="0">
                          <a:latin typeface="+mn-ea"/>
                          <a:ea typeface="+mn-ea"/>
                          <a:cs typeface="Times New Roman" panose="02020603050405020304"/>
                        </a:rPr>
                        <a:t>主要储能物质</a:t>
                      </a:r>
                      <a:endParaRPr lang="zh-CN" sz="1800" kern="100" dirty="0">
                        <a:latin typeface="+mn-ea"/>
                        <a:ea typeface="+mn-ea"/>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2000"/>
                        </a:lnSpc>
                        <a:spcAft>
                          <a:spcPts val="0"/>
                        </a:spcAft>
                      </a:pPr>
                      <a:endParaRPr lang="zh-CN" sz="1800" kern="100" dirty="0">
                        <a:latin typeface="+mn-ea"/>
                        <a:ea typeface="+mn-ea"/>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endParaRPr lang="en-US" sz="1800" kern="100" dirty="0">
                        <a:latin typeface="+mn-ea"/>
                        <a:ea typeface="+mn-ea"/>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779">
                <a:tc>
                  <a:txBody>
                    <a:bodyPr/>
                    <a:lstStyle/>
                    <a:p>
                      <a:pPr algn="ctr">
                        <a:lnSpc>
                          <a:spcPts val="2000"/>
                        </a:lnSpc>
                        <a:spcAft>
                          <a:spcPts val="0"/>
                        </a:spcAft>
                      </a:pPr>
                      <a:r>
                        <a:rPr lang="zh-CN" sz="1800" kern="100" dirty="0">
                          <a:latin typeface="+mn-ea"/>
                          <a:ea typeface="+mn-ea"/>
                          <a:cs typeface="Times New Roman" panose="02020603050405020304"/>
                        </a:rPr>
                        <a:t>最终能量来源</a:t>
                      </a:r>
                      <a:endParaRPr lang="zh-CN" sz="1800" kern="100" dirty="0">
                        <a:latin typeface="+mn-ea"/>
                        <a:ea typeface="+mn-ea"/>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2000"/>
                        </a:lnSpc>
                        <a:spcAft>
                          <a:spcPts val="0"/>
                        </a:spcAft>
                      </a:pPr>
                      <a:endParaRPr lang="zh-CN" sz="1800" kern="100" dirty="0">
                        <a:latin typeface="+mn-ea"/>
                        <a:ea typeface="+mn-ea"/>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endParaRPr lang="zh-CN" sz="1800" kern="100" dirty="0">
                        <a:latin typeface="+mn-ea"/>
                        <a:ea typeface="+mn-ea"/>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2"/>
          <p:cNvSpPr txBox="1"/>
          <p:nvPr/>
        </p:nvSpPr>
        <p:spPr>
          <a:xfrm>
            <a:off x="300355" y="360680"/>
            <a:ext cx="4956175" cy="430530"/>
          </a:xfrm>
          <a:prstGeom prst="rect">
            <a:avLst/>
          </a:prstGeom>
          <a:noFill/>
        </p:spPr>
        <p:txBody>
          <a:bodyPr wrap="square" lIns="0" tIns="0" rIns="0" bIns="0" rtlCol="0">
            <a:spAutoFit/>
          </a:bodyPr>
          <a:lstStyle/>
          <a:p>
            <a:r>
              <a:rPr lang="zh-CN" altLang="en-US" sz="2800" b="1" dirty="0" smtClean="0">
                <a:latin typeface="楷体" panose="02010609060101010101" charset="-122"/>
                <a:ea typeface="楷体" panose="02010609060101010101" charset="-122"/>
                <a:cs typeface="Times New Roman" panose="02020603050405020304" pitchFamily="18" charset="0"/>
              </a:rPr>
              <a:t>四、概括学过的能源物质类型</a:t>
            </a:r>
            <a:endParaRPr lang="zh-CN" altLang="en-US" sz="2800" b="1" dirty="0">
              <a:latin typeface="楷体" panose="02010609060101010101" charset="-122"/>
              <a:ea typeface="楷体" panose="02010609060101010101" charset="-122"/>
              <a:cs typeface="Times New Roman" panose="02020603050405020304" pitchFamily="18" charset="0"/>
            </a:endParaRPr>
          </a:p>
        </p:txBody>
      </p:sp>
      <p:sp>
        <p:nvSpPr>
          <p:cNvPr id="5" name="矩形 4"/>
          <p:cNvSpPr/>
          <p:nvPr/>
        </p:nvSpPr>
        <p:spPr>
          <a:xfrm>
            <a:off x="2365603" y="1526487"/>
            <a:ext cx="602793" cy="348813"/>
          </a:xfrm>
          <a:prstGeom prst="rect">
            <a:avLst/>
          </a:prstGeom>
        </p:spPr>
        <p:txBody>
          <a:bodyPr wrap="none">
            <a:spAutoFit/>
          </a:bodyPr>
          <a:lstStyle/>
          <a:p>
            <a:pPr algn="ctr">
              <a:lnSpc>
                <a:spcPts val="2000"/>
              </a:lnSpc>
            </a:pPr>
            <a:r>
              <a:rPr lang="en-US" altLang="zh-CN" kern="100" dirty="0" smtClean="0">
                <a:latin typeface="+mn-ea"/>
                <a:cs typeface="Courier New" panose="02070309020205020404"/>
              </a:rPr>
              <a:t>ATP</a:t>
            </a:r>
            <a:endParaRPr lang="zh-CN" altLang="zh-CN" kern="100" dirty="0">
              <a:latin typeface="+mn-ea"/>
              <a:cs typeface="Courier New" panose="02070309020205020404"/>
            </a:endParaRPr>
          </a:p>
        </p:txBody>
      </p:sp>
      <p:sp>
        <p:nvSpPr>
          <p:cNvPr id="6" name="矩形 5"/>
          <p:cNvSpPr/>
          <p:nvPr/>
        </p:nvSpPr>
        <p:spPr>
          <a:xfrm>
            <a:off x="2398262" y="2092544"/>
            <a:ext cx="646331" cy="348813"/>
          </a:xfrm>
          <a:prstGeom prst="rect">
            <a:avLst/>
          </a:prstGeom>
        </p:spPr>
        <p:txBody>
          <a:bodyPr wrap="none">
            <a:spAutoFit/>
          </a:bodyPr>
          <a:lstStyle/>
          <a:p>
            <a:pPr algn="ctr">
              <a:lnSpc>
                <a:spcPts val="2000"/>
              </a:lnSpc>
            </a:pPr>
            <a:r>
              <a:rPr lang="zh-CN" altLang="zh-CN" kern="100" dirty="0" smtClean="0">
                <a:latin typeface="+mn-ea"/>
                <a:cs typeface="Times New Roman" panose="02020603050405020304"/>
              </a:rPr>
              <a:t>糖类</a:t>
            </a:r>
            <a:endParaRPr lang="zh-CN" altLang="zh-CN" kern="100" dirty="0">
              <a:latin typeface="+mn-ea"/>
              <a:cs typeface="Courier New" panose="02070309020205020404"/>
            </a:endParaRPr>
          </a:p>
        </p:txBody>
      </p:sp>
      <p:sp>
        <p:nvSpPr>
          <p:cNvPr id="7" name="矩形 6"/>
          <p:cNvSpPr/>
          <p:nvPr/>
        </p:nvSpPr>
        <p:spPr>
          <a:xfrm>
            <a:off x="2409148" y="2615058"/>
            <a:ext cx="646331" cy="348813"/>
          </a:xfrm>
          <a:prstGeom prst="rect">
            <a:avLst/>
          </a:prstGeom>
        </p:spPr>
        <p:txBody>
          <a:bodyPr wrap="none">
            <a:spAutoFit/>
          </a:bodyPr>
          <a:lstStyle/>
          <a:p>
            <a:pPr algn="ctr">
              <a:lnSpc>
                <a:spcPts val="2000"/>
              </a:lnSpc>
            </a:pPr>
            <a:r>
              <a:rPr lang="zh-CN" altLang="zh-CN" kern="100" dirty="0" smtClean="0">
                <a:latin typeface="+mn-ea"/>
                <a:cs typeface="Times New Roman" panose="02020603050405020304"/>
              </a:rPr>
              <a:t>脂肪</a:t>
            </a:r>
            <a:endParaRPr lang="zh-CN" altLang="zh-CN" kern="100" dirty="0">
              <a:latin typeface="+mn-ea"/>
              <a:cs typeface="Courier New" panose="02070309020205020404"/>
            </a:endParaRPr>
          </a:p>
        </p:txBody>
      </p:sp>
      <p:sp>
        <p:nvSpPr>
          <p:cNvPr id="8" name="矩形 7"/>
          <p:cNvSpPr/>
          <p:nvPr/>
        </p:nvSpPr>
        <p:spPr>
          <a:xfrm>
            <a:off x="2293732" y="3192001"/>
            <a:ext cx="877163" cy="348813"/>
          </a:xfrm>
          <a:prstGeom prst="rect">
            <a:avLst/>
          </a:prstGeom>
        </p:spPr>
        <p:txBody>
          <a:bodyPr wrap="none">
            <a:spAutoFit/>
          </a:bodyPr>
          <a:lstStyle/>
          <a:p>
            <a:pPr algn="ctr">
              <a:lnSpc>
                <a:spcPts val="2000"/>
              </a:lnSpc>
            </a:pPr>
            <a:r>
              <a:rPr lang="zh-CN" altLang="zh-CN" kern="100" dirty="0" smtClean="0">
                <a:latin typeface="+mn-ea"/>
                <a:cs typeface="Times New Roman" panose="02020603050405020304"/>
              </a:rPr>
              <a:t>太阳能</a:t>
            </a:r>
            <a:endParaRPr lang="zh-CN" altLang="zh-CN" kern="100" dirty="0">
              <a:latin typeface="+mn-ea"/>
              <a:cs typeface="Courier New" panose="02070309020205020404"/>
            </a:endParaRPr>
          </a:p>
        </p:txBody>
      </p:sp>
      <p:sp>
        <p:nvSpPr>
          <p:cNvPr id="9" name="矩形 8"/>
          <p:cNvSpPr/>
          <p:nvPr/>
        </p:nvSpPr>
        <p:spPr>
          <a:xfrm>
            <a:off x="3148962" y="1504715"/>
            <a:ext cx="4108817" cy="348813"/>
          </a:xfrm>
          <a:prstGeom prst="rect">
            <a:avLst/>
          </a:prstGeom>
        </p:spPr>
        <p:txBody>
          <a:bodyPr wrap="none">
            <a:spAutoFit/>
          </a:bodyPr>
          <a:lstStyle/>
          <a:p>
            <a:pPr>
              <a:lnSpc>
                <a:spcPts val="2000"/>
              </a:lnSpc>
            </a:pPr>
            <a:r>
              <a:rPr lang="zh-CN" altLang="zh-CN" kern="100" dirty="0" smtClean="0">
                <a:latin typeface="+mn-ea"/>
                <a:cs typeface="Times New Roman" panose="02020603050405020304"/>
              </a:rPr>
              <a:t>水解释放的能量直接用于各种生命活动</a:t>
            </a:r>
            <a:endParaRPr lang="zh-CN" altLang="zh-CN" kern="100" dirty="0">
              <a:latin typeface="+mn-ea"/>
              <a:cs typeface="Courier New" panose="02070309020205020404"/>
            </a:endParaRPr>
          </a:p>
        </p:txBody>
      </p:sp>
      <p:sp>
        <p:nvSpPr>
          <p:cNvPr id="10" name="矩形 9"/>
          <p:cNvSpPr/>
          <p:nvPr/>
        </p:nvSpPr>
        <p:spPr>
          <a:xfrm>
            <a:off x="3179534" y="2005459"/>
            <a:ext cx="4352474" cy="348813"/>
          </a:xfrm>
          <a:prstGeom prst="rect">
            <a:avLst/>
          </a:prstGeom>
        </p:spPr>
        <p:txBody>
          <a:bodyPr wrap="none">
            <a:spAutoFit/>
          </a:bodyPr>
          <a:lstStyle/>
          <a:p>
            <a:pPr>
              <a:lnSpc>
                <a:spcPts val="2000"/>
              </a:lnSpc>
            </a:pPr>
            <a:r>
              <a:rPr lang="zh-CN" altLang="zh-CN" kern="100" dirty="0" smtClean="0">
                <a:latin typeface="+mn-ea"/>
                <a:cs typeface="Times New Roman" panose="02020603050405020304"/>
              </a:rPr>
              <a:t>生命活动需要的能量大约</a:t>
            </a:r>
            <a:r>
              <a:rPr lang="en-US" altLang="zh-CN" kern="100" dirty="0" smtClean="0">
                <a:latin typeface="+mn-ea"/>
                <a:cs typeface="Courier New" panose="02070309020205020404"/>
              </a:rPr>
              <a:t>70%</a:t>
            </a:r>
            <a:r>
              <a:rPr lang="zh-CN" altLang="zh-CN" kern="100" dirty="0" smtClean="0">
                <a:latin typeface="+mn-ea"/>
                <a:cs typeface="Times New Roman" panose="02020603050405020304"/>
              </a:rPr>
              <a:t>由糖类提供</a:t>
            </a:r>
            <a:endParaRPr lang="zh-CN" altLang="zh-CN" kern="100" dirty="0">
              <a:latin typeface="+mn-ea"/>
              <a:cs typeface="Courier New" panose="02070309020205020404"/>
            </a:endParaRPr>
          </a:p>
        </p:txBody>
      </p:sp>
      <p:sp>
        <p:nvSpPr>
          <p:cNvPr id="11" name="矩形 10"/>
          <p:cNvSpPr/>
          <p:nvPr/>
        </p:nvSpPr>
        <p:spPr>
          <a:xfrm>
            <a:off x="3200398" y="2606561"/>
            <a:ext cx="4746173" cy="348813"/>
          </a:xfrm>
          <a:prstGeom prst="rect">
            <a:avLst/>
          </a:prstGeom>
        </p:spPr>
        <p:txBody>
          <a:bodyPr wrap="square">
            <a:spAutoFit/>
          </a:bodyPr>
          <a:lstStyle/>
          <a:p>
            <a:pPr>
              <a:lnSpc>
                <a:spcPts val="2000"/>
              </a:lnSpc>
            </a:pPr>
            <a:r>
              <a:rPr lang="en-US" altLang="zh-CN" kern="100" dirty="0" smtClean="0">
                <a:latin typeface="+mn-ea"/>
                <a:cs typeface="Times New Roman" panose="02020603050405020304"/>
              </a:rPr>
              <a:t>脂肪储备的能量是同等质量糖类的两倍多</a:t>
            </a:r>
            <a:endParaRPr lang="en-US" altLang="zh-CN" kern="100" dirty="0">
              <a:latin typeface="+mn-ea"/>
              <a:cs typeface="Courier New" panose="02070309020205020404"/>
            </a:endParaRPr>
          </a:p>
        </p:txBody>
      </p:sp>
      <p:sp>
        <p:nvSpPr>
          <p:cNvPr id="12" name="矩形 11"/>
          <p:cNvSpPr/>
          <p:nvPr/>
        </p:nvSpPr>
        <p:spPr>
          <a:xfrm>
            <a:off x="3200399" y="3031103"/>
            <a:ext cx="5529943" cy="605294"/>
          </a:xfrm>
          <a:prstGeom prst="rect">
            <a:avLst/>
          </a:prstGeom>
        </p:spPr>
        <p:txBody>
          <a:bodyPr wrap="square">
            <a:spAutoFit/>
          </a:bodyPr>
          <a:lstStyle/>
          <a:p>
            <a:pPr>
              <a:lnSpc>
                <a:spcPts val="2000"/>
              </a:lnSpc>
            </a:pPr>
            <a:r>
              <a:rPr lang="zh-CN" altLang="zh-CN" kern="100" dirty="0" smtClean="0">
                <a:latin typeface="+mn-ea"/>
                <a:cs typeface="Times New Roman" panose="02020603050405020304"/>
              </a:rPr>
              <a:t>地球上所有生物需要的能量都直接或者间接来自植物光合作用固定的太阳能</a:t>
            </a:r>
            <a:endParaRPr lang="zh-CN" altLang="zh-CN" kern="100" dirty="0">
              <a:latin typeface="+mn-ea"/>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0191"/>
            <a:ext cx="9071219" cy="646331"/>
          </a:xfrm>
          <a:prstGeom prst="rect">
            <a:avLst/>
          </a:prstGeom>
          <a:noFill/>
        </p:spPr>
        <p:txBody>
          <a:bodyPr wrap="square" rtlCol="0">
            <a:spAutoFit/>
          </a:bodyPr>
          <a:lstStyle/>
          <a:p>
            <a:pPr algn="ctr">
              <a:lnSpc>
                <a:spcPct val="150000"/>
              </a:lnSpc>
            </a:pPr>
            <a:r>
              <a:rPr lang="en-US" altLang="zh-CN" sz="2400" b="1" kern="100" dirty="0" smtClean="0">
                <a:solidFill>
                  <a:srgbClr val="0633CC"/>
                </a:solidFill>
                <a:latin typeface="Times New Roman" panose="02020603050405020304"/>
                <a:ea typeface="华文细黑" panose="02010600040101010101" pitchFamily="2" charset="-122"/>
                <a:cs typeface="Courier New" panose="02070309020205020404"/>
              </a:rPr>
              <a:t>ATP</a:t>
            </a:r>
            <a:r>
              <a:rPr lang="zh-CN" altLang="zh-CN" sz="2400" b="1" kern="100" dirty="0">
                <a:solidFill>
                  <a:srgbClr val="0633CC"/>
                </a:solidFill>
                <a:latin typeface="Times New Roman" panose="02020603050405020304"/>
                <a:ea typeface="华文细黑" panose="02010600040101010101" pitchFamily="2" charset="-122"/>
                <a:cs typeface="Courier New" panose="02070309020205020404"/>
              </a:rPr>
              <a:t>形</a:t>
            </a:r>
            <a:r>
              <a:rPr lang="zh-CN" altLang="zh-CN" sz="2400" b="1" kern="100" dirty="0" smtClean="0">
                <a:solidFill>
                  <a:srgbClr val="0633CC"/>
                </a:solidFill>
                <a:latin typeface="Times New Roman" panose="02020603050405020304"/>
                <a:ea typeface="华文细黑" panose="02010600040101010101" pitchFamily="2" charset="-122"/>
                <a:cs typeface="Courier New" panose="02070309020205020404"/>
              </a:rPr>
              <a:t>成</a:t>
            </a:r>
            <a:r>
              <a:rPr lang="zh-CN" altLang="en-US" sz="2400" b="1" kern="100" dirty="0" smtClean="0">
                <a:solidFill>
                  <a:srgbClr val="0633CC"/>
                </a:solidFill>
                <a:latin typeface="Times New Roman" panose="02020603050405020304"/>
                <a:ea typeface="华文细黑" panose="02010600040101010101" pitchFamily="2" charset="-122"/>
                <a:cs typeface="Courier New" panose="02070309020205020404"/>
              </a:rPr>
              <a:t>和水解</a:t>
            </a:r>
            <a:r>
              <a:rPr lang="zh-CN" altLang="zh-CN" sz="2400" b="1" kern="100" dirty="0" smtClean="0">
                <a:solidFill>
                  <a:srgbClr val="0633CC"/>
                </a:solidFill>
                <a:latin typeface="Times New Roman" panose="02020603050405020304"/>
                <a:ea typeface="华文细黑" panose="02010600040101010101" pitchFamily="2" charset="-122"/>
                <a:cs typeface="Courier New" panose="02070309020205020404"/>
              </a:rPr>
              <a:t>的</a:t>
            </a:r>
            <a:r>
              <a:rPr lang="zh-CN" altLang="zh-CN" sz="2400" b="1" kern="100" dirty="0">
                <a:solidFill>
                  <a:srgbClr val="0633CC"/>
                </a:solidFill>
                <a:latin typeface="Times New Roman" panose="02020603050405020304"/>
                <a:ea typeface="华文细黑" panose="02010600040101010101" pitchFamily="2" charset="-122"/>
                <a:cs typeface="Courier New" panose="02070309020205020404"/>
              </a:rPr>
              <a:t>场所及相关生理过程</a:t>
            </a:r>
            <a:endParaRPr lang="zh-CN" altLang="zh-CN" sz="2400" b="1" kern="100" dirty="0">
              <a:solidFill>
                <a:srgbClr val="0633CC"/>
              </a:solidFill>
              <a:latin typeface="Times New Roman" panose="02020603050405020304"/>
              <a:ea typeface="华文细黑" panose="02010600040101010101" pitchFamily="2" charset="-122"/>
              <a:cs typeface="Courier New" panose="02070309020205020404"/>
            </a:endParaRPr>
          </a:p>
        </p:txBody>
      </p:sp>
      <p:sp>
        <p:nvSpPr>
          <p:cNvPr id="4" name="TextBox 3"/>
          <p:cNvSpPr txBox="1"/>
          <p:nvPr/>
        </p:nvSpPr>
        <p:spPr>
          <a:xfrm>
            <a:off x="0" y="0"/>
            <a:ext cx="1415772" cy="461665"/>
          </a:xfrm>
          <a:prstGeom prst="rect">
            <a:avLst/>
          </a:prstGeom>
          <a:solidFill>
            <a:srgbClr val="00B0F0"/>
          </a:solidFill>
        </p:spPr>
        <p:txBody>
          <a:bodyPr wrap="none" rtlCol="0">
            <a:spAutoFit/>
          </a:bodyPr>
          <a:lstStyle/>
          <a:p>
            <a:r>
              <a:rPr lang="zh-CN" altLang="en-US" sz="2400" b="1" dirty="0" smtClean="0">
                <a:solidFill>
                  <a:schemeClr val="tx1"/>
                </a:solidFill>
                <a:latin typeface="微软雅黑" panose="020B0503020204020204" charset="-122"/>
                <a:ea typeface="微软雅黑" panose="020B0503020204020204" charset="-122"/>
              </a:rPr>
              <a:t>归纳提升</a:t>
            </a:r>
            <a:endParaRPr lang="zh-CN" altLang="en-US" sz="2400" b="1" dirty="0">
              <a:solidFill>
                <a:schemeClr val="tx1"/>
              </a:solidFill>
              <a:latin typeface="微软雅黑" panose="020B0503020204020204" charset="-122"/>
              <a:ea typeface="微软雅黑" panose="020B0503020204020204" charset="-122"/>
            </a:endParaRPr>
          </a:p>
        </p:txBody>
      </p:sp>
      <p:graphicFrame>
        <p:nvGraphicFramePr>
          <p:cNvPr id="7" name="表格 6"/>
          <p:cNvGraphicFramePr>
            <a:graphicFrameLocks noGrp="1"/>
          </p:cNvGraphicFramePr>
          <p:nvPr/>
        </p:nvGraphicFramePr>
        <p:xfrm>
          <a:off x="186011" y="972389"/>
          <a:ext cx="8571978" cy="3200400"/>
        </p:xfrm>
        <a:graphic>
          <a:graphicData uri="http://schemas.openxmlformats.org/drawingml/2006/table">
            <a:tbl>
              <a:tblPr/>
              <a:tblGrid>
                <a:gridCol w="1515194"/>
                <a:gridCol w="2952328"/>
                <a:gridCol w="4104456"/>
              </a:tblGrid>
              <a:tr h="387100">
                <a:tc>
                  <a:txBody>
                    <a:bodyPr/>
                    <a:lstStyle/>
                    <a:p>
                      <a:pPr algn="ctr">
                        <a:lnSpc>
                          <a:spcPct val="150000"/>
                        </a:lnSpc>
                        <a:spcAft>
                          <a:spcPts val="0"/>
                        </a:spcAft>
                      </a:pPr>
                      <a:r>
                        <a:rPr lang="zh-CN" sz="2000" kern="100" dirty="0">
                          <a:effectLst/>
                          <a:latin typeface="Times New Roman" panose="02020603050405020304"/>
                          <a:ea typeface="华文细黑" panose="02010600040101010101" pitchFamily="2" charset="-122"/>
                          <a:cs typeface="Times New Roman" panose="02020603050405020304"/>
                        </a:rPr>
                        <a:t>转化</a:t>
                      </a:r>
                      <a:endParaRPr lang="zh-CN" sz="2000" kern="100" dirty="0">
                        <a:effectLst/>
                        <a:latin typeface="宋体" panose="02010600030101010101" pitchFamily="2" charset="-122"/>
                        <a:cs typeface="Courier New" panose="020703090202050204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000" kern="100" dirty="0">
                          <a:effectLst/>
                          <a:latin typeface="Times New Roman" panose="02020603050405020304"/>
                          <a:ea typeface="华文细黑" panose="02010600040101010101" pitchFamily="2" charset="-122"/>
                          <a:cs typeface="Times New Roman" panose="02020603050405020304"/>
                        </a:rPr>
                        <a:t>场所</a:t>
                      </a:r>
                      <a:endParaRPr lang="zh-CN" sz="2000" kern="100" dirty="0">
                        <a:effectLst/>
                        <a:latin typeface="宋体" panose="02010600030101010101" pitchFamily="2" charset="-122"/>
                        <a:cs typeface="Courier New" panose="020703090202050204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000" kern="100" dirty="0">
                          <a:effectLst/>
                          <a:latin typeface="Times New Roman" panose="02020603050405020304"/>
                          <a:ea typeface="华文细黑" panose="02010600040101010101" pitchFamily="2" charset="-122"/>
                          <a:cs typeface="Times New Roman" panose="02020603050405020304"/>
                        </a:rPr>
                        <a:t>相关生理过程</a:t>
                      </a:r>
                      <a:endParaRPr lang="zh-CN" sz="2000" kern="100" dirty="0">
                        <a:effectLst/>
                        <a:latin typeface="宋体" panose="02010600030101010101" pitchFamily="2" charset="-122"/>
                        <a:cs typeface="Courier New" panose="020703090202050204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100">
                <a:tc rowSpan="3">
                  <a:txBody>
                    <a:bodyPr/>
                    <a:lstStyle/>
                    <a:p>
                      <a:pPr algn="ctr">
                        <a:lnSpc>
                          <a:spcPct val="150000"/>
                        </a:lnSpc>
                        <a:spcAft>
                          <a:spcPts val="0"/>
                        </a:spcAft>
                      </a:pPr>
                      <a:r>
                        <a:rPr lang="en-US" sz="2000" kern="100" dirty="0">
                          <a:effectLst/>
                          <a:latin typeface="Times New Roman" panose="02020603050405020304"/>
                          <a:ea typeface="华文细黑" panose="02010600040101010101" pitchFamily="2" charset="-122"/>
                          <a:cs typeface="Courier New" panose="02070309020205020404"/>
                        </a:rPr>
                        <a:t>ATP</a:t>
                      </a:r>
                      <a:r>
                        <a:rPr lang="zh-CN" sz="2000" kern="100" dirty="0">
                          <a:effectLst/>
                          <a:latin typeface="Times New Roman" panose="02020603050405020304"/>
                          <a:ea typeface="华文细黑" panose="02010600040101010101" pitchFamily="2" charset="-122"/>
                          <a:cs typeface="Times New Roman" panose="02020603050405020304"/>
                        </a:rPr>
                        <a:t>形成</a:t>
                      </a:r>
                      <a:endParaRPr lang="zh-CN" sz="2000" kern="100" dirty="0">
                        <a:effectLst/>
                        <a:latin typeface="宋体" panose="02010600030101010101" pitchFamily="2" charset="-122"/>
                        <a:cs typeface="Courier New" panose="020703090202050204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000" kern="100" dirty="0">
                          <a:effectLst/>
                          <a:latin typeface="Times New Roman" panose="02020603050405020304"/>
                          <a:ea typeface="华文细黑" panose="02010600040101010101" pitchFamily="2" charset="-122"/>
                          <a:cs typeface="Times New Roman" panose="02020603050405020304"/>
                        </a:rPr>
                        <a:t>细胞质基质</a:t>
                      </a:r>
                      <a:endParaRPr lang="zh-CN" sz="2000" kern="100" dirty="0">
                        <a:effectLst/>
                        <a:latin typeface="宋体" panose="02010600030101010101" pitchFamily="2" charset="-122"/>
                        <a:cs typeface="Courier New" panose="020703090202050204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000" kern="100" dirty="0">
                          <a:effectLst/>
                          <a:latin typeface="Times New Roman" panose="02020603050405020304"/>
                          <a:ea typeface="华文细黑" panose="02010600040101010101" pitchFamily="2" charset="-122"/>
                          <a:cs typeface="Times New Roman" panose="02020603050405020304"/>
                        </a:rPr>
                        <a:t>有氧呼吸的第一阶段和无氧呼吸</a:t>
                      </a:r>
                      <a:endParaRPr lang="zh-CN" sz="2000" kern="100" dirty="0">
                        <a:effectLst/>
                        <a:latin typeface="宋体" panose="02010600030101010101" pitchFamily="2" charset="-122"/>
                        <a:cs typeface="Courier New" panose="020703090202050204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100">
                <a:tc vMerge="1">
                  <a:tcPr/>
                </a:tc>
                <a:tc>
                  <a:txBody>
                    <a:bodyPr/>
                    <a:lstStyle/>
                    <a:p>
                      <a:pPr algn="ctr">
                        <a:lnSpc>
                          <a:spcPct val="150000"/>
                        </a:lnSpc>
                        <a:spcAft>
                          <a:spcPts val="0"/>
                        </a:spcAft>
                      </a:pPr>
                      <a:r>
                        <a:rPr lang="zh-CN" sz="2000" kern="100" dirty="0">
                          <a:effectLst/>
                          <a:latin typeface="Times New Roman" panose="02020603050405020304"/>
                          <a:ea typeface="华文细黑" panose="02010600040101010101" pitchFamily="2" charset="-122"/>
                          <a:cs typeface="Times New Roman" panose="02020603050405020304"/>
                        </a:rPr>
                        <a:t>线粒体</a:t>
                      </a:r>
                      <a:endParaRPr lang="zh-CN" sz="2000" kern="100" dirty="0">
                        <a:effectLst/>
                        <a:latin typeface="宋体" panose="02010600030101010101" pitchFamily="2" charset="-122"/>
                        <a:cs typeface="Courier New" panose="020703090202050204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000" kern="100" dirty="0">
                          <a:effectLst/>
                          <a:latin typeface="Times New Roman" panose="02020603050405020304"/>
                          <a:ea typeface="华文细黑" panose="02010600040101010101" pitchFamily="2" charset="-122"/>
                          <a:cs typeface="Times New Roman" panose="02020603050405020304"/>
                        </a:rPr>
                        <a:t>有氧呼吸的第二、三阶段</a:t>
                      </a:r>
                      <a:endParaRPr lang="zh-CN" sz="2000" kern="100" dirty="0">
                        <a:effectLst/>
                        <a:latin typeface="宋体" panose="02010600030101010101" pitchFamily="2" charset="-122"/>
                        <a:cs typeface="Courier New" panose="020703090202050204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4200">
                <a:tc vMerge="1">
                  <a:tcPr/>
                </a:tc>
                <a:tc>
                  <a:txBody>
                    <a:bodyPr/>
                    <a:lstStyle/>
                    <a:p>
                      <a:pPr algn="ctr">
                        <a:lnSpc>
                          <a:spcPct val="150000"/>
                        </a:lnSpc>
                        <a:spcAft>
                          <a:spcPts val="0"/>
                        </a:spcAft>
                      </a:pPr>
                      <a:r>
                        <a:rPr lang="zh-CN" sz="2000" kern="100" dirty="0">
                          <a:effectLst/>
                          <a:latin typeface="Times New Roman" panose="02020603050405020304"/>
                          <a:ea typeface="华文细黑" panose="02010600040101010101" pitchFamily="2" charset="-122"/>
                          <a:cs typeface="Times New Roman" panose="02020603050405020304"/>
                        </a:rPr>
                        <a:t>叶绿体类</a:t>
                      </a:r>
                      <a:endParaRPr lang="zh-CN" sz="2000" kern="100" dirty="0">
                        <a:effectLst/>
                        <a:latin typeface="宋体" panose="02010600030101010101" pitchFamily="2" charset="-122"/>
                        <a:cs typeface="Courier New" panose="02070309020205020404"/>
                      </a:endParaRPr>
                    </a:p>
                    <a:p>
                      <a:pPr algn="ctr">
                        <a:lnSpc>
                          <a:spcPct val="150000"/>
                        </a:lnSpc>
                        <a:spcAft>
                          <a:spcPts val="0"/>
                        </a:spcAft>
                      </a:pPr>
                      <a:r>
                        <a:rPr lang="zh-CN" sz="2000" kern="100" dirty="0">
                          <a:effectLst/>
                          <a:latin typeface="Times New Roman" panose="02020603050405020304"/>
                          <a:ea typeface="华文细黑" panose="02010600040101010101" pitchFamily="2" charset="-122"/>
                          <a:cs typeface="Times New Roman" panose="02020603050405020304"/>
                        </a:rPr>
                        <a:t>囊体的薄膜</a:t>
                      </a:r>
                      <a:endParaRPr lang="zh-CN" sz="2000" kern="100" dirty="0">
                        <a:effectLst/>
                        <a:latin typeface="宋体" panose="02010600030101010101" pitchFamily="2" charset="-122"/>
                        <a:cs typeface="Courier New" panose="020703090202050204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000" kern="100" dirty="0">
                          <a:effectLst/>
                          <a:latin typeface="Times New Roman" panose="02020603050405020304"/>
                          <a:ea typeface="华文细黑" panose="02010600040101010101" pitchFamily="2" charset="-122"/>
                          <a:cs typeface="Times New Roman" panose="02020603050405020304"/>
                        </a:rPr>
                        <a:t>光合作用的光反应阶段</a:t>
                      </a:r>
                      <a:endParaRPr lang="zh-CN" sz="2000" kern="100" dirty="0">
                        <a:effectLst/>
                        <a:latin typeface="宋体" panose="02010600030101010101" pitchFamily="2" charset="-122"/>
                        <a:cs typeface="Courier New" panose="020703090202050204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4200">
                <a:tc>
                  <a:txBody>
                    <a:bodyPr/>
                    <a:lstStyle/>
                    <a:p>
                      <a:pPr algn="ctr">
                        <a:lnSpc>
                          <a:spcPct val="150000"/>
                        </a:lnSpc>
                        <a:spcAft>
                          <a:spcPts val="0"/>
                        </a:spcAft>
                      </a:pPr>
                      <a:r>
                        <a:rPr lang="en-US" altLang="zh-CN" sz="2000" kern="100" dirty="0" smtClean="0">
                          <a:effectLst/>
                          <a:latin typeface="Times New Roman" panose="02020603050405020304"/>
                          <a:ea typeface="华文细黑" panose="02010600040101010101" pitchFamily="2" charset="-122"/>
                          <a:cs typeface="Courier New" panose="02070309020205020404"/>
                        </a:rPr>
                        <a:t>ATP</a:t>
                      </a:r>
                      <a:r>
                        <a:rPr lang="zh-CN" altLang="zh-CN" sz="2000" kern="100" dirty="0" smtClean="0">
                          <a:effectLst/>
                          <a:latin typeface="Times New Roman" panose="02020603050405020304"/>
                          <a:ea typeface="华文细黑" panose="02010600040101010101" pitchFamily="2" charset="-122"/>
                          <a:cs typeface="Times New Roman" panose="02020603050405020304"/>
                        </a:rPr>
                        <a:t>水解</a:t>
                      </a:r>
                      <a:endParaRPr lang="zh-CN" sz="2000" kern="100" dirty="0">
                        <a:effectLst/>
                        <a:latin typeface="宋体" panose="02010600030101010101" pitchFamily="2" charset="-122"/>
                        <a:cs typeface="Courier New" panose="020703090202050204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altLang="en-US" sz="2000" kern="100" dirty="0" smtClean="0">
                          <a:effectLst/>
                          <a:latin typeface="宋体" panose="02010600030101010101" pitchFamily="2" charset="-122"/>
                          <a:cs typeface="Courier New" panose="02070309020205020404"/>
                        </a:rPr>
                        <a:t>细胞的任何需能部位</a:t>
                      </a:r>
                      <a:endParaRPr lang="zh-CN" sz="2000" kern="100" dirty="0">
                        <a:effectLst/>
                        <a:latin typeface="宋体" panose="02010600030101010101" pitchFamily="2" charset="-122"/>
                        <a:cs typeface="Courier New" panose="020703090202050204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altLang="en-US" sz="2000" kern="100" dirty="0" smtClean="0">
                          <a:effectLst/>
                          <a:latin typeface="宋体" panose="02010600030101010101" pitchFamily="2" charset="-122"/>
                          <a:cs typeface="Courier New" panose="02070309020205020404"/>
                        </a:rPr>
                        <a:t>主动运输，大分子物质合成等耗</a:t>
                      </a:r>
                      <a:r>
                        <a:rPr lang="zh-CN" altLang="zh-CN" sz="2000" kern="100" dirty="0" smtClean="0">
                          <a:effectLst/>
                          <a:latin typeface="Times New Roman" panose="02020603050405020304"/>
                          <a:ea typeface="华文细黑" panose="02010600040101010101" pitchFamily="2" charset="-122"/>
                          <a:cs typeface="Times New Roman" panose="02020603050405020304"/>
                        </a:rPr>
                        <a:t>能过程</a:t>
                      </a:r>
                      <a:endParaRPr lang="zh-CN" sz="2000" kern="100" dirty="0">
                        <a:effectLst/>
                        <a:latin typeface="宋体" panose="02010600030101010101" pitchFamily="2" charset="-122"/>
                        <a:cs typeface="Courier New" panose="020703090202050204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415772" cy="461665"/>
          </a:xfrm>
          <a:prstGeom prst="rect">
            <a:avLst/>
          </a:prstGeom>
          <a:solidFill>
            <a:srgbClr val="00B0F0"/>
          </a:solidFill>
        </p:spPr>
        <p:txBody>
          <a:bodyPr wrap="none" rtlCol="0">
            <a:spAutoFit/>
          </a:bodyPr>
          <a:lstStyle/>
          <a:p>
            <a:r>
              <a:rPr lang="zh-CN" altLang="en-US" sz="2400" b="1" dirty="0" smtClean="0">
                <a:solidFill>
                  <a:schemeClr val="tx1"/>
                </a:solidFill>
                <a:latin typeface="微软雅黑" panose="020B0503020204020204" charset="-122"/>
                <a:ea typeface="微软雅黑" panose="020B0503020204020204" charset="-122"/>
              </a:rPr>
              <a:t>易错提示</a:t>
            </a:r>
            <a:endParaRPr lang="zh-CN" altLang="en-US" sz="2400" b="1" dirty="0">
              <a:solidFill>
                <a:schemeClr val="tx1"/>
              </a:solidFill>
              <a:latin typeface="微软雅黑" panose="020B0503020204020204" charset="-122"/>
              <a:ea typeface="微软雅黑" panose="020B0503020204020204" charset="-122"/>
            </a:endParaRPr>
          </a:p>
        </p:txBody>
      </p:sp>
      <p:sp>
        <p:nvSpPr>
          <p:cNvPr id="3" name="矩形 2"/>
          <p:cNvSpPr/>
          <p:nvPr/>
        </p:nvSpPr>
        <p:spPr>
          <a:xfrm>
            <a:off x="395110" y="720710"/>
            <a:ext cx="8748890" cy="3600986"/>
          </a:xfrm>
          <a:prstGeom prst="rect">
            <a:avLst/>
          </a:prstGeom>
        </p:spPr>
        <p:txBody>
          <a:bodyPr wrap="square">
            <a:spAutoFit/>
          </a:bodyPr>
          <a:lstStyle/>
          <a:p>
            <a:pPr>
              <a:lnSpc>
                <a:spcPct val="150000"/>
              </a:lnSpc>
            </a:pPr>
            <a:r>
              <a:rPr lang="en-US" altLang="zh-CN" sz="2000" dirty="0" smtClean="0">
                <a:latin typeface="+mn-ea"/>
                <a:ea typeface="+mn-ea"/>
                <a:cs typeface="Courier New" panose="02070309020205020404" pitchFamily="49" charset="0"/>
              </a:rPr>
              <a:t>1.ATP</a:t>
            </a:r>
            <a:r>
              <a:rPr lang="en-US" altLang="zh-CN" sz="2000" dirty="0" smtClean="0">
                <a:latin typeface="+mn-ea"/>
                <a:ea typeface="+mn-ea"/>
                <a:cs typeface="Times New Roman" panose="02020603050405020304" pitchFamily="18" charset="0"/>
              </a:rPr>
              <a:t>≠</a:t>
            </a:r>
            <a:r>
              <a:rPr lang="zh-CN" altLang="en-US" sz="2000" dirty="0" smtClean="0">
                <a:latin typeface="+mn-ea"/>
                <a:ea typeface="+mn-ea"/>
                <a:cs typeface="Times New Roman" panose="02020603050405020304" pitchFamily="18" charset="0"/>
              </a:rPr>
              <a:t>能量，</a:t>
            </a:r>
            <a:r>
              <a:rPr lang="en-US" altLang="zh-CN" sz="2000" dirty="0" smtClean="0">
                <a:latin typeface="+mn-ea"/>
                <a:ea typeface="+mn-ea"/>
                <a:cs typeface="Courier New" panose="02070309020205020404" pitchFamily="49" charset="0"/>
              </a:rPr>
              <a:t>ATP</a:t>
            </a:r>
            <a:r>
              <a:rPr lang="zh-CN" altLang="en-US" sz="2000" dirty="0" smtClean="0">
                <a:latin typeface="+mn-ea"/>
                <a:ea typeface="+mn-ea"/>
                <a:cs typeface="Times New Roman" panose="02020603050405020304" pitchFamily="18" charset="0"/>
              </a:rPr>
              <a:t>是一种高能磷酸化合物，不能将两者等同起来。</a:t>
            </a:r>
            <a:endParaRPr lang="zh-CN" altLang="en-US" sz="2000" dirty="0" smtClean="0">
              <a:latin typeface="+mn-ea"/>
              <a:ea typeface="+mn-ea"/>
              <a:cs typeface="Courier New" panose="02070309020205020404" pitchFamily="49" charset="0"/>
            </a:endParaRPr>
          </a:p>
          <a:p>
            <a:pPr>
              <a:lnSpc>
                <a:spcPct val="150000"/>
              </a:lnSpc>
            </a:pPr>
            <a:r>
              <a:rPr lang="en-US" altLang="zh-CN" sz="2000" dirty="0" smtClean="0">
                <a:solidFill>
                  <a:srgbClr val="0033CC"/>
                </a:solidFill>
                <a:latin typeface="+mn-ea"/>
                <a:ea typeface="+mn-ea"/>
                <a:cs typeface="Courier New" panose="02070309020205020404" pitchFamily="49" charset="0"/>
              </a:rPr>
              <a:t>2.</a:t>
            </a:r>
            <a:r>
              <a:rPr lang="zh-CN" altLang="en-US" sz="2000" dirty="0" smtClean="0">
                <a:solidFill>
                  <a:srgbClr val="0033CC"/>
                </a:solidFill>
                <a:latin typeface="+mn-ea"/>
                <a:ea typeface="+mn-ea"/>
                <a:cs typeface="Times New Roman" panose="02020603050405020304" pitchFamily="18" charset="0"/>
              </a:rPr>
              <a:t>生命活动需要消耗大量能量，但细胞中</a:t>
            </a:r>
            <a:r>
              <a:rPr lang="en-US" altLang="zh-CN" sz="2000" dirty="0" smtClean="0">
                <a:solidFill>
                  <a:srgbClr val="0033CC"/>
                </a:solidFill>
                <a:latin typeface="+mn-ea"/>
                <a:ea typeface="+mn-ea"/>
                <a:cs typeface="Courier New" panose="02070309020205020404" pitchFamily="49" charset="0"/>
              </a:rPr>
              <a:t>ATP</a:t>
            </a:r>
            <a:r>
              <a:rPr lang="zh-CN" altLang="en-US" sz="2000" dirty="0" smtClean="0">
                <a:solidFill>
                  <a:srgbClr val="0033CC"/>
                </a:solidFill>
                <a:latin typeface="+mn-ea"/>
                <a:ea typeface="+mn-ea"/>
                <a:cs typeface="Times New Roman" panose="02020603050405020304" pitchFamily="18" charset="0"/>
              </a:rPr>
              <a:t>含量很少。其供应依赖于</a:t>
            </a:r>
            <a:r>
              <a:rPr lang="en-US" altLang="zh-CN" sz="2000" dirty="0" smtClean="0">
                <a:solidFill>
                  <a:srgbClr val="0033CC"/>
                </a:solidFill>
                <a:latin typeface="+mn-ea"/>
                <a:ea typeface="+mn-ea"/>
                <a:cs typeface="Courier New" panose="02070309020205020404" pitchFamily="49" charset="0"/>
              </a:rPr>
              <a:t>ATP</a:t>
            </a:r>
            <a:r>
              <a:rPr lang="zh-CN" altLang="en-US" sz="2000" dirty="0" smtClean="0">
                <a:solidFill>
                  <a:srgbClr val="0033CC"/>
                </a:solidFill>
                <a:latin typeface="+mn-ea"/>
                <a:ea typeface="+mn-ea"/>
                <a:cs typeface="Times New Roman" panose="02020603050405020304" pitchFamily="18" charset="0"/>
              </a:rPr>
              <a:t>与</a:t>
            </a:r>
            <a:r>
              <a:rPr lang="en-US" altLang="zh-CN" sz="2000" dirty="0" smtClean="0">
                <a:solidFill>
                  <a:srgbClr val="0033CC"/>
                </a:solidFill>
                <a:latin typeface="+mn-ea"/>
                <a:ea typeface="+mn-ea"/>
                <a:cs typeface="Courier New" panose="02070309020205020404" pitchFamily="49" charset="0"/>
              </a:rPr>
              <a:t>ADP</a:t>
            </a:r>
            <a:r>
              <a:rPr lang="zh-CN" altLang="en-US" sz="2000" dirty="0" smtClean="0">
                <a:solidFill>
                  <a:srgbClr val="0033CC"/>
                </a:solidFill>
                <a:latin typeface="+mn-ea"/>
                <a:ea typeface="+mn-ea"/>
                <a:cs typeface="Times New Roman" panose="02020603050405020304" pitchFamily="18" charset="0"/>
              </a:rPr>
              <a:t>间快速转化。</a:t>
            </a:r>
            <a:endParaRPr lang="zh-CN" altLang="en-US" sz="2000" dirty="0" smtClean="0">
              <a:solidFill>
                <a:srgbClr val="0033CC"/>
              </a:solidFill>
              <a:latin typeface="+mn-ea"/>
              <a:ea typeface="+mn-ea"/>
              <a:cs typeface="Courier New" panose="02070309020205020404" pitchFamily="49" charset="0"/>
            </a:endParaRPr>
          </a:p>
          <a:p>
            <a:pPr>
              <a:lnSpc>
                <a:spcPct val="150000"/>
              </a:lnSpc>
            </a:pPr>
            <a:r>
              <a:rPr lang="en-US" altLang="zh-CN" sz="2000" dirty="0" smtClean="0">
                <a:latin typeface="+mn-ea"/>
                <a:ea typeface="+mn-ea"/>
                <a:cs typeface="Courier New" panose="02070309020205020404" pitchFamily="49" charset="0"/>
              </a:rPr>
              <a:t>3.ATP</a:t>
            </a:r>
            <a:r>
              <a:rPr lang="zh-CN" altLang="en-US" sz="2000" dirty="0" smtClean="0">
                <a:latin typeface="+mn-ea"/>
                <a:ea typeface="+mn-ea"/>
                <a:cs typeface="Times New Roman" panose="02020603050405020304" pitchFamily="18" charset="0"/>
              </a:rPr>
              <a:t>合成时可产生水，</a:t>
            </a:r>
            <a:r>
              <a:rPr lang="en-US" altLang="zh-CN" sz="2000" dirty="0" smtClean="0">
                <a:latin typeface="+mn-ea"/>
                <a:ea typeface="+mn-ea"/>
                <a:cs typeface="Courier New" panose="02070309020205020404" pitchFamily="49" charset="0"/>
              </a:rPr>
              <a:t>ATP</a:t>
            </a:r>
            <a:r>
              <a:rPr lang="zh-CN" altLang="en-US" sz="2000" dirty="0" smtClean="0">
                <a:latin typeface="+mn-ea"/>
                <a:ea typeface="+mn-ea"/>
                <a:cs typeface="Times New Roman" panose="02020603050405020304" pitchFamily="18" charset="0"/>
              </a:rPr>
              <a:t>水解时需消耗水。</a:t>
            </a:r>
            <a:endParaRPr lang="en-US" altLang="zh-CN" sz="2000" dirty="0" smtClean="0">
              <a:latin typeface="+mn-ea"/>
              <a:ea typeface="+mn-ea"/>
              <a:cs typeface="Times New Roman" panose="02020603050405020304" pitchFamily="18" charset="0"/>
            </a:endParaRPr>
          </a:p>
          <a:p>
            <a:pPr>
              <a:lnSpc>
                <a:spcPct val="150000"/>
              </a:lnSpc>
            </a:pPr>
            <a:r>
              <a:rPr lang="en-US" altLang="zh-CN" sz="2000" kern="100" dirty="0" smtClean="0">
                <a:solidFill>
                  <a:srgbClr val="0033CC"/>
                </a:solidFill>
                <a:latin typeface="+mn-ea"/>
                <a:ea typeface="+mn-ea"/>
                <a:cs typeface="Courier New" panose="02070309020205020404"/>
              </a:rPr>
              <a:t>4.ATP</a:t>
            </a:r>
            <a:r>
              <a:rPr lang="zh-CN" altLang="zh-CN" sz="2000" kern="100" dirty="0" smtClean="0">
                <a:solidFill>
                  <a:srgbClr val="0033CC"/>
                </a:solidFill>
                <a:latin typeface="+mn-ea"/>
                <a:ea typeface="+mn-ea"/>
                <a:cs typeface="Times New Roman" panose="02020603050405020304"/>
              </a:rPr>
              <a:t>的合成和</a:t>
            </a:r>
            <a:r>
              <a:rPr lang="en-US" altLang="zh-CN" sz="2000" kern="100" dirty="0" smtClean="0">
                <a:solidFill>
                  <a:srgbClr val="0033CC"/>
                </a:solidFill>
                <a:latin typeface="+mn-ea"/>
                <a:ea typeface="+mn-ea"/>
                <a:cs typeface="Courier New" panose="02070309020205020404"/>
              </a:rPr>
              <a:t>ATP</a:t>
            </a:r>
            <a:r>
              <a:rPr lang="zh-CN" altLang="zh-CN" sz="2000" kern="100" dirty="0" smtClean="0">
                <a:solidFill>
                  <a:srgbClr val="0033CC"/>
                </a:solidFill>
                <a:latin typeface="+mn-ea"/>
                <a:ea typeface="+mn-ea"/>
                <a:cs typeface="Times New Roman" panose="02020603050405020304"/>
              </a:rPr>
              <a:t>的水解在</a:t>
            </a:r>
            <a:r>
              <a:rPr lang="zh-CN" altLang="zh-CN" sz="2000" kern="100" dirty="0" smtClean="0">
                <a:solidFill>
                  <a:srgbClr val="FF0000"/>
                </a:solidFill>
                <a:latin typeface="+mn-ea"/>
                <a:ea typeface="+mn-ea"/>
                <a:cs typeface="Times New Roman" panose="02020603050405020304"/>
              </a:rPr>
              <a:t>所需的酶、能量来源</a:t>
            </a:r>
            <a:r>
              <a:rPr lang="zh-CN" altLang="zh-CN" sz="2000" kern="100" dirty="0" smtClean="0">
                <a:latin typeface="+mn-ea"/>
                <a:ea typeface="+mn-ea"/>
                <a:cs typeface="Times New Roman" panose="02020603050405020304"/>
              </a:rPr>
              <a:t>、</a:t>
            </a:r>
            <a:r>
              <a:rPr lang="zh-CN" altLang="zh-CN" sz="2000" kern="100" dirty="0" smtClean="0">
                <a:solidFill>
                  <a:srgbClr val="FF0000"/>
                </a:solidFill>
                <a:latin typeface="+mn-ea"/>
                <a:ea typeface="+mn-ea"/>
                <a:cs typeface="Times New Roman" panose="02020603050405020304"/>
              </a:rPr>
              <a:t>能量去路</a:t>
            </a:r>
            <a:r>
              <a:rPr lang="zh-CN" altLang="zh-CN" sz="2000" kern="100" dirty="0" smtClean="0">
                <a:solidFill>
                  <a:srgbClr val="0033CC"/>
                </a:solidFill>
                <a:latin typeface="+mn-ea"/>
                <a:ea typeface="+mn-ea"/>
                <a:cs typeface="Times New Roman" panose="02020603050405020304"/>
              </a:rPr>
              <a:t>和</a:t>
            </a:r>
            <a:r>
              <a:rPr lang="zh-CN" altLang="zh-CN" sz="2000" kern="100" dirty="0" smtClean="0">
                <a:solidFill>
                  <a:srgbClr val="FF0000"/>
                </a:solidFill>
                <a:latin typeface="+mn-ea"/>
                <a:ea typeface="+mn-ea"/>
                <a:cs typeface="Times New Roman" panose="02020603050405020304"/>
              </a:rPr>
              <a:t>反应场所</a:t>
            </a:r>
            <a:r>
              <a:rPr lang="zh-CN" altLang="zh-CN" sz="2000" kern="100" dirty="0" smtClean="0">
                <a:solidFill>
                  <a:srgbClr val="0033CC"/>
                </a:solidFill>
                <a:latin typeface="+mn-ea"/>
                <a:ea typeface="+mn-ea"/>
                <a:cs typeface="Times New Roman" panose="02020603050405020304"/>
              </a:rPr>
              <a:t>方面都不尽相同，因此</a:t>
            </a:r>
            <a:r>
              <a:rPr lang="en-US" altLang="zh-CN" sz="2000" kern="100" dirty="0" smtClean="0">
                <a:solidFill>
                  <a:srgbClr val="0033CC"/>
                </a:solidFill>
                <a:latin typeface="+mn-ea"/>
                <a:ea typeface="+mn-ea"/>
                <a:cs typeface="Courier New" panose="02070309020205020404"/>
              </a:rPr>
              <a:t>ATP</a:t>
            </a:r>
            <a:r>
              <a:rPr lang="zh-CN" altLang="zh-CN" sz="2000" kern="100" dirty="0" smtClean="0">
                <a:solidFill>
                  <a:srgbClr val="0033CC"/>
                </a:solidFill>
                <a:latin typeface="+mn-ea"/>
                <a:ea typeface="+mn-ea"/>
                <a:cs typeface="Times New Roman" panose="02020603050405020304"/>
              </a:rPr>
              <a:t>和</a:t>
            </a:r>
            <a:r>
              <a:rPr lang="en-US" altLang="zh-CN" sz="2000" kern="100" dirty="0" smtClean="0">
                <a:solidFill>
                  <a:srgbClr val="0033CC"/>
                </a:solidFill>
                <a:latin typeface="+mn-ea"/>
                <a:ea typeface="+mn-ea"/>
                <a:cs typeface="Courier New" panose="02070309020205020404"/>
              </a:rPr>
              <a:t>ADP</a:t>
            </a:r>
            <a:r>
              <a:rPr lang="zh-CN" altLang="zh-CN" sz="2000" kern="100" dirty="0" smtClean="0">
                <a:solidFill>
                  <a:srgbClr val="0033CC"/>
                </a:solidFill>
                <a:latin typeface="+mn-ea"/>
                <a:ea typeface="+mn-ea"/>
                <a:cs typeface="Times New Roman" panose="02020603050405020304"/>
              </a:rPr>
              <a:t>的相互转化并</a:t>
            </a:r>
            <a:r>
              <a:rPr lang="zh-CN" altLang="zh-CN" sz="2000" kern="100" dirty="0" smtClean="0">
                <a:solidFill>
                  <a:srgbClr val="FF0000"/>
                </a:solidFill>
                <a:latin typeface="+mn-ea"/>
                <a:ea typeface="+mn-ea"/>
                <a:cs typeface="Times New Roman" panose="02020603050405020304"/>
              </a:rPr>
              <a:t>不是可逆反应</a:t>
            </a:r>
            <a:r>
              <a:rPr lang="zh-CN" altLang="zh-CN" sz="2000" kern="100" dirty="0" smtClean="0">
                <a:solidFill>
                  <a:srgbClr val="0033CC"/>
                </a:solidFill>
                <a:latin typeface="+mn-ea"/>
                <a:ea typeface="+mn-ea"/>
                <a:cs typeface="Times New Roman" panose="02020603050405020304"/>
              </a:rPr>
              <a:t>，但物质可重复利用。</a:t>
            </a:r>
            <a:endParaRPr lang="zh-CN" altLang="en-US" sz="2000" dirty="0" smtClean="0">
              <a:solidFill>
                <a:srgbClr val="0033CC"/>
              </a:solidFill>
              <a:latin typeface="+mn-ea"/>
              <a:ea typeface="+mn-ea"/>
            </a:endParaRPr>
          </a:p>
          <a:p>
            <a:endParaRPr lang="zh-CN" altLang="en-US" dirty="0">
              <a:ea typeface="仿宋_GB2312"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1.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p="http://schemas.openxmlformats.org/presentationml/2006/main">
  <p:tag name="KSO_WM_UNIT_PLACING_PICTURE_USER_VIEWPORT" val="{&quot;height&quot;:1926,&quot;width&quot;:1944}"/>
</p:tagLst>
</file>

<file path=ppt/tags/tag153.xml><?xml version="1.0" encoding="utf-8"?>
<p:tagLst xmlns:p="http://schemas.openxmlformats.org/presentationml/2006/main">
  <p:tag name="KSO_WM_BEAUTIFY_FLAG" val="#wm#"/>
  <p:tag name="KSO_WM_TEMPLATE_CATEGORY" val="custom"/>
  <p:tag name="KSO_WM_TEMPLATE_INDEX" val="2020453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985</Words>
  <Application>WPS 演示</Application>
  <PresentationFormat>全屏显示(16:9)</PresentationFormat>
  <Paragraphs>217</Paragraphs>
  <Slides>11</Slides>
  <Notes>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11</vt:i4>
      </vt:variant>
    </vt:vector>
  </HeadingPairs>
  <TitlesOfParts>
    <vt:vector size="32" baseType="lpstr">
      <vt:lpstr>Arial</vt:lpstr>
      <vt:lpstr>宋体</vt:lpstr>
      <vt:lpstr>Wingdings</vt:lpstr>
      <vt:lpstr>Calibri</vt:lpstr>
      <vt:lpstr>微软雅黑</vt:lpstr>
      <vt:lpstr>汉仪旗黑-85S</vt:lpstr>
      <vt:lpstr>黑体</vt:lpstr>
      <vt:lpstr>楷体</vt:lpstr>
      <vt:lpstr>Calibri</vt:lpstr>
      <vt:lpstr>Times New Roman</vt:lpstr>
      <vt:lpstr>华文细黑</vt:lpstr>
      <vt:lpstr>Times New Roman</vt:lpstr>
      <vt:lpstr>Courier New</vt:lpstr>
      <vt:lpstr>Arial Black</vt:lpstr>
      <vt:lpstr>华文新魏</vt:lpstr>
      <vt:lpstr>Courier New</vt:lpstr>
      <vt:lpstr>仿宋_GB2312</vt:lpstr>
      <vt:lpstr>Arial Unicode MS</vt:lpstr>
      <vt:lpstr>Calibri Light</vt:lpstr>
      <vt:lpstr>仿宋</vt:lpstr>
      <vt:lpstr>1_Office 主题​​</vt:lpstr>
      <vt:lpstr>细胞的代谢（第4课时）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VV</cp:lastModifiedBy>
  <cp:revision>121</cp:revision>
  <dcterms:created xsi:type="dcterms:W3CDTF">2020-02-01T11:21:00Z</dcterms:created>
  <dcterms:modified xsi:type="dcterms:W3CDTF">2020-02-12T02:28:51Z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