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83" r:id="rId3"/>
    <p:sldId id="349" r:id="rId4"/>
    <p:sldId id="404" r:id="rId5"/>
    <p:sldId id="392" r:id="rId6"/>
    <p:sldId id="394" r:id="rId7"/>
    <p:sldId id="405" r:id="rId8"/>
    <p:sldId id="408" r:id="rId9"/>
    <p:sldId id="395" r:id="rId10"/>
    <p:sldId id="396" r:id="rId11"/>
    <p:sldId id="397" r:id="rId12"/>
    <p:sldId id="398" r:id="rId13"/>
    <p:sldId id="409" r:id="rId14"/>
    <p:sldId id="410" r:id="rId15"/>
    <p:sldId id="407" r:id="rId16"/>
    <p:sldId id="401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568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</a:t>
            </a:r>
            <a:b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建设现代化经济体系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北京市第八十中学  范伟光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6">
            <a:extLst>
              <a:ext uri="{FF2B5EF4-FFF2-40B4-BE49-F238E27FC236}">
                <a16:creationId xmlns:a16="http://schemas.microsoft.com/office/drawing/2014/main" id="{73C3D75D-8D59-4D61-9842-DD454293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3567"/>
            <a:ext cx="749458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（二）建设现代化经济体系的重点任务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D7DBA60-8DB0-4002-939B-D3ED53D947D9}"/>
              </a:ext>
            </a:extLst>
          </p:cNvPr>
          <p:cNvSpPr/>
          <p:nvPr/>
        </p:nvSpPr>
        <p:spPr>
          <a:xfrm>
            <a:off x="153681" y="904355"/>
            <a:ext cx="8836637" cy="3894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建设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创新引领、协同发展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的</a:t>
            </a:r>
            <a:r>
              <a:rPr lang="zh-CN" altLang="en-US" sz="2800" b="1" dirty="0">
                <a:solidFill>
                  <a:srgbClr val="00B050"/>
                </a:solidFill>
                <a:latin typeface="+mn-ea"/>
                <a:ea typeface="仿宋_GB2312"/>
              </a:rPr>
              <a:t>产业体系</a:t>
            </a:r>
            <a:endParaRPr lang="en-US" altLang="zh-CN" sz="2800" b="1" dirty="0">
              <a:solidFill>
                <a:srgbClr val="00B050"/>
              </a:solidFill>
              <a:latin typeface="+mn-ea"/>
              <a:ea typeface="仿宋_GB231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  </a:t>
            </a:r>
            <a:r>
              <a:rPr lang="zh-CN" altLang="en-US" sz="2800" b="1" dirty="0">
                <a:solidFill>
                  <a:srgbClr val="00B050"/>
                </a:solidFill>
                <a:latin typeface="+mn-ea"/>
                <a:ea typeface="仿宋_GB2312"/>
              </a:rPr>
              <a:t>目标：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实现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实体经济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科技创新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现代金融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人力资源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发展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科技创新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在实体经济发展中的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贡献份额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不断提高，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现代金融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实体经济的能力不断增强，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实体经济发展的作用不断优化。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6AF499B-0C33-4EA3-B4D3-502DEDEE99CB}"/>
              </a:ext>
            </a:extLst>
          </p:cNvPr>
          <p:cNvSpPr/>
          <p:nvPr/>
        </p:nvSpPr>
        <p:spPr>
          <a:xfrm>
            <a:off x="150019" y="835866"/>
            <a:ext cx="8843962" cy="40897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建设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创新引领、协同发展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的</a:t>
            </a:r>
            <a:r>
              <a:rPr lang="zh-CN" altLang="en-US" sz="2800" b="1" dirty="0">
                <a:solidFill>
                  <a:srgbClr val="00B050"/>
                </a:solidFill>
                <a:latin typeface="+mn-ea"/>
                <a:ea typeface="仿宋_GB2312"/>
              </a:rPr>
              <a:t>产业体系</a:t>
            </a:r>
            <a:endParaRPr lang="en-US" altLang="zh-CN" sz="2800" b="1" dirty="0">
              <a:solidFill>
                <a:srgbClr val="00B050"/>
              </a:solidFill>
              <a:latin typeface="+mn-ea"/>
              <a:ea typeface="仿宋_GB231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  </a:t>
            </a:r>
            <a:r>
              <a:rPr lang="zh-CN" altLang="en-US" sz="2800" b="1" dirty="0">
                <a:solidFill>
                  <a:srgbClr val="00B050"/>
                </a:solidFill>
                <a:latin typeface="+mn-ea"/>
                <a:ea typeface="仿宋_GB2312"/>
              </a:rPr>
              <a:t>任务：</a:t>
            </a:r>
            <a:endParaRPr lang="en-US" altLang="zh-CN" sz="2800" b="1" dirty="0">
              <a:solidFill>
                <a:srgbClr val="00B050"/>
              </a:solidFill>
              <a:latin typeface="+mn-ea"/>
              <a:ea typeface="仿宋_GB231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仿宋_GB231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大力发展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实体经济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深化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供给侧结构性改革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加快发展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先进制造业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推动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同实体经济深度融合，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营造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脚踏实地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勤劳创业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实业致富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的发展环境和社会氛围。</a:t>
            </a: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B73CA0EE-F81A-4D84-9E01-D4343DBAA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71358"/>
            <a:ext cx="749458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（二）建设现代化经济体系的重点任务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831921D-6250-4B7C-80D0-E9D5D881B2AC}"/>
              </a:ext>
            </a:extLst>
          </p:cNvPr>
          <p:cNvSpPr/>
          <p:nvPr/>
        </p:nvSpPr>
        <p:spPr>
          <a:xfrm>
            <a:off x="190500" y="802035"/>
            <a:ext cx="8763000" cy="38472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彰显优势、协调联动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城乡区域发展体系</a:t>
            </a:r>
            <a:endParaRPr lang="en-US" altLang="zh-CN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目标：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实现区域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良性互动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、城乡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融合发展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、陆海统筹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整体优化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培育和发挥区域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比较优势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加强区域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优势互补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塑造区域协调发展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新格局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795B172D-FE9D-4EF4-829D-705FE72ED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71358"/>
            <a:ext cx="749458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（二）建设现代化经济体系的重点任务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831921D-6250-4B7C-80D0-E9D5D881B2AC}"/>
              </a:ext>
            </a:extLst>
          </p:cNvPr>
          <p:cNvSpPr/>
          <p:nvPr/>
        </p:nvSpPr>
        <p:spPr>
          <a:xfrm>
            <a:off x="99893" y="621333"/>
            <a:ext cx="8905794" cy="41549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彰显优势、协调联动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城乡区域发展体系</a:t>
            </a:r>
            <a:endParaRPr lang="en-US" altLang="zh-CN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任务：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实施乡村振兴战略</a:t>
            </a:r>
            <a:endParaRPr lang="en-US" altLang="zh-CN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始终把解决好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三农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问题作为全党工作重中之重。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要坚持农业农村优先发展，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产业兴旺、生态宜居、乡风文明、治理有效、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生活富裕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的总要求，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建立健全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城乡融合发展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体制机制和政策体系，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加快推进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农业农村现代化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795B172D-FE9D-4EF4-829D-705FE72ED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20" y="26615"/>
            <a:ext cx="749458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（二）建设现代化经济体系的重点任务</a:t>
            </a:r>
          </a:p>
        </p:txBody>
      </p:sp>
    </p:spTree>
    <p:extLst>
      <p:ext uri="{BB962C8B-B14F-4D97-AF65-F5344CB8AC3E}">
        <p14:creationId xmlns:p14="http://schemas.microsoft.com/office/powerpoint/2010/main" val="304336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831921D-6250-4B7C-80D0-E9D5D881B2AC}"/>
              </a:ext>
            </a:extLst>
          </p:cNvPr>
          <p:cNvSpPr/>
          <p:nvPr/>
        </p:nvSpPr>
        <p:spPr>
          <a:xfrm>
            <a:off x="99893" y="621333"/>
            <a:ext cx="8905794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彰显优势、协调联动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城乡区域发展体系</a:t>
            </a:r>
            <a:endParaRPr lang="en-US" altLang="zh-CN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任务：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实施区域协调发展战略</a:t>
            </a:r>
            <a:endParaRPr lang="zh-CN" altLang="en-US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795B172D-FE9D-4EF4-829D-705FE72ED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20" y="26615"/>
            <a:ext cx="749458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（二）建设现代化经济体系的重点任务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AE6C048-F369-40A9-B6C7-51D839C5C473}"/>
              </a:ext>
            </a:extLst>
          </p:cNvPr>
          <p:cNvSpPr/>
          <p:nvPr/>
        </p:nvSpPr>
        <p:spPr>
          <a:xfrm>
            <a:off x="99893" y="1751596"/>
            <a:ext cx="8905794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n-ea"/>
                <a:ea typeface="+mn-ea"/>
              </a:rPr>
              <a:t>      </a:t>
            </a:r>
            <a:r>
              <a:rPr lang="zh-CN" altLang="en-US" sz="2800" b="1" dirty="0">
                <a:latin typeface="+mn-ea"/>
                <a:ea typeface="+mn-ea"/>
              </a:rPr>
              <a:t>加大力度支持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   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革命</a:t>
            </a:r>
            <a:r>
              <a:rPr lang="zh-CN" altLang="en-US" sz="2800" b="1" dirty="0">
                <a:latin typeface="+mn-ea"/>
                <a:ea typeface="+mn-ea"/>
              </a:rPr>
              <a:t>老区</a:t>
            </a:r>
            <a:r>
              <a:rPr lang="zh-CN" altLang="en-US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民族</a:t>
            </a:r>
            <a:r>
              <a:rPr lang="zh-CN" altLang="en-US" sz="2800" b="1" dirty="0">
                <a:latin typeface="+mn-ea"/>
                <a:ea typeface="+mn-ea"/>
              </a:rPr>
              <a:t>地区</a:t>
            </a:r>
            <a:r>
              <a:rPr lang="zh-CN" altLang="en-US" sz="16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边疆</a:t>
            </a:r>
            <a:r>
              <a:rPr lang="zh-CN" altLang="en-US" sz="2800" b="1" dirty="0">
                <a:latin typeface="+mn-ea"/>
                <a:ea typeface="+mn-ea"/>
              </a:rPr>
              <a:t>地区</a:t>
            </a:r>
            <a:r>
              <a:rPr lang="zh-CN" altLang="en-US" sz="16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贫困</a:t>
            </a:r>
            <a:r>
              <a:rPr lang="zh-CN" altLang="en-US" sz="2800" b="1" dirty="0">
                <a:latin typeface="+mn-ea"/>
                <a:ea typeface="+mn-ea"/>
              </a:rPr>
              <a:t>地区加快发展</a:t>
            </a:r>
            <a:r>
              <a:rPr lang="zh-CN" altLang="en-US" sz="1600" b="1" dirty="0">
                <a:latin typeface="+mn-ea"/>
                <a:ea typeface="+mn-ea"/>
              </a:rPr>
              <a:t>，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       </a:t>
            </a:r>
            <a:r>
              <a:rPr lang="zh-CN" altLang="en-US" sz="2800" b="1" dirty="0">
                <a:latin typeface="+mn-ea"/>
                <a:ea typeface="+mn-ea"/>
              </a:rPr>
              <a:t>强化举措推进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西部</a:t>
            </a:r>
            <a:r>
              <a:rPr lang="zh-CN" altLang="en-US" sz="2800" b="1" dirty="0">
                <a:latin typeface="+mn-ea"/>
                <a:ea typeface="+mn-ea"/>
              </a:rPr>
              <a:t>大开发形成新格局，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       </a:t>
            </a:r>
            <a:r>
              <a:rPr lang="zh-CN" altLang="en-US" sz="2800" b="1" dirty="0">
                <a:latin typeface="+mn-ea"/>
                <a:ea typeface="+mn-ea"/>
              </a:rPr>
              <a:t>深化改革加快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东北</a:t>
            </a:r>
            <a:r>
              <a:rPr lang="zh-CN" altLang="en-US" sz="2800" b="1" dirty="0">
                <a:latin typeface="+mn-ea"/>
                <a:ea typeface="+mn-ea"/>
              </a:rPr>
              <a:t>等老工业基地振兴，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       </a:t>
            </a:r>
            <a:r>
              <a:rPr lang="zh-CN" altLang="en-US" sz="2800" b="1" dirty="0">
                <a:latin typeface="+mn-ea"/>
                <a:ea typeface="+mn-ea"/>
              </a:rPr>
              <a:t>发挥优势推动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中部</a:t>
            </a:r>
            <a:r>
              <a:rPr lang="zh-CN" altLang="en-US" sz="2800" b="1" dirty="0">
                <a:latin typeface="+mn-ea"/>
                <a:ea typeface="+mn-ea"/>
              </a:rPr>
              <a:t>地区崛起，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       </a:t>
            </a:r>
            <a:r>
              <a:rPr lang="zh-CN" altLang="en-US" sz="2800" b="1" dirty="0">
                <a:latin typeface="+mn-ea"/>
                <a:ea typeface="+mn-ea"/>
              </a:rPr>
              <a:t>创新引领率先实现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东部</a:t>
            </a:r>
            <a:r>
              <a:rPr lang="zh-CN" altLang="en-US" sz="2800" b="1" dirty="0">
                <a:latin typeface="+mn-ea"/>
                <a:ea typeface="+mn-ea"/>
              </a:rPr>
              <a:t>地区优化发展，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       </a:t>
            </a:r>
            <a:r>
              <a:rPr lang="zh-CN" altLang="en-US" sz="2800" b="1" dirty="0">
                <a:latin typeface="+mn-ea"/>
                <a:ea typeface="+mn-ea"/>
              </a:rPr>
              <a:t>建立更加有效的区域协调发展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新机制</a:t>
            </a:r>
            <a:r>
              <a:rPr lang="zh-CN" altLang="en-US" sz="2800" b="1" dirty="0">
                <a:latin typeface="+mn-ea"/>
                <a:ea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1179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CF3F3D4-B1CC-4294-8A8E-D5A5472071E0}"/>
              </a:ext>
            </a:extLst>
          </p:cNvPr>
          <p:cNvSpPr/>
          <p:nvPr/>
        </p:nvSpPr>
        <p:spPr>
          <a:xfrm>
            <a:off x="107576" y="639002"/>
            <a:ext cx="8967267" cy="4431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建设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多元平衡、安全高效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的全面开放体系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目标：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发展更高层次开放型经济，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推动开放朝着优化结构</a:t>
            </a:r>
            <a:r>
              <a:rPr lang="zh-CN" altLang="en-US" sz="16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拓展深度</a:t>
            </a:r>
            <a:r>
              <a:rPr lang="zh-CN" altLang="en-US" sz="16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提高效益方向转变。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任务：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着力发展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开放型经济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提高现代化经济体系的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国际竞争力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更好利用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资源和市场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继续积极推进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“一带一路”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框架下的国际交流合作，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形成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陆海内外联动、东西双向互济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开放格局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共同推动经济全球化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朝着更加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开放、包容、普惠、平衡、共赢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的方向发展。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仿宋_GB2312"/>
            </a:endParaRP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A212A8C7-5801-4E7C-A350-A0E123006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20" y="26615"/>
            <a:ext cx="749458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（二）建设现代化经济体系的重点任务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6">
            <a:extLst>
              <a:ext uri="{FF2B5EF4-FFF2-40B4-BE49-F238E27FC236}">
                <a16:creationId xmlns:a16="http://schemas.microsoft.com/office/drawing/2014/main" id="{A4374DF9-80D3-4106-84EE-90FE4E9E2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71251"/>
            <a:ext cx="8148638" cy="46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solidFill>
                  <a:srgbClr val="0000FF"/>
                </a:solidFill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</a:rPr>
              <a:t>三</a:t>
            </a:r>
            <a:r>
              <a:rPr lang="en-US" altLang="zh-CN" sz="2400" b="1" dirty="0">
                <a:solidFill>
                  <a:srgbClr val="0000FF"/>
                </a:solidFill>
              </a:rPr>
              <a:t>)</a:t>
            </a:r>
            <a:r>
              <a:rPr lang="zh-CN" altLang="en-US" sz="2400" b="1" dirty="0">
                <a:solidFill>
                  <a:srgbClr val="0000FF"/>
                </a:solidFill>
              </a:rPr>
              <a:t>推动经济高质量发展、建设现代化经济体系的基本要求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139154C-0D9A-444D-9AF2-DC8B870E3DA9}"/>
              </a:ext>
            </a:extLst>
          </p:cNvPr>
          <p:cNvSpPr/>
          <p:nvPr/>
        </p:nvSpPr>
        <p:spPr>
          <a:xfrm>
            <a:off x="371475" y="1025018"/>
            <a:ext cx="8148638" cy="1949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质量第一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效益优先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  推动经济发展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质量变革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效率变革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动力变革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  不断增强我国经济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创新力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竞争力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>
            <a:extLst>
              <a:ext uri="{FF2B5EF4-FFF2-40B4-BE49-F238E27FC236}">
                <a16:creationId xmlns:a16="http://schemas.microsoft.com/office/drawing/2014/main" id="{6886D17D-BCDD-41E5-887C-B328A9D9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17" y="149410"/>
            <a:ext cx="8775166" cy="431502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第三课  我国的经济发展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第一框  坚持新发展理念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建设现代化经济体系</a:t>
            </a:r>
            <a:endParaRPr lang="zh-CN" altLang="en-US" sz="487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78" y="235178"/>
            <a:ext cx="8172224" cy="377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第二框  建设现代化经济体系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一、国家强  经济体系必须强</a:t>
            </a:r>
          </a:p>
          <a:p>
            <a:pPr eaLnBrk="1" hangingPunct="1">
              <a:lnSpc>
                <a:spcPct val="130000"/>
              </a:lnSpc>
            </a:pP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二、推动经济高质量发展</a:t>
            </a:r>
            <a:endParaRPr lang="zh-CN" altLang="en-US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95" y="469283"/>
            <a:ext cx="8372009" cy="42049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12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一、国家强  经济体系必须强</a:t>
            </a:r>
          </a:p>
          <a:p>
            <a:pPr eaLnBrk="1" hangingPunct="1"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（一）建设现代化经济体系的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必要性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目的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（二）现代化经济体系的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内涵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构成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（三）建设现代化经济体系的总体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要求</a:t>
            </a:r>
          </a:p>
          <a:p>
            <a:pPr eaLnBrk="1" hangingPunct="1">
              <a:lnSpc>
                <a:spcPct val="130000"/>
              </a:lnSpc>
            </a:pPr>
            <a:endParaRPr lang="zh-CN" altLang="en-US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99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6">
            <a:extLst>
              <a:ext uri="{FF2B5EF4-FFF2-40B4-BE49-F238E27FC236}">
                <a16:creationId xmlns:a16="http://schemas.microsoft.com/office/drawing/2014/main" id="{1F8E959C-6267-4081-B08E-59FF9F386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79" y="155883"/>
            <a:ext cx="7494588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（一）建设现代化经济体系的必要性和目的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33EF72-8CC8-4A8C-813A-E553858F0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79" y="889441"/>
            <a:ext cx="8613455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       转变经济发展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方式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、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  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优化经济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结构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、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  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转换经济增长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动力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的迫切要求。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B050"/>
                </a:solidFill>
                <a:latin typeface="+mn-ea"/>
                <a:ea typeface="仿宋_GB2312"/>
              </a:rPr>
              <a:t>       更好</a:t>
            </a:r>
            <a:endParaRPr lang="en-US" altLang="zh-CN" sz="2800" b="1" dirty="0">
              <a:solidFill>
                <a:srgbClr val="00B050"/>
              </a:solidFill>
              <a:latin typeface="+mn-ea"/>
              <a:ea typeface="仿宋_GB231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  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顺应现代化发展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潮流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  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赢得国际竞争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主动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  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为其他领域现代化提供有力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支撑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       为实现人民对美好生活的向往打下坚实而强大的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物质基础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仿宋_GB231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6">
            <a:extLst>
              <a:ext uri="{FF2B5EF4-FFF2-40B4-BE49-F238E27FC236}">
                <a16:creationId xmlns:a16="http://schemas.microsoft.com/office/drawing/2014/main" id="{DDB98A27-A3B0-40AD-ACA1-4431CD23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05" y="72891"/>
            <a:ext cx="7791858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（二）现代化经济体系的内涵和构成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B381C9-AEED-45B2-B421-751545D6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05" y="646000"/>
            <a:ext cx="8893989" cy="4292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仿宋_GB231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内涵：由社会经济活动各个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环节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、各个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层面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、各个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领域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的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相互关系和内在联系构成的一个有机整体。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仿宋_GB231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构成：（建设现代化经济体系的目标）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创新引领、协同发展的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产业体系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统一开放、竞争有序的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市场体系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体现效率、促进公平的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收入分配体系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彰显优势、协调联动的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城乡区域发展体系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资源节约、环境友好的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绿色发展体系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多元平衡、安全高效的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全面开放体系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充分发挥市场作用、更好发挥政府作用的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经济体制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仿宋_GB231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6">
            <a:extLst>
              <a:ext uri="{FF2B5EF4-FFF2-40B4-BE49-F238E27FC236}">
                <a16:creationId xmlns:a16="http://schemas.microsoft.com/office/drawing/2014/main" id="{546AD032-1742-4FE8-BBEA-F1A6BBC8E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4" y="203520"/>
            <a:ext cx="7867463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3200" b="1" dirty="0">
                <a:solidFill>
                  <a:srgbClr val="0000FF"/>
                </a:solidFill>
              </a:rPr>
              <a:t>（三）建设现代化经济体系的总体要求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B381C9-AEED-45B2-B421-751545D6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167893"/>
            <a:ext cx="7867462" cy="22213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要一体建设、一体推进，协同建设，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借鉴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发达国家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有益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做法，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中国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国情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中国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95" y="469283"/>
            <a:ext cx="8372009" cy="40622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12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二、推动经济高质量发展</a:t>
            </a:r>
          </a:p>
          <a:p>
            <a:pPr eaLnBrk="1" hangingPunct="1"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（一）推动经济高质量发展的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迫切要求</a:t>
            </a: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（二）建设现代化经济体系的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重点任务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（三）推动经济高质量发展、建设现代化经济体系的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  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基本要求</a:t>
            </a:r>
          </a:p>
        </p:txBody>
      </p:sp>
    </p:spTree>
    <p:extLst>
      <p:ext uri="{BB962C8B-B14F-4D97-AF65-F5344CB8AC3E}">
        <p14:creationId xmlns:p14="http://schemas.microsoft.com/office/powerpoint/2010/main" val="306613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6">
            <a:extLst>
              <a:ext uri="{FF2B5EF4-FFF2-40B4-BE49-F238E27FC236}">
                <a16:creationId xmlns:a16="http://schemas.microsoft.com/office/drawing/2014/main" id="{DC34766F-7E5A-4C42-AA9C-D18C836B6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02" y="294481"/>
            <a:ext cx="8014474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（一）推动经济高质量发展的迫切要求          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2D533E-6403-4425-8E19-42D1AC955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02" y="1566069"/>
            <a:ext cx="8014470" cy="2732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25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我国经济发展进入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新时代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仿宋_GB2312"/>
            </a:endParaRPr>
          </a:p>
          <a:p>
            <a:pPr algn="ctr">
              <a:lnSpc>
                <a:spcPct val="125000"/>
              </a:lnSpc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我国经济已由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高速增长阶段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转向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高质量发展阶段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仿宋_GB2312"/>
            </a:endParaRPr>
          </a:p>
          <a:p>
            <a:pPr algn="ctr">
              <a:lnSpc>
                <a:spcPct val="125000"/>
              </a:lnSpc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必须建设好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现代化经济体系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仿宋_GB231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D288426-EB14-42E7-A82C-1126D527AD10}"/>
              </a:ext>
            </a:extLst>
          </p:cNvPr>
          <p:cNvCxnSpPr>
            <a:cxnSpLocks/>
          </p:cNvCxnSpPr>
          <p:nvPr/>
        </p:nvCxnSpPr>
        <p:spPr>
          <a:xfrm>
            <a:off x="4149419" y="2212975"/>
            <a:ext cx="0" cy="414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202D2E4-A942-46E9-BB41-8F875410653E}"/>
              </a:ext>
            </a:extLst>
          </p:cNvPr>
          <p:cNvCxnSpPr>
            <a:cxnSpLocks/>
          </p:cNvCxnSpPr>
          <p:nvPr/>
        </p:nvCxnSpPr>
        <p:spPr>
          <a:xfrm>
            <a:off x="4149419" y="3335418"/>
            <a:ext cx="0" cy="437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994</Words>
  <Application>Microsoft Office PowerPoint</Application>
  <PresentationFormat>全屏显示(16:9)</PresentationFormat>
  <Paragraphs>117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黑体</vt:lpstr>
      <vt:lpstr>楷体</vt:lpstr>
      <vt:lpstr>微软雅黑</vt:lpstr>
      <vt:lpstr>Arial</vt:lpstr>
      <vt:lpstr>Calibri</vt:lpstr>
      <vt:lpstr>1_Office 主题​​</vt:lpstr>
      <vt:lpstr>第6课时  建设现代化经济体系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58</cp:revision>
  <dcterms:created xsi:type="dcterms:W3CDTF">2020-02-01T11:21:51Z</dcterms:created>
  <dcterms:modified xsi:type="dcterms:W3CDTF">2020-02-03T12:24:31Z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