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83" r:id="rId3"/>
    <p:sldId id="338" r:id="rId4"/>
    <p:sldId id="349" r:id="rId5"/>
    <p:sldId id="404" r:id="rId6"/>
    <p:sldId id="386" r:id="rId7"/>
    <p:sldId id="387" r:id="rId8"/>
    <p:sldId id="405" r:id="rId9"/>
    <p:sldId id="388" r:id="rId10"/>
    <p:sldId id="403" r:id="rId11"/>
    <p:sldId id="389" r:id="rId12"/>
    <p:sldId id="406" r:id="rId13"/>
    <p:sldId id="390" r:id="rId14"/>
    <p:sldId id="407" r:id="rId15"/>
    <p:sldId id="391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571FD41E-C34D-4BFB-ADD7-35532A71A1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6A7B1467-800D-4718-A3A9-BD0A1CB08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1479B35-ABA5-4CC8-B30F-8AE32F3EF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89999C3-A2BF-4DA6-8FC3-3DDCDBD728CF}" type="slidenum">
              <a:rPr lang="zh-CN" altLang="en-US" sz="1200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4288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</a:t>
            </a:r>
            <a:b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坚持新发展理念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北京市第八十中学  范伟光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0DEA280-4461-4043-BECE-E4D0FE10E89A}"/>
              </a:ext>
            </a:extLst>
          </p:cNvPr>
          <p:cNvSpPr txBox="1"/>
          <p:nvPr/>
        </p:nvSpPr>
        <p:spPr>
          <a:xfrm>
            <a:off x="279280" y="1263971"/>
            <a:ext cx="8785225" cy="2246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有利于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好发展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不平衡不充分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有利于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破解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难题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厚植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有利于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人民日益增长的美好生活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56A596-47B3-4088-A4BE-A0BFA5DF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80" y="289678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（一）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牢固树立并切实贯彻新发展理念的重要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10">
            <a:extLst>
              <a:ext uri="{FF2B5EF4-FFF2-40B4-BE49-F238E27FC236}">
                <a16:creationId xmlns:a16="http://schemas.microsoft.com/office/drawing/2014/main" id="{571FC994-294F-42BE-821A-7B4F82A7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54" y="880575"/>
            <a:ext cx="8260336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B050"/>
                </a:solidFill>
              </a:rPr>
              <a:t>  1.</a:t>
            </a:r>
            <a:r>
              <a:rPr lang="zh-CN" altLang="en-US" sz="2800" b="1" dirty="0">
                <a:solidFill>
                  <a:srgbClr val="00B050"/>
                </a:solidFill>
              </a:rPr>
              <a:t>创新发展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CBDDE5-7420-4DAB-B661-08811D659527}"/>
              </a:ext>
            </a:extLst>
          </p:cNvPr>
          <p:cNvSpPr txBox="1"/>
          <p:nvPr/>
        </p:nvSpPr>
        <p:spPr>
          <a:xfrm>
            <a:off x="407254" y="1681951"/>
            <a:ext cx="8260336" cy="3027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注重点：   解决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发展动力问题</a:t>
            </a:r>
            <a:r>
              <a:rPr lang="zh-CN" altLang="en-US" sz="2800" b="1" dirty="0">
                <a:latin typeface="+mn-ea"/>
                <a:ea typeface="仿宋_GB2312"/>
              </a:rPr>
              <a:t>。</a:t>
            </a:r>
            <a:endParaRPr lang="en-US" altLang="zh-CN" sz="2800" b="1" dirty="0">
              <a:latin typeface="+mn-ea"/>
              <a:ea typeface="仿宋_GB2312"/>
            </a:endParaRPr>
          </a:p>
          <a:p>
            <a:pPr>
              <a:lnSpc>
                <a:spcPct val="115000"/>
              </a:lnSpc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重要性：   创新是引领发展的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第一动力</a:t>
            </a:r>
            <a:r>
              <a:rPr lang="zh-CN" altLang="en-US" sz="2800" b="1" dirty="0">
                <a:latin typeface="+mn-ea"/>
                <a:ea typeface="仿宋_GB2312"/>
              </a:rPr>
              <a:t>。</a:t>
            </a:r>
            <a:endParaRPr lang="en-US" altLang="zh-CN" sz="2800" b="1" dirty="0">
              <a:latin typeface="+mn-ea"/>
              <a:ea typeface="仿宋_GB2312"/>
            </a:endParaRPr>
          </a:p>
          <a:p>
            <a:pPr>
              <a:lnSpc>
                <a:spcPct val="115000"/>
              </a:lnSpc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实践要求：把创新摆在国家发展全局的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核心位置</a:t>
            </a:r>
            <a:r>
              <a:rPr lang="zh-CN" altLang="en-US" sz="2800" b="1" dirty="0">
                <a:latin typeface="+mn-ea"/>
                <a:ea typeface="仿宋_GB2312"/>
              </a:rPr>
              <a:t>，</a:t>
            </a:r>
            <a:endParaRPr lang="en-US" altLang="zh-CN" sz="2800" b="1" dirty="0">
              <a:latin typeface="+mn-ea"/>
              <a:ea typeface="仿宋_GB2312"/>
            </a:endParaRPr>
          </a:p>
          <a:p>
            <a:pPr>
              <a:lnSpc>
                <a:spcPct val="115000"/>
              </a:lnSpc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                 推进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理论</a:t>
            </a:r>
            <a:r>
              <a:rPr lang="zh-CN" altLang="en-US" sz="2800" b="1" dirty="0">
                <a:latin typeface="+mn-ea"/>
                <a:ea typeface="仿宋_GB231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制度</a:t>
            </a:r>
            <a:r>
              <a:rPr lang="zh-CN" altLang="en-US" sz="2800" b="1" dirty="0">
                <a:latin typeface="+mn-ea"/>
                <a:ea typeface="仿宋_GB231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科技</a:t>
            </a:r>
            <a:r>
              <a:rPr lang="zh-CN" altLang="en-US" sz="2800" b="1" dirty="0">
                <a:latin typeface="+mn-ea"/>
                <a:ea typeface="仿宋_GB231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文化</a:t>
            </a:r>
            <a:r>
              <a:rPr lang="zh-CN" altLang="en-US" sz="2800" b="1" dirty="0">
                <a:latin typeface="+mn-ea"/>
                <a:ea typeface="仿宋_GB2312"/>
              </a:rPr>
              <a:t>创新等，</a:t>
            </a:r>
            <a:endParaRPr lang="en-US" altLang="zh-CN" sz="2800" b="1" dirty="0">
              <a:latin typeface="+mn-ea"/>
              <a:ea typeface="仿宋_GB2312"/>
            </a:endParaRPr>
          </a:p>
          <a:p>
            <a:pPr>
              <a:lnSpc>
                <a:spcPct val="115000"/>
              </a:lnSpc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                 让创新贯穿党和国家一切工作，</a:t>
            </a:r>
            <a:endParaRPr lang="en-US" altLang="zh-CN" sz="2800" b="1" dirty="0">
              <a:latin typeface="+mn-ea"/>
              <a:ea typeface="仿宋_GB2312"/>
            </a:endParaRPr>
          </a:p>
          <a:p>
            <a:pPr>
              <a:lnSpc>
                <a:spcPct val="115000"/>
              </a:lnSpc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                 让创新在全社会蔚然成风。</a:t>
            </a:r>
            <a:endParaRPr lang="en-US" altLang="zh-CN" sz="2800" b="1" dirty="0">
              <a:latin typeface="+mn-ea"/>
              <a:ea typeface="仿宋_GB2312"/>
            </a:endParaRPr>
          </a:p>
        </p:txBody>
      </p:sp>
      <p:sp>
        <p:nvSpPr>
          <p:cNvPr id="14344" name="矩形 6">
            <a:extLst>
              <a:ext uri="{FF2B5EF4-FFF2-40B4-BE49-F238E27FC236}">
                <a16:creationId xmlns:a16="http://schemas.microsoft.com/office/drawing/2014/main" id="{097C67B0-49B5-4F3F-98FD-7D55A606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54" y="184358"/>
            <a:ext cx="8260336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（二）新发展理念的内涵和实践要求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C2E2F55-F5F3-4D76-9696-86819D1C0939}"/>
              </a:ext>
            </a:extLst>
          </p:cNvPr>
          <p:cNvSpPr txBox="1"/>
          <p:nvPr/>
        </p:nvSpPr>
        <p:spPr>
          <a:xfrm>
            <a:off x="99893" y="992067"/>
            <a:ext cx="8936531" cy="523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en-US" altLang="zh-CN" sz="2800" b="1" dirty="0">
                <a:solidFill>
                  <a:srgbClr val="00B050"/>
                </a:solidFill>
                <a:latin typeface="+mn-ea"/>
                <a:ea typeface="+mn-ea"/>
              </a:rPr>
              <a:t>2.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  <a:ea typeface="+mn-ea"/>
              </a:rPr>
              <a:t>协调发展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AEA7D2-6148-4FA5-BFD2-F8F10CE5C924}"/>
              </a:ext>
            </a:extLst>
          </p:cNvPr>
          <p:cNvSpPr txBox="1"/>
          <p:nvPr/>
        </p:nvSpPr>
        <p:spPr>
          <a:xfrm>
            <a:off x="99893" y="1649627"/>
            <a:ext cx="8936532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注重点：    解决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发展不平衡问题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重要性：    协调是持续健康发展的内在要求，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latin typeface="+mn-ea"/>
                <a:ea typeface="+mn-ea"/>
              </a:rPr>
              <a:t>                 </a:t>
            </a:r>
            <a:r>
              <a:rPr lang="zh-CN" altLang="en-US" sz="2400" b="1" dirty="0">
                <a:latin typeface="+mn-ea"/>
                <a:ea typeface="+mn-ea"/>
              </a:rPr>
              <a:t>协调是发展平衡和不平衡的统一。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实践要求：要正确处理发展中的重大关系，重点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促进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城乡区域</a:t>
            </a:r>
            <a:r>
              <a:rPr lang="zh-CN" altLang="en-US" sz="2400" b="1" dirty="0">
                <a:latin typeface="+mn-ea"/>
                <a:ea typeface="仿宋_GB2312"/>
              </a:rPr>
              <a:t>协调发展，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促进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经济社会</a:t>
            </a:r>
            <a:r>
              <a:rPr lang="zh-CN" altLang="en-US" sz="2400" b="1" dirty="0">
                <a:latin typeface="+mn-ea"/>
                <a:ea typeface="仿宋_GB2312"/>
              </a:rPr>
              <a:t>协调发展，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促进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新型工业化</a:t>
            </a:r>
            <a:r>
              <a:rPr lang="zh-CN" altLang="en-US" sz="800" b="1" dirty="0">
                <a:latin typeface="+mn-ea"/>
                <a:ea typeface="仿宋_GB231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信息化</a:t>
            </a:r>
            <a:r>
              <a:rPr lang="zh-CN" altLang="en-US" sz="800" b="1" dirty="0">
                <a:latin typeface="+mn-ea"/>
                <a:ea typeface="仿宋_GB231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城镇化</a:t>
            </a:r>
            <a:r>
              <a:rPr lang="zh-CN" altLang="en-US" sz="800" b="1" dirty="0">
                <a:latin typeface="+mn-ea"/>
                <a:ea typeface="仿宋_GB231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农业现代化</a:t>
            </a:r>
            <a:r>
              <a:rPr lang="zh-CN" altLang="en-US" sz="2400" b="1" dirty="0">
                <a:latin typeface="+mn-ea"/>
                <a:ea typeface="仿宋_GB2312"/>
              </a:rPr>
              <a:t>同步发展</a:t>
            </a:r>
            <a:r>
              <a:rPr lang="zh-CN" altLang="en-US" sz="1200" b="1" dirty="0">
                <a:latin typeface="+mn-ea"/>
                <a:ea typeface="仿宋_GB2312"/>
              </a:rPr>
              <a:t>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400" b="1" dirty="0"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latin typeface="+mn-ea"/>
                <a:ea typeface="仿宋_GB2312"/>
              </a:rPr>
              <a:t>不断增强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发展整体性</a:t>
            </a:r>
            <a:r>
              <a:rPr lang="zh-CN" altLang="en-US" sz="2400" b="1" dirty="0">
                <a:latin typeface="+mn-ea"/>
                <a:ea typeface="仿宋_GB2312"/>
              </a:rPr>
              <a:t>。</a:t>
            </a:r>
            <a:endParaRPr lang="en-US" altLang="zh-CN" sz="2400" b="1" dirty="0">
              <a:latin typeface="+mn-ea"/>
              <a:ea typeface="仿宋_GB2312"/>
            </a:endParaRPr>
          </a:p>
        </p:txBody>
      </p:sp>
      <p:sp>
        <p:nvSpPr>
          <p:cNvPr id="14344" name="矩形 6">
            <a:extLst>
              <a:ext uri="{FF2B5EF4-FFF2-40B4-BE49-F238E27FC236}">
                <a16:creationId xmlns:a16="http://schemas.microsoft.com/office/drawing/2014/main" id="{097C67B0-49B5-4F3F-98FD-7D55A6066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4" y="335162"/>
            <a:ext cx="893653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（二）新发展理念的内涵和实践要求</a:t>
            </a:r>
          </a:p>
        </p:txBody>
      </p:sp>
    </p:spTree>
    <p:extLst>
      <p:ext uri="{BB962C8B-B14F-4D97-AF65-F5344CB8AC3E}">
        <p14:creationId xmlns:p14="http://schemas.microsoft.com/office/powerpoint/2010/main" val="333343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文本框 10">
            <a:extLst>
              <a:ext uri="{FF2B5EF4-FFF2-40B4-BE49-F238E27FC236}">
                <a16:creationId xmlns:a16="http://schemas.microsoft.com/office/drawing/2014/main" id="{4BB875A9-8DCD-4C6B-8E5B-FA71F745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86240"/>
            <a:ext cx="8833984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绿色发展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3A1AFF-8594-4B9D-AC43-6EEDFF83E514}"/>
              </a:ext>
            </a:extLst>
          </p:cNvPr>
          <p:cNvSpPr txBox="1"/>
          <p:nvPr/>
        </p:nvSpPr>
        <p:spPr>
          <a:xfrm>
            <a:off x="179387" y="1297555"/>
            <a:ext cx="8833984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注重点：    解决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人与自然和谐共生</a:t>
            </a:r>
            <a:r>
              <a:rPr lang="zh-CN" altLang="en-US" sz="2400" b="1" dirty="0">
                <a:latin typeface="+mn-ea"/>
                <a:ea typeface="仿宋_GB2312"/>
              </a:rPr>
              <a:t>问题。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重要性：    绿色发展是永续发展的必要条件，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                 绿色发展是人民对美好生活追求的重要体现。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实践要求：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坚持</a:t>
            </a:r>
            <a:r>
              <a:rPr lang="zh-CN" altLang="en-US" sz="2400" b="1" dirty="0">
                <a:latin typeface="+mn-ea"/>
                <a:ea typeface="仿宋_GB2312"/>
              </a:rPr>
              <a:t>节约资源和保护环境基本国策</a:t>
            </a:r>
            <a:r>
              <a:rPr lang="en-US" altLang="zh-CN" sz="2400" b="1" dirty="0">
                <a:latin typeface="+mn-ea"/>
                <a:ea typeface="仿宋_GB231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坚持</a:t>
            </a:r>
            <a:r>
              <a:rPr lang="zh-CN" altLang="en-US" sz="2400" b="1" dirty="0">
                <a:latin typeface="+mn-ea"/>
                <a:ea typeface="仿宋_GB2312"/>
              </a:rPr>
              <a:t>可持续发展，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                 坚定</a:t>
            </a:r>
            <a:r>
              <a:rPr lang="zh-CN" altLang="en-US" sz="2400" b="1" dirty="0">
                <a:latin typeface="+mn-ea"/>
                <a:ea typeface="仿宋_GB2312"/>
              </a:rPr>
              <a:t>走生产发展</a:t>
            </a:r>
            <a:r>
              <a:rPr lang="zh-CN" altLang="en-US" sz="800" b="1" dirty="0">
                <a:latin typeface="+mn-ea"/>
                <a:ea typeface="仿宋_GB2312"/>
              </a:rPr>
              <a:t>、</a:t>
            </a:r>
            <a:r>
              <a:rPr lang="zh-CN" altLang="en-US" sz="2400" b="1" dirty="0">
                <a:latin typeface="+mn-ea"/>
                <a:ea typeface="仿宋_GB2312"/>
              </a:rPr>
              <a:t>生活富裕</a:t>
            </a:r>
            <a:r>
              <a:rPr lang="zh-CN" altLang="en-US" sz="800" b="1" dirty="0">
                <a:latin typeface="+mn-ea"/>
                <a:ea typeface="仿宋_GB2312"/>
              </a:rPr>
              <a:t>、</a:t>
            </a:r>
            <a:r>
              <a:rPr lang="zh-CN" altLang="en-US" sz="2400" b="1" dirty="0">
                <a:latin typeface="+mn-ea"/>
                <a:ea typeface="仿宋_GB2312"/>
              </a:rPr>
              <a:t>生态良好的文明发展道路</a:t>
            </a:r>
            <a:r>
              <a:rPr lang="zh-CN" altLang="en-US" sz="800" b="1" dirty="0">
                <a:latin typeface="+mn-ea"/>
                <a:ea typeface="仿宋_GB2312"/>
              </a:rPr>
              <a:t>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形成</a:t>
            </a:r>
            <a:r>
              <a:rPr lang="zh-CN" altLang="en-US" sz="2400" b="1" dirty="0">
                <a:latin typeface="+mn-ea"/>
                <a:ea typeface="仿宋_GB2312"/>
              </a:rPr>
              <a:t>节约资源和保护环境的空间格局、产业结构、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                 生产方式、生活方式，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r>
              <a:rPr lang="en-US" altLang="zh-CN" sz="2400" b="1" dirty="0"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建设</a:t>
            </a:r>
            <a:r>
              <a:rPr lang="zh-CN" altLang="en-US" sz="2400" b="1" dirty="0">
                <a:latin typeface="+mn-ea"/>
                <a:ea typeface="仿宋_GB2312"/>
              </a:rPr>
              <a:t>人与自然和谐共生的现代化。</a:t>
            </a:r>
            <a:endParaRPr lang="en-US" altLang="zh-CN" sz="2400" b="1" dirty="0">
              <a:latin typeface="+mn-ea"/>
              <a:ea typeface="仿宋_GB2312"/>
            </a:endParaRP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BC3B27D7-2104-4D21-AFD0-944E0B54D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" y="92149"/>
            <a:ext cx="883398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（二）新发展理念的内涵和实践要求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文本框 11">
            <a:extLst>
              <a:ext uri="{FF2B5EF4-FFF2-40B4-BE49-F238E27FC236}">
                <a16:creationId xmlns:a16="http://schemas.microsoft.com/office/drawing/2014/main" id="{2DDF3979-05E1-4619-AAF4-72E18A4CA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6" y="735520"/>
            <a:ext cx="8465149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开放发展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2068D3B-2FCD-45B4-B3A8-8B87F1EDA379}"/>
              </a:ext>
            </a:extLst>
          </p:cNvPr>
          <p:cNvSpPr txBox="1"/>
          <p:nvPr/>
        </p:nvSpPr>
        <p:spPr>
          <a:xfrm>
            <a:off x="179387" y="1379546"/>
            <a:ext cx="8465150" cy="2907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注重点：   注重解决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发展内外联动</a:t>
            </a:r>
            <a:r>
              <a:rPr lang="zh-CN" altLang="en-US" sz="2400" b="1" dirty="0">
                <a:latin typeface="+mn-ea"/>
                <a:ea typeface="仿宋_GB2312"/>
              </a:rPr>
              <a:t>问题。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重要性：   开放是国家繁荣发展的必由之路。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实践要求：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顺应</a:t>
            </a:r>
            <a:r>
              <a:rPr lang="zh-CN" altLang="en-US" sz="2400" b="1" dirty="0">
                <a:latin typeface="+mn-ea"/>
                <a:ea typeface="仿宋_GB2312"/>
              </a:rPr>
              <a:t>我国经济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ea typeface="仿宋_GB2312"/>
              </a:rPr>
              <a:t>深度融入</a:t>
            </a:r>
            <a:r>
              <a:rPr lang="zh-CN" altLang="en-US" sz="2400" b="1" dirty="0">
                <a:latin typeface="+mn-ea"/>
                <a:ea typeface="仿宋_GB2312"/>
              </a:rPr>
              <a:t>世界经济趋势，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奉行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ea typeface="仿宋_GB2312"/>
              </a:rPr>
              <a:t>互利共赢</a:t>
            </a:r>
            <a:r>
              <a:rPr lang="zh-CN" altLang="en-US" sz="2400" b="1" dirty="0">
                <a:latin typeface="+mn-ea"/>
                <a:ea typeface="仿宋_GB2312"/>
              </a:rPr>
              <a:t>的开放战略，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                 遵循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ea typeface="仿宋_GB2312"/>
              </a:rPr>
              <a:t>共商共建共享</a:t>
            </a:r>
            <a:r>
              <a:rPr lang="zh-CN" altLang="en-US" sz="2400" b="1" dirty="0">
                <a:latin typeface="+mn-ea"/>
                <a:ea typeface="仿宋_GB2312"/>
              </a:rPr>
              <a:t>原则，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                 发展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ea typeface="仿宋_GB2312"/>
              </a:rPr>
              <a:t>更高层次</a:t>
            </a:r>
            <a:r>
              <a:rPr lang="zh-CN" altLang="en-US" sz="2400" b="1" dirty="0">
                <a:latin typeface="+mn-ea"/>
                <a:ea typeface="仿宋_GB2312"/>
              </a:rPr>
              <a:t>的开放型经济，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                 形成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ea typeface="仿宋_GB2312"/>
              </a:rPr>
              <a:t>陆海内外联动</a:t>
            </a:r>
            <a:r>
              <a:rPr lang="zh-CN" altLang="en-US" sz="2400" b="1" dirty="0">
                <a:latin typeface="+mn-ea"/>
                <a:ea typeface="仿宋_GB2312"/>
              </a:rPr>
              <a:t>、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ea typeface="仿宋_GB2312"/>
              </a:rPr>
              <a:t>东西双向互济</a:t>
            </a:r>
            <a:r>
              <a:rPr lang="zh-CN" altLang="en-US" sz="2400" b="1" dirty="0">
                <a:latin typeface="+mn-ea"/>
                <a:ea typeface="仿宋_GB231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开放格局</a:t>
            </a:r>
            <a:r>
              <a:rPr lang="zh-CN" altLang="en-US" sz="2400" b="1" dirty="0">
                <a:latin typeface="+mn-ea"/>
                <a:ea typeface="仿宋_GB2312"/>
              </a:rPr>
              <a:t>。</a:t>
            </a:r>
            <a:endParaRPr lang="en-US" altLang="zh-CN" sz="2400" b="1" dirty="0">
              <a:latin typeface="+mn-ea"/>
              <a:ea typeface="仿宋_GB231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6666C3-1D53-4AF9-ABF2-F5E96995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" y="92149"/>
            <a:ext cx="846515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（二）新发展理念的内涵和实践要求</a:t>
            </a:r>
          </a:p>
        </p:txBody>
      </p:sp>
    </p:spTree>
    <p:extLst>
      <p:ext uri="{BB962C8B-B14F-4D97-AF65-F5344CB8AC3E}">
        <p14:creationId xmlns:p14="http://schemas.microsoft.com/office/powerpoint/2010/main" val="192117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0">
            <a:extLst>
              <a:ext uri="{FF2B5EF4-FFF2-40B4-BE49-F238E27FC236}">
                <a16:creationId xmlns:a16="http://schemas.microsoft.com/office/drawing/2014/main" id="{151E21F7-A5F1-426E-8F57-9232A541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691860"/>
            <a:ext cx="8641884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共享发展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34247B-A163-49D4-A868-83D6930301A7}"/>
              </a:ext>
            </a:extLst>
          </p:cNvPr>
          <p:cNvSpPr txBox="1"/>
          <p:nvPr/>
        </p:nvSpPr>
        <p:spPr>
          <a:xfrm>
            <a:off x="179386" y="1324363"/>
            <a:ext cx="8641883" cy="328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注重点： 解决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社会公平正义</a:t>
            </a:r>
            <a:r>
              <a:rPr lang="zh-CN" altLang="en-US" sz="2400" b="1" dirty="0">
                <a:latin typeface="+mn-ea"/>
                <a:ea typeface="仿宋_GB2312"/>
              </a:rPr>
              <a:t>问题。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重要性： 共享是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社会主义的本质要求</a:t>
            </a:r>
            <a:r>
              <a:rPr lang="zh-CN" altLang="en-US" sz="2400" b="1" dirty="0">
                <a:latin typeface="+mn-ea"/>
                <a:ea typeface="仿宋_GB2312"/>
              </a:rPr>
              <a:t>，共享发展是我们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               党坚持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全心全意为人民服务</a:t>
            </a:r>
            <a:r>
              <a:rPr lang="zh-CN" altLang="en-US" sz="2400" b="1" dirty="0">
                <a:latin typeface="+mn-ea"/>
                <a:ea typeface="仿宋_GB2312"/>
              </a:rPr>
              <a:t>根本宗旨的体现。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实践要求：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作出</a:t>
            </a:r>
            <a:r>
              <a:rPr lang="zh-CN" altLang="en-US" sz="2400" b="1" dirty="0">
                <a:latin typeface="+mn-ea"/>
                <a:ea typeface="仿宋_GB2312"/>
              </a:rPr>
              <a:t>更有效的制度安排，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坚持</a:t>
            </a:r>
            <a:r>
              <a:rPr lang="zh-CN" altLang="en-US" sz="2400" b="1" dirty="0">
                <a:latin typeface="+mn-ea"/>
                <a:ea typeface="仿宋_GB2312"/>
              </a:rPr>
              <a:t>全民共享、全面共享、共建共享、渐进共享，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增强</a:t>
            </a:r>
            <a:r>
              <a:rPr lang="zh-CN" altLang="en-US" sz="2400" b="1" dirty="0">
                <a:latin typeface="+mn-ea"/>
                <a:ea typeface="仿宋_GB2312"/>
              </a:rPr>
              <a:t>全体人民有更多获得感、幸福感、安全感，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仿宋_GB2312"/>
              </a:rPr>
              <a:t>朝着</a:t>
            </a:r>
            <a:r>
              <a:rPr lang="zh-CN" altLang="en-US" sz="2400" b="1" dirty="0">
                <a:latin typeface="+mn-ea"/>
                <a:ea typeface="仿宋_GB2312"/>
              </a:rPr>
              <a:t>共同富裕方向稳步前进。</a:t>
            </a:r>
            <a:endParaRPr lang="en-US" altLang="zh-CN" sz="2400" b="1" dirty="0">
              <a:latin typeface="+mn-ea"/>
              <a:ea typeface="仿宋_GB2312"/>
            </a:endParaRP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1EFE0FE4-C088-4C94-A41B-290D336BB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" y="92149"/>
            <a:ext cx="846515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（二）新发展理念的内涵和实践要求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149410"/>
            <a:ext cx="8775166" cy="431502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第三课  我国的经济发展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第一框  坚持新发展理念</a:t>
            </a: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建设现代化经济体系</a:t>
            </a:r>
            <a:endParaRPr lang="zh-CN" altLang="en-US" sz="48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7FF14C4F-283C-426F-8418-A06E79D3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6" y="-7938"/>
            <a:ext cx="330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第三课    知识结构</a:t>
            </a:r>
          </a:p>
        </p:txBody>
      </p:sp>
      <p:sp>
        <p:nvSpPr>
          <p:cNvPr id="8195" name="TextBox 5">
            <a:extLst>
              <a:ext uri="{FF2B5EF4-FFF2-40B4-BE49-F238E27FC236}">
                <a16:creationId xmlns:a16="http://schemas.microsoft.com/office/drawing/2014/main" id="{0B0DBAA2-1295-4E5D-B1C4-C8F374E7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" y="904876"/>
            <a:ext cx="67710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我国的经济发展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E2F2902-B87E-426A-A5BB-AC674114B592}"/>
              </a:ext>
            </a:extLst>
          </p:cNvPr>
          <p:cNvSpPr/>
          <p:nvPr/>
        </p:nvSpPr>
        <p:spPr>
          <a:xfrm>
            <a:off x="684176" y="1199830"/>
            <a:ext cx="254036" cy="243586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矩形 7">
            <a:extLst>
              <a:ext uri="{FF2B5EF4-FFF2-40B4-BE49-F238E27FC236}">
                <a16:creationId xmlns:a16="http://schemas.microsoft.com/office/drawing/2014/main" id="{7B66B9C1-2103-436D-9E3D-C650864E1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9" y="1114425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2000"/>
              <a:t>一</a:t>
            </a:r>
            <a:r>
              <a:rPr lang="zh-CN" altLang="en-US" sz="2000"/>
              <a:t>、</a:t>
            </a:r>
            <a:r>
              <a:rPr lang="zh-CN" altLang="zh-CN" sz="2000"/>
              <a:t>坚持新发展理念</a:t>
            </a:r>
          </a:p>
        </p:txBody>
      </p:sp>
      <p:sp>
        <p:nvSpPr>
          <p:cNvPr id="8198" name="矩形 8">
            <a:extLst>
              <a:ext uri="{FF2B5EF4-FFF2-40B4-BE49-F238E27FC236}">
                <a16:creationId xmlns:a16="http://schemas.microsoft.com/office/drawing/2014/main" id="{78582F34-B9B1-43C7-93F3-724C146E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1" y="3078163"/>
            <a:ext cx="199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/>
              <a:t>二、</a:t>
            </a:r>
            <a:r>
              <a:rPr lang="zh-CN" altLang="zh-CN" sz="2000"/>
              <a:t>建设现代化经济体系</a:t>
            </a: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24710B8F-F5CF-4A59-9133-9C949C5DA9B5}"/>
              </a:ext>
            </a:extLst>
          </p:cNvPr>
          <p:cNvSpPr/>
          <p:nvPr/>
        </p:nvSpPr>
        <p:spPr>
          <a:xfrm>
            <a:off x="3351214" y="339726"/>
            <a:ext cx="207962" cy="170815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0" name="矩形 10">
            <a:extLst>
              <a:ext uri="{FF2B5EF4-FFF2-40B4-BE49-F238E27FC236}">
                <a16:creationId xmlns:a16="http://schemas.microsoft.com/office/drawing/2014/main" id="{E047362E-AC90-450D-BFC8-D5097A34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9" y="260350"/>
            <a:ext cx="127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1800"/>
              <a:t>以人民为中心的发展</a:t>
            </a:r>
            <a:r>
              <a:rPr lang="zh-CN" altLang="en-US" sz="1800"/>
              <a:t>思想</a:t>
            </a:r>
            <a:endParaRPr lang="zh-CN" altLang="zh-CN" sz="1800"/>
          </a:p>
        </p:txBody>
      </p:sp>
      <p:sp>
        <p:nvSpPr>
          <p:cNvPr id="8201" name="矩形 11">
            <a:extLst>
              <a:ext uri="{FF2B5EF4-FFF2-40B4-BE49-F238E27FC236}">
                <a16:creationId xmlns:a16="http://schemas.microsoft.com/office/drawing/2014/main" id="{5A04646A-E48A-4B7A-B3B8-BA4A42C5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1573214"/>
            <a:ext cx="1228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1800"/>
              <a:t>贯彻新发展理念</a:t>
            </a:r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8687C688-6725-4F25-A5BB-458EEBF568C4}"/>
              </a:ext>
            </a:extLst>
          </p:cNvPr>
          <p:cNvSpPr/>
          <p:nvPr/>
        </p:nvSpPr>
        <p:spPr>
          <a:xfrm>
            <a:off x="4737100" y="122239"/>
            <a:ext cx="204788" cy="111283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矩形 13">
            <a:extLst>
              <a:ext uri="{FF2B5EF4-FFF2-40B4-BE49-F238E27FC236}">
                <a16:creationId xmlns:a16="http://schemas.microsoft.com/office/drawing/2014/main" id="{229A44FB-954F-4D19-B04B-4D66B437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6" y="76201"/>
            <a:ext cx="3040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以人民为中心的发展思想</a:t>
            </a:r>
            <a:endParaRPr lang="en-US" altLang="zh-CN" sz="1800"/>
          </a:p>
          <a:p>
            <a:r>
              <a:rPr lang="zh-CN" altLang="en-US" sz="1800"/>
              <a:t>的内涵及要求</a:t>
            </a:r>
            <a:endParaRPr lang="zh-CN" altLang="zh-CN" sz="1800"/>
          </a:p>
        </p:txBody>
      </p:sp>
      <p:sp>
        <p:nvSpPr>
          <p:cNvPr id="8204" name="矩形 14">
            <a:extLst>
              <a:ext uri="{FF2B5EF4-FFF2-40B4-BE49-F238E27FC236}">
                <a16:creationId xmlns:a16="http://schemas.microsoft.com/office/drawing/2014/main" id="{69B63A96-DA21-4713-A740-2E094028A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730251"/>
            <a:ext cx="3021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以人民为中心的发展思想</a:t>
            </a:r>
            <a:endParaRPr lang="en-US" altLang="zh-CN" sz="1800"/>
          </a:p>
          <a:p>
            <a:r>
              <a:rPr lang="zh-CN" altLang="en-US" sz="1800"/>
              <a:t>的重要意义</a:t>
            </a:r>
            <a:endParaRPr lang="zh-CN" altLang="zh-CN" sz="1800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6D9B38F4-0F87-4962-9ABA-9A8586AA0CF9}"/>
              </a:ext>
            </a:extLst>
          </p:cNvPr>
          <p:cNvSpPr/>
          <p:nvPr/>
        </p:nvSpPr>
        <p:spPr>
          <a:xfrm>
            <a:off x="4668839" y="1471613"/>
            <a:ext cx="206375" cy="76200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06" name="矩形 16">
            <a:extLst>
              <a:ext uri="{FF2B5EF4-FFF2-40B4-BE49-F238E27FC236}">
                <a16:creationId xmlns:a16="http://schemas.microsoft.com/office/drawing/2014/main" id="{6D2A5141-AB1E-4AD6-9279-B8FABC64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1" y="1397001"/>
            <a:ext cx="2723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贯彻新发展理念的必要性</a:t>
            </a:r>
            <a:endParaRPr lang="zh-CN" altLang="zh-CN" sz="1800"/>
          </a:p>
        </p:txBody>
      </p:sp>
      <p:sp>
        <p:nvSpPr>
          <p:cNvPr id="8207" name="矩形 17">
            <a:extLst>
              <a:ext uri="{FF2B5EF4-FFF2-40B4-BE49-F238E27FC236}">
                <a16:creationId xmlns:a16="http://schemas.microsoft.com/office/drawing/2014/main" id="{E73CAC04-7A0C-4BD4-A8E3-1A493368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9" y="1847851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新发展理念的内涵和实践要求</a:t>
            </a:r>
            <a:endParaRPr lang="zh-CN" altLang="zh-CN" sz="1800"/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5964B9CF-135F-4BE0-9F52-34596049DD0F}"/>
              </a:ext>
            </a:extLst>
          </p:cNvPr>
          <p:cNvSpPr/>
          <p:nvPr/>
        </p:nvSpPr>
        <p:spPr>
          <a:xfrm>
            <a:off x="2592388" y="2781301"/>
            <a:ext cx="106362" cy="15906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9" name="矩形 22">
            <a:extLst>
              <a:ext uri="{FF2B5EF4-FFF2-40B4-BE49-F238E27FC236}">
                <a16:creationId xmlns:a16="http://schemas.microsoft.com/office/drawing/2014/main" id="{8CC087A2-4DAD-42DD-8661-527DC530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1" y="2527300"/>
            <a:ext cx="1249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国家强 </a:t>
            </a:r>
            <a:endParaRPr lang="en-US" altLang="zh-CN" sz="1800"/>
          </a:p>
          <a:p>
            <a:r>
              <a:rPr lang="zh-CN" altLang="en-US" sz="1800"/>
              <a:t>经济体系必须强</a:t>
            </a:r>
            <a:endParaRPr lang="zh-CN" altLang="zh-CN" sz="1800"/>
          </a:p>
        </p:txBody>
      </p:sp>
      <p:sp>
        <p:nvSpPr>
          <p:cNvPr id="8210" name="矩形 23">
            <a:extLst>
              <a:ext uri="{FF2B5EF4-FFF2-40B4-BE49-F238E27FC236}">
                <a16:creationId xmlns:a16="http://schemas.microsoft.com/office/drawing/2014/main" id="{60FA6E47-F818-4F45-951B-E10E7B2C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6" y="3963988"/>
            <a:ext cx="140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1800"/>
              <a:t>推动经济</a:t>
            </a:r>
            <a:endParaRPr lang="en-US" altLang="zh-CN" sz="1800"/>
          </a:p>
          <a:p>
            <a:r>
              <a:rPr lang="zh-CN" altLang="zh-CN" sz="1800"/>
              <a:t>高质量发展</a:t>
            </a:r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39601447-DC79-45BF-A101-C78EB7BC1D04}"/>
              </a:ext>
            </a:extLst>
          </p:cNvPr>
          <p:cNvSpPr/>
          <p:nvPr/>
        </p:nvSpPr>
        <p:spPr>
          <a:xfrm>
            <a:off x="3794125" y="2533651"/>
            <a:ext cx="198438" cy="7778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矩形 25">
            <a:extLst>
              <a:ext uri="{FF2B5EF4-FFF2-40B4-BE49-F238E27FC236}">
                <a16:creationId xmlns:a16="http://schemas.microsoft.com/office/drawing/2014/main" id="{37BC9AF2-F085-436F-BA7A-65FD3BDA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4" y="2417764"/>
            <a:ext cx="5100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/>
              <a:t> </a:t>
            </a:r>
            <a:r>
              <a:rPr lang="zh-CN" altLang="zh-CN" sz="1800"/>
              <a:t>建设现代化经济体系的</a:t>
            </a:r>
            <a:r>
              <a:rPr lang="zh-CN" altLang="en-US" sz="1800"/>
              <a:t>重大意义</a:t>
            </a:r>
            <a:endParaRPr lang="zh-CN" altLang="zh-CN" sz="1800"/>
          </a:p>
        </p:txBody>
      </p:sp>
      <p:sp>
        <p:nvSpPr>
          <p:cNvPr id="8213" name="矩形 26">
            <a:extLst>
              <a:ext uri="{FF2B5EF4-FFF2-40B4-BE49-F238E27FC236}">
                <a16:creationId xmlns:a16="http://schemas.microsoft.com/office/drawing/2014/main" id="{C8C30B8E-9DE0-4975-898A-E19EE091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4" y="2774951"/>
            <a:ext cx="4351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1800"/>
              <a:t>现代化经济体系的</a:t>
            </a:r>
            <a:r>
              <a:rPr lang="zh-CN" altLang="en-US" sz="1800"/>
              <a:t>内涵及其构成</a:t>
            </a:r>
            <a:endParaRPr lang="zh-CN" altLang="zh-CN" sz="1800"/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FE500AA1-4F1E-4723-8ACC-675172CCF9A7}"/>
              </a:ext>
            </a:extLst>
          </p:cNvPr>
          <p:cNvSpPr/>
          <p:nvPr/>
        </p:nvSpPr>
        <p:spPr>
          <a:xfrm>
            <a:off x="3848101" y="3668714"/>
            <a:ext cx="117475" cy="119538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15" name="矩形 28">
            <a:extLst>
              <a:ext uri="{FF2B5EF4-FFF2-40B4-BE49-F238E27FC236}">
                <a16:creationId xmlns:a16="http://schemas.microsoft.com/office/drawing/2014/main" id="{0A97F640-F5BB-4D1A-B32C-ED015B8DF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3536951"/>
            <a:ext cx="466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建设创新引领、协同发展的产业体系</a:t>
            </a:r>
            <a:endParaRPr lang="zh-CN" altLang="zh-CN" sz="1800"/>
          </a:p>
        </p:txBody>
      </p:sp>
      <p:sp>
        <p:nvSpPr>
          <p:cNvPr id="8216" name="矩形 25">
            <a:extLst>
              <a:ext uri="{FF2B5EF4-FFF2-40B4-BE49-F238E27FC236}">
                <a16:creationId xmlns:a16="http://schemas.microsoft.com/office/drawing/2014/main" id="{9C3202E2-8FCF-4D67-83B6-3F2B5AFC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4" y="3086101"/>
            <a:ext cx="5100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/>
              <a:t> </a:t>
            </a:r>
            <a:r>
              <a:rPr lang="zh-CN" altLang="zh-CN" sz="1800"/>
              <a:t>建设现代化经济体系的</a:t>
            </a:r>
            <a:r>
              <a:rPr lang="zh-CN" altLang="en-US" sz="1800"/>
              <a:t>总体要求</a:t>
            </a:r>
            <a:endParaRPr lang="zh-CN" altLang="zh-CN" sz="1800"/>
          </a:p>
        </p:txBody>
      </p:sp>
      <p:sp>
        <p:nvSpPr>
          <p:cNvPr id="8217" name="矩形 28">
            <a:extLst>
              <a:ext uri="{FF2B5EF4-FFF2-40B4-BE49-F238E27FC236}">
                <a16:creationId xmlns:a16="http://schemas.microsoft.com/office/drawing/2014/main" id="{FA7D965A-F210-4419-AAF1-B342F306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1" y="3890963"/>
            <a:ext cx="488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建设彰显优势、协调联动的城乡区域发展体系</a:t>
            </a:r>
            <a:endParaRPr lang="zh-CN" altLang="zh-CN" sz="1800"/>
          </a:p>
        </p:txBody>
      </p:sp>
      <p:sp>
        <p:nvSpPr>
          <p:cNvPr id="8218" name="矩形 28">
            <a:extLst>
              <a:ext uri="{FF2B5EF4-FFF2-40B4-BE49-F238E27FC236}">
                <a16:creationId xmlns:a16="http://schemas.microsoft.com/office/drawing/2014/main" id="{9191D6FF-A122-49FE-97CA-F98E2AA4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76726"/>
            <a:ext cx="466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建设多元平衡、安全高效的全面开放体系</a:t>
            </a:r>
            <a:endParaRPr lang="zh-CN" altLang="zh-CN" sz="1800"/>
          </a:p>
        </p:txBody>
      </p:sp>
      <p:sp>
        <p:nvSpPr>
          <p:cNvPr id="8219" name="矩形 29">
            <a:extLst>
              <a:ext uri="{FF2B5EF4-FFF2-40B4-BE49-F238E27FC236}">
                <a16:creationId xmlns:a16="http://schemas.microsoft.com/office/drawing/2014/main" id="{E81997C2-6C16-4000-BC3D-43E83391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4" y="4603751"/>
            <a:ext cx="477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坚持质量第一、效益优先，推动“三大变革” </a:t>
            </a:r>
            <a:endParaRPr lang="zh-CN" altLang="zh-CN" sz="1800"/>
          </a:p>
        </p:txBody>
      </p:sp>
    </p:spTree>
    <p:extLst>
      <p:ext uri="{BB962C8B-B14F-4D97-AF65-F5344CB8AC3E}">
        <p14:creationId xmlns:p14="http://schemas.microsoft.com/office/powerpoint/2010/main" val="387905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8" y="235178"/>
            <a:ext cx="8172224" cy="458657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 坚持新发展理念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以人民为中心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的发展思想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二、贯彻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新发展理念</a:t>
            </a:r>
          </a:p>
          <a:p>
            <a:pPr eaLnBrk="1" hangingPunct="1">
              <a:lnSpc>
                <a:spcPct val="130000"/>
              </a:lnSpc>
            </a:pPr>
            <a:endParaRPr lang="zh-CN" altLang="en-US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8" y="434963"/>
            <a:ext cx="8372009" cy="39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12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一、以人民为中心的发展思想</a:t>
            </a:r>
            <a:endParaRPr lang="en-US" altLang="zh-CN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（一）以人民为中心的发展思想的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内涵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及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要求</a:t>
            </a:r>
          </a:p>
          <a:p>
            <a:pPr eaLnBrk="1" hangingPunct="1">
              <a:lnSpc>
                <a:spcPct val="130000"/>
              </a:lnSpc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（二）以人民为中心的发展思想的重要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意义</a:t>
            </a:r>
          </a:p>
          <a:p>
            <a:pPr eaLnBrk="1" hangingPunct="1">
              <a:lnSpc>
                <a:spcPct val="130000"/>
              </a:lnSpc>
            </a:pPr>
            <a:endParaRPr lang="zh-CN" altLang="en-US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9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4" y="274531"/>
            <a:ext cx="792226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（一）以人民为中心的发展思想的内涵及要求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D50647-DD10-48EA-82B1-38F20AEE8CE8}"/>
              </a:ext>
            </a:extLst>
          </p:cNvPr>
          <p:cNvSpPr/>
          <p:nvPr/>
        </p:nvSpPr>
        <p:spPr>
          <a:xfrm>
            <a:off x="389731" y="1040554"/>
            <a:ext cx="83645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坚持以人民为中心的发展思想，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就是把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实现人民幸福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作为发展的目的和归宿。坚持</a:t>
            </a:r>
          </a:p>
        </p:txBody>
      </p:sp>
      <p:sp>
        <p:nvSpPr>
          <p:cNvPr id="10246" name="文本框 19">
            <a:extLst>
              <a:ext uri="{FF2B5EF4-FFF2-40B4-BE49-F238E27FC236}">
                <a16:creationId xmlns:a16="http://schemas.microsoft.com/office/drawing/2014/main" id="{6663BE44-BE92-4E00-9778-C1B03EFD4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7" y="2159085"/>
            <a:ext cx="2759436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发展为了人民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21BC24F-1593-49CA-9853-2FFDA8237CB4}"/>
              </a:ext>
            </a:extLst>
          </p:cNvPr>
          <p:cNvSpPr txBox="1"/>
          <p:nvPr/>
        </p:nvSpPr>
        <p:spPr>
          <a:xfrm>
            <a:off x="3088982" y="2160672"/>
            <a:ext cx="2704779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仿宋_GB2312"/>
              </a:rPr>
              <a:t>发展依靠人民</a:t>
            </a:r>
          </a:p>
        </p:txBody>
      </p:sp>
      <p:sp>
        <p:nvSpPr>
          <p:cNvPr id="10248" name="文本框 21">
            <a:extLst>
              <a:ext uri="{FF2B5EF4-FFF2-40B4-BE49-F238E27FC236}">
                <a16:creationId xmlns:a16="http://schemas.microsoft.com/office/drawing/2014/main" id="{CE9EF489-6B93-412E-BBAB-D8E14554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598" y="2159085"/>
            <a:ext cx="2873375" cy="446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300" b="1" dirty="0">
                <a:solidFill>
                  <a:srgbClr val="0000FF"/>
                </a:solidFill>
                <a:latin typeface="宋体" panose="02010600030101010101" pitchFamily="2" charset="-122"/>
              </a:rPr>
              <a:t>发展成果由人民共享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49C69C-9A29-4D3E-B410-0AD6E0A6CC58}"/>
              </a:ext>
            </a:extLst>
          </p:cNvPr>
          <p:cNvSpPr txBox="1"/>
          <p:nvPr/>
        </p:nvSpPr>
        <p:spPr>
          <a:xfrm>
            <a:off x="222837" y="2881650"/>
            <a:ext cx="2768167" cy="1761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000" b="1" dirty="0">
                <a:latin typeface="+mn-ea"/>
                <a:ea typeface="仿宋_GB2312"/>
              </a:rPr>
              <a:t>从人民群众的根本利益出发谋发展、促发展， 不断满足人民对美好生活的需要，努力促进人的全面发展。</a:t>
            </a:r>
            <a:endParaRPr lang="en-US" altLang="zh-CN" sz="2000" b="1" dirty="0">
              <a:latin typeface="+mn-ea"/>
              <a:ea typeface="仿宋_GB231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2AF7111-4040-4BEB-B600-A0B1B0FAA400}"/>
              </a:ext>
            </a:extLst>
          </p:cNvPr>
          <p:cNvSpPr txBox="1"/>
          <p:nvPr/>
        </p:nvSpPr>
        <p:spPr>
          <a:xfrm>
            <a:off x="3088982" y="2888971"/>
            <a:ext cx="2704779" cy="175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+mn-ea"/>
                <a:ea typeface="仿宋_GB2312"/>
              </a:rPr>
              <a:t>要把人民作为发展的力量源泉，尊重人民主体地位和人民群众的首创精神，不断从人民群众中汲取智慧和力量，依靠人民创造历史伟业。</a:t>
            </a:r>
            <a:endParaRPr lang="en-US" altLang="zh-CN" sz="1800" b="1" dirty="0">
              <a:latin typeface="+mn-ea"/>
              <a:ea typeface="仿宋_GB231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9B9EF34-B692-426E-B293-7B664FEFEF69}"/>
              </a:ext>
            </a:extLst>
          </p:cNvPr>
          <p:cNvSpPr txBox="1"/>
          <p:nvPr/>
        </p:nvSpPr>
        <p:spPr>
          <a:xfrm>
            <a:off x="5990597" y="2888971"/>
            <a:ext cx="2873375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仿宋_GB2312"/>
              </a:rPr>
              <a:t>要使发展成果惠及全体人民，逐步实现共同富裕。</a:t>
            </a:r>
            <a:endParaRPr lang="en-US" altLang="zh-CN" sz="2400" b="1" dirty="0">
              <a:latin typeface="+mn-ea"/>
              <a:ea typeface="仿宋_GB2312"/>
            </a:endParaRPr>
          </a:p>
          <a:p>
            <a:pPr>
              <a:defRPr/>
            </a:pPr>
            <a:endParaRPr lang="en-US" altLang="zh-CN" sz="2000" b="1" dirty="0">
              <a:latin typeface="+mn-ea"/>
              <a:ea typeface="仿宋_GB2312"/>
            </a:endParaRPr>
          </a:p>
          <a:p>
            <a:pPr>
              <a:defRPr/>
            </a:pPr>
            <a:endParaRPr lang="en-US" altLang="zh-CN" b="1" dirty="0">
              <a:latin typeface="+mn-ea"/>
              <a:ea typeface="仿宋_GB231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6">
            <a:extLst>
              <a:ext uri="{FF2B5EF4-FFF2-40B4-BE49-F238E27FC236}">
                <a16:creationId xmlns:a16="http://schemas.microsoft.com/office/drawing/2014/main" id="{52C9F4B4-21B1-43D1-BA67-E4956CED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1" y="294194"/>
            <a:ext cx="7791064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（二）以人民为中心的发展思想的重要意义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13A0B8-2D84-4456-B1D0-637742A2A268}"/>
              </a:ext>
            </a:extLst>
          </p:cNvPr>
          <p:cNvSpPr/>
          <p:nvPr/>
        </p:nvSpPr>
        <p:spPr>
          <a:xfrm>
            <a:off x="354012" y="1142560"/>
            <a:ext cx="7791064" cy="32478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反映了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坚持人民主体地位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的内在要求，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彰显了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人民至上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的价值取向，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仿宋_GB231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确立了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新发展理念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必须始终坚持的基本原则。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8" y="434963"/>
            <a:ext cx="8372009" cy="39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12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二、贯彻新发展理念</a:t>
            </a: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（一）牢固树立并切实贯彻新发展理念的重要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意义</a:t>
            </a:r>
          </a:p>
          <a:p>
            <a:pPr eaLnBrk="1" hangingPunct="1">
              <a:lnSpc>
                <a:spcPct val="130000"/>
              </a:lnSpc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（二）新发展理念的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内涵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和实践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要求</a:t>
            </a:r>
          </a:p>
          <a:p>
            <a:pPr eaLnBrk="1" hangingPunct="1">
              <a:lnSpc>
                <a:spcPct val="130000"/>
              </a:lnSpc>
            </a:pPr>
            <a:endParaRPr lang="zh-CN" altLang="en-US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19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6">
            <a:extLst>
              <a:ext uri="{FF2B5EF4-FFF2-40B4-BE49-F238E27FC236}">
                <a16:creationId xmlns:a16="http://schemas.microsoft.com/office/drawing/2014/main" id="{61DC006A-6FB5-49B1-8CFC-50BCBD42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7362"/>
            <a:ext cx="749458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（一）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牢固树立并切实贯彻新发展理念的重要意义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DEA280-4461-4043-BECE-E4D0FE10E89A}"/>
              </a:ext>
            </a:extLst>
          </p:cNvPr>
          <p:cNvSpPr txBox="1"/>
          <p:nvPr/>
        </p:nvSpPr>
        <p:spPr>
          <a:xfrm>
            <a:off x="395288" y="1346426"/>
            <a:ext cx="7494588" cy="3108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新时代</a:t>
            </a:r>
            <a:r>
              <a:rPr lang="zh-CN" altLang="en-US" sz="2800" b="1" dirty="0">
                <a:latin typeface="+mn-ea"/>
                <a:ea typeface="仿宋_GB2312"/>
              </a:rPr>
              <a:t>需要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新理念</a:t>
            </a:r>
          </a:p>
          <a:p>
            <a:pPr algn="ctr">
              <a:defRPr/>
            </a:pPr>
            <a:endParaRPr lang="zh-CN" altLang="en-US" sz="2800" b="1" dirty="0">
              <a:latin typeface="+mn-ea"/>
              <a:ea typeface="仿宋_GB2312"/>
            </a:endParaRPr>
          </a:p>
          <a:p>
            <a:pPr algn="ctr"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树立并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贯彻新发展理念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仿宋_GB2312"/>
            </a:endParaRPr>
          </a:p>
          <a:p>
            <a:pPr algn="ctr">
              <a:defRPr/>
            </a:pPr>
            <a:endParaRPr lang="zh-CN" altLang="en-US" sz="2800" b="1" dirty="0">
              <a:latin typeface="+mn-ea"/>
              <a:ea typeface="仿宋_GB2312"/>
            </a:endParaRPr>
          </a:p>
          <a:p>
            <a:pPr algn="ctr"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着力解决好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发展不平衡不充分问题</a:t>
            </a:r>
          </a:p>
          <a:p>
            <a:pPr algn="ctr">
              <a:defRPr/>
            </a:pPr>
            <a:endParaRPr lang="en-US" altLang="zh-CN" sz="2800" b="1" dirty="0">
              <a:latin typeface="+mn-ea"/>
              <a:ea typeface="仿宋_GB2312"/>
            </a:endParaRPr>
          </a:p>
          <a:p>
            <a:pPr algn="ctr">
              <a:defRPr/>
            </a:pPr>
            <a:r>
              <a:rPr lang="zh-CN" altLang="en-US" sz="2800" b="1" dirty="0">
                <a:latin typeface="+mn-ea"/>
                <a:ea typeface="仿宋_GB2312"/>
              </a:rPr>
              <a:t>更好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满足人民日益增长的美好生活的需要</a:t>
            </a:r>
            <a:endParaRPr lang="en-US" altLang="zh-CN" sz="2800" b="1" dirty="0">
              <a:latin typeface="+mn-ea"/>
              <a:ea typeface="仿宋_GB231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8BDCD33-A72D-4552-88B7-8D90AA938F20}"/>
              </a:ext>
            </a:extLst>
          </p:cNvPr>
          <p:cNvCxnSpPr/>
          <p:nvPr/>
        </p:nvCxnSpPr>
        <p:spPr>
          <a:xfrm>
            <a:off x="4137025" y="1850238"/>
            <a:ext cx="0" cy="360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2AFC7BA-FC6B-478D-82C6-104B3405AA0B}"/>
              </a:ext>
            </a:extLst>
          </p:cNvPr>
          <p:cNvCxnSpPr/>
          <p:nvPr/>
        </p:nvCxnSpPr>
        <p:spPr>
          <a:xfrm>
            <a:off x="4137025" y="2721200"/>
            <a:ext cx="0" cy="358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133E191-0D1A-4AEB-86CA-9D79B120E937}"/>
              </a:ext>
            </a:extLst>
          </p:cNvPr>
          <p:cNvCxnSpPr/>
          <p:nvPr/>
        </p:nvCxnSpPr>
        <p:spPr>
          <a:xfrm>
            <a:off x="4140040" y="3562124"/>
            <a:ext cx="0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990</Words>
  <Application>Microsoft Office PowerPoint</Application>
  <PresentationFormat>全屏显示(16:9)</PresentationFormat>
  <Paragraphs>127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黑体</vt:lpstr>
      <vt:lpstr>楷体</vt:lpstr>
      <vt:lpstr>宋体</vt:lpstr>
      <vt:lpstr>微软雅黑</vt:lpstr>
      <vt:lpstr>Arial</vt:lpstr>
      <vt:lpstr>Calibri</vt:lpstr>
      <vt:lpstr>1_Office 主题​​</vt:lpstr>
      <vt:lpstr>第5课时  坚持新发展理念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50</cp:revision>
  <dcterms:created xsi:type="dcterms:W3CDTF">2020-02-01T11:21:51Z</dcterms:created>
  <dcterms:modified xsi:type="dcterms:W3CDTF">2020-02-03T12:23:46Z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