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03" r:id="rId3"/>
    <p:sldId id="257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5" r:id="rId20"/>
    <p:sldId id="300" r:id="rId21"/>
    <p:sldId id="302" r:id="rId22"/>
  </p:sldIdLst>
  <p:sldSz cx="9528175" cy="5359400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0">
          <p15:clr>
            <a:srgbClr val="A4A3A4"/>
          </p15:clr>
        </p15:guide>
        <p15:guide id="2" orient="horz" pos="1858">
          <p15:clr>
            <a:srgbClr val="A4A3A4"/>
          </p15:clr>
        </p15:guide>
        <p15:guide id="3" pos="3012">
          <p15:clr>
            <a:srgbClr val="A4A3A4"/>
          </p15:clr>
        </p15:guide>
        <p15:guide id="4" pos="1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9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-348" y="-18"/>
      </p:cViewPr>
      <p:guideLst>
        <p:guide orient="horz" pos="1970"/>
        <p:guide orient="horz" pos="1858"/>
        <p:guide pos="3012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75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791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22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054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919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959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159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06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602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846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金元时期受女真、蒙古族自身社会发展进度的影响，上述变化出现了一定程度的逆转，但从长时段来看，发展趋势没有大的变化。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0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657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631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21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70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1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57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42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4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96440-F0BF-41AB-AD52-E92AAD722A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95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2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9528175" cy="5359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99620" y="740648"/>
            <a:ext cx="8512474" cy="4254980"/>
            <a:chOff x="699620" y="740648"/>
            <a:chExt cx="8512474" cy="4254980"/>
          </a:xfrm>
        </p:grpSpPr>
        <p:sp>
          <p:nvSpPr>
            <p:cNvPr id="20" name="矩形 19"/>
            <p:cNvSpPr/>
            <p:nvPr/>
          </p:nvSpPr>
          <p:spPr>
            <a:xfrm>
              <a:off x="2563117" y="1938375"/>
              <a:ext cx="4401940" cy="1482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spc="226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单位：日坛中学</a:t>
              </a:r>
              <a:endParaRPr lang="en-US" altLang="zh-CN" sz="32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spc="226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作者：孙   寅</a:t>
              </a:r>
              <a:endParaRPr lang="en-US" altLang="zh-CN" sz="32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6" t="12045" r="31981" b="24572"/>
            <a:stretch>
              <a:fillRect/>
            </a:stretch>
          </p:blipFill>
          <p:spPr>
            <a:xfrm>
              <a:off x="6839435" y="3478013"/>
              <a:ext cx="1705221" cy="151761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699620" y="740648"/>
              <a:ext cx="8512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辽宋</a:t>
              </a:r>
              <a:r>
                <a:rPr lang="zh-CN" altLang="en-US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夏金多民族政权的并立与元朝的统一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81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pic>
        <p:nvPicPr>
          <p:cNvPr id="5" name="图片 4" descr="IMG_265"/>
          <p:cNvPicPr/>
          <p:nvPr/>
        </p:nvPicPr>
        <p:blipFill>
          <a:blip r:embed="rId5"/>
          <a:stretch>
            <a:fillRect/>
          </a:stretch>
        </p:blipFill>
        <p:spPr>
          <a:xfrm>
            <a:off x="1624520" y="221034"/>
            <a:ext cx="6313251" cy="45747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814498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516">
        <p15:prstTrans prst="airplane"/>
      </p:transition>
    </mc:Choice>
    <mc:Fallback>
      <p:transition spd="slow" advTm="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pic>
        <p:nvPicPr>
          <p:cNvPr id="2050" name="Picture 2" descr="LS2++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84" y="307445"/>
            <a:ext cx="7213163" cy="472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6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85">
        <p15:prstTrans prst="airplane"/>
      </p:transition>
    </mc:Choice>
    <mc:Fallback>
      <p:transition spd="slow" advTm="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101173" y="1792514"/>
            <a:ext cx="571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三、重难点问题分析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209735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60">
        <p15:prstTrans prst="airplane"/>
      </p:transition>
    </mc:Choice>
    <mc:Fallback>
      <p:transition spd="slow" advTm="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sp>
        <p:nvSpPr>
          <p:cNvPr id="2" name="矩形 1"/>
          <p:cNvSpPr/>
          <p:nvPr/>
        </p:nvSpPr>
        <p:spPr>
          <a:xfrm>
            <a:off x="340468" y="505838"/>
            <a:ext cx="8929992" cy="461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．</a:t>
            </a:r>
            <a:r>
              <a:rPr lang="zh-CN" altLang="en-US" sz="2800" dirty="0"/>
              <a:t>中国古代民族交融的三次高潮</a:t>
            </a:r>
          </a:p>
          <a:p>
            <a:r>
              <a:rPr lang="en-US" altLang="zh-CN" sz="2800" dirty="0"/>
              <a:t>(1)</a:t>
            </a:r>
            <a:r>
              <a:rPr lang="zh-CN" altLang="en-US" sz="2800" dirty="0"/>
              <a:t>春秋战国时期，由于各民族交流频繁，出现了我国历史上第一次民族交融的高潮。在此基础上，秦朝建立统一的多民族国家，形成了以华夏族为主干的中华民族。</a:t>
            </a:r>
          </a:p>
          <a:p>
            <a:r>
              <a:rPr lang="en-US" altLang="zh-CN" sz="2800" dirty="0"/>
              <a:t>(2)</a:t>
            </a:r>
            <a:r>
              <a:rPr lang="zh-CN" altLang="en-US" sz="2800" dirty="0"/>
              <a:t>三国两晋南北朝时期，出现了我国历史上第二次民族交融的高潮。其主要特点是少数民族内迁黄河流域，接受汉族先进文化。</a:t>
            </a:r>
          </a:p>
          <a:p>
            <a:r>
              <a:rPr lang="en-US" altLang="zh-CN" sz="2800" dirty="0"/>
              <a:t>(3)</a:t>
            </a:r>
            <a:r>
              <a:rPr lang="zh-CN" altLang="en-US" sz="2800" dirty="0"/>
              <a:t>五代、辽、宋、夏、金、元时期，出现了我国历史上第三次民族交融的高潮。元统一前，各民族经济文化交流密切；元统一后，形成了新的民族</a:t>
            </a:r>
            <a:r>
              <a:rPr lang="en-US" altLang="zh-CN" sz="2800" dirty="0"/>
              <a:t>——</a:t>
            </a:r>
            <a:r>
              <a:rPr lang="zh-CN" altLang="en-US" sz="2800" dirty="0"/>
              <a:t>回族。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00464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55">
        <p15:prstTrans prst="airplane"/>
      </p:transition>
    </mc:Choice>
    <mc:Fallback>
      <p:transition spd="slow" advTm="8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sp>
        <p:nvSpPr>
          <p:cNvPr id="2" name="矩形 1"/>
          <p:cNvSpPr/>
          <p:nvPr/>
        </p:nvSpPr>
        <p:spPr>
          <a:xfrm>
            <a:off x="379379" y="369650"/>
            <a:ext cx="85311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．</a:t>
            </a:r>
            <a:r>
              <a:rPr lang="zh-CN" altLang="en-US" sz="2800" dirty="0"/>
              <a:t>唐宋时期处理民族关系的特点和方式的比较</a:t>
            </a:r>
          </a:p>
          <a:p>
            <a:r>
              <a:rPr lang="en-US" altLang="zh-CN" sz="2800" dirty="0"/>
              <a:t>(1)</a:t>
            </a:r>
            <a:r>
              <a:rPr lang="zh-CN" altLang="en-US" sz="2800" dirty="0"/>
              <a:t>特点及方式：唐朝主要是挫败少数民族的进攻、设置管理机构、册封少数民族首领以及和亲等；宋朝在与少数民族的战争中处于劣势，在议和中以送“岁币”等寻求妥协，两宋都被少数民族政权灭亡。</a:t>
            </a:r>
          </a:p>
          <a:p>
            <a:r>
              <a:rPr lang="en-US" altLang="zh-CN" sz="2800" dirty="0"/>
              <a:t>(2)</a:t>
            </a:r>
            <a:r>
              <a:rPr lang="zh-CN" altLang="en-US" sz="2800" dirty="0"/>
              <a:t>原因：唐朝制度先进，国力强盛，少数民族社会发展相对落后，唐朝实行开明的民族政策；宋朝统治者采取“守内虚外”政策，造成求和派占优势，抵抗派受压制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74370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94">
        <p15:prstTrans prst="airplane"/>
      </p:transition>
    </mc:Choice>
    <mc:Fallback>
      <p:transition spd="slow" advTm="3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sp>
        <p:nvSpPr>
          <p:cNvPr id="2" name="矩形 1"/>
          <p:cNvSpPr/>
          <p:nvPr/>
        </p:nvSpPr>
        <p:spPr>
          <a:xfrm>
            <a:off x="350196" y="377908"/>
            <a:ext cx="8910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2</a:t>
            </a:r>
            <a:r>
              <a:rPr lang="zh-CN" altLang="en-US" sz="2800" dirty="0"/>
              <a:t>．唐宋时期处理民族关系的特点和方式的</a:t>
            </a:r>
            <a:r>
              <a:rPr lang="zh-CN" altLang="en-US" sz="2800" dirty="0" smtClean="0"/>
              <a:t>比较</a:t>
            </a:r>
            <a:endParaRPr lang="en-US" altLang="zh-CN" sz="2800" dirty="0" smtClean="0"/>
          </a:p>
          <a:p>
            <a:r>
              <a:rPr lang="zh-CN" altLang="en-US" sz="2800" dirty="0" smtClean="0"/>
              <a:t>（续）</a:t>
            </a:r>
            <a:endParaRPr lang="en-US" altLang="zh-CN" sz="2800" dirty="0" smtClean="0"/>
          </a:p>
          <a:p>
            <a:r>
              <a:rPr lang="en-US" altLang="zh-CN" sz="2800" dirty="0" smtClean="0"/>
              <a:t>(</a:t>
            </a:r>
            <a:r>
              <a:rPr lang="en-US" altLang="zh-CN" sz="2800" dirty="0"/>
              <a:t>3)</a:t>
            </a:r>
            <a:r>
              <a:rPr lang="zh-CN" altLang="en-US" sz="2800" dirty="0"/>
              <a:t>影响：都加强了汉族和少数民族的经济文化交流，促进了少数民族经济的发展，但宋朝的政策加重了财政负担，造成积贫积弱的局面。</a:t>
            </a:r>
          </a:p>
          <a:p>
            <a:r>
              <a:rPr lang="en-US" altLang="zh-CN" sz="2800" dirty="0"/>
              <a:t>(4)</a:t>
            </a:r>
            <a:r>
              <a:rPr lang="zh-CN" altLang="en-US" sz="2800" dirty="0"/>
              <a:t>尽管唐宋处理民族关系的特点、方式不同，但都使中原先进文化和生产方式传入边疆地区，促进了边疆的发展，这说明不论在统一政权下，还是在汉族政权与少数民族政权并立时期，民族融合和各民族的友好交往始终是历史发展的主流。</a:t>
            </a:r>
          </a:p>
        </p:txBody>
      </p:sp>
    </p:spTree>
    <p:extLst>
      <p:ext uri="{BB962C8B-B14F-4D97-AF65-F5344CB8AC3E}">
        <p14:creationId xmlns:p14="http://schemas.microsoft.com/office/powerpoint/2010/main" val="19272849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90">
        <p15:prstTrans prst="airplane"/>
      </p:transition>
    </mc:Choice>
    <mc:Fallback>
      <p:transition spd="slow" advTm="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sp>
        <p:nvSpPr>
          <p:cNvPr id="2" name="矩形 1"/>
          <p:cNvSpPr/>
          <p:nvPr/>
        </p:nvSpPr>
        <p:spPr>
          <a:xfrm>
            <a:off x="824156" y="692963"/>
            <a:ext cx="78599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．</a:t>
            </a:r>
            <a:r>
              <a:rPr lang="zh-CN" altLang="en-US" sz="2400" dirty="0"/>
              <a:t>宋朝的思想、科技文化发展折射的时代特征</a:t>
            </a:r>
          </a:p>
          <a:p>
            <a:r>
              <a:rPr lang="en-US" altLang="zh-CN" sz="2400" dirty="0"/>
              <a:t>(1)</a:t>
            </a:r>
            <a:r>
              <a:rPr lang="zh-CN" altLang="en-US" sz="2400" dirty="0"/>
              <a:t>思想：</a:t>
            </a:r>
            <a:r>
              <a:rPr lang="zh-CN" altLang="en-US" sz="2400" dirty="0" smtClean="0"/>
              <a:t>理学形成，</a:t>
            </a:r>
            <a:r>
              <a:rPr lang="zh-CN" altLang="en-US" sz="2400" dirty="0"/>
              <a:t>儒家思想</a:t>
            </a:r>
            <a:r>
              <a:rPr lang="zh-CN" altLang="en-US" sz="2400" dirty="0" smtClean="0"/>
              <a:t>逐渐形成新的体系。</a:t>
            </a:r>
            <a:r>
              <a:rPr lang="zh-CN" altLang="en-US" sz="2400" dirty="0"/>
              <a:t>理学是</a:t>
            </a:r>
            <a:r>
              <a:rPr lang="zh-CN" altLang="en-US" sz="2400" dirty="0" smtClean="0"/>
              <a:t>适应专制</a:t>
            </a:r>
            <a:r>
              <a:rPr lang="zh-CN" altLang="en-US" sz="2400" dirty="0"/>
              <a:t>集权强化的需要而出现的，实质上反映了封建社会中后期强化君主专制，</a:t>
            </a:r>
            <a:r>
              <a:rPr lang="zh-CN" altLang="en-US" sz="2400" dirty="0" smtClean="0"/>
              <a:t>维护专制统治</a:t>
            </a:r>
            <a:r>
              <a:rPr lang="zh-CN" altLang="en-US" sz="2400" dirty="0"/>
              <a:t>的需要。</a:t>
            </a:r>
          </a:p>
          <a:p>
            <a:r>
              <a:rPr lang="en-US" altLang="zh-CN" sz="2400" dirty="0"/>
              <a:t>(2)</a:t>
            </a:r>
            <a:r>
              <a:rPr lang="zh-CN" altLang="en-US" sz="2400" dirty="0"/>
              <a:t>科技：宋朝时期是火药、指南针、印刷术三大发明广泛使用的成熟阶段，更是外传的重要时期，反映了宋朝社会经济的高度发展和中外交流的空前繁荣，也反映了社会生产发展的需要。三大发明的成熟和外传，大大推动了世界文明的进程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57395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52">
        <p15:prstTrans prst="airplane"/>
      </p:transition>
    </mc:Choice>
    <mc:Fallback>
      <p:transition spd="slow" advTm="2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sp>
        <p:nvSpPr>
          <p:cNvPr id="2" name="矩形 1"/>
          <p:cNvSpPr/>
          <p:nvPr/>
        </p:nvSpPr>
        <p:spPr>
          <a:xfrm>
            <a:off x="294090" y="221034"/>
            <a:ext cx="89883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3</a:t>
            </a:r>
            <a:r>
              <a:rPr lang="zh-CN" altLang="en-US" sz="2400" dirty="0"/>
              <a:t>．宋朝的思想、科技文化发展折射的时代特征</a:t>
            </a:r>
          </a:p>
          <a:p>
            <a:r>
              <a:rPr lang="zh-CN" altLang="en-US" sz="2400" dirty="0" smtClean="0"/>
              <a:t>（续）</a:t>
            </a:r>
            <a:endParaRPr lang="en-US" altLang="zh-CN" sz="2400" dirty="0" smtClean="0"/>
          </a:p>
          <a:p>
            <a:r>
              <a:rPr lang="en-US" altLang="zh-CN" sz="2400" dirty="0" smtClean="0"/>
              <a:t>(</a:t>
            </a:r>
            <a:r>
              <a:rPr lang="en-US" altLang="zh-CN" sz="2400" dirty="0"/>
              <a:t>3)</a:t>
            </a:r>
            <a:r>
              <a:rPr lang="zh-CN" altLang="en-US" sz="2400" dirty="0"/>
              <a:t>文学：宋词成为宋代主要的文学形式。宋词一方面反映了宋代民族政权并立，国家分裂，文人用词抒发对国家分裂的悲愤，如辛弃疾；另一方面也反映了宋代商品经济发展，市民阶层扩大，词的文学形式和特色更加适应市民生活的需要，如柳永。</a:t>
            </a:r>
          </a:p>
          <a:p>
            <a:r>
              <a:rPr lang="en-US" altLang="zh-CN" sz="2400" dirty="0"/>
              <a:t>(4)</a:t>
            </a:r>
            <a:r>
              <a:rPr lang="zh-CN" altLang="en-US" sz="2400" dirty="0"/>
              <a:t>书画艺术</a:t>
            </a:r>
          </a:p>
          <a:p>
            <a:r>
              <a:rPr lang="zh-CN" altLang="en-US" sz="2400" dirty="0"/>
              <a:t>①宋代随着手工业、商业的不断发展，城市经济繁荣，出现</a:t>
            </a:r>
            <a:r>
              <a:rPr lang="zh-CN" altLang="en-US" sz="2400" dirty="0" smtClean="0"/>
              <a:t>了</a:t>
            </a:r>
            <a:r>
              <a:rPr lang="zh-CN" altLang="en-US" sz="2400" dirty="0"/>
              <a:t>传统</a:t>
            </a:r>
            <a:r>
              <a:rPr lang="zh-CN" altLang="en-US" sz="2400" dirty="0" smtClean="0"/>
              <a:t>文化</a:t>
            </a:r>
            <a:r>
              <a:rPr lang="zh-CN" altLang="en-US" sz="2400" dirty="0"/>
              <a:t>的高度繁荣，涌现出一大批书法家、画家，如北宋的苏轼、黄庭坚等。风俗画盛行，如张择端的</a:t>
            </a:r>
            <a:r>
              <a:rPr lang="en-US" altLang="zh-CN" sz="2400" dirty="0"/>
              <a:t>《</a:t>
            </a:r>
            <a:r>
              <a:rPr lang="zh-CN" altLang="en-US" sz="2400" dirty="0"/>
              <a:t>清明上河图</a:t>
            </a:r>
            <a:r>
              <a:rPr lang="en-US" altLang="zh-CN" sz="2400" dirty="0"/>
              <a:t>》</a:t>
            </a:r>
            <a:r>
              <a:rPr lang="zh-CN" altLang="en-US" sz="2400" dirty="0"/>
              <a:t>，反映了北宋东京的繁华景象。</a:t>
            </a:r>
          </a:p>
          <a:p>
            <a:r>
              <a:rPr lang="zh-CN" altLang="en-US" sz="2400" dirty="0"/>
              <a:t>②宋代强化专制集权，反映在绘画方面，如宫廷画盛行；强调以景写意，抒发作者个人内心情感的文人画进一步发展。</a:t>
            </a:r>
          </a:p>
        </p:txBody>
      </p:sp>
    </p:spTree>
    <p:extLst>
      <p:ext uri="{BB962C8B-B14F-4D97-AF65-F5344CB8AC3E}">
        <p14:creationId xmlns:p14="http://schemas.microsoft.com/office/powerpoint/2010/main" val="29083092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83">
        <p15:prstTrans prst="airplane"/>
      </p:transition>
    </mc:Choice>
    <mc:Fallback>
      <p:transition spd="slow" advTm="2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91" y="1376362"/>
            <a:ext cx="5486574" cy="295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81277" y="610524"/>
            <a:ext cx="6548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4</a:t>
            </a:r>
            <a:r>
              <a:rPr lang="zh-CN" altLang="en-US" sz="3200" dirty="0" smtClean="0"/>
              <a:t>、宋元时期中国</a:t>
            </a:r>
            <a:r>
              <a:rPr lang="zh-CN" altLang="en-US" sz="3200" dirty="0"/>
              <a:t>地方行政区划演变</a:t>
            </a:r>
          </a:p>
        </p:txBody>
      </p:sp>
    </p:spTree>
    <p:extLst>
      <p:ext uri="{BB962C8B-B14F-4D97-AF65-F5344CB8AC3E}">
        <p14:creationId xmlns:p14="http://schemas.microsoft.com/office/powerpoint/2010/main" val="14294826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2">
        <p15:prstTrans prst="airplane"/>
      </p:transition>
    </mc:Choice>
    <mc:Fallback>
      <p:transition spd="slow" advTm="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7"/>
          <p:cNvSpPr/>
          <p:nvPr/>
        </p:nvSpPr>
        <p:spPr>
          <a:xfrm>
            <a:off x="298594" y="941708"/>
            <a:ext cx="1289752" cy="888029"/>
          </a:xfrm>
          <a:prstGeom prst="roundRect">
            <a:avLst>
              <a:gd name="adj" fmla="val 23734"/>
            </a:avLst>
          </a:prstGeom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5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</a:t>
            </a:r>
            <a:endParaRPr lang="en-US" altLang="zh-CN" sz="25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5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观念</a:t>
            </a: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1927637" y="941708"/>
            <a:ext cx="5204785" cy="95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zh-CN" sz="281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门第观念</a:t>
            </a:r>
            <a:r>
              <a:rPr lang="zh-CN" altLang="en-US" sz="281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衰微；</a:t>
            </a:r>
            <a:endParaRPr lang="en-US" altLang="zh-CN" sz="281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just"/>
            <a:r>
              <a:rPr lang="zh-CN" altLang="en-US" sz="2813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方正粗雅宋_GBK" panose="02000000000000000000" pitchFamily="2" charset="-122"/>
                <a:sym typeface="+mn-ea"/>
              </a:rPr>
              <a:t>取士不问家世，婚姻不问阀阅</a:t>
            </a:r>
            <a:r>
              <a:rPr lang="zh-CN" altLang="en-US" sz="281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sp>
        <p:nvSpPr>
          <p:cNvPr id="4" name="右大括号 3"/>
          <p:cNvSpPr/>
          <p:nvPr/>
        </p:nvSpPr>
        <p:spPr>
          <a:xfrm>
            <a:off x="7471713" y="664334"/>
            <a:ext cx="223058" cy="1115655"/>
          </a:xfrm>
          <a:prstGeom prst="rightBrace">
            <a:avLst>
              <a:gd name="adj1" fmla="val 35042"/>
              <a:gd name="adj2" fmla="val 50000"/>
            </a:avLst>
          </a:prstGeom>
          <a:ln w="508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71">
              <a:solidFill>
                <a:schemeClr val="bg1"/>
              </a:solidFill>
            </a:endParaRPr>
          </a:p>
        </p:txBody>
      </p:sp>
      <p:sp>
        <p:nvSpPr>
          <p:cNvPr id="5" name="矩形: 圆角 7"/>
          <p:cNvSpPr/>
          <p:nvPr/>
        </p:nvSpPr>
        <p:spPr>
          <a:xfrm>
            <a:off x="7911246" y="1036259"/>
            <a:ext cx="1372106" cy="607399"/>
          </a:xfrm>
          <a:prstGeom prst="roundRect">
            <a:avLst>
              <a:gd name="adj" fmla="val 23734"/>
            </a:avLst>
          </a:prstGeom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1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平民化</a:t>
            </a:r>
          </a:p>
        </p:txBody>
      </p:sp>
      <p:sp>
        <p:nvSpPr>
          <p:cNvPr id="6" name="矩形: 圆角 7"/>
          <p:cNvSpPr/>
          <p:nvPr/>
        </p:nvSpPr>
        <p:spPr>
          <a:xfrm>
            <a:off x="298594" y="2386521"/>
            <a:ext cx="1289752" cy="888029"/>
          </a:xfrm>
          <a:prstGeom prst="roundRect">
            <a:avLst>
              <a:gd name="adj" fmla="val 23734"/>
            </a:avLst>
          </a:prstGeom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5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人身</a:t>
            </a:r>
          </a:p>
          <a:p>
            <a:pPr algn="ctr"/>
            <a:r>
              <a:rPr lang="zh-CN" altLang="en-US" sz="25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关系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951720" y="2321121"/>
            <a:ext cx="55199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3595"/>
              </a:lnSpc>
            </a:pPr>
            <a:r>
              <a:rPr lang="zh-CN" altLang="en-US" sz="281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租佃契约盛行，契约观念增强；</a:t>
            </a:r>
          </a:p>
          <a:p>
            <a:pPr algn="just">
              <a:lnSpc>
                <a:spcPts val="3595"/>
              </a:lnSpc>
            </a:pPr>
            <a:r>
              <a:rPr lang="zh-CN" altLang="en-US" sz="281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贱民阶层减少，“奴婢”雇佣化</a:t>
            </a:r>
            <a:r>
              <a:rPr lang="zh-CN" altLang="en-US" sz="281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zh-CN" altLang="zh-CN" sz="281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右大括号 7"/>
          <p:cNvSpPr/>
          <p:nvPr/>
        </p:nvSpPr>
        <p:spPr>
          <a:xfrm>
            <a:off x="7438155" y="2071090"/>
            <a:ext cx="290301" cy="1203460"/>
          </a:xfrm>
          <a:prstGeom prst="rightBrace">
            <a:avLst>
              <a:gd name="adj1" fmla="val 35042"/>
              <a:gd name="adj2" fmla="val 50000"/>
            </a:avLst>
          </a:prstGeom>
          <a:ln w="508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71">
              <a:solidFill>
                <a:schemeClr val="bg1"/>
              </a:solidFill>
            </a:endParaRPr>
          </a:p>
        </p:txBody>
      </p:sp>
      <p:sp>
        <p:nvSpPr>
          <p:cNvPr id="9" name="矩形: 圆角 7"/>
          <p:cNvSpPr/>
          <p:nvPr/>
        </p:nvSpPr>
        <p:spPr>
          <a:xfrm>
            <a:off x="7911246" y="2463127"/>
            <a:ext cx="1372602" cy="607399"/>
          </a:xfrm>
          <a:prstGeom prst="roundRect">
            <a:avLst>
              <a:gd name="adj" fmla="val 23734"/>
            </a:avLst>
          </a:prstGeom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1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自由化</a:t>
            </a:r>
          </a:p>
        </p:txBody>
      </p:sp>
      <p:sp>
        <p:nvSpPr>
          <p:cNvPr id="10" name="矩形: 圆角 7"/>
          <p:cNvSpPr/>
          <p:nvPr/>
        </p:nvSpPr>
        <p:spPr>
          <a:xfrm>
            <a:off x="298594" y="3839328"/>
            <a:ext cx="1289752" cy="812423"/>
          </a:xfrm>
          <a:prstGeom prst="roundRect">
            <a:avLst>
              <a:gd name="adj" fmla="val 23734"/>
            </a:avLst>
          </a:prstGeom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5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</a:t>
            </a:r>
            <a:endParaRPr lang="en-US" altLang="zh-CN" sz="25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5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51720" y="3695596"/>
            <a:ext cx="5519993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ts val="4600"/>
              </a:lnSpc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sz="2813" dirty="0">
                <a:solidFill>
                  <a:srgbClr val="002060"/>
                </a:solidFill>
              </a:rPr>
              <a:t>政府不干预土地买卖；</a:t>
            </a:r>
            <a:endParaRPr lang="en-US" altLang="zh-CN" sz="2813" dirty="0">
              <a:solidFill>
                <a:srgbClr val="002060"/>
              </a:solidFill>
            </a:endParaRPr>
          </a:p>
          <a:p>
            <a:r>
              <a:rPr lang="zh-CN" altLang="en-US" sz="2813" dirty="0">
                <a:solidFill>
                  <a:srgbClr val="002060"/>
                </a:solidFill>
              </a:rPr>
              <a:t>放松对社会流动限制。</a:t>
            </a:r>
            <a:endParaRPr lang="en-US" altLang="zh-CN" sz="2813" dirty="0">
              <a:solidFill>
                <a:srgbClr val="002060"/>
              </a:solidFill>
            </a:endParaRPr>
          </a:p>
        </p:txBody>
      </p:sp>
      <p:sp>
        <p:nvSpPr>
          <p:cNvPr id="12" name="右大括号 11"/>
          <p:cNvSpPr/>
          <p:nvPr/>
        </p:nvSpPr>
        <p:spPr>
          <a:xfrm>
            <a:off x="7471840" y="3708998"/>
            <a:ext cx="258016" cy="1128696"/>
          </a:xfrm>
          <a:prstGeom prst="rightBrace">
            <a:avLst>
              <a:gd name="adj1" fmla="val 35042"/>
              <a:gd name="adj2" fmla="val 50000"/>
            </a:avLst>
          </a:prstGeom>
          <a:ln w="508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71">
              <a:solidFill>
                <a:schemeClr val="bg1"/>
              </a:solidFill>
            </a:endParaRPr>
          </a:p>
        </p:txBody>
      </p:sp>
      <p:sp>
        <p:nvSpPr>
          <p:cNvPr id="13" name="矩形: 圆角 7"/>
          <p:cNvSpPr/>
          <p:nvPr/>
        </p:nvSpPr>
        <p:spPr>
          <a:xfrm>
            <a:off x="7912735" y="3950572"/>
            <a:ext cx="1370121" cy="607399"/>
          </a:xfrm>
          <a:prstGeom prst="roundRect">
            <a:avLst>
              <a:gd name="adj" fmla="val 23734"/>
            </a:avLst>
          </a:prstGeom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1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宽松化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8346" y="136932"/>
            <a:ext cx="682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、宋朝经济发展对社会发展的影响</a:t>
            </a:r>
            <a:endParaRPr lang="zh-CN" alt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1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56"/>
    </mc:Choice>
    <mc:Fallback xmlns="">
      <p:transition spd="slow" advTm="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3388" y="1731523"/>
            <a:ext cx="8035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一、辽宋夏金元时期的阶段特征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393889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63">
        <p15:prstTrans prst="airplane"/>
      </p:transition>
    </mc:Choice>
    <mc:Fallback>
      <p:transition spd="slow" advTm="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sp>
        <p:nvSpPr>
          <p:cNvPr id="2" name="矩形 1"/>
          <p:cNvSpPr/>
          <p:nvPr/>
        </p:nvSpPr>
        <p:spPr>
          <a:xfrm>
            <a:off x="583659" y="569853"/>
            <a:ext cx="86381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        如果</a:t>
            </a:r>
            <a:r>
              <a:rPr lang="zh-CN" altLang="en-US" sz="2800" dirty="0"/>
              <a:t>把宋代放到中国历史发展的长河中，我们可以看到从唐到宋经历着一个重要的社会变迁过程。如果予以比较简洁、明确的概括，或许可以归纳为平民化、世俗化、人文化。它在物质文明、精神文明方面的突出成就，在制度方面的独到建树，它对于人类文明发展的贡献与牵动，使其无愧为历史上文明昌盛的辉煌阶段。</a:t>
            </a:r>
          </a:p>
          <a:p>
            <a:r>
              <a:rPr lang="en-US" altLang="zh-CN" sz="2800" dirty="0" smtClean="0"/>
              <a:t>                                       ——</a:t>
            </a:r>
            <a:r>
              <a:rPr lang="zh-CN" altLang="en-US" sz="2800" dirty="0"/>
              <a:t>邓小南</a:t>
            </a:r>
            <a:r>
              <a:rPr lang="en-US" altLang="zh-CN" sz="2800" dirty="0"/>
              <a:t>《</a:t>
            </a:r>
            <a:r>
              <a:rPr lang="zh-CN" altLang="en-US" sz="2800" dirty="0"/>
              <a:t>重新认识宋代历史</a:t>
            </a:r>
            <a:r>
              <a:rPr lang="en-US" altLang="zh-CN" sz="2800" dirty="0"/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0636519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04">
        <p15:prstTrans prst="airplane"/>
      </p:transition>
    </mc:Choice>
    <mc:Fallback>
      <p:transition spd="slow" advTm="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9528175" cy="5359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852" y="1790452"/>
            <a:ext cx="7470469" cy="9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99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89">
        <p15:prstTrans prst="airplane"/>
      </p:transition>
    </mc:Choice>
    <mc:Fallback>
      <p:transition spd="slow" advTm="2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sp>
        <p:nvSpPr>
          <p:cNvPr id="2" name="矩形 1"/>
          <p:cNvSpPr/>
          <p:nvPr/>
        </p:nvSpPr>
        <p:spPr>
          <a:xfrm>
            <a:off x="369652" y="321014"/>
            <a:ext cx="8822986" cy="4576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宋元时期是我国民族交融进一步加强</a:t>
            </a:r>
            <a:r>
              <a:rPr lang="zh-CN" altLang="en-US" sz="2800" b="1" dirty="0" smtClean="0"/>
              <a:t>和农耕经济</a:t>
            </a:r>
            <a:r>
              <a:rPr lang="zh-CN" altLang="en-US" sz="2800" b="1" dirty="0"/>
              <a:t>继续发展的时期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、政治</a:t>
            </a:r>
            <a:r>
              <a:rPr lang="zh-CN" altLang="en-US" sz="2800" dirty="0"/>
              <a:t>上，中国由分裂逐步走向统一，以汉族为主的两宋政权和蒙古族建立的元朝进一步</a:t>
            </a:r>
            <a:r>
              <a:rPr lang="zh-CN" altLang="en-US" sz="2800" dirty="0" smtClean="0"/>
              <a:t>加强中央集权。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、战争</a:t>
            </a:r>
            <a:r>
              <a:rPr lang="zh-CN" altLang="en-US" sz="2800" dirty="0"/>
              <a:t>一度频繁，但各民族交流密切</a:t>
            </a:r>
            <a:r>
              <a:rPr lang="zh-CN" altLang="en-US" sz="2800" dirty="0" smtClean="0"/>
              <a:t>，民族交融进一步发展。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、经济</a:t>
            </a:r>
            <a:r>
              <a:rPr lang="zh-CN" altLang="en-US" sz="2800" dirty="0"/>
              <a:t>上，全国经济重心转移到南方，农业、手工业、商业的发展超过了前代，中国</a:t>
            </a:r>
            <a:r>
              <a:rPr lang="zh-CN" altLang="en-US" sz="2800" dirty="0" smtClean="0"/>
              <a:t>的农耕经济</a:t>
            </a:r>
            <a:r>
              <a:rPr lang="zh-CN" altLang="en-US" sz="2800" dirty="0"/>
              <a:t>高度发展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en-US" altLang="zh-CN" sz="2800" dirty="0" smtClean="0"/>
              <a:t>4</a:t>
            </a:r>
            <a:r>
              <a:rPr lang="zh-CN" altLang="en-US" sz="2800" dirty="0" smtClean="0"/>
              <a:t>、思想</a:t>
            </a:r>
            <a:r>
              <a:rPr lang="zh-CN" altLang="en-US" sz="2800" dirty="0"/>
              <a:t>文化上，</a:t>
            </a:r>
            <a:r>
              <a:rPr lang="zh-CN" altLang="en-US" sz="2800" dirty="0" smtClean="0"/>
              <a:t>宋元科技文化</a:t>
            </a:r>
            <a:r>
              <a:rPr lang="zh-CN" altLang="en-US" sz="2800" dirty="0"/>
              <a:t>成就突出，是</a:t>
            </a:r>
            <a:r>
              <a:rPr lang="zh-CN" altLang="en-US" sz="2800" dirty="0" smtClean="0"/>
              <a:t>我国古代科技文化</a:t>
            </a:r>
            <a:r>
              <a:rPr lang="zh-CN" altLang="en-US" sz="2800" dirty="0"/>
              <a:t>的又一高峰，中国继续在世界上处于领先地位。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10">
        <p15:prstTrans prst="airplane"/>
      </p:transition>
    </mc:Choice>
    <mc:Fallback>
      <p:transition spd="slow" advTm="2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6" y="42265"/>
            <a:ext cx="8312386" cy="50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4621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54">
        <p15:prstTrans prst="airplane"/>
      </p:transition>
    </mc:Choice>
    <mc:Fallback>
      <p:transition spd="slow" advTm="2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53053" y="1799616"/>
            <a:ext cx="602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二、第三单元</a:t>
            </a:r>
            <a:r>
              <a:rPr lang="zh-CN" altLang="en-US" sz="4400" b="1" dirty="0"/>
              <a:t>结构体系</a:t>
            </a:r>
          </a:p>
        </p:txBody>
      </p:sp>
    </p:spTree>
    <p:extLst>
      <p:ext uri="{BB962C8B-B14F-4D97-AF65-F5344CB8AC3E}">
        <p14:creationId xmlns:p14="http://schemas.microsoft.com/office/powerpoint/2010/main" val="25462631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91">
        <p15:prstTrans prst="airplane"/>
      </p:transition>
    </mc:Choice>
    <mc:Fallback>
      <p:transition spd="slow" advTm="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pic>
        <p:nvPicPr>
          <p:cNvPr id="5" name="图片 4" descr="IMG_271"/>
          <p:cNvPicPr/>
          <p:nvPr/>
        </p:nvPicPr>
        <p:blipFill>
          <a:blip r:embed="rId5"/>
          <a:stretch>
            <a:fillRect/>
          </a:stretch>
        </p:blipFill>
        <p:spPr>
          <a:xfrm>
            <a:off x="1585609" y="535021"/>
            <a:ext cx="6624536" cy="419262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94310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22">
        <p15:prstTrans prst="airplane"/>
      </p:transition>
    </mc:Choice>
    <mc:Fallback>
      <p:transition spd="slow" advTm="3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pic>
        <p:nvPicPr>
          <p:cNvPr id="5" name="图片 4" descr="IMG_268"/>
          <p:cNvPicPr/>
          <p:nvPr/>
        </p:nvPicPr>
        <p:blipFill rotWithShape="1">
          <a:blip r:embed="rId5"/>
          <a:srcRect t="943"/>
          <a:stretch/>
        </p:blipFill>
        <p:spPr>
          <a:xfrm>
            <a:off x="1692275" y="175098"/>
            <a:ext cx="6527597" cy="485954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781924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63">
        <p15:prstTrans prst="airplane"/>
      </p:transition>
    </mc:Choice>
    <mc:Fallback>
      <p:transition spd="slow" advTm="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pic>
        <p:nvPicPr>
          <p:cNvPr id="5" name="图片 4" descr="IMG_265"/>
          <p:cNvPicPr/>
          <p:nvPr/>
        </p:nvPicPr>
        <p:blipFill>
          <a:blip r:embed="rId5"/>
          <a:stretch>
            <a:fillRect/>
          </a:stretch>
        </p:blipFill>
        <p:spPr>
          <a:xfrm>
            <a:off x="1758103" y="221034"/>
            <a:ext cx="6060332" cy="471362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952577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4">
        <p15:prstTrans prst="airplane"/>
      </p:transition>
    </mc:Choice>
    <mc:Fallback>
      <p:transition spd="slow" advTm="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4446949" y="-6350"/>
            <a:ext cx="682640" cy="227383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5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6959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</a:p>
        </p:txBody>
      </p:sp>
      <p:pic>
        <p:nvPicPr>
          <p:cNvPr id="5" name="图片 4" descr="IMG_262"/>
          <p:cNvPicPr/>
          <p:nvPr/>
        </p:nvPicPr>
        <p:blipFill>
          <a:blip r:embed="rId5"/>
          <a:stretch>
            <a:fillRect/>
          </a:stretch>
        </p:blipFill>
        <p:spPr>
          <a:xfrm>
            <a:off x="1381328" y="379379"/>
            <a:ext cx="7363838" cy="41537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058441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43">
        <p15:prstTrans prst="airplane"/>
      </p:transition>
    </mc:Choice>
    <mc:Fallback>
      <p:transition spd="slow" advTm="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|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1097</Words>
  <Application>Microsoft Office PowerPoint</Application>
  <PresentationFormat>自定义</PresentationFormat>
  <Paragraphs>91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72</cp:revision>
  <dcterms:created xsi:type="dcterms:W3CDTF">2016-10-06T06:02:00Z</dcterms:created>
  <dcterms:modified xsi:type="dcterms:W3CDTF">2020-02-19T07:29:00Z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