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4.xml" ContentType="application/vnd.openxmlformats-officedocument.presentationml.tags+xml"/>
  <Override PartName="/ppt/notesSlides/notesSlide1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2.xml" ContentType="application/vnd.openxmlformats-officedocument.presentationml.notesSlide+xml"/>
  <Override PartName="/ppt/tags/tag167.xml" ContentType="application/vnd.openxmlformats-officedocument.presentationml.tags+xml"/>
  <Override PartName="/ppt/notesSlides/notesSlide3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3" r:id="rId2"/>
    <p:sldId id="348" r:id="rId3"/>
    <p:sldId id="302" r:id="rId4"/>
    <p:sldId id="315" r:id="rId5"/>
    <p:sldId id="306" r:id="rId6"/>
    <p:sldId id="349" r:id="rId7"/>
    <p:sldId id="304" r:id="rId8"/>
    <p:sldId id="33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3">
          <p15:clr>
            <a:srgbClr val="A4A3A4"/>
          </p15:clr>
        </p15:guide>
        <p15:guide id="2" pos="37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4" y="62"/>
      </p:cViewPr>
      <p:guideLst>
        <p:guide orient="horz" pos="2253"/>
        <p:guide pos="37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2020/2/7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图换成真图</a:t>
            </a:r>
            <a:r>
              <a:rPr lang="en-US" altLang="zh-CN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3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3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24"/>
          <p:cNvSpPr/>
          <p:nvPr>
            <p:custDataLst>
              <p:tags r:id="rId1"/>
            </p:custDataLst>
          </p:nvPr>
        </p:nvSpPr>
        <p:spPr>
          <a:xfrm>
            <a:off x="0" y="3921792"/>
            <a:ext cx="3691856" cy="2936208"/>
          </a:xfrm>
          <a:custGeom>
            <a:avLst/>
            <a:gdLst>
              <a:gd name="connsiteX0" fmla="*/ 928699 w 3691856"/>
              <a:gd name="connsiteY0" fmla="*/ 0 h 2936208"/>
              <a:gd name="connsiteX1" fmla="*/ 3691856 w 3691856"/>
              <a:gd name="connsiteY1" fmla="*/ 2763157 h 2936208"/>
              <a:gd name="connsiteX2" fmla="*/ 3683118 w 3691856"/>
              <a:gd name="connsiteY2" fmla="*/ 2936208 h 2936208"/>
              <a:gd name="connsiteX3" fmla="*/ 0 w 3691856"/>
              <a:gd name="connsiteY3" fmla="*/ 2936208 h 2936208"/>
              <a:gd name="connsiteX4" fmla="*/ 0 w 3691856"/>
              <a:gd name="connsiteY4" fmla="*/ 163397 h 2936208"/>
              <a:gd name="connsiteX5" fmla="*/ 107021 w 3691856"/>
              <a:gd name="connsiteY5" fmla="*/ 124226 h 2936208"/>
              <a:gd name="connsiteX6" fmla="*/ 928699 w 3691856"/>
              <a:gd name="connsiteY6" fmla="*/ 0 h 29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856" h="2936208">
                <a:moveTo>
                  <a:pt x="928699" y="0"/>
                </a:moveTo>
                <a:cubicBezTo>
                  <a:pt x="2454748" y="0"/>
                  <a:pt x="3691856" y="1237108"/>
                  <a:pt x="3691856" y="2763157"/>
                </a:cubicBezTo>
                <a:lnTo>
                  <a:pt x="3683118" y="2936208"/>
                </a:lnTo>
                <a:lnTo>
                  <a:pt x="0" y="2936208"/>
                </a:lnTo>
                <a:lnTo>
                  <a:pt x="0" y="163397"/>
                </a:lnTo>
                <a:lnTo>
                  <a:pt x="107021" y="124226"/>
                </a:lnTo>
                <a:cubicBezTo>
                  <a:pt x="366589" y="43492"/>
                  <a:pt x="642565" y="0"/>
                  <a:pt x="928699" y="0"/>
                </a:cubicBezTo>
                <a:close/>
              </a:path>
            </a:pathLst>
          </a:cu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任意多边形: 形状 7"/>
          <p:cNvSpPr/>
          <p:nvPr>
            <p:custDataLst>
              <p:tags r:id="rId2"/>
            </p:custDataLst>
          </p:nvPr>
        </p:nvSpPr>
        <p:spPr>
          <a:xfrm>
            <a:off x="9516687" y="1"/>
            <a:ext cx="2675313" cy="4553409"/>
          </a:xfrm>
          <a:custGeom>
            <a:avLst/>
            <a:gdLst>
              <a:gd name="connsiteX0" fmla="*/ 1525850 w 2675313"/>
              <a:gd name="connsiteY0" fmla="*/ 0 h 4553409"/>
              <a:gd name="connsiteX1" fmla="*/ 2675313 w 2675313"/>
              <a:gd name="connsiteY1" fmla="*/ 0 h 4553409"/>
              <a:gd name="connsiteX2" fmla="*/ 2675313 w 2675313"/>
              <a:gd name="connsiteY2" fmla="*/ 4528772 h 4553409"/>
              <a:gd name="connsiteX3" fmla="*/ 2593476 w 2675313"/>
              <a:gd name="connsiteY3" fmla="*/ 4541261 h 4553409"/>
              <a:gd name="connsiteX4" fmla="*/ 2352905 w 2675313"/>
              <a:gd name="connsiteY4" fmla="*/ 4553409 h 4553409"/>
              <a:gd name="connsiteX5" fmla="*/ 0 w 2675313"/>
              <a:gd name="connsiteY5" fmla="*/ 2200504 h 4553409"/>
              <a:gd name="connsiteX6" fmla="*/ 1437048 w 2675313"/>
              <a:gd name="connsiteY6" fmla="*/ 32502 h 455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313" h="4553409">
                <a:moveTo>
                  <a:pt x="1525850" y="0"/>
                </a:moveTo>
                <a:lnTo>
                  <a:pt x="2675313" y="0"/>
                </a:lnTo>
                <a:lnTo>
                  <a:pt x="2675313" y="4528772"/>
                </a:lnTo>
                <a:lnTo>
                  <a:pt x="2593476" y="4541261"/>
                </a:lnTo>
                <a:cubicBezTo>
                  <a:pt x="2514378" y="4549294"/>
                  <a:pt x="2434122" y="4553409"/>
                  <a:pt x="2352905" y="4553409"/>
                </a:cubicBezTo>
                <a:cubicBezTo>
                  <a:pt x="1053431" y="4553409"/>
                  <a:pt x="0" y="3499978"/>
                  <a:pt x="0" y="2200504"/>
                </a:cubicBezTo>
                <a:cubicBezTo>
                  <a:pt x="0" y="1225899"/>
                  <a:pt x="592555" y="389692"/>
                  <a:pt x="1437048" y="32502"/>
                </a:cubicBezTo>
                <a:close/>
              </a:path>
            </a:pathLst>
          </a:cu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任意形状 17"/>
          <p:cNvSpPr/>
          <p:nvPr>
            <p:custDataLst>
              <p:tags r:id="rId3"/>
            </p:custDataLst>
          </p:nvPr>
        </p:nvSpPr>
        <p:spPr>
          <a:xfrm>
            <a:off x="7511951" y="0"/>
            <a:ext cx="3589290" cy="2179590"/>
          </a:xfrm>
          <a:custGeom>
            <a:avLst/>
            <a:gdLst>
              <a:gd name="connsiteX0" fmla="*/ 42442 w 3589290"/>
              <a:gd name="connsiteY0" fmla="*/ 0 h 2179590"/>
              <a:gd name="connsiteX1" fmla="*/ 3546848 w 3589290"/>
              <a:gd name="connsiteY1" fmla="*/ 0 h 2179590"/>
              <a:gd name="connsiteX2" fmla="*/ 3552829 w 3589290"/>
              <a:gd name="connsiteY2" fmla="*/ 23261 h 2179590"/>
              <a:gd name="connsiteX3" fmla="*/ 3589290 w 3589290"/>
              <a:gd name="connsiteY3" fmla="*/ 384945 h 2179590"/>
              <a:gd name="connsiteX4" fmla="*/ 1794645 w 3589290"/>
              <a:gd name="connsiteY4" fmla="*/ 2179590 h 2179590"/>
              <a:gd name="connsiteX5" fmla="*/ 0 w 3589290"/>
              <a:gd name="connsiteY5" fmla="*/ 384945 h 2179590"/>
              <a:gd name="connsiteX6" fmla="*/ 36461 w 3589290"/>
              <a:gd name="connsiteY6" fmla="*/ 23261 h 217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290" h="2179590">
                <a:moveTo>
                  <a:pt x="42442" y="0"/>
                </a:moveTo>
                <a:lnTo>
                  <a:pt x="3546848" y="0"/>
                </a:lnTo>
                <a:lnTo>
                  <a:pt x="3552829" y="23261"/>
                </a:lnTo>
                <a:cubicBezTo>
                  <a:pt x="3576736" y="140089"/>
                  <a:pt x="3589290" y="261051"/>
                  <a:pt x="3589290" y="384945"/>
                </a:cubicBezTo>
                <a:cubicBezTo>
                  <a:pt x="3589290" y="1376100"/>
                  <a:pt x="2785800" y="2179590"/>
                  <a:pt x="1794645" y="2179590"/>
                </a:cubicBezTo>
                <a:cubicBezTo>
                  <a:pt x="803490" y="2179590"/>
                  <a:pt x="0" y="1376100"/>
                  <a:pt x="0" y="384945"/>
                </a:cubicBezTo>
                <a:cubicBezTo>
                  <a:pt x="0" y="261051"/>
                  <a:pt x="12555" y="140089"/>
                  <a:pt x="36461" y="2326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1078059" y="494506"/>
            <a:ext cx="2084678" cy="2084678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984644" y="2498044"/>
            <a:ext cx="6246303" cy="117440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984644" y="3759606"/>
            <a:ext cx="6246302" cy="53616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10555972" y="5247871"/>
            <a:ext cx="1458380" cy="430246"/>
          </a:xfrm>
        </p:spPr>
        <p:txBody>
          <a:bodyPr lIns="90000" tIns="46800" rIns="90000" bIns="46800" anchor="b">
            <a:norm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10555972" y="5760869"/>
            <a:ext cx="1458380" cy="43024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3" name="椭圆 12"/>
          <p:cNvSpPr/>
          <p:nvPr>
            <p:custDataLst>
              <p:tags r:id="rId12"/>
            </p:custDataLst>
          </p:nvPr>
        </p:nvSpPr>
        <p:spPr>
          <a:xfrm>
            <a:off x="9537097" y="4867214"/>
            <a:ext cx="1108226" cy="1108226"/>
          </a:xfrm>
          <a:prstGeom prst="ellipse">
            <a:avLst/>
          </a:prstGeom>
          <a:solidFill>
            <a:schemeClr val="accent6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-8255"/>
            <a:ext cx="12192000" cy="6880860"/>
            <a:chOff x="0" y="-13"/>
            <a:chExt cx="19200" cy="10836"/>
          </a:xfrm>
        </p:grpSpPr>
        <p:sp>
          <p:nvSpPr>
            <p:cNvPr id="24" name="任意多边形: 形状 23"/>
            <p:cNvSpPr/>
            <p:nvPr>
              <p:custDataLst>
                <p:tags r:id="rId6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任意形状 17"/>
            <p:cNvSpPr/>
            <p:nvPr>
              <p:custDataLst>
                <p:tags r:id="rId7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任意形状 24"/>
            <p:cNvSpPr/>
            <p:nvPr userDrawn="1">
              <p:custDataLst>
                <p:tags r:id="rId8"/>
              </p:custDataLst>
            </p:nvPr>
          </p:nvSpPr>
          <p:spPr>
            <a:xfrm>
              <a:off x="0" y="9383"/>
              <a:ext cx="1811" cy="1440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120390" y="2425700"/>
            <a:ext cx="6369685" cy="154178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形状 8"/>
          <p:cNvSpPr/>
          <p:nvPr>
            <p:custDataLst>
              <p:tags r:id="rId5"/>
            </p:custDataLst>
          </p:nvPr>
        </p:nvSpPr>
        <p:spPr>
          <a:xfrm>
            <a:off x="3914199" y="5414158"/>
            <a:ext cx="4340977" cy="1443841"/>
          </a:xfrm>
          <a:custGeom>
            <a:avLst/>
            <a:gdLst>
              <a:gd name="connsiteX0" fmla="*/ 2170488 w 4340977"/>
              <a:gd name="connsiteY0" fmla="*/ 0 h 1443841"/>
              <a:gd name="connsiteX1" fmla="*/ 4338490 w 4340977"/>
              <a:gd name="connsiteY1" fmla="*/ 1437048 h 1443841"/>
              <a:gd name="connsiteX2" fmla="*/ 4340977 w 4340977"/>
              <a:gd name="connsiteY2" fmla="*/ 1443841 h 1443841"/>
              <a:gd name="connsiteX3" fmla="*/ 0 w 4340977"/>
              <a:gd name="connsiteY3" fmla="*/ 1443841 h 1443841"/>
              <a:gd name="connsiteX4" fmla="*/ 2486 w 4340977"/>
              <a:gd name="connsiteY4" fmla="*/ 1437048 h 1443841"/>
              <a:gd name="connsiteX5" fmla="*/ 2170488 w 4340977"/>
              <a:gd name="connsiteY5" fmla="*/ 0 h 144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977" h="1443841">
                <a:moveTo>
                  <a:pt x="2170488" y="0"/>
                </a:moveTo>
                <a:cubicBezTo>
                  <a:pt x="3145094" y="0"/>
                  <a:pt x="3981300" y="592555"/>
                  <a:pt x="4338490" y="1437048"/>
                </a:cubicBezTo>
                <a:lnTo>
                  <a:pt x="4340977" y="1443841"/>
                </a:lnTo>
                <a:lnTo>
                  <a:pt x="0" y="1443841"/>
                </a:lnTo>
                <a:lnTo>
                  <a:pt x="2486" y="1437048"/>
                </a:lnTo>
                <a:cubicBezTo>
                  <a:pt x="359677" y="592555"/>
                  <a:pt x="1195883" y="0"/>
                  <a:pt x="2170488" y="0"/>
                </a:cubicBezTo>
                <a:close/>
              </a:path>
            </a:pathLst>
          </a:cu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任意形状 7"/>
          <p:cNvSpPr/>
          <p:nvPr>
            <p:custDataLst>
              <p:tags r:id="rId6"/>
            </p:custDataLst>
          </p:nvPr>
        </p:nvSpPr>
        <p:spPr>
          <a:xfrm>
            <a:off x="4981181" y="1"/>
            <a:ext cx="2229641" cy="904197"/>
          </a:xfrm>
          <a:custGeom>
            <a:avLst/>
            <a:gdLst>
              <a:gd name="connsiteX0" fmla="*/ 0 w 2229641"/>
              <a:gd name="connsiteY0" fmla="*/ 0 h 904197"/>
              <a:gd name="connsiteX1" fmla="*/ 2229641 w 2229641"/>
              <a:gd name="connsiteY1" fmla="*/ 0 h 904197"/>
              <a:gd name="connsiteX2" fmla="*/ 2165057 w 2229641"/>
              <a:gd name="connsiteY2" fmla="*/ 208053 h 904197"/>
              <a:gd name="connsiteX3" fmla="*/ 1114820 w 2229641"/>
              <a:gd name="connsiteY3" fmla="*/ 904197 h 904197"/>
              <a:gd name="connsiteX4" fmla="*/ 64583 w 2229641"/>
              <a:gd name="connsiteY4" fmla="*/ 208053 h 90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641" h="904197">
                <a:moveTo>
                  <a:pt x="0" y="0"/>
                </a:moveTo>
                <a:lnTo>
                  <a:pt x="2229641" y="0"/>
                </a:lnTo>
                <a:lnTo>
                  <a:pt x="2165057" y="208053"/>
                </a:lnTo>
                <a:cubicBezTo>
                  <a:pt x="1992025" y="617148"/>
                  <a:pt x="1586945" y="904197"/>
                  <a:pt x="1114820" y="904197"/>
                </a:cubicBezTo>
                <a:cubicBezTo>
                  <a:pt x="642696" y="904197"/>
                  <a:pt x="237616" y="617148"/>
                  <a:pt x="64583" y="20805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0530840" y="5967730"/>
            <a:ext cx="1661160" cy="905510"/>
            <a:chOff x="16584" y="9398"/>
            <a:chExt cx="2616" cy="1426"/>
          </a:xfrm>
        </p:grpSpPr>
        <p:sp>
          <p:nvSpPr>
            <p:cNvPr id="15" name="任意形状 24"/>
            <p:cNvSpPr/>
            <p:nvPr>
              <p:custDataLst>
                <p:tags r:id="rId6"/>
              </p:custDataLst>
            </p:nvPr>
          </p:nvSpPr>
          <p:spPr>
            <a:xfrm flipH="1">
              <a:off x="17408" y="9398"/>
              <a:ext cx="1792" cy="1425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7"/>
              </p:custDataLst>
            </p:nvPr>
          </p:nvSpPr>
          <p:spPr>
            <a:xfrm>
              <a:off x="16584" y="10122"/>
              <a:ext cx="1423" cy="702"/>
            </a:xfrm>
            <a:custGeom>
              <a:avLst/>
              <a:gdLst>
                <a:gd name="connsiteX0" fmla="*/ 451780 w 903560"/>
                <a:gd name="connsiteY0" fmla="*/ 0 h 445912"/>
                <a:gd name="connsiteX1" fmla="*/ 895026 w 903560"/>
                <a:gd name="connsiteY1" fmla="*/ 361256 h 445912"/>
                <a:gd name="connsiteX2" fmla="*/ 903560 w 903560"/>
                <a:gd name="connsiteY2" fmla="*/ 445912 h 445912"/>
                <a:gd name="connsiteX3" fmla="*/ 0 w 903560"/>
                <a:gd name="connsiteY3" fmla="*/ 445912 h 445912"/>
                <a:gd name="connsiteX4" fmla="*/ 8534 w 903560"/>
                <a:gd name="connsiteY4" fmla="*/ 361256 h 445912"/>
                <a:gd name="connsiteX5" fmla="*/ 451780 w 903560"/>
                <a:gd name="connsiteY5" fmla="*/ 0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560" h="445912">
                  <a:moveTo>
                    <a:pt x="451780" y="0"/>
                  </a:moveTo>
                  <a:cubicBezTo>
                    <a:pt x="670421" y="0"/>
                    <a:pt x="852838" y="155088"/>
                    <a:pt x="895026" y="361256"/>
                  </a:cubicBezTo>
                  <a:lnTo>
                    <a:pt x="903560" y="445912"/>
                  </a:lnTo>
                  <a:lnTo>
                    <a:pt x="0" y="445912"/>
                  </a:lnTo>
                  <a:lnTo>
                    <a:pt x="8534" y="361256"/>
                  </a:lnTo>
                  <a:cubicBezTo>
                    <a:pt x="50722" y="155088"/>
                    <a:pt x="233139" y="0"/>
                    <a:pt x="451780" y="0"/>
                  </a:cubicBezTo>
                  <a:close/>
                </a:path>
              </a:pathLst>
            </a:cu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-8255"/>
            <a:ext cx="12192000" cy="6880860"/>
            <a:chOff x="0" y="-13"/>
            <a:chExt cx="19200" cy="10836"/>
          </a:xfrm>
        </p:grpSpPr>
        <p:sp>
          <p:nvSpPr>
            <p:cNvPr id="24" name="任意多边形: 形状 23"/>
            <p:cNvSpPr/>
            <p:nvPr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任意形状 17"/>
            <p:cNvSpPr/>
            <p:nvPr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任意形状 24"/>
            <p:cNvSpPr/>
            <p:nvPr userDrawn="1">
              <p:custDataLst>
                <p:tags r:id="rId10"/>
              </p:custDataLst>
            </p:nvPr>
          </p:nvSpPr>
          <p:spPr>
            <a:xfrm>
              <a:off x="0" y="9383"/>
              <a:ext cx="1811" cy="1440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3810" y="5798820"/>
            <a:ext cx="1991360" cy="1073150"/>
            <a:chOff x="-6" y="9132"/>
            <a:chExt cx="3136" cy="1690"/>
          </a:xfrm>
        </p:grpSpPr>
        <p:sp>
          <p:nvSpPr>
            <p:cNvPr id="16" name="任意形状 24"/>
            <p:cNvSpPr/>
            <p:nvPr userDrawn="1">
              <p:custDataLst>
                <p:tags r:id="rId9"/>
              </p:custDataLst>
            </p:nvPr>
          </p:nvSpPr>
          <p:spPr>
            <a:xfrm>
              <a:off x="-6" y="9132"/>
              <a:ext cx="2126" cy="1691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任意多边形: 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110" y="9611"/>
              <a:ext cx="2020" cy="1189"/>
            </a:xfrm>
            <a:custGeom>
              <a:avLst/>
              <a:gdLst>
                <a:gd name="connsiteX0" fmla="*/ 641220 w 1282440"/>
                <a:gd name="connsiteY0" fmla="*/ 0 h 755143"/>
                <a:gd name="connsiteX1" fmla="*/ 1282440 w 1282440"/>
                <a:gd name="connsiteY1" fmla="*/ 641220 h 755143"/>
                <a:gd name="connsiteX2" fmla="*/ 1270956 w 1282440"/>
                <a:gd name="connsiteY2" fmla="*/ 755143 h 755143"/>
                <a:gd name="connsiteX3" fmla="*/ 11485 w 1282440"/>
                <a:gd name="connsiteY3" fmla="*/ 755143 h 755143"/>
                <a:gd name="connsiteX4" fmla="*/ 0 w 1282440"/>
                <a:gd name="connsiteY4" fmla="*/ 641220 h 755143"/>
                <a:gd name="connsiteX5" fmla="*/ 641220 w 1282440"/>
                <a:gd name="connsiteY5" fmla="*/ 0 h 75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440" h="755143">
                  <a:moveTo>
                    <a:pt x="641220" y="0"/>
                  </a:moveTo>
                  <a:cubicBezTo>
                    <a:pt x="995356" y="0"/>
                    <a:pt x="1282440" y="287084"/>
                    <a:pt x="1282440" y="641220"/>
                  </a:cubicBezTo>
                  <a:lnTo>
                    <a:pt x="1270956" y="755143"/>
                  </a:lnTo>
                  <a:lnTo>
                    <a:pt x="11485" y="755143"/>
                  </a:lnTo>
                  <a:lnTo>
                    <a:pt x="0" y="641220"/>
                  </a:lnTo>
                  <a:cubicBezTo>
                    <a:pt x="0" y="287084"/>
                    <a:pt x="287084" y="0"/>
                    <a:pt x="641220" y="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2857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2001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73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1145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9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9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0530840" y="5967730"/>
            <a:ext cx="1661160" cy="904240"/>
            <a:chOff x="16584" y="9398"/>
            <a:chExt cx="2616" cy="1424"/>
          </a:xfrm>
        </p:grpSpPr>
        <p:sp>
          <p:nvSpPr>
            <p:cNvPr id="12" name="任意形状 24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7408" y="9398"/>
              <a:ext cx="1792" cy="1425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2"/>
              </p:custDataLst>
            </p:nvPr>
          </p:nvSpPr>
          <p:spPr>
            <a:xfrm>
              <a:off x="16584" y="10098"/>
              <a:ext cx="1423" cy="702"/>
            </a:xfrm>
            <a:custGeom>
              <a:avLst/>
              <a:gdLst>
                <a:gd name="connsiteX0" fmla="*/ 451780 w 903560"/>
                <a:gd name="connsiteY0" fmla="*/ 0 h 445912"/>
                <a:gd name="connsiteX1" fmla="*/ 895026 w 903560"/>
                <a:gd name="connsiteY1" fmla="*/ 361256 h 445912"/>
                <a:gd name="connsiteX2" fmla="*/ 903560 w 903560"/>
                <a:gd name="connsiteY2" fmla="*/ 445912 h 445912"/>
                <a:gd name="connsiteX3" fmla="*/ 0 w 903560"/>
                <a:gd name="connsiteY3" fmla="*/ 445912 h 445912"/>
                <a:gd name="connsiteX4" fmla="*/ 8534 w 903560"/>
                <a:gd name="connsiteY4" fmla="*/ 361256 h 445912"/>
                <a:gd name="connsiteX5" fmla="*/ 451780 w 903560"/>
                <a:gd name="connsiteY5" fmla="*/ 0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560" h="445912">
                  <a:moveTo>
                    <a:pt x="451780" y="0"/>
                  </a:moveTo>
                  <a:cubicBezTo>
                    <a:pt x="670421" y="0"/>
                    <a:pt x="852838" y="155088"/>
                    <a:pt x="895026" y="361256"/>
                  </a:cubicBezTo>
                  <a:lnTo>
                    <a:pt x="903560" y="445912"/>
                  </a:lnTo>
                  <a:lnTo>
                    <a:pt x="0" y="445912"/>
                  </a:lnTo>
                  <a:lnTo>
                    <a:pt x="8534" y="361256"/>
                  </a:lnTo>
                  <a:cubicBezTo>
                    <a:pt x="50722" y="155088"/>
                    <a:pt x="233139" y="0"/>
                    <a:pt x="451780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3175" y="-16510"/>
            <a:ext cx="12193270" cy="6883400"/>
            <a:chOff x="-5" y="-26"/>
            <a:chExt cx="19202" cy="10840"/>
          </a:xfrm>
        </p:grpSpPr>
        <p:grpSp>
          <p:nvGrpSpPr>
            <p:cNvPr id="8" name="组合 7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-5" y="7500"/>
              <a:ext cx="5143" cy="3314"/>
              <a:chOff x="-3174" y="4762217"/>
              <a:chExt cx="3265874" cy="2104199"/>
            </a:xfrm>
          </p:grpSpPr>
          <p:sp>
            <p:nvSpPr>
              <p:cNvPr id="9" name="任意多边形: 形状 8"/>
              <p:cNvSpPr/>
              <p:nvPr>
                <p:custDataLst>
                  <p:tags r:id="rId12"/>
                </p:custDataLst>
              </p:nvPr>
            </p:nvSpPr>
            <p:spPr>
              <a:xfrm>
                <a:off x="-3174" y="4762217"/>
                <a:ext cx="2009063" cy="2104199"/>
              </a:xfrm>
              <a:custGeom>
                <a:avLst/>
                <a:gdLst>
                  <a:gd name="connsiteX0" fmla="*/ 28878 w 2009063"/>
                  <a:gd name="connsiteY0" fmla="*/ 0 h 2104199"/>
                  <a:gd name="connsiteX1" fmla="*/ 2009063 w 2009063"/>
                  <a:gd name="connsiteY1" fmla="*/ 1980184 h 2104199"/>
                  <a:gd name="connsiteX2" fmla="*/ 2002801 w 2009063"/>
                  <a:gd name="connsiteY2" fmla="*/ 2104199 h 2104199"/>
                  <a:gd name="connsiteX3" fmla="*/ 0 w 2009063"/>
                  <a:gd name="connsiteY3" fmla="*/ 2104199 h 2104199"/>
                  <a:gd name="connsiteX4" fmla="*/ 0 w 2009063"/>
                  <a:gd name="connsiteY4" fmla="*/ 1095 h 210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063" h="2104199">
                    <a:moveTo>
                      <a:pt x="28878" y="0"/>
                    </a:moveTo>
                    <a:cubicBezTo>
                      <a:pt x="1122504" y="0"/>
                      <a:pt x="2009063" y="886559"/>
                      <a:pt x="2009063" y="1980184"/>
                    </a:cubicBezTo>
                    <a:lnTo>
                      <a:pt x="2002801" y="2104199"/>
                    </a:lnTo>
                    <a:lnTo>
                      <a:pt x="0" y="2104199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>
                <p:custDataLst>
                  <p:tags r:id="rId13"/>
                </p:custDataLst>
              </p:nvPr>
            </p:nvSpPr>
            <p:spPr>
              <a:xfrm>
                <a:off x="749076" y="5357865"/>
                <a:ext cx="2513624" cy="1500135"/>
              </a:xfrm>
              <a:custGeom>
                <a:avLst/>
                <a:gdLst>
                  <a:gd name="connsiteX0" fmla="*/ 1256812 w 2513624"/>
                  <a:gd name="connsiteY0" fmla="*/ 0 h 1500135"/>
                  <a:gd name="connsiteX1" fmla="*/ 2513624 w 2513624"/>
                  <a:gd name="connsiteY1" fmla="*/ 1256812 h 1500135"/>
                  <a:gd name="connsiteX2" fmla="*/ 2489095 w 2513624"/>
                  <a:gd name="connsiteY2" fmla="*/ 1500135 h 1500135"/>
                  <a:gd name="connsiteX3" fmla="*/ 24529 w 2513624"/>
                  <a:gd name="connsiteY3" fmla="*/ 1500135 h 1500135"/>
                  <a:gd name="connsiteX4" fmla="*/ 0 w 2513624"/>
                  <a:gd name="connsiteY4" fmla="*/ 1256812 h 1500135"/>
                  <a:gd name="connsiteX5" fmla="*/ 1256812 w 2513624"/>
                  <a:gd name="connsiteY5" fmla="*/ 0 h 150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3624" h="1500135">
                    <a:moveTo>
                      <a:pt x="1256812" y="0"/>
                    </a:moveTo>
                    <a:cubicBezTo>
                      <a:pt x="1950930" y="0"/>
                      <a:pt x="2513624" y="562694"/>
                      <a:pt x="2513624" y="1256812"/>
                    </a:cubicBezTo>
                    <a:lnTo>
                      <a:pt x="2489095" y="1500135"/>
                    </a:lnTo>
                    <a:lnTo>
                      <a:pt x="24529" y="1500135"/>
                    </a:lnTo>
                    <a:lnTo>
                      <a:pt x="0" y="1256812"/>
                    </a:lnTo>
                    <a:cubicBezTo>
                      <a:pt x="0" y="562694"/>
                      <a:pt x="562694" y="0"/>
                      <a:pt x="1256812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 userDrawn="1">
              <p:custDataLst>
                <p:tags r:id="rId9"/>
              </p:custDataLst>
            </p:nvPr>
          </p:nvGrpSpPr>
          <p:grpSpPr>
            <a:xfrm rot="10800000">
              <a:off x="14055" y="-26"/>
              <a:ext cx="5143" cy="3314"/>
              <a:chOff x="-3174" y="4762217"/>
              <a:chExt cx="3265874" cy="2104199"/>
            </a:xfrm>
          </p:grpSpPr>
          <p:sp>
            <p:nvSpPr>
              <p:cNvPr id="13" name="任意多边形: 形状 12"/>
              <p:cNvSpPr/>
              <p:nvPr>
                <p:custDataLst>
                  <p:tags r:id="rId10"/>
                </p:custDataLst>
              </p:nvPr>
            </p:nvSpPr>
            <p:spPr>
              <a:xfrm>
                <a:off x="-3174" y="4762217"/>
                <a:ext cx="2009063" cy="2104199"/>
              </a:xfrm>
              <a:custGeom>
                <a:avLst/>
                <a:gdLst>
                  <a:gd name="connsiteX0" fmla="*/ 28878 w 2009063"/>
                  <a:gd name="connsiteY0" fmla="*/ 0 h 2104199"/>
                  <a:gd name="connsiteX1" fmla="*/ 2009063 w 2009063"/>
                  <a:gd name="connsiteY1" fmla="*/ 1980184 h 2104199"/>
                  <a:gd name="connsiteX2" fmla="*/ 2002801 w 2009063"/>
                  <a:gd name="connsiteY2" fmla="*/ 2104199 h 2104199"/>
                  <a:gd name="connsiteX3" fmla="*/ 0 w 2009063"/>
                  <a:gd name="connsiteY3" fmla="*/ 2104199 h 2104199"/>
                  <a:gd name="connsiteX4" fmla="*/ 0 w 2009063"/>
                  <a:gd name="connsiteY4" fmla="*/ 1095 h 210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063" h="2104199">
                    <a:moveTo>
                      <a:pt x="28878" y="0"/>
                    </a:moveTo>
                    <a:cubicBezTo>
                      <a:pt x="1122504" y="0"/>
                      <a:pt x="2009063" y="886559"/>
                      <a:pt x="2009063" y="1980184"/>
                    </a:cubicBezTo>
                    <a:lnTo>
                      <a:pt x="2002801" y="2104199"/>
                    </a:lnTo>
                    <a:lnTo>
                      <a:pt x="0" y="2104199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11"/>
                </p:custDataLst>
              </p:nvPr>
            </p:nvSpPr>
            <p:spPr>
              <a:xfrm>
                <a:off x="749076" y="5357865"/>
                <a:ext cx="2513624" cy="1500135"/>
              </a:xfrm>
              <a:custGeom>
                <a:avLst/>
                <a:gdLst>
                  <a:gd name="connsiteX0" fmla="*/ 1256812 w 2513624"/>
                  <a:gd name="connsiteY0" fmla="*/ 0 h 1500135"/>
                  <a:gd name="connsiteX1" fmla="*/ 2513624 w 2513624"/>
                  <a:gd name="connsiteY1" fmla="*/ 1256812 h 1500135"/>
                  <a:gd name="connsiteX2" fmla="*/ 2489095 w 2513624"/>
                  <a:gd name="connsiteY2" fmla="*/ 1500135 h 1500135"/>
                  <a:gd name="connsiteX3" fmla="*/ 24529 w 2513624"/>
                  <a:gd name="connsiteY3" fmla="*/ 1500135 h 1500135"/>
                  <a:gd name="connsiteX4" fmla="*/ 0 w 2513624"/>
                  <a:gd name="connsiteY4" fmla="*/ 1256812 h 1500135"/>
                  <a:gd name="connsiteX5" fmla="*/ 1256812 w 2513624"/>
                  <a:gd name="connsiteY5" fmla="*/ 0 h 150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3624" h="1500135">
                    <a:moveTo>
                      <a:pt x="1256812" y="0"/>
                    </a:moveTo>
                    <a:cubicBezTo>
                      <a:pt x="1950930" y="0"/>
                      <a:pt x="2513624" y="562694"/>
                      <a:pt x="2513624" y="1256812"/>
                    </a:cubicBezTo>
                    <a:lnTo>
                      <a:pt x="2489095" y="1500135"/>
                    </a:lnTo>
                    <a:lnTo>
                      <a:pt x="24529" y="1500135"/>
                    </a:lnTo>
                    <a:lnTo>
                      <a:pt x="0" y="1256812"/>
                    </a:lnTo>
                    <a:cubicBezTo>
                      <a:pt x="0" y="562694"/>
                      <a:pt x="562694" y="0"/>
                      <a:pt x="1256812" y="0"/>
                    </a:cubicBezTo>
                    <a:close/>
                  </a:path>
                </a:pathLst>
              </a:custGeom>
              <a:solidFill>
                <a:schemeClr val="accent3">
                  <a:alpha val="2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8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672507" y="4889195"/>
            <a:ext cx="4846986" cy="430367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5395393" y="2636224"/>
            <a:ext cx="1000451" cy="1000451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6474332" y="2240011"/>
            <a:ext cx="500225" cy="500225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672506" y="4063043"/>
            <a:ext cx="4846987" cy="77867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42950" marR="0" lvl="1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0150" marR="0" lvl="2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57350" marR="0" lvl="3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14550" marR="0" lvl="4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1" name="任意多边形: 形状 9"/>
            <p:cNvSpPr/>
            <p:nvPr userDrawn="1">
              <p:custDataLst>
                <p:tags r:id="rId10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任意形状 17"/>
            <p:cNvSpPr/>
            <p:nvPr userDrawn="1">
              <p:custDataLst>
                <p:tags r:id="rId11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  <a:t>2020/2/7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8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54025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63303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tags" Target="../tags/tag16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95608" y="3145380"/>
            <a:ext cx="7216140" cy="971127"/>
          </a:xfrm>
        </p:spPr>
        <p:txBody>
          <a:bodyPr>
            <a:noAutofit/>
          </a:bodyPr>
          <a:lstStyle/>
          <a:p>
            <a:pPr algn="ctr"/>
            <a:r>
              <a:rPr lang="zh-CN" altLang="en-US" sz="4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打印墨粉中</a:t>
            </a:r>
            <a:br>
              <a:rPr lang="zh-CN" altLang="en-US" sz="4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4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铁磁性物质的研究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高一年级化学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对外经济贸易大学附属中学   李冉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55" y="135255"/>
            <a:ext cx="4312285" cy="3239135"/>
          </a:xfrm>
          <a:prstGeom prst="rect">
            <a:avLst/>
          </a:prstGeom>
        </p:spPr>
      </p:pic>
      <p:pic>
        <p:nvPicPr>
          <p:cNvPr id="7" name="图片 6" descr="u=3297887734,1638580203&amp;fm=72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05" y="633095"/>
            <a:ext cx="4083050" cy="22434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45490" y="3582670"/>
            <a:ext cx="107010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墨粉主要成分：碳粉、磁性氧化铁、聚丙烯酸脂-苯乙烯共聚物、电荷调节剂CCA、流动化剂、表面改性剂聚乙烯/聚丙烯石蜡 </a:t>
            </a:r>
          </a:p>
        </p:txBody>
      </p:sp>
      <p:sp>
        <p:nvSpPr>
          <p:cNvPr id="2" name="椭圆 1"/>
          <p:cNvSpPr/>
          <p:nvPr/>
        </p:nvSpPr>
        <p:spPr>
          <a:xfrm>
            <a:off x="4145915" y="3530600"/>
            <a:ext cx="2468880" cy="59436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011285" y="249174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硒鼓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922655" y="4779645"/>
            <a:ext cx="10140950" cy="179514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Fe</a:t>
            </a:r>
            <a:r>
              <a:rPr lang="zh-CN" altLang="en-US" sz="2800" b="1" baseline="-25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O</a:t>
            </a:r>
            <a:r>
              <a:rPr lang="zh-CN" altLang="en-US" sz="2800" b="1" baseline="-25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磁性粒子在磁流体、磁共振成像、磁记录材料、静电显影等领域有着广泛的应用。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在硒鼓磁力的吸引下，Fe</a:t>
            </a:r>
            <a:r>
              <a:rPr sz="2800" b="1" baseline="-25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O</a:t>
            </a:r>
            <a:r>
              <a:rPr sz="2800" b="1" baseline="-25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可携带碳粉吸附在磁辊上，融化显影，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保证打印的黑度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pic>
        <p:nvPicPr>
          <p:cNvPr id="8" name="20200204_150000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3665" y="3261360"/>
            <a:ext cx="3314700" cy="3143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5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  <p:bldP spid="2" grpId="0" bldLvl="0" animBg="1"/>
      <p:bldP spid="3" grpId="0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344295" y="2007870"/>
            <a:ext cx="1713865" cy="14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ea typeface="楷体" panose="02010609060101010101" charset="-122"/>
                <a:cs typeface="+mn-lt"/>
                <a:sym typeface="+mn-ea"/>
              </a:rPr>
              <a:t>加入</a:t>
            </a:r>
          </a:p>
          <a:p>
            <a:pPr algn="ctr"/>
            <a:r>
              <a:rPr lang="en-US" altLang="zh-CN" sz="2400">
                <a:solidFill>
                  <a:schemeClr val="tx1"/>
                </a:solidFill>
                <a:ea typeface="楷体" panose="02010609060101010101" charset="-122"/>
                <a:cs typeface="+mn-lt"/>
                <a:sym typeface="+mn-ea"/>
              </a:rPr>
              <a:t>Fe</a:t>
            </a:r>
            <a:r>
              <a:rPr lang="en-US" altLang="zh-CN" sz="2400" baseline="-25000">
                <a:solidFill>
                  <a:schemeClr val="tx1"/>
                </a:solidFill>
                <a:ea typeface="楷体" panose="02010609060101010101" charset="-122"/>
                <a:cs typeface="+mn-lt"/>
                <a:sym typeface="+mn-ea"/>
              </a:rPr>
              <a:t>2</a:t>
            </a:r>
            <a:r>
              <a:rPr lang="en-US" altLang="zh-CN" sz="2400">
                <a:solidFill>
                  <a:schemeClr val="tx1"/>
                </a:solidFill>
                <a:ea typeface="楷体" panose="02010609060101010101" charset="-122"/>
                <a:cs typeface="+mn-lt"/>
                <a:sym typeface="+mn-ea"/>
              </a:rPr>
              <a:t>(SO</a:t>
            </a:r>
            <a:r>
              <a:rPr lang="en-US" altLang="zh-CN" sz="2400" baseline="-25000">
                <a:solidFill>
                  <a:schemeClr val="tx1"/>
                </a:solidFill>
                <a:ea typeface="楷体" panose="02010609060101010101" charset="-122"/>
                <a:cs typeface="+mn-lt"/>
                <a:sym typeface="+mn-ea"/>
              </a:rPr>
              <a:t>4</a:t>
            </a:r>
            <a:r>
              <a:rPr lang="en-US" altLang="zh-CN" sz="2400">
                <a:solidFill>
                  <a:schemeClr val="tx1"/>
                </a:solidFill>
                <a:ea typeface="楷体" panose="02010609060101010101" charset="-122"/>
                <a:cs typeface="+mn-lt"/>
                <a:sym typeface="+mn-ea"/>
              </a:rPr>
              <a:t>)</a:t>
            </a:r>
            <a:r>
              <a:rPr lang="en-US" altLang="zh-CN" sz="2400" baseline="-25000">
                <a:solidFill>
                  <a:schemeClr val="tx1"/>
                </a:solidFill>
                <a:ea typeface="楷体" panose="02010609060101010101" charset="-122"/>
                <a:cs typeface="+mn-lt"/>
                <a:sym typeface="+mn-ea"/>
              </a:rPr>
              <a:t>3</a:t>
            </a:r>
            <a:r>
              <a:rPr lang="zh-CN" altLang="en-US" sz="2400">
                <a:ea typeface="楷体" panose="02010609060101010101" charset="-122"/>
                <a:cs typeface="+mn-lt"/>
                <a:sym typeface="+mn-ea"/>
              </a:rPr>
              <a:t>溶液</a:t>
            </a:r>
            <a:endParaRPr lang="zh-CN" altLang="en-US" sz="2400">
              <a:ea typeface="楷体" panose="02010609060101010101" charset="-122"/>
              <a:cs typeface="+mn-lt"/>
            </a:endParaRPr>
          </a:p>
          <a:p>
            <a:pPr algn="ctr"/>
            <a:endParaRPr lang="en-US" altLang="zh-CN" sz="2400" baseline="-25000">
              <a:solidFill>
                <a:schemeClr val="tx1"/>
              </a:solidFill>
              <a:ea typeface="楷体" panose="02010609060101010101" charset="-122"/>
              <a:cs typeface="+mn-lt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1480" y="3409950"/>
            <a:ext cx="1337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chemeClr val="tx1"/>
                </a:solidFill>
                <a:sym typeface="+mn-ea"/>
              </a:rPr>
              <a:t>FeSO</a:t>
            </a:r>
            <a:r>
              <a:rPr lang="en-US" altLang="zh-CN" sz="2400" baseline="-25000">
                <a:solidFill>
                  <a:schemeClr val="tx1"/>
                </a:solidFill>
                <a:sym typeface="+mn-ea"/>
              </a:rPr>
              <a:t>4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1466850" y="2412365"/>
            <a:ext cx="1525270" cy="698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497330" y="3348355"/>
            <a:ext cx="1407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1:1</a:t>
            </a:r>
            <a:r>
              <a:rPr lang="zh-CN" altLang="en-US" sz="2800" b="1">
                <a:solidFill>
                  <a:srgbClr val="FF0000"/>
                </a:solidFill>
              </a:rPr>
              <a:t>混合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3751580" y="2419350"/>
            <a:ext cx="1525270" cy="698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034790" y="2007870"/>
            <a:ext cx="102997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ea typeface="楷体" panose="02010609060101010101" charset="-122"/>
                <a:cs typeface="+mn-lt"/>
              </a:rPr>
              <a:t>加入</a:t>
            </a:r>
          </a:p>
          <a:p>
            <a:pPr algn="ctr"/>
            <a:r>
              <a:rPr lang="en-US" altLang="zh-CN" sz="2400">
                <a:ea typeface="楷体" panose="02010609060101010101" charset="-122"/>
                <a:cs typeface="+mn-lt"/>
              </a:rPr>
              <a:t>NaOH</a:t>
            </a:r>
          </a:p>
          <a:p>
            <a:pPr algn="ctr"/>
            <a:r>
              <a:rPr lang="zh-CN" altLang="en-US" sz="2400">
                <a:ea typeface="楷体" panose="02010609060101010101" charset="-122"/>
                <a:cs typeface="+mn-lt"/>
              </a:rPr>
              <a:t>溶液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5797550" y="2397125"/>
            <a:ext cx="1525270" cy="698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146165" y="238696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ea typeface="楷体" panose="02010609060101010101" charset="-122"/>
              </a:rPr>
              <a:t>热水浴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80845" y="4827270"/>
            <a:ext cx="6121425" cy="1014730"/>
            <a:chOff x="9841" y="7322"/>
            <a:chExt cx="9273" cy="1598"/>
          </a:xfrm>
        </p:grpSpPr>
        <p:sp>
          <p:nvSpPr>
            <p:cNvPr id="32" name="文本框 31"/>
            <p:cNvSpPr txBox="1"/>
            <p:nvPr/>
          </p:nvSpPr>
          <p:spPr>
            <a:xfrm>
              <a:off x="9841" y="7322"/>
              <a:ext cx="9273" cy="15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0" rtlCol="0">
              <a:spAutoFit/>
            </a:bodyPr>
            <a:lstStyle/>
            <a:p>
              <a:pPr algn="l"/>
              <a:r>
                <a:rPr lang="en-US" altLang="zh-CN" sz="3000" b="1">
                  <a:solidFill>
                    <a:schemeClr val="accent2">
                      <a:lumMod val="50000"/>
                    </a:schemeClr>
                  </a:solidFill>
                  <a:cs typeface="+mn-lt"/>
                  <a:sym typeface="+mn-ea"/>
                </a:rPr>
                <a:t>  </a:t>
              </a:r>
              <a:r>
                <a:rPr lang="zh-CN" altLang="en-US" sz="3000" b="1">
                  <a:solidFill>
                    <a:schemeClr val="accent2">
                      <a:lumMod val="50000"/>
                    </a:schemeClr>
                  </a:solidFill>
                  <a:cs typeface="+mn-lt"/>
                  <a:sym typeface="+mn-ea"/>
                </a:rPr>
                <a:t>反应原理：</a:t>
              </a:r>
              <a:endParaRPr lang="en-US" altLang="zh-CN" sz="3000" b="1">
                <a:solidFill>
                  <a:schemeClr val="accent2">
                    <a:lumMod val="50000"/>
                  </a:schemeClr>
                </a:solidFill>
                <a:cs typeface="+mn-lt"/>
                <a:sym typeface="+mn-ea"/>
              </a:endParaRPr>
            </a:p>
            <a:p>
              <a:pPr algn="l"/>
              <a:r>
                <a:rPr lang="en-US" altLang="zh-CN" sz="3000" b="1">
                  <a:solidFill>
                    <a:schemeClr val="accent2">
                      <a:lumMod val="50000"/>
                    </a:schemeClr>
                  </a:solidFill>
                  <a:cs typeface="+mn-lt"/>
                  <a:sym typeface="+mn-ea"/>
                </a:rPr>
                <a:t>  Fe</a:t>
              </a:r>
              <a:r>
                <a:rPr lang="en-US" altLang="zh-CN" sz="3000" b="1" baseline="30000">
                  <a:solidFill>
                    <a:schemeClr val="accent2">
                      <a:lumMod val="50000"/>
                    </a:schemeClr>
                  </a:solidFill>
                  <a:cs typeface="+mn-lt"/>
                  <a:sym typeface="+mn-ea"/>
                </a:rPr>
                <a:t>2+</a:t>
              </a:r>
              <a:r>
                <a:rPr lang="en-US" altLang="zh-CN" sz="3000" b="1">
                  <a:solidFill>
                    <a:schemeClr val="accent2">
                      <a:lumMod val="50000"/>
                    </a:schemeClr>
                  </a:solidFill>
                  <a:cs typeface="+mn-lt"/>
                  <a:sym typeface="+mn-ea"/>
                </a:rPr>
                <a:t>+2Fe</a:t>
              </a:r>
              <a:r>
                <a:rPr lang="en-US" altLang="zh-CN" sz="3000" b="1" baseline="30000">
                  <a:solidFill>
                    <a:schemeClr val="accent2">
                      <a:lumMod val="50000"/>
                    </a:schemeClr>
                  </a:solidFill>
                  <a:cs typeface="+mn-lt"/>
                  <a:sym typeface="+mn-ea"/>
                </a:rPr>
                <a:t>3+</a:t>
              </a:r>
              <a:r>
                <a:rPr lang="en-US" altLang="zh-CN" sz="3000" b="1">
                  <a:solidFill>
                    <a:schemeClr val="accent2">
                      <a:lumMod val="50000"/>
                    </a:schemeClr>
                  </a:solidFill>
                  <a:cs typeface="+mn-lt"/>
                  <a:sym typeface="+mn-ea"/>
                </a:rPr>
                <a:t>+8OH</a:t>
              </a:r>
              <a:r>
                <a:rPr lang="en-US" altLang="zh-CN" sz="3000" b="1" baseline="30000">
                  <a:solidFill>
                    <a:schemeClr val="accent2">
                      <a:lumMod val="50000"/>
                    </a:schemeClr>
                  </a:solidFill>
                  <a:ea typeface="宋体" panose="02010600030101010101" pitchFamily="2" charset="-122"/>
                  <a:cs typeface="+mn-lt"/>
                  <a:sym typeface="+mn-ea"/>
                </a:rPr>
                <a:t>－ </a:t>
              </a:r>
              <a:r>
                <a:rPr lang="en-US" altLang="zh-CN" sz="3000" b="1">
                  <a:solidFill>
                    <a:schemeClr val="accent2">
                      <a:lumMod val="50000"/>
                    </a:schemeClr>
                  </a:solidFill>
                  <a:cs typeface="+mn-lt"/>
                  <a:sym typeface="+mn-ea"/>
                </a:rPr>
                <a:t>= </a:t>
              </a:r>
              <a:r>
                <a:rPr lang="en-US" altLang="zh-CN" sz="3000" b="1">
                  <a:solidFill>
                    <a:schemeClr val="accent2">
                      <a:lumMod val="50000"/>
                    </a:schemeClr>
                  </a:solidFill>
                  <a:sym typeface="+mn-ea"/>
                </a:rPr>
                <a:t>Fe</a:t>
              </a:r>
              <a:r>
                <a:rPr lang="en-US" altLang="zh-CN" sz="3000" b="1" baseline="-25000">
                  <a:solidFill>
                    <a:schemeClr val="accent2">
                      <a:lumMod val="50000"/>
                    </a:schemeClr>
                  </a:solidFill>
                  <a:sym typeface="+mn-ea"/>
                </a:rPr>
                <a:t>3</a:t>
              </a:r>
              <a:r>
                <a:rPr lang="en-US" altLang="zh-CN" sz="3000" b="1">
                  <a:solidFill>
                    <a:schemeClr val="accent2">
                      <a:lumMod val="50000"/>
                    </a:schemeClr>
                  </a:solidFill>
                  <a:sym typeface="+mn-ea"/>
                </a:rPr>
                <a:t>O</a:t>
              </a:r>
              <a:r>
                <a:rPr lang="en-US" altLang="zh-CN" sz="3000" b="1" baseline="-25000">
                  <a:solidFill>
                    <a:schemeClr val="accent2">
                      <a:lumMod val="50000"/>
                    </a:schemeClr>
                  </a:solidFill>
                  <a:sym typeface="+mn-ea"/>
                </a:rPr>
                <a:t>4</a:t>
              </a:r>
              <a:r>
                <a:rPr lang="en-US" altLang="zh-CN" sz="3000" b="1">
                  <a:solidFill>
                    <a:schemeClr val="accent2">
                      <a:lumMod val="50000"/>
                    </a:schemeClr>
                  </a:solidFill>
                  <a:sym typeface="+mn-ea"/>
                </a:rPr>
                <a:t>+4H</a:t>
              </a:r>
              <a:r>
                <a:rPr lang="en-US" altLang="zh-CN" sz="3000" b="1" baseline="-25000">
                  <a:solidFill>
                    <a:schemeClr val="accent2">
                      <a:lumMod val="50000"/>
                    </a:schemeClr>
                  </a:solidFill>
                  <a:sym typeface="+mn-ea"/>
                </a:rPr>
                <a:t>2</a:t>
              </a:r>
              <a:r>
                <a:rPr lang="en-US" altLang="zh-CN" sz="3000" b="1">
                  <a:solidFill>
                    <a:schemeClr val="accent2">
                      <a:lumMod val="50000"/>
                    </a:schemeClr>
                  </a:solidFill>
                  <a:sym typeface="+mn-ea"/>
                </a:rPr>
                <a:t>O</a:t>
              </a:r>
              <a:r>
                <a:rPr lang="en-US" altLang="zh-CN" sz="3000" b="1">
                  <a:solidFill>
                    <a:schemeClr val="accent2">
                      <a:lumMod val="50000"/>
                    </a:schemeClr>
                  </a:solidFill>
                  <a:cs typeface="+mn-lt"/>
                  <a:sym typeface="+mn-ea"/>
                </a:rPr>
                <a:t>           </a:t>
              </a:r>
              <a:endParaRPr lang="en-US" altLang="zh-CN" sz="3000" b="1">
                <a:solidFill>
                  <a:schemeClr val="accent2">
                    <a:lumMod val="50000"/>
                  </a:schemeClr>
                </a:solidFill>
                <a:cs typeface="+mn-lt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>
              <a:off x="15047" y="8104"/>
              <a:ext cx="305" cy="247"/>
            </a:xfrm>
            <a:prstGeom prst="triangle">
              <a:avLst/>
            </a:prstGeom>
            <a:ln w="254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384175" y="350520"/>
            <a:ext cx="279590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制备</a:t>
            </a:r>
            <a:r>
              <a:rPr lang="en-US" altLang="zh-CN" sz="44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Fe</a:t>
            </a:r>
            <a:r>
              <a:rPr lang="en-US" altLang="zh-CN" sz="4400" b="1" baseline="-25000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3</a:t>
            </a:r>
            <a:r>
              <a:rPr lang="en-US" altLang="zh-CN" sz="44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O</a:t>
            </a:r>
            <a:r>
              <a:rPr lang="en-US" altLang="zh-CN" sz="4400" b="1" baseline="-25000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4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lum bright="30000" contrast="18000"/>
          </a:blip>
          <a:srcRect l="16487" t="12370" r="9537" b="3767"/>
          <a:stretch>
            <a:fillRect/>
          </a:stretch>
        </p:blipFill>
        <p:spPr>
          <a:xfrm>
            <a:off x="497840" y="1607820"/>
            <a:ext cx="846455" cy="18389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lum bright="30000" contrast="12000"/>
          </a:blip>
          <a:srcRect r="4892" b="3743"/>
          <a:stretch>
            <a:fillRect/>
          </a:stretch>
        </p:blipFill>
        <p:spPr>
          <a:xfrm>
            <a:off x="3100705" y="1652905"/>
            <a:ext cx="787400" cy="17938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lum bright="24000" contrast="12000"/>
          </a:blip>
          <a:stretch>
            <a:fillRect/>
          </a:stretch>
        </p:blipFill>
        <p:spPr>
          <a:xfrm>
            <a:off x="5300345" y="1540510"/>
            <a:ext cx="755650" cy="19526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lum bright="30000" contrast="12000"/>
          </a:blip>
          <a:stretch>
            <a:fillRect/>
          </a:stretch>
        </p:blipFill>
        <p:spPr>
          <a:xfrm>
            <a:off x="9488805" y="1430655"/>
            <a:ext cx="779145" cy="20326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>
            <a:lum bright="24000" contrast="12000"/>
          </a:blip>
          <a:srcRect t="39879" r="5659" b="2191"/>
          <a:stretch>
            <a:fillRect/>
          </a:stretch>
        </p:blipFill>
        <p:spPr>
          <a:xfrm>
            <a:off x="9945370" y="4498975"/>
            <a:ext cx="1449705" cy="2176780"/>
          </a:xfrm>
          <a:prstGeom prst="rect">
            <a:avLst/>
          </a:prstGeom>
        </p:spPr>
      </p:pic>
      <p:cxnSp>
        <p:nvCxnSpPr>
          <p:cNvPr id="41" name="直接箭头连接符 40"/>
          <p:cNvCxnSpPr/>
          <p:nvPr/>
        </p:nvCxnSpPr>
        <p:spPr>
          <a:xfrm flipV="1">
            <a:off x="7883525" y="2405380"/>
            <a:ext cx="1525270" cy="698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9">
            <a:lum bright="18000" contrast="18000"/>
          </a:blip>
          <a:stretch>
            <a:fillRect/>
          </a:stretch>
        </p:blipFill>
        <p:spPr>
          <a:xfrm>
            <a:off x="7383145" y="1540510"/>
            <a:ext cx="1303020" cy="1922780"/>
          </a:xfrm>
          <a:prstGeom prst="rect">
            <a:avLst/>
          </a:prstGeom>
        </p:spPr>
      </p:pic>
      <p:cxnSp>
        <p:nvCxnSpPr>
          <p:cNvPr id="2" name="曲线连接符 1"/>
          <p:cNvCxnSpPr/>
          <p:nvPr/>
        </p:nvCxnSpPr>
        <p:spPr>
          <a:xfrm rot="5400000" flipV="1">
            <a:off x="9388475" y="3747770"/>
            <a:ext cx="2141855" cy="1050290"/>
          </a:xfrm>
          <a:prstGeom prst="curved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9872980" y="3799840"/>
            <a:ext cx="89789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磁石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  <p:bldP spid="19" grpId="0"/>
      <p:bldP spid="15" grpId="0"/>
      <p:bldP spid="23" grpId="0"/>
      <p:bldP spid="36" grpId="0"/>
      <p:bldP spid="3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箭头连接符 16"/>
          <p:cNvCxnSpPr/>
          <p:nvPr/>
        </p:nvCxnSpPr>
        <p:spPr>
          <a:xfrm flipV="1">
            <a:off x="1475740" y="3152775"/>
            <a:ext cx="1727835" cy="762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460500" y="2715260"/>
            <a:ext cx="1706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/>
              <a:t>稀硫酸溶解</a:t>
            </a:r>
          </a:p>
          <a:p>
            <a:pPr algn="ctr"/>
            <a:endParaRPr lang="zh-CN" altLang="en-US" sz="2400"/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4030345" y="2091690"/>
            <a:ext cx="1022350" cy="113347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048760" y="3206115"/>
            <a:ext cx="1012190" cy="84455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内容占位符 2"/>
          <p:cNvSpPr>
            <a:spLocks noGrp="1"/>
          </p:cNvSpPr>
          <p:nvPr/>
        </p:nvSpPr>
        <p:spPr>
          <a:xfrm>
            <a:off x="4523105" y="934085"/>
            <a:ext cx="2154555" cy="751205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检验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Fe</a:t>
            </a:r>
            <a:r>
              <a:rPr lang="en-US" altLang="zh-CN" sz="2800" b="1" baseline="30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2+</a:t>
            </a:r>
          </a:p>
        </p:txBody>
      </p:sp>
      <p:sp>
        <p:nvSpPr>
          <p:cNvPr id="28" name="内容占位符 2"/>
          <p:cNvSpPr>
            <a:spLocks noGrp="1"/>
          </p:cNvSpPr>
          <p:nvPr/>
        </p:nvSpPr>
        <p:spPr>
          <a:xfrm>
            <a:off x="4679950" y="4516120"/>
            <a:ext cx="1840865" cy="751205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检验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Fe</a:t>
            </a:r>
            <a:r>
              <a:rPr lang="en-US" altLang="zh-CN" sz="2800" b="1" baseline="30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3+</a:t>
            </a:r>
            <a:endParaRPr lang="en-US" altLang="zh-CN" sz="2800" b="1" baseline="-2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0705" y="5366385"/>
            <a:ext cx="5467985" cy="553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</a:rPr>
              <a:t>Fe</a:t>
            </a:r>
            <a:r>
              <a:rPr lang="en-US" altLang="zh-CN" sz="3000" b="1" baseline="-2500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altLang="zh-CN" sz="3000" b="1" baseline="-2500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</a:rPr>
              <a:t>+8H</a:t>
            </a:r>
            <a:r>
              <a:rPr lang="en-US" altLang="zh-CN" sz="3000" b="1" baseline="3000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</a:rPr>
              <a:t>=Fe</a:t>
            </a:r>
            <a:r>
              <a:rPr lang="en-US" altLang="zh-CN" sz="3000" b="1" baseline="30000">
                <a:solidFill>
                  <a:schemeClr val="accent2">
                    <a:lumMod val="50000"/>
                  </a:schemeClr>
                </a:solidFill>
              </a:rPr>
              <a:t>2+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</a:rPr>
              <a:t>+2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Fe</a:t>
            </a:r>
            <a:r>
              <a:rPr lang="en-US" altLang="zh-CN" sz="3000" b="1" baseline="30000">
                <a:solidFill>
                  <a:schemeClr val="accent2">
                    <a:lumMod val="50000"/>
                  </a:schemeClr>
                </a:solidFill>
                <a:sym typeface="+mn-ea"/>
              </a:rPr>
              <a:t>3+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+4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altLang="zh-CN" sz="3000" b="1" baseline="-2500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</a:rPr>
              <a:t>O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60705" y="364490"/>
            <a:ext cx="279590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检验</a:t>
            </a:r>
            <a:r>
              <a:rPr lang="en-US" altLang="zh-CN" sz="44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Fe</a:t>
            </a:r>
            <a:r>
              <a:rPr lang="en-US" altLang="zh-CN" sz="4400" b="1" baseline="-25000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3</a:t>
            </a:r>
            <a:r>
              <a:rPr lang="en-US" altLang="zh-CN" sz="44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O</a:t>
            </a:r>
            <a:r>
              <a:rPr lang="en-US" altLang="zh-CN" sz="4400" b="1" baseline="-25000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4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89220" y="2765561"/>
            <a:ext cx="6936740" cy="553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</a:rPr>
              <a:t>5Fe</a:t>
            </a:r>
            <a:r>
              <a:rPr lang="en-US" altLang="zh-CN" sz="3000" b="1" baseline="30000" dirty="0">
                <a:solidFill>
                  <a:schemeClr val="accent2">
                    <a:lumMod val="50000"/>
                  </a:schemeClr>
                </a:solidFill>
              </a:rPr>
              <a:t>2+</a:t>
            </a:r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</a:rPr>
              <a:t>+MnO</a:t>
            </a:r>
            <a:r>
              <a:rPr lang="en-US" altLang="zh-CN" sz="3000" b="1" baseline="-25000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altLang="zh-CN" sz="3000" b="1" baseline="300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－</a:t>
            </a:r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+8</a:t>
            </a:r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altLang="zh-CN" sz="3000" b="1" baseline="30000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+</a:t>
            </a:r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</a:rPr>
              <a:t>=5</a:t>
            </a:r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Fe</a:t>
            </a:r>
            <a:r>
              <a:rPr lang="en-US" altLang="zh-CN" sz="3000" b="1" baseline="30000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3+</a:t>
            </a:r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+Mn</a:t>
            </a:r>
            <a:r>
              <a:rPr lang="en-US" altLang="zh-CN" sz="3000" b="1" baseline="30000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2+</a:t>
            </a:r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+4H</a:t>
            </a:r>
            <a:r>
              <a:rPr lang="en-US" altLang="zh-CN" sz="3000" b="1" baseline="-25000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2</a:t>
            </a:r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O</a:t>
            </a:r>
            <a:endParaRPr lang="en-US" altLang="zh-CN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lum bright="12000" contrast="12000"/>
          </a:blip>
          <a:stretch>
            <a:fillRect/>
          </a:stretch>
        </p:blipFill>
        <p:spPr>
          <a:xfrm>
            <a:off x="680085" y="2030730"/>
            <a:ext cx="780415" cy="2098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lum bright="18000" contrast="12000"/>
          </a:blip>
          <a:stretch>
            <a:fillRect/>
          </a:stretch>
        </p:blipFill>
        <p:spPr>
          <a:xfrm>
            <a:off x="3172460" y="2055495"/>
            <a:ext cx="782320" cy="20485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lum bright="18000" contrast="12000"/>
          </a:blip>
          <a:srcRect t="27474" r="437"/>
          <a:stretch>
            <a:fillRect/>
          </a:stretch>
        </p:blipFill>
        <p:spPr>
          <a:xfrm>
            <a:off x="5052695" y="1570355"/>
            <a:ext cx="723900" cy="11449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lum bright="18000" contrast="12000"/>
          </a:blip>
          <a:srcRect t="27474" r="437"/>
          <a:stretch>
            <a:fillRect/>
          </a:stretch>
        </p:blipFill>
        <p:spPr>
          <a:xfrm>
            <a:off x="5060950" y="3443605"/>
            <a:ext cx="723900" cy="11449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lum bright="18000" contrast="6000"/>
          </a:blip>
          <a:stretch>
            <a:fillRect/>
          </a:stretch>
        </p:blipFill>
        <p:spPr>
          <a:xfrm>
            <a:off x="8947150" y="4354830"/>
            <a:ext cx="914400" cy="165163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lum bright="18000" contrast="6000"/>
          </a:blip>
          <a:srcRect l="11894" r="6104" b="5211"/>
          <a:stretch>
            <a:fillRect/>
          </a:stretch>
        </p:blipFill>
        <p:spPr>
          <a:xfrm>
            <a:off x="9194165" y="459105"/>
            <a:ext cx="1016635" cy="1632585"/>
          </a:xfrm>
          <a:prstGeom prst="rect">
            <a:avLst/>
          </a:prstGeom>
        </p:spPr>
      </p:pic>
      <p:cxnSp>
        <p:nvCxnSpPr>
          <p:cNvPr id="10" name="曲线连接符 9"/>
          <p:cNvCxnSpPr/>
          <p:nvPr/>
        </p:nvCxnSpPr>
        <p:spPr>
          <a:xfrm>
            <a:off x="5551170" y="4235450"/>
            <a:ext cx="3287395" cy="762000"/>
          </a:xfrm>
          <a:prstGeom prst="curvedConnector3">
            <a:avLst>
              <a:gd name="adj1" fmla="val 5001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 flipV="1">
            <a:off x="5583555" y="1256030"/>
            <a:ext cx="3356610" cy="1042035"/>
          </a:xfrm>
          <a:prstGeom prst="curvedConnector3">
            <a:avLst>
              <a:gd name="adj1" fmla="val 50019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987540" y="1639570"/>
            <a:ext cx="1156970" cy="460375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altLang="zh-CN" sz="2400"/>
              <a:t>KMnO</a:t>
            </a:r>
            <a:r>
              <a:rPr lang="en-US" altLang="zh-CN" sz="2400" baseline="-25000"/>
              <a:t>4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lum bright="24000" contrast="12000"/>
          </a:blip>
          <a:srcRect t="16784" r="7362"/>
          <a:stretch>
            <a:fillRect/>
          </a:stretch>
        </p:blipFill>
        <p:spPr>
          <a:xfrm>
            <a:off x="7148195" y="512445"/>
            <a:ext cx="765810" cy="112712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114540" y="4558665"/>
            <a:ext cx="1029970" cy="460375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altLang="zh-CN" sz="2400"/>
              <a:t>KSCN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28260" y="2749207"/>
            <a:ext cx="6936740" cy="553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</a:rPr>
              <a:t>      Fe</a:t>
            </a:r>
            <a:r>
              <a:rPr lang="en-US" altLang="zh-CN" sz="3000" b="1" baseline="30000" dirty="0">
                <a:solidFill>
                  <a:schemeClr val="accent2">
                    <a:lumMod val="50000"/>
                  </a:schemeClr>
                </a:solidFill>
              </a:rPr>
              <a:t>2+  </a:t>
            </a:r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</a:rPr>
              <a:t>+  MnO</a:t>
            </a:r>
            <a:r>
              <a:rPr lang="en-US" altLang="zh-CN" sz="3000" b="1" baseline="-25000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altLang="zh-CN" sz="3000" b="1" baseline="300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－ </a:t>
            </a:r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 </a:t>
            </a:r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Fe</a:t>
            </a:r>
            <a:r>
              <a:rPr lang="en-US" altLang="zh-CN" sz="3000" b="1" baseline="30000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3+ </a:t>
            </a:r>
            <a:r>
              <a:rPr lang="en-US" altLang="zh-CN" sz="3000" b="1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+ Mn</a:t>
            </a:r>
            <a:r>
              <a:rPr lang="en-US" altLang="zh-CN" sz="3000" b="1" baseline="30000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2+</a:t>
            </a:r>
            <a:endParaRPr lang="en-US" altLang="zh-CN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89220" y="3124810"/>
            <a:ext cx="6936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</a:rPr>
              <a:t>      ↑</a:t>
            </a:r>
            <a:r>
              <a:rPr lang="zh-CN" altLang="en-US"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失</a:t>
            </a:r>
            <a:r>
              <a:rPr lang="en-US" altLang="zh-CN"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1e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</a:rPr>
              <a:t>       ↓</a:t>
            </a:r>
            <a:r>
              <a:rPr lang="zh-CN" altLang="en-US"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得</a:t>
            </a:r>
            <a:r>
              <a:rPr lang="en-US" altLang="zh-CN"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5e</a:t>
            </a:r>
            <a:r>
              <a:rPr lang="en-US" altLang="zh-CN" baseline="30000"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>
              <a:solidFill>
                <a:schemeClr val="accent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43295" y="3231515"/>
            <a:ext cx="2804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altLang="zh-CN" sz="2400" b="1" baseline="30000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</a:rPr>
              <a:t>×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</a:rPr>
              <a:t>5           </a:t>
            </a:r>
            <a:r>
              <a:rPr lang="en-US" altLang="zh-CN" sz="2400" b="1" baseline="30000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</a:rPr>
              <a:t>×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altLang="zh-CN" sz="1400" baseline="30000" dirty="0"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build="p"/>
      <p:bldP spid="28" grpId="0" build="p"/>
      <p:bldP spid="24" grpId="0" bldLvl="0" animBg="1"/>
      <p:bldP spid="36" grpId="0"/>
      <p:bldP spid="16" grpId="0" bldLvl="0" animBg="1"/>
      <p:bldP spid="13" grpId="0" bldLvl="0" animBg="1"/>
      <p:bldP spid="31" grpId="0" bldLvl="0" animBg="1"/>
      <p:bldP spid="4" grpId="0" bldLvl="0" animBg="1"/>
      <p:bldP spid="4" grpId="1" animBg="1"/>
      <p:bldP spid="5" grpId="0" bldLvl="0" animBg="1"/>
      <p:bldP spid="5" grpId="1" bldLvl="0" animBg="1"/>
      <p:bldP spid="6" grpId="0" bldLvl="0" animBg="1"/>
      <p:bldP spid="6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584835" y="4902835"/>
            <a:ext cx="8260080" cy="751205"/>
          </a:xfrm>
        </p:spPr>
        <p:txBody>
          <a:bodyPr/>
          <a:lstStyle/>
          <a:p>
            <a:r>
              <a:rPr lang="zh-CN" altLang="en-US" sz="2800" b="1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lt"/>
              </a:rPr>
              <a:t>设计一条从</a:t>
            </a:r>
            <a:r>
              <a:rPr lang="en-US" altLang="zh-CN" sz="2800" b="1">
                <a:solidFill>
                  <a:schemeClr val="accent4">
                    <a:lumMod val="50000"/>
                  </a:schemeClr>
                </a:solidFill>
                <a:latin typeface="+mn-lt"/>
                <a:ea typeface="宋体" panose="02010600030101010101" pitchFamily="2" charset="-122"/>
                <a:cs typeface="+mn-lt"/>
                <a:sym typeface="+mn-ea"/>
              </a:rPr>
              <a:t>Fe</a:t>
            </a:r>
            <a:r>
              <a:rPr lang="en-US" altLang="zh-CN" sz="2800" b="1" baseline="-25000">
                <a:solidFill>
                  <a:schemeClr val="accent4">
                    <a:lumMod val="50000"/>
                  </a:schemeClr>
                </a:solidFill>
                <a:latin typeface="+mn-lt"/>
                <a:ea typeface="宋体" panose="02010600030101010101" pitchFamily="2" charset="-122"/>
                <a:cs typeface="+mn-lt"/>
                <a:sym typeface="+mn-ea"/>
              </a:rPr>
              <a:t>3</a:t>
            </a:r>
            <a:r>
              <a:rPr lang="en-US" altLang="zh-CN" sz="2800" b="1">
                <a:solidFill>
                  <a:schemeClr val="accent4">
                    <a:lumMod val="50000"/>
                  </a:schemeClr>
                </a:solidFill>
                <a:latin typeface="+mn-lt"/>
                <a:ea typeface="宋体" panose="02010600030101010101" pitchFamily="2" charset="-122"/>
                <a:cs typeface="+mn-lt"/>
                <a:sym typeface="+mn-ea"/>
              </a:rPr>
              <a:t>O</a:t>
            </a:r>
            <a:r>
              <a:rPr lang="en-US" altLang="zh-CN" sz="2800" b="1" baseline="-25000">
                <a:solidFill>
                  <a:schemeClr val="accent4">
                    <a:lumMod val="50000"/>
                  </a:schemeClr>
                </a:solidFill>
                <a:latin typeface="+mn-lt"/>
                <a:ea typeface="宋体" panose="02010600030101010101" pitchFamily="2" charset="-122"/>
                <a:cs typeface="+mn-lt"/>
                <a:sym typeface="+mn-ea"/>
              </a:rPr>
              <a:t>4</a:t>
            </a:r>
            <a:r>
              <a:rPr sz="2800" b="1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lt"/>
                <a:sym typeface="+mn-ea"/>
              </a:rPr>
              <a:t>到</a:t>
            </a:r>
            <a:r>
              <a:rPr lang="en-US" altLang="zh-CN" sz="2800" b="1">
                <a:solidFill>
                  <a:schemeClr val="accent4">
                    <a:lumMod val="50000"/>
                  </a:schemeClr>
                </a:solidFill>
                <a:latin typeface="+mn-lt"/>
                <a:ea typeface="宋体" panose="02010600030101010101" pitchFamily="2" charset="-122"/>
                <a:cs typeface="+mn-lt"/>
                <a:sym typeface="+mn-ea"/>
              </a:rPr>
              <a:t>Fe</a:t>
            </a:r>
            <a:r>
              <a:rPr lang="en-US" altLang="zh-CN" sz="2800" b="1" baseline="-25000">
                <a:solidFill>
                  <a:schemeClr val="accent4">
                    <a:lumMod val="50000"/>
                  </a:schemeClr>
                </a:solidFill>
                <a:latin typeface="+mn-lt"/>
                <a:ea typeface="宋体" panose="02010600030101010101" pitchFamily="2" charset="-122"/>
                <a:cs typeface="+mn-lt"/>
                <a:sym typeface="+mn-ea"/>
              </a:rPr>
              <a:t>2</a:t>
            </a:r>
            <a:r>
              <a:rPr lang="en-US" altLang="zh-CN" sz="2800" b="1">
                <a:solidFill>
                  <a:schemeClr val="accent4">
                    <a:lumMod val="50000"/>
                  </a:schemeClr>
                </a:solidFill>
                <a:latin typeface="+mn-lt"/>
                <a:ea typeface="宋体" panose="02010600030101010101" pitchFamily="2" charset="-122"/>
                <a:cs typeface="+mn-lt"/>
                <a:sym typeface="+mn-ea"/>
              </a:rPr>
              <a:t>O</a:t>
            </a:r>
            <a:r>
              <a:rPr lang="en-US" altLang="zh-CN" sz="2800" b="1" baseline="-25000">
                <a:solidFill>
                  <a:schemeClr val="accent4">
                    <a:lumMod val="50000"/>
                  </a:schemeClr>
                </a:solidFill>
                <a:latin typeface="+mn-lt"/>
                <a:ea typeface="宋体" panose="02010600030101010101" pitchFamily="2" charset="-122"/>
                <a:cs typeface="+mn-lt"/>
                <a:sym typeface="+mn-ea"/>
              </a:rPr>
              <a:t>3</a:t>
            </a:r>
            <a:r>
              <a:rPr sz="2800" b="1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lt"/>
                <a:sym typeface="+mn-ea"/>
              </a:rPr>
              <a:t>的转化路线</a:t>
            </a:r>
          </a:p>
        </p:txBody>
      </p:sp>
      <p:pic>
        <p:nvPicPr>
          <p:cNvPr id="9" name="图片 8" descr="u=1347371406,3297419743&amp;fm=26&amp;gp=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" y="1529715"/>
            <a:ext cx="3747770" cy="24434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30045" y="3973195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废弃硒鼓</a:t>
            </a:r>
          </a:p>
        </p:txBody>
      </p:sp>
      <p:sp>
        <p:nvSpPr>
          <p:cNvPr id="2" name="矩形 1"/>
          <p:cNvSpPr/>
          <p:nvPr/>
        </p:nvSpPr>
        <p:spPr>
          <a:xfrm>
            <a:off x="2717165" y="5778500"/>
            <a:ext cx="1178560" cy="5581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Fe</a:t>
            </a:r>
            <a:r>
              <a:rPr lang="en-US" altLang="zh-CN" sz="3200" b="1" kern="100" baseline="-25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</a:t>
            </a:r>
            <a:r>
              <a:rPr lang="en-US" altLang="zh-CN" sz="32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O</a:t>
            </a:r>
            <a:r>
              <a:rPr lang="en-US" altLang="zh-CN" sz="3200" b="1" kern="100" baseline="-25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4</a:t>
            </a:r>
          </a:p>
        </p:txBody>
      </p:sp>
      <p:sp>
        <p:nvSpPr>
          <p:cNvPr id="3" name="矩形 2"/>
          <p:cNvSpPr/>
          <p:nvPr/>
        </p:nvSpPr>
        <p:spPr>
          <a:xfrm>
            <a:off x="9047480" y="5778500"/>
            <a:ext cx="1178560" cy="5581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Fe</a:t>
            </a:r>
            <a:r>
              <a:rPr lang="en-US" altLang="zh-CN" sz="3200" b="1" kern="100" baseline="-25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</a:t>
            </a:r>
            <a:r>
              <a:rPr lang="en-US" altLang="zh-CN" sz="32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+mn-ea"/>
              </a:rPr>
              <a:t>O</a:t>
            </a:r>
            <a:r>
              <a:rPr lang="en-US" altLang="zh-CN" sz="3200" b="1" kern="100" baseline="-25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3895725" y="6057900"/>
            <a:ext cx="5151755" cy="3175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062980" y="5342890"/>
            <a:ext cx="465455" cy="706755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矩形 6"/>
          <p:cNvSpPr/>
          <p:nvPr/>
        </p:nvSpPr>
        <p:spPr>
          <a:xfrm>
            <a:off x="5795645" y="5785485"/>
            <a:ext cx="1217930" cy="558165"/>
          </a:xfrm>
          <a:prstGeom prst="rect">
            <a:avLst/>
          </a:prstGeom>
          <a:ln w="2222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Fe</a:t>
            </a:r>
            <a:r>
              <a:rPr lang="en-US" altLang="zh-CN" sz="3200" b="1" kern="100" baseline="30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3+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84835" y="387350"/>
            <a:ext cx="335724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再利用</a:t>
            </a:r>
            <a:r>
              <a:rPr lang="en-US" altLang="zh-CN" sz="44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Fe</a:t>
            </a:r>
            <a:r>
              <a:rPr lang="en-US" altLang="zh-CN" sz="4400" b="1" baseline="-25000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3</a:t>
            </a:r>
            <a:r>
              <a:rPr lang="en-US" altLang="zh-CN" sz="44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O</a:t>
            </a:r>
            <a:r>
              <a:rPr lang="en-US" altLang="zh-CN" sz="4400" b="1" baseline="-25000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4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2554" r="488" b="10806"/>
          <a:stretch>
            <a:fillRect/>
          </a:stretch>
        </p:blipFill>
        <p:spPr>
          <a:xfrm>
            <a:off x="3825875" y="500380"/>
            <a:ext cx="8022590" cy="409321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10" grpId="0"/>
      <p:bldP spid="2" grpId="0" bldLvl="0" animBg="1"/>
      <p:bldP spid="3" grpId="0" bldLvl="0" animBg="1"/>
      <p:bldP spid="5" grpId="0" bldLvl="0" animBg="1"/>
      <p:bldP spid="5" grpId="1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203565" y="4547870"/>
            <a:ext cx="1217930" cy="558165"/>
          </a:xfrm>
          <a:prstGeom prst="rect">
            <a:avLst/>
          </a:prstGeom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Fe</a:t>
            </a:r>
            <a:r>
              <a:rPr lang="en-US" altLang="zh-CN" sz="2400" b="1" kern="100" baseline="30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2+</a:t>
            </a:r>
          </a:p>
        </p:txBody>
      </p:sp>
      <p:sp>
        <p:nvSpPr>
          <p:cNvPr id="2" name="矩形 1"/>
          <p:cNvSpPr/>
          <p:nvPr/>
        </p:nvSpPr>
        <p:spPr>
          <a:xfrm>
            <a:off x="2805430" y="3291205"/>
            <a:ext cx="1178560" cy="5581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Fe</a:t>
            </a:r>
            <a:r>
              <a:rPr lang="en-US" altLang="zh-CN" sz="2800" b="1" kern="100" baseline="-25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</a:t>
            </a:r>
            <a:r>
              <a:rPr lang="en-US" altLang="zh-CN" sz="28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O</a:t>
            </a:r>
            <a:r>
              <a:rPr lang="en-US" altLang="zh-CN" sz="2800" b="1" kern="100" baseline="-25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4</a:t>
            </a:r>
          </a:p>
        </p:txBody>
      </p:sp>
      <p:sp>
        <p:nvSpPr>
          <p:cNvPr id="6" name="矩形 5"/>
          <p:cNvSpPr/>
          <p:nvPr/>
        </p:nvSpPr>
        <p:spPr>
          <a:xfrm>
            <a:off x="2805430" y="1729105"/>
            <a:ext cx="1178560" cy="5581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Fe</a:t>
            </a:r>
            <a:r>
              <a:rPr lang="en-US" altLang="zh-CN" sz="2800" b="1" kern="100" baseline="-25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</a:t>
            </a:r>
            <a:r>
              <a:rPr lang="en-US" altLang="zh-CN" sz="28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O</a:t>
            </a:r>
            <a:r>
              <a:rPr lang="en-US" altLang="zh-CN" sz="2800" b="1" kern="100" baseline="-25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</a:t>
            </a:r>
          </a:p>
        </p:txBody>
      </p:sp>
      <p:sp>
        <p:nvSpPr>
          <p:cNvPr id="7" name="矩形 6"/>
          <p:cNvSpPr/>
          <p:nvPr/>
        </p:nvSpPr>
        <p:spPr>
          <a:xfrm>
            <a:off x="8203565" y="1729105"/>
            <a:ext cx="1217930" cy="558165"/>
          </a:xfrm>
          <a:prstGeom prst="rect">
            <a:avLst/>
          </a:prstGeom>
          <a:ln w="2222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Fe</a:t>
            </a:r>
            <a:r>
              <a:rPr lang="en-US" altLang="zh-CN" sz="2800" b="1" kern="100" baseline="30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3+</a:t>
            </a:r>
          </a:p>
        </p:txBody>
      </p:sp>
      <p:cxnSp>
        <p:nvCxnSpPr>
          <p:cNvPr id="17" name="直接箭头连接符 16"/>
          <p:cNvCxnSpPr>
            <a:stCxn id="2" idx="3"/>
          </p:cNvCxnSpPr>
          <p:nvPr/>
        </p:nvCxnSpPr>
        <p:spPr>
          <a:xfrm>
            <a:off x="3983990" y="3570605"/>
            <a:ext cx="4048125" cy="13335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7996555" y="2309495"/>
            <a:ext cx="687070" cy="1274445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996555" y="3566160"/>
            <a:ext cx="728980" cy="1030605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1" idx="0"/>
            <a:endCxn id="7" idx="2"/>
          </p:cNvCxnSpPr>
          <p:nvPr/>
        </p:nvCxnSpPr>
        <p:spPr>
          <a:xfrm flipV="1">
            <a:off x="8812530" y="2287270"/>
            <a:ext cx="0" cy="2260600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7" idx="1"/>
          </p:cNvCxnSpPr>
          <p:nvPr/>
        </p:nvCxnSpPr>
        <p:spPr>
          <a:xfrm flipH="1">
            <a:off x="6783070" y="2008505"/>
            <a:ext cx="1420495" cy="11430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349875" y="1729105"/>
            <a:ext cx="1384300" cy="558165"/>
          </a:xfrm>
          <a:prstGeom prst="rect">
            <a:avLst/>
          </a:prstGeom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Fe(OH)</a:t>
            </a:r>
            <a:r>
              <a:rPr lang="en-US" altLang="zh-CN" sz="2400" b="1" kern="100" baseline="-25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3983990" y="2031365"/>
            <a:ext cx="1257935" cy="6350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2066925" y="5556885"/>
            <a:ext cx="8382635" cy="42545"/>
          </a:xfrm>
          <a:prstGeom prst="straightConnector1">
            <a:avLst/>
          </a:prstGeom>
          <a:ln w="28575" cmpd="sng">
            <a:solidFill>
              <a:schemeClr val="accent1">
                <a:lumMod val="50000"/>
              </a:schemeClr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2043430" y="864870"/>
            <a:ext cx="17780" cy="4834255"/>
          </a:xfrm>
          <a:prstGeom prst="straightConnector1">
            <a:avLst/>
          </a:prstGeom>
          <a:ln w="28575" cmpd="sng">
            <a:solidFill>
              <a:schemeClr val="accent1">
                <a:lumMod val="50000"/>
              </a:schemeClr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41705" y="75819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价态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741535" y="5699125"/>
            <a:ext cx="8940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类别</a:t>
            </a: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通性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881630" y="5699125"/>
            <a:ext cx="109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碱性</a:t>
            </a:r>
          </a:p>
          <a:p>
            <a:pPr algn="ctr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氧化物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8528" y="3340735"/>
            <a:ext cx="962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latin typeface="+mj-lt"/>
                <a:ea typeface="宋体" panose="02010600030101010101" pitchFamily="2" charset="-122"/>
                <a:cs typeface="+mj-lt"/>
              </a:rPr>
              <a:t>+2,+3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12228" y="1763395"/>
            <a:ext cx="530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latin typeface="+mj-lt"/>
                <a:ea typeface="宋体" panose="02010600030101010101" pitchFamily="2" charset="-122"/>
                <a:cs typeface="+mj-lt"/>
              </a:rPr>
              <a:t>+3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16038" y="4596765"/>
            <a:ext cx="530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latin typeface="+mj-lt"/>
                <a:ea typeface="宋体" panose="02010600030101010101" pitchFamily="2" charset="-122"/>
                <a:cs typeface="+mj-lt"/>
              </a:rPr>
              <a:t>+2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763895" y="5883910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碱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568690" y="5883910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盐</a:t>
            </a:r>
          </a:p>
        </p:txBody>
      </p:sp>
      <p:sp>
        <p:nvSpPr>
          <p:cNvPr id="28" name="矩形 27"/>
          <p:cNvSpPr/>
          <p:nvPr/>
        </p:nvSpPr>
        <p:spPr>
          <a:xfrm>
            <a:off x="4867275" y="3002915"/>
            <a:ext cx="1384300" cy="55816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kern="100">
                <a:solidFill>
                  <a:schemeClr val="accent6">
                    <a:lumMod val="75000"/>
                  </a:schemeClr>
                </a:solidFill>
                <a:latin typeface="+mj-lt"/>
                <a:ea typeface="宋体" panose="02010600030101010101" pitchFamily="2" charset="-122"/>
                <a:cs typeface="+mj-lt"/>
                <a:sym typeface="Times New Roman" panose="02020603050405020304"/>
              </a:rPr>
              <a:t>H</a:t>
            </a:r>
            <a:r>
              <a:rPr lang="en-US" altLang="zh-CN" sz="2400" b="1" kern="100" baseline="30000">
                <a:solidFill>
                  <a:schemeClr val="accent6">
                    <a:lumMod val="75000"/>
                  </a:schemeClr>
                </a:solidFill>
                <a:latin typeface="+mj-lt"/>
                <a:ea typeface="宋体" panose="02010600030101010101" pitchFamily="2" charset="-122"/>
                <a:cs typeface="+mj-lt"/>
                <a:sym typeface="Times New Roman" panose="02020603050405020304"/>
              </a:rPr>
              <a:t>+</a:t>
            </a:r>
          </a:p>
        </p:txBody>
      </p:sp>
      <p:sp>
        <p:nvSpPr>
          <p:cNvPr id="29" name="矩形 28"/>
          <p:cNvSpPr/>
          <p:nvPr/>
        </p:nvSpPr>
        <p:spPr>
          <a:xfrm>
            <a:off x="8676640" y="3142615"/>
            <a:ext cx="1384300" cy="55816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氧化剂</a:t>
            </a:r>
          </a:p>
        </p:txBody>
      </p:sp>
      <p:sp>
        <p:nvSpPr>
          <p:cNvPr id="30" name="矩形 29"/>
          <p:cNvSpPr/>
          <p:nvPr/>
        </p:nvSpPr>
        <p:spPr>
          <a:xfrm>
            <a:off x="6819265" y="1450340"/>
            <a:ext cx="1384300" cy="55816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kern="100">
                <a:solidFill>
                  <a:schemeClr val="accent6">
                    <a:lumMod val="75000"/>
                  </a:schemeClr>
                </a:solidFill>
                <a:latin typeface="+mj-lt"/>
                <a:ea typeface="宋体" panose="02010600030101010101" pitchFamily="2" charset="-122"/>
                <a:cs typeface="+mj-lt"/>
                <a:sym typeface="Times New Roman" panose="02020603050405020304"/>
              </a:rPr>
              <a:t>OH</a:t>
            </a:r>
            <a:r>
              <a:rPr lang="en-US" altLang="zh-CN" sz="2400" b="1" kern="100" baseline="30000">
                <a:solidFill>
                  <a:schemeClr val="accent6">
                    <a:lumMod val="75000"/>
                  </a:schemeClr>
                </a:solidFill>
                <a:latin typeface="+mj-lt"/>
                <a:ea typeface="宋体" panose="02010600030101010101" pitchFamily="2" charset="-122"/>
                <a:cs typeface="+mj-lt"/>
                <a:sym typeface="Times New Roman" panose="02020603050405020304"/>
              </a:rPr>
              <a:t>-</a:t>
            </a:r>
          </a:p>
        </p:txBody>
      </p:sp>
      <p:sp>
        <p:nvSpPr>
          <p:cNvPr id="31" name="矩形 30"/>
          <p:cNvSpPr/>
          <p:nvPr/>
        </p:nvSpPr>
        <p:spPr>
          <a:xfrm>
            <a:off x="3983990" y="1668145"/>
            <a:ext cx="1384300" cy="55816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b="1" kern="100" baseline="30000">
                <a:solidFill>
                  <a:schemeClr val="accent6">
                    <a:lumMod val="75000"/>
                  </a:schemeClr>
                </a:solidFill>
                <a:latin typeface="+mj-lt"/>
                <a:ea typeface="宋体" panose="02010600030101010101" pitchFamily="2" charset="-122"/>
                <a:cs typeface="+mj-lt"/>
                <a:sym typeface="Times New Roman" panose="02020603050405020304"/>
              </a:rPr>
              <a:t>Δ</a:t>
            </a:r>
          </a:p>
        </p:txBody>
      </p:sp>
      <p:sp>
        <p:nvSpPr>
          <p:cNvPr id="3" name="矩形 2"/>
          <p:cNvSpPr/>
          <p:nvPr/>
        </p:nvSpPr>
        <p:spPr>
          <a:xfrm>
            <a:off x="9645650" y="2550160"/>
            <a:ext cx="1384300" cy="205422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KMnO</a:t>
            </a:r>
            <a:r>
              <a:rPr lang="en-US" altLang="zh-CN" sz="2400" b="1" kern="100" baseline="-250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4</a:t>
            </a:r>
            <a:endParaRPr lang="en-US" altLang="zh-CN" sz="2400" b="1" kern="10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ctr"/>
            <a:r>
              <a:rPr lang="en-US" altLang="zh-CN" sz="24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Cl</a:t>
            </a:r>
            <a:r>
              <a:rPr lang="en-US" altLang="zh-CN" sz="2400" b="1" kern="100" baseline="-250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</a:t>
            </a:r>
            <a:endParaRPr lang="en-US" altLang="zh-CN" sz="2400" b="1" kern="10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ctr"/>
            <a:r>
              <a:rPr lang="en-US" altLang="zh-CN" sz="24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H</a:t>
            </a:r>
            <a:r>
              <a:rPr lang="en-US" altLang="zh-CN" sz="2400" b="1" kern="100" baseline="-250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</a:t>
            </a:r>
            <a:r>
              <a:rPr lang="en-US" altLang="zh-CN" sz="24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O</a:t>
            </a:r>
            <a:r>
              <a:rPr lang="en-US" altLang="zh-CN" sz="2400" b="1" kern="100" baseline="-250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</a:t>
            </a:r>
            <a:endParaRPr lang="en-US" altLang="zh-CN" sz="2400" b="1" kern="10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ctr"/>
            <a:r>
              <a:rPr lang="en-US" altLang="zh-CN" sz="24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O</a:t>
            </a:r>
            <a:r>
              <a:rPr lang="en-US" altLang="zh-CN" sz="2400" b="1" kern="100" baseline="-250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</a:t>
            </a:r>
            <a:endParaRPr lang="en-US" altLang="zh-CN" sz="2400" b="1" kern="10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ctr"/>
            <a:r>
              <a:rPr lang="en-US" altLang="zh-CN" sz="24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.....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63895" y="311785"/>
            <a:ext cx="5505450" cy="553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</a:rPr>
              <a:t>      2Fe</a:t>
            </a:r>
            <a:r>
              <a:rPr lang="en-US" altLang="zh-CN" sz="3000" b="1" baseline="30000">
                <a:solidFill>
                  <a:schemeClr val="accent2">
                    <a:lumMod val="50000"/>
                  </a:schemeClr>
                </a:solidFill>
              </a:rPr>
              <a:t>2+  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</a:rPr>
              <a:t>+  Cl</a:t>
            </a:r>
            <a:r>
              <a:rPr lang="en-US" altLang="zh-CN" sz="3000" b="1" baseline="-2500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= 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2Fe</a:t>
            </a:r>
            <a:r>
              <a:rPr lang="en-US" altLang="zh-CN" sz="3000" b="1" baseline="30000">
                <a:solidFill>
                  <a:schemeClr val="accent2">
                    <a:lumMod val="50000"/>
                  </a:schemeClr>
                </a:solidFill>
                <a:sym typeface="+mn-ea"/>
              </a:rPr>
              <a:t>3+ 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+2Cl</a:t>
            </a:r>
            <a:r>
              <a:rPr lang="en-US" altLang="zh-CN" sz="3000" b="1" baseline="30000">
                <a:solidFill>
                  <a:schemeClr val="accent2">
                    <a:lumMod val="50000"/>
                  </a:schemeClr>
                </a:solidFill>
                <a:sym typeface="+mn-ea"/>
              </a:rPr>
              <a:t>-</a:t>
            </a:r>
            <a:endParaRPr lang="en-US" altLang="zh-CN" sz="30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17820" y="311785"/>
            <a:ext cx="6197600" cy="553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</a:rPr>
              <a:t>2Fe</a:t>
            </a:r>
            <a:r>
              <a:rPr lang="en-US" altLang="zh-CN" sz="3000" b="1" baseline="30000">
                <a:solidFill>
                  <a:schemeClr val="accent2">
                    <a:lumMod val="50000"/>
                  </a:schemeClr>
                </a:solidFill>
              </a:rPr>
              <a:t>2+ 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</a:rPr>
              <a:t>+ H</a:t>
            </a:r>
            <a:r>
              <a:rPr lang="en-US" altLang="zh-CN" sz="3000" b="1" baseline="-2500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O</a:t>
            </a:r>
            <a:r>
              <a:rPr lang="en-US" altLang="zh-CN" sz="3000" b="1" baseline="-25000">
                <a:solidFill>
                  <a:schemeClr val="accent2">
                    <a:lumMod val="50000"/>
                  </a:schemeClr>
                </a:solidFill>
                <a:sym typeface="+mn-ea"/>
              </a:rPr>
              <a:t>2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+ 2H</a:t>
            </a:r>
            <a:r>
              <a:rPr lang="en-US" altLang="zh-CN" sz="3000" b="1" baseline="30000">
                <a:solidFill>
                  <a:schemeClr val="accent2">
                    <a:lumMod val="50000"/>
                  </a:schemeClr>
                </a:solidFill>
                <a:sym typeface="+mn-ea"/>
              </a:rPr>
              <a:t>+ 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= 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2Fe</a:t>
            </a:r>
            <a:r>
              <a:rPr lang="en-US" altLang="zh-CN" sz="3000" b="1" baseline="30000">
                <a:solidFill>
                  <a:schemeClr val="accent2">
                    <a:lumMod val="50000"/>
                  </a:schemeClr>
                </a:solidFill>
                <a:sym typeface="+mn-ea"/>
              </a:rPr>
              <a:t>3+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+ 2H</a:t>
            </a:r>
            <a:r>
              <a:rPr lang="en-US" altLang="zh-CN" sz="3000" b="1" baseline="-25000">
                <a:solidFill>
                  <a:schemeClr val="accent2">
                    <a:lumMod val="50000"/>
                  </a:schemeClr>
                </a:solidFill>
                <a:sym typeface="+mn-ea"/>
              </a:rPr>
              <a:t>2</a:t>
            </a:r>
            <a:r>
              <a:rPr lang="en-US" altLang="zh-CN" sz="3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O</a:t>
            </a:r>
            <a:endParaRPr lang="en-US" altLang="zh-CN" sz="30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bldLvl="0" animBg="1"/>
      <p:bldP spid="6" grpId="0" bldLvl="0" animBg="1"/>
      <p:bldP spid="7" grpId="0" animBg="1"/>
      <p:bldP spid="14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bldLvl="0" animBg="1"/>
      <p:bldP spid="30" grpId="0" animBg="1"/>
      <p:bldP spid="31" grpId="0" animBg="1"/>
      <p:bldP spid="3" grpId="0" bldLvl="0" animBg="1"/>
      <p:bldP spid="4" grpId="0" bldLvl="0" animBg="1"/>
      <p:bldP spid="4" grpId="1" bldLvl="0" animBg="1"/>
      <p:bldP spid="5" grpId="0" bldLvl="0" animBg="1"/>
      <p:bldP spid="5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7275" y="230505"/>
            <a:ext cx="1261745" cy="815340"/>
          </a:xfrm>
        </p:spPr>
        <p:txBody>
          <a:bodyPr/>
          <a:lstStyle/>
          <a:p>
            <a:pPr marL="0" indent="0" algn="l">
              <a:buNone/>
            </a:pPr>
            <a:r>
              <a:rPr lang="zh-CN" altLang="en-US" sz="3200"/>
              <a:t>小结</a:t>
            </a:r>
          </a:p>
        </p:txBody>
      </p:sp>
      <p:sp>
        <p:nvSpPr>
          <p:cNvPr id="11" name="矩形 10"/>
          <p:cNvSpPr/>
          <p:nvPr/>
        </p:nvSpPr>
        <p:spPr>
          <a:xfrm>
            <a:off x="8615045" y="4547870"/>
            <a:ext cx="1217930" cy="558165"/>
          </a:xfrm>
          <a:prstGeom prst="rect">
            <a:avLst/>
          </a:prstGeom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Fe</a:t>
            </a:r>
            <a:r>
              <a:rPr lang="en-US" altLang="zh-CN" sz="2400" b="1" kern="100" baseline="30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2+</a:t>
            </a:r>
          </a:p>
        </p:txBody>
      </p:sp>
      <p:sp>
        <p:nvSpPr>
          <p:cNvPr id="7" name="矩形 6"/>
          <p:cNvSpPr/>
          <p:nvPr/>
        </p:nvSpPr>
        <p:spPr>
          <a:xfrm>
            <a:off x="3354070" y="3291205"/>
            <a:ext cx="1178560" cy="55816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Fe</a:t>
            </a:r>
            <a:r>
              <a:rPr lang="en-US" altLang="zh-CN" sz="2400" b="1" kern="100" baseline="-25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</a:t>
            </a:r>
            <a:r>
              <a:rPr lang="en-US" altLang="zh-CN" sz="24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O</a:t>
            </a:r>
            <a:r>
              <a:rPr lang="en-US" altLang="zh-CN" sz="2400" b="1" kern="100" baseline="-25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4</a:t>
            </a:r>
          </a:p>
        </p:txBody>
      </p:sp>
      <p:sp>
        <p:nvSpPr>
          <p:cNvPr id="8" name="矩形 7"/>
          <p:cNvSpPr/>
          <p:nvPr/>
        </p:nvSpPr>
        <p:spPr>
          <a:xfrm>
            <a:off x="3354070" y="1729105"/>
            <a:ext cx="1178560" cy="55816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Fe</a:t>
            </a:r>
            <a:r>
              <a:rPr lang="en-US" altLang="zh-CN" sz="2400" b="1" kern="100" baseline="-25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</a:t>
            </a:r>
            <a:r>
              <a:rPr lang="en-US" altLang="zh-CN" sz="24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O</a:t>
            </a:r>
            <a:r>
              <a:rPr lang="en-US" altLang="zh-CN" sz="2400" b="1" kern="100" baseline="-25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</a:t>
            </a:r>
          </a:p>
        </p:txBody>
      </p:sp>
      <p:sp>
        <p:nvSpPr>
          <p:cNvPr id="9" name="矩形 8"/>
          <p:cNvSpPr/>
          <p:nvPr/>
        </p:nvSpPr>
        <p:spPr>
          <a:xfrm>
            <a:off x="8615045" y="1729105"/>
            <a:ext cx="1217930" cy="55816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Fe</a:t>
            </a:r>
            <a:r>
              <a:rPr lang="en-US" altLang="zh-CN" sz="2400" b="1" kern="100" baseline="30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3+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395470" y="3570605"/>
            <a:ext cx="4048125" cy="13335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8408035" y="2309495"/>
            <a:ext cx="687070" cy="1274445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8408035" y="3566160"/>
            <a:ext cx="728980" cy="1030605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11" idx="0"/>
            <a:endCxn id="9" idx="2"/>
          </p:cNvCxnSpPr>
          <p:nvPr/>
        </p:nvCxnSpPr>
        <p:spPr>
          <a:xfrm flipV="1">
            <a:off x="9241155" y="2287270"/>
            <a:ext cx="0" cy="2260600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9" idx="1"/>
          </p:cNvCxnSpPr>
          <p:nvPr/>
        </p:nvCxnSpPr>
        <p:spPr>
          <a:xfrm flipH="1">
            <a:off x="7211695" y="2008505"/>
            <a:ext cx="1420495" cy="11430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761355" y="1729105"/>
            <a:ext cx="1384300" cy="558165"/>
          </a:xfrm>
          <a:prstGeom prst="rect">
            <a:avLst/>
          </a:prstGeom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Fe(OH)</a:t>
            </a:r>
            <a:r>
              <a:rPr lang="en-US" altLang="zh-CN" sz="2400" b="1" kern="100" baseline="-250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4532630" y="2031365"/>
            <a:ext cx="1257935" cy="6350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066925" y="5659755"/>
            <a:ext cx="8382635" cy="42545"/>
          </a:xfrm>
          <a:prstGeom prst="straightConnector1">
            <a:avLst/>
          </a:prstGeom>
          <a:ln w="28575" cmpd="sng">
            <a:solidFill>
              <a:schemeClr val="accent1">
                <a:lumMod val="50000"/>
              </a:schemeClr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2060575" y="864870"/>
            <a:ext cx="17780" cy="4834255"/>
          </a:xfrm>
          <a:prstGeom prst="straightConnector1">
            <a:avLst/>
          </a:prstGeom>
          <a:ln w="28575" cmpd="sng">
            <a:solidFill>
              <a:schemeClr val="accent1">
                <a:lumMod val="50000"/>
              </a:schemeClr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41705" y="75819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价态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153015" y="5750560"/>
            <a:ext cx="8940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类别</a:t>
            </a: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通性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395980" y="5750560"/>
            <a:ext cx="109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碱性</a:t>
            </a:r>
          </a:p>
          <a:p>
            <a:pPr algn="ctr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氧化物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8528" y="3340735"/>
            <a:ext cx="962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latin typeface="+mj-lt"/>
                <a:ea typeface="宋体" panose="02010600030101010101" pitchFamily="2" charset="-122"/>
                <a:cs typeface="+mj-lt"/>
              </a:rPr>
              <a:t>+2,+3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12228" y="1763395"/>
            <a:ext cx="530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latin typeface="+mj-lt"/>
                <a:ea typeface="宋体" panose="02010600030101010101" pitchFamily="2" charset="-122"/>
                <a:cs typeface="+mj-lt"/>
              </a:rPr>
              <a:t>+3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16038" y="4596765"/>
            <a:ext cx="530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latin typeface="+mj-lt"/>
                <a:ea typeface="宋体" panose="02010600030101010101" pitchFamily="2" charset="-122"/>
                <a:cs typeface="+mj-lt"/>
              </a:rPr>
              <a:t>+2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175375" y="5935345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碱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980170" y="5935345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盐</a:t>
            </a:r>
          </a:p>
        </p:txBody>
      </p:sp>
      <p:sp>
        <p:nvSpPr>
          <p:cNvPr id="28" name="矩形 27"/>
          <p:cNvSpPr/>
          <p:nvPr/>
        </p:nvSpPr>
        <p:spPr>
          <a:xfrm>
            <a:off x="4406265" y="3025140"/>
            <a:ext cx="1384300" cy="55816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kern="100">
                <a:solidFill>
                  <a:schemeClr val="accent6">
                    <a:lumMod val="75000"/>
                  </a:schemeClr>
                </a:solidFill>
                <a:latin typeface="+mj-lt"/>
                <a:ea typeface="宋体" panose="02010600030101010101" pitchFamily="2" charset="-122"/>
                <a:cs typeface="+mj-lt"/>
                <a:sym typeface="Times New Roman" panose="02020603050405020304"/>
              </a:rPr>
              <a:t>H</a:t>
            </a:r>
            <a:r>
              <a:rPr lang="en-US" altLang="zh-CN" sz="2400" b="1" kern="100" baseline="30000">
                <a:solidFill>
                  <a:schemeClr val="accent6">
                    <a:lumMod val="75000"/>
                  </a:schemeClr>
                </a:solidFill>
                <a:latin typeface="+mj-lt"/>
                <a:ea typeface="宋体" panose="02010600030101010101" pitchFamily="2" charset="-122"/>
                <a:cs typeface="+mj-lt"/>
                <a:sym typeface="Times New Roman" panose="02020603050405020304"/>
              </a:rPr>
              <a:t>+</a:t>
            </a:r>
          </a:p>
        </p:txBody>
      </p:sp>
      <p:sp>
        <p:nvSpPr>
          <p:cNvPr id="29" name="矩形 28"/>
          <p:cNvSpPr/>
          <p:nvPr/>
        </p:nvSpPr>
        <p:spPr>
          <a:xfrm>
            <a:off x="9293860" y="3142615"/>
            <a:ext cx="1384300" cy="55816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氧化剂</a:t>
            </a:r>
          </a:p>
        </p:txBody>
      </p:sp>
      <p:sp>
        <p:nvSpPr>
          <p:cNvPr id="30" name="矩形 29"/>
          <p:cNvSpPr/>
          <p:nvPr/>
        </p:nvSpPr>
        <p:spPr>
          <a:xfrm>
            <a:off x="7230745" y="1450340"/>
            <a:ext cx="1384300" cy="55816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kern="100">
                <a:solidFill>
                  <a:schemeClr val="accent6">
                    <a:lumMod val="75000"/>
                  </a:schemeClr>
                </a:solidFill>
                <a:latin typeface="+mj-lt"/>
                <a:ea typeface="宋体" panose="02010600030101010101" pitchFamily="2" charset="-122"/>
                <a:cs typeface="+mj-lt"/>
                <a:sym typeface="Times New Roman" panose="02020603050405020304"/>
              </a:rPr>
              <a:t>OH</a:t>
            </a:r>
            <a:r>
              <a:rPr lang="en-US" altLang="zh-CN" sz="2400" b="1" kern="100" baseline="30000">
                <a:solidFill>
                  <a:schemeClr val="accent6">
                    <a:lumMod val="75000"/>
                  </a:schemeClr>
                </a:solidFill>
                <a:latin typeface="+mj-lt"/>
                <a:ea typeface="宋体" panose="02010600030101010101" pitchFamily="2" charset="-122"/>
                <a:cs typeface="+mj-lt"/>
                <a:sym typeface="Times New Roman" panose="02020603050405020304"/>
              </a:rPr>
              <a:t>-</a:t>
            </a:r>
          </a:p>
        </p:txBody>
      </p:sp>
      <p:sp>
        <p:nvSpPr>
          <p:cNvPr id="31" name="矩形 30"/>
          <p:cNvSpPr/>
          <p:nvPr/>
        </p:nvSpPr>
        <p:spPr>
          <a:xfrm>
            <a:off x="4532630" y="1668145"/>
            <a:ext cx="1384300" cy="55816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b="1" kern="100" baseline="30000">
                <a:solidFill>
                  <a:schemeClr val="accent6">
                    <a:lumMod val="75000"/>
                  </a:schemeClr>
                </a:solidFill>
                <a:latin typeface="+mj-lt"/>
                <a:ea typeface="宋体" panose="02010600030101010101" pitchFamily="2" charset="-122"/>
                <a:cs typeface="+mj-lt"/>
                <a:sym typeface="Times New Roman" panose="02020603050405020304"/>
              </a:rPr>
              <a:t>Δ</a:t>
            </a: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2379980" y="5408295"/>
            <a:ext cx="6859905" cy="17780"/>
          </a:xfrm>
          <a:prstGeom prst="straightConnector1">
            <a:avLst/>
          </a:prstGeom>
          <a:ln w="28575" cmpd="sng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2381250" y="1217295"/>
            <a:ext cx="6859905" cy="17780"/>
          </a:xfrm>
          <a:prstGeom prst="straightConnector1">
            <a:avLst/>
          </a:prstGeom>
          <a:ln w="28575" cmpd="sng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2381250" y="1200150"/>
            <a:ext cx="17780" cy="4208780"/>
          </a:xfrm>
          <a:prstGeom prst="straightConnector1">
            <a:avLst/>
          </a:prstGeom>
          <a:ln w="28575" cmpd="sng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endCxn id="9" idx="0"/>
          </p:cNvCxnSpPr>
          <p:nvPr/>
        </p:nvCxnSpPr>
        <p:spPr>
          <a:xfrm>
            <a:off x="9223375" y="1237615"/>
            <a:ext cx="635" cy="491490"/>
          </a:xfrm>
          <a:prstGeom prst="straightConnector1">
            <a:avLst/>
          </a:prstGeom>
          <a:ln w="28575" cmpd="sng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9224010" y="5045075"/>
            <a:ext cx="0" cy="363855"/>
          </a:xfrm>
          <a:prstGeom prst="straightConnector1">
            <a:avLst/>
          </a:prstGeom>
          <a:ln w="28575" cmpd="sng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2404745" y="3566160"/>
            <a:ext cx="1131570" cy="0"/>
          </a:xfrm>
          <a:prstGeom prst="straightConnector1">
            <a:avLst/>
          </a:prstGeom>
          <a:ln w="28575" cmpd="sng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2278380" y="3025775"/>
            <a:ext cx="1384300" cy="55816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kern="100">
                <a:solidFill>
                  <a:srgbClr val="00B050"/>
                </a:solidFill>
                <a:latin typeface="+mj-lt"/>
                <a:ea typeface="宋体" panose="02010600030101010101" pitchFamily="2" charset="-122"/>
                <a:cs typeface="+mj-lt"/>
                <a:sym typeface="Times New Roman" panose="02020603050405020304"/>
              </a:rPr>
              <a:t>OH</a:t>
            </a:r>
            <a:r>
              <a:rPr lang="en-US" altLang="zh-CN" sz="2400" b="1" kern="100" baseline="30000">
                <a:solidFill>
                  <a:srgbClr val="00B050"/>
                </a:solidFill>
                <a:latin typeface="+mj-lt"/>
                <a:ea typeface="宋体" panose="02010600030101010101" pitchFamily="2" charset="-122"/>
                <a:cs typeface="+mj-lt"/>
                <a:sym typeface="Times New Roman" panose="02020603050405020304"/>
              </a:rPr>
              <a:t>-</a:t>
            </a:r>
          </a:p>
        </p:txBody>
      </p:sp>
      <p:sp>
        <p:nvSpPr>
          <p:cNvPr id="42" name="矩形 41"/>
          <p:cNvSpPr/>
          <p:nvPr/>
        </p:nvSpPr>
        <p:spPr>
          <a:xfrm>
            <a:off x="2278380" y="3561080"/>
            <a:ext cx="1384300" cy="55816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b="1" kern="100" baseline="30000">
                <a:solidFill>
                  <a:srgbClr val="00B050"/>
                </a:solidFill>
                <a:latin typeface="+mj-lt"/>
                <a:ea typeface="宋体" panose="02010600030101010101" pitchFamily="2" charset="-122"/>
                <a:cs typeface="+mj-lt"/>
                <a:sym typeface="Times New Roman" panose="02020603050405020304"/>
              </a:rPr>
              <a:t>Δ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7" grpId="0" animBg="1"/>
      <p:bldP spid="8" grpId="0" animBg="1"/>
      <p:bldP spid="9" grpId="0" animBg="1"/>
      <p:bldP spid="15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0"/>
  <p:tag name="KSO_WM_TEMPLATE_MASTER_THUMB_INDEX" val="0"/>
  <p:tag name="KSO_WM_UNIT_SHOW_EDIT_AREA_INDICATION" val="0"/>
  <p:tag name="KSO_WM_TAG_VERSION" val="1.0"/>
  <p:tag name="KSO_WM_BEAUTIFY_FLAG" val="#wm#"/>
  <p:tag name="KSO_WM_TEMPLATE_CATEGORY" val="custom"/>
  <p:tag name="KSO_WM_TEMPLATE_INDEX" val="20202544"/>
  <p:tag name="KSO_WM_TEMPLATE_THUMBS_INDEX" val="1、4、5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UNIT_BK_DARK_LIGHT" val="2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24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6EACF7"/>
      </a:accent1>
      <a:accent2>
        <a:srgbClr val="8CA2E6"/>
      </a:accent2>
      <a:accent3>
        <a:srgbClr val="A595D7"/>
      </a:accent3>
      <a:accent4>
        <a:srgbClr val="BC86C8"/>
      </a:accent4>
      <a:accent5>
        <a:srgbClr val="D676B9"/>
      </a:accent5>
      <a:accent6>
        <a:srgbClr val="F166AC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303</Words>
  <Application>Microsoft Office PowerPoint</Application>
  <PresentationFormat>宽屏</PresentationFormat>
  <Paragraphs>89</Paragraphs>
  <Slides>8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楷体</vt:lpstr>
      <vt:lpstr>宋体</vt:lpstr>
      <vt:lpstr>微软雅黑</vt:lpstr>
      <vt:lpstr>Arial</vt:lpstr>
      <vt:lpstr>Calibri</vt:lpstr>
      <vt:lpstr>Viner Hand ITC</vt:lpstr>
      <vt:lpstr>1_Office 主题​​</vt:lpstr>
      <vt:lpstr>打印墨粉中 铁磁性物质的研究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打印墨粉中 铁磁性物质的研究</dc:title>
  <dc:creator/>
  <cp:lastModifiedBy>小 马哥</cp:lastModifiedBy>
  <cp:revision>48</cp:revision>
  <dcterms:created xsi:type="dcterms:W3CDTF">2019-06-19T02:08:00Z</dcterms:created>
  <dcterms:modified xsi:type="dcterms:W3CDTF">2020-02-07T11:32:05Z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