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&amp;access=215967316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59" r:id="rId3"/>
    <p:sldId id="264" r:id="rId4"/>
    <p:sldId id="277" r:id="rId5"/>
    <p:sldId id="263" r:id="rId6"/>
    <p:sldId id="265" r:id="rId7"/>
    <p:sldId id="266" r:id="rId8"/>
    <p:sldId id="267" r:id="rId9"/>
    <p:sldId id="268" r:id="rId10"/>
    <p:sldId id="274" r:id="rId11"/>
    <p:sldId id="273" r:id="rId12"/>
    <p:sldId id="27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4293D-73CC-4547-8DC7-DEF365B8BE87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E9374-849C-45A3-824A-567038775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93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01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这些信息，哪些我们关注到了相似性</a:t>
            </a:r>
            <a:r>
              <a:rPr lang="en-US" altLang="zh-CN"/>
              <a:t>?</a:t>
            </a:r>
            <a:r>
              <a:rPr lang="zh-CN" altLang="en-US"/>
              <a:t>那些关注到了递变性？根据相似性我们可以写出具体物质的化学式，但我们更多要讨论的是物质的化学性质。下面我们就以砷化氢为例进行研究</a:t>
            </a:r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6EE8B8E-13D3-4D5A-B40D-8CA67FBBF7D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54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你设计的理由是什么？</a:t>
            </a:r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52542E6-3E88-476C-88E3-488514129B1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6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/>
              <a:t>我们来总结一下研究物质化学性质的思路</a:t>
            </a:r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EDFE872-AEA0-45CF-8F57-35125A67BF8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79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20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7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11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55079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27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32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78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35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00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4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36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1D42-8EA1-4BB6-9CD8-2BD48FE71BC1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01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&amp;access=215967316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535329" y="2938434"/>
            <a:ext cx="7216140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认识元素周期律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化学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68729" y="4892627"/>
            <a:ext cx="644832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pc="28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对外经济贸易大学附属中学  史文杰</a:t>
            </a:r>
            <a:endParaRPr lang="en-US" altLang="zh-CN" sz="2800" spc="289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0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3620560" y="3908137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</a:rPr>
              <a:t>位</a:t>
            </a:r>
            <a:r>
              <a:rPr lang="zh-CN" altLang="en-US" sz="2800" b="1" dirty="0">
                <a:solidFill>
                  <a:srgbClr val="0000FF"/>
                </a:solidFill>
              </a:rPr>
              <a:t>置</a:t>
            </a: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334559" y="1841212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</a:rPr>
              <a:t>结</a:t>
            </a:r>
            <a:r>
              <a:rPr lang="zh-CN" altLang="en-US" sz="2800" b="1" dirty="0">
                <a:solidFill>
                  <a:srgbClr val="FF0000"/>
                </a:solidFill>
              </a:rPr>
              <a:t>构</a:t>
            </a: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5754160" y="1518155"/>
            <a:ext cx="10493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</a:rPr>
              <a:t>元素</a:t>
            </a:r>
            <a:r>
              <a:rPr lang="zh-CN" altLang="en-US" sz="2800" b="1" dirty="0">
                <a:solidFill>
                  <a:srgbClr val="FF0000"/>
                </a:solidFill>
              </a:rPr>
              <a:t>性</a:t>
            </a:r>
            <a:r>
              <a:rPr lang="zh-CN" altLang="en-US" sz="2800" b="1" dirty="0">
                <a:solidFill>
                  <a:srgbClr val="0000FF"/>
                </a:solidFill>
              </a:rPr>
              <a:t>质</a:t>
            </a: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2467742" y="1578501"/>
            <a:ext cx="17331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 b="1" dirty="0"/>
              <a:t>核电荷数</a:t>
            </a:r>
            <a:endParaRPr lang="en-US" altLang="zh-CN" sz="2000" b="1" dirty="0"/>
          </a:p>
          <a:p>
            <a:pPr eaLnBrk="1" hangingPunct="1"/>
            <a:r>
              <a:rPr lang="zh-CN" altLang="en-US" sz="2000" b="1"/>
              <a:t>电子层数</a:t>
            </a:r>
            <a:endParaRPr lang="en-US" altLang="zh-CN" sz="2000" b="1" dirty="0"/>
          </a:p>
          <a:p>
            <a:pPr eaLnBrk="1" hangingPunct="1"/>
            <a:r>
              <a:rPr lang="zh-CN" altLang="en-US" sz="2000" b="1" dirty="0"/>
              <a:t>最外层电子数</a:t>
            </a:r>
          </a:p>
        </p:txBody>
      </p:sp>
      <p:sp>
        <p:nvSpPr>
          <p:cNvPr id="8" name="左大括号 7"/>
          <p:cNvSpPr>
            <a:spLocks/>
          </p:cNvSpPr>
          <p:nvPr/>
        </p:nvSpPr>
        <p:spPr bwMode="auto">
          <a:xfrm>
            <a:off x="4458760" y="3746211"/>
            <a:ext cx="288925" cy="863600"/>
          </a:xfrm>
          <a:prstGeom prst="lef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zh-CN" altLang="en-US" sz="1800" b="1">
              <a:latin typeface="+mn-lt"/>
              <a:ea typeface="+mn-ea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4611160" y="3822411"/>
            <a:ext cx="14858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 b="1" dirty="0"/>
              <a:t>主族序数</a:t>
            </a:r>
            <a:endParaRPr lang="en-US" altLang="zh-CN" sz="2000" b="1" dirty="0"/>
          </a:p>
          <a:p>
            <a:pPr eaLnBrk="1" hangingPunct="1"/>
            <a:r>
              <a:rPr lang="zh-CN" altLang="en-US" sz="2000" b="1" dirty="0"/>
              <a:t>周期序数</a:t>
            </a:r>
          </a:p>
        </p:txBody>
      </p:sp>
      <p:sp>
        <p:nvSpPr>
          <p:cNvPr id="10" name="左大括号 9"/>
          <p:cNvSpPr>
            <a:spLocks/>
          </p:cNvSpPr>
          <p:nvPr/>
        </p:nvSpPr>
        <p:spPr bwMode="auto">
          <a:xfrm>
            <a:off x="6671365" y="1536417"/>
            <a:ext cx="249930" cy="1008063"/>
          </a:xfrm>
          <a:prstGeom prst="leftBrace">
            <a:avLst>
              <a:gd name="adj1" fmla="val 3095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zh-CN" altLang="en-US" sz="1800" b="1">
              <a:latin typeface="+mn-lt"/>
              <a:ea typeface="+mn-ea"/>
            </a:endParaRPr>
          </a:p>
        </p:txBody>
      </p:sp>
      <p:cxnSp>
        <p:nvCxnSpPr>
          <p:cNvPr id="11" name="直接箭头连接符 39"/>
          <p:cNvCxnSpPr>
            <a:cxnSpLocks noChangeShapeType="1"/>
          </p:cNvCxnSpPr>
          <p:nvPr/>
        </p:nvCxnSpPr>
        <p:spPr bwMode="auto">
          <a:xfrm>
            <a:off x="4077760" y="1917411"/>
            <a:ext cx="15843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4458759" y="1536412"/>
            <a:ext cx="649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800" b="1"/>
              <a:t>决定</a:t>
            </a:r>
          </a:p>
        </p:txBody>
      </p:sp>
      <p:cxnSp>
        <p:nvCxnSpPr>
          <p:cNvPr id="13" name="直接箭头连接符 41"/>
          <p:cNvCxnSpPr>
            <a:cxnSpLocks noChangeShapeType="1"/>
          </p:cNvCxnSpPr>
          <p:nvPr/>
        </p:nvCxnSpPr>
        <p:spPr bwMode="auto">
          <a:xfrm flipH="1">
            <a:off x="4001559" y="2069817"/>
            <a:ext cx="159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42"/>
          <p:cNvSpPr txBox="1">
            <a:spLocks noChangeArrowheads="1"/>
          </p:cNvSpPr>
          <p:nvPr/>
        </p:nvSpPr>
        <p:spPr bwMode="auto">
          <a:xfrm>
            <a:off x="4534959" y="2146012"/>
            <a:ext cx="649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800" b="1"/>
              <a:t>反映</a:t>
            </a:r>
          </a:p>
        </p:txBody>
      </p:sp>
      <p:cxnSp>
        <p:nvCxnSpPr>
          <p:cNvPr id="15" name="直接箭头连接符 43"/>
          <p:cNvCxnSpPr>
            <a:cxnSpLocks noChangeShapeType="1"/>
          </p:cNvCxnSpPr>
          <p:nvPr/>
        </p:nvCxnSpPr>
        <p:spPr bwMode="auto">
          <a:xfrm flipV="1">
            <a:off x="5449357" y="2603211"/>
            <a:ext cx="647700" cy="1079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箭头连接符 45"/>
          <p:cNvCxnSpPr>
            <a:cxnSpLocks noChangeShapeType="1"/>
          </p:cNvCxnSpPr>
          <p:nvPr/>
        </p:nvCxnSpPr>
        <p:spPr bwMode="auto">
          <a:xfrm flipH="1">
            <a:off x="5296957" y="2527011"/>
            <a:ext cx="647700" cy="1079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箭头连接符 35"/>
          <p:cNvCxnSpPr>
            <a:cxnSpLocks noChangeShapeType="1"/>
          </p:cNvCxnSpPr>
          <p:nvPr/>
        </p:nvCxnSpPr>
        <p:spPr bwMode="auto">
          <a:xfrm flipH="1" flipV="1">
            <a:off x="2917049" y="2803617"/>
            <a:ext cx="1008063" cy="1079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箭头连接符 37"/>
          <p:cNvCxnSpPr>
            <a:cxnSpLocks noChangeShapeType="1"/>
          </p:cNvCxnSpPr>
          <p:nvPr/>
        </p:nvCxnSpPr>
        <p:spPr bwMode="auto">
          <a:xfrm>
            <a:off x="3010960" y="2755617"/>
            <a:ext cx="936625" cy="1006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38"/>
          <p:cNvSpPr txBox="1">
            <a:spLocks noChangeArrowheads="1"/>
          </p:cNvSpPr>
          <p:nvPr/>
        </p:nvSpPr>
        <p:spPr bwMode="auto">
          <a:xfrm>
            <a:off x="3391959" y="2984212"/>
            <a:ext cx="649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800" b="1" dirty="0"/>
              <a:t>决定</a:t>
            </a: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2715684" y="3555712"/>
            <a:ext cx="649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800" b="1"/>
              <a:t>反映</a:t>
            </a: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6057199" y="3822411"/>
            <a:ext cx="10203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</a:rPr>
              <a:t>物质性质</a:t>
            </a:r>
          </a:p>
        </p:txBody>
      </p:sp>
      <p:cxnSp>
        <p:nvCxnSpPr>
          <p:cNvPr id="22" name="直接箭头连接符 95"/>
          <p:cNvCxnSpPr>
            <a:cxnSpLocks noChangeShapeType="1"/>
          </p:cNvCxnSpPr>
          <p:nvPr/>
        </p:nvCxnSpPr>
        <p:spPr bwMode="auto">
          <a:xfrm>
            <a:off x="6363757" y="2755611"/>
            <a:ext cx="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箭头连接符 98"/>
          <p:cNvCxnSpPr>
            <a:cxnSpLocks noChangeShapeType="1"/>
          </p:cNvCxnSpPr>
          <p:nvPr/>
        </p:nvCxnSpPr>
        <p:spPr bwMode="auto">
          <a:xfrm flipV="1">
            <a:off x="6516157" y="2679411"/>
            <a:ext cx="1588" cy="1219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上箭头标注 34"/>
          <p:cNvSpPr>
            <a:spLocks noChangeArrowheads="1"/>
          </p:cNvSpPr>
          <p:nvPr/>
        </p:nvSpPr>
        <p:spPr bwMode="auto">
          <a:xfrm>
            <a:off x="7155477" y="3553115"/>
            <a:ext cx="2821591" cy="123326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>
              <a:buFont typeface="Wingdings" pitchFamily="2" charset="2"/>
              <a:buChar char="u"/>
            </a:pPr>
            <a:r>
              <a:rPr lang="zh-CN" altLang="en-US" b="1" dirty="0">
                <a:solidFill>
                  <a:srgbClr val="0000FF"/>
                </a:solidFill>
                <a:ea typeface="黑体" pitchFamily="2" charset="-122"/>
              </a:rPr>
              <a:t>单质的氧化性或还原性</a:t>
            </a:r>
            <a:endParaRPr lang="en-US" altLang="zh-CN" b="1" dirty="0">
              <a:solidFill>
                <a:srgbClr val="0000FF"/>
              </a:solidFill>
              <a:ea typeface="黑体" pitchFamily="2" charset="-122"/>
            </a:endParaRPr>
          </a:p>
          <a:p>
            <a:pPr algn="l">
              <a:buFont typeface="Wingdings" pitchFamily="2" charset="2"/>
              <a:buChar char="u"/>
            </a:pPr>
            <a:r>
              <a:rPr lang="zh-CN" altLang="en-US" b="1" dirty="0">
                <a:solidFill>
                  <a:srgbClr val="0000FF"/>
                </a:solidFill>
                <a:ea typeface="黑体" pitchFamily="2" charset="-122"/>
              </a:rPr>
              <a:t>氢化物的稳定性</a:t>
            </a:r>
          </a:p>
          <a:p>
            <a:pPr algn="l">
              <a:buFont typeface="Wingdings" pitchFamily="2" charset="2"/>
              <a:buChar char="u"/>
            </a:pPr>
            <a:r>
              <a:rPr lang="zh-CN" altLang="en-US" b="1" dirty="0">
                <a:solidFill>
                  <a:srgbClr val="0000FF"/>
                </a:solidFill>
                <a:ea typeface="黑体" pitchFamily="2" charset="-122"/>
              </a:rPr>
              <a:t>最高价氧化物水化物的酸性或碱性</a:t>
            </a:r>
            <a:endParaRPr lang="en-US" altLang="zh-CN" b="1" dirty="0">
              <a:solidFill>
                <a:srgbClr val="0000FF"/>
              </a:solidFill>
              <a:ea typeface="黑体" pitchFamily="2" charset="-122"/>
            </a:endParaRP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6906292" y="1520740"/>
            <a:ext cx="20617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 b="1" dirty="0"/>
              <a:t>原子半径</a:t>
            </a:r>
          </a:p>
          <a:p>
            <a:pPr eaLnBrk="1" hangingPunct="1"/>
            <a:r>
              <a:rPr lang="zh-CN" altLang="en-US" sz="2000" b="1" dirty="0"/>
              <a:t>化合价</a:t>
            </a:r>
            <a:endParaRPr lang="en-US" altLang="zh-CN" sz="2000" b="1" dirty="0"/>
          </a:p>
          <a:p>
            <a:pPr eaLnBrk="1" hangingPunct="1"/>
            <a:r>
              <a:rPr lang="zh-CN" altLang="en-US" sz="2000" b="1" dirty="0"/>
              <a:t>金属性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非金属性</a:t>
            </a:r>
          </a:p>
        </p:txBody>
      </p:sp>
      <p:sp>
        <p:nvSpPr>
          <p:cNvPr id="26" name="左大括号 25"/>
          <p:cNvSpPr>
            <a:spLocks/>
          </p:cNvSpPr>
          <p:nvPr/>
        </p:nvSpPr>
        <p:spPr bwMode="auto">
          <a:xfrm>
            <a:off x="2240576" y="1590392"/>
            <a:ext cx="249930" cy="1008063"/>
          </a:xfrm>
          <a:prstGeom prst="leftBrace">
            <a:avLst>
              <a:gd name="adj1" fmla="val 3095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zh-CN" altLang="en-US" sz="1800" b="1">
              <a:latin typeface="+mn-lt"/>
              <a:ea typeface="+mn-ea"/>
            </a:endParaRPr>
          </a:p>
        </p:txBody>
      </p:sp>
      <p:sp>
        <p:nvSpPr>
          <p:cNvPr id="27" name="左大括号 26"/>
          <p:cNvSpPr>
            <a:spLocks/>
          </p:cNvSpPr>
          <p:nvPr/>
        </p:nvSpPr>
        <p:spPr bwMode="auto">
          <a:xfrm>
            <a:off x="6881018" y="3721390"/>
            <a:ext cx="249930" cy="1008063"/>
          </a:xfrm>
          <a:prstGeom prst="leftBrace">
            <a:avLst>
              <a:gd name="adj1" fmla="val 3095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zh-CN" altLang="en-US" sz="1800" b="1">
              <a:latin typeface="+mn-lt"/>
              <a:ea typeface="+mn-ea"/>
            </a:endParaRPr>
          </a:p>
        </p:txBody>
      </p:sp>
      <p:sp>
        <p:nvSpPr>
          <p:cNvPr id="28" name="TextBox 38"/>
          <p:cNvSpPr txBox="1">
            <a:spLocks noChangeArrowheads="1"/>
          </p:cNvSpPr>
          <p:nvPr/>
        </p:nvSpPr>
        <p:spPr bwMode="auto">
          <a:xfrm>
            <a:off x="5409127" y="2890297"/>
            <a:ext cx="649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800" b="1" dirty="0"/>
              <a:t>推测</a:t>
            </a:r>
          </a:p>
        </p:txBody>
      </p:sp>
      <p:sp>
        <p:nvSpPr>
          <p:cNvPr id="33" name="标题 1"/>
          <p:cNvSpPr>
            <a:spLocks noGrp="1" noChangeArrowheads="1"/>
          </p:cNvSpPr>
          <p:nvPr>
            <p:ph type="title"/>
          </p:nvPr>
        </p:nvSpPr>
        <p:spPr>
          <a:xfrm>
            <a:off x="4413040" y="68442"/>
            <a:ext cx="2258325" cy="721477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ea typeface="宋体" panose="02010600030101010101" pitchFamily="2" charset="-122"/>
              </a:rPr>
              <a:t>【</a:t>
            </a:r>
            <a:r>
              <a:rPr lang="zh-CN" altLang="en-US" sz="4000" dirty="0">
                <a:ea typeface="宋体" panose="02010600030101010101" pitchFamily="2" charset="-122"/>
              </a:rPr>
              <a:t>小结</a:t>
            </a:r>
            <a:r>
              <a:rPr lang="en-US" altLang="zh-CN" sz="4000" dirty="0">
                <a:ea typeface="宋体" panose="02010600030101010101" pitchFamily="2" charset="-122"/>
              </a:rPr>
              <a:t>】</a:t>
            </a:r>
            <a:endParaRPr lang="zh-CN" altLang="en-US" sz="4000" dirty="0">
              <a:ea typeface="宋体" panose="02010600030101010101" pitchFamily="2" charset="-122"/>
            </a:endParaRPr>
          </a:p>
        </p:txBody>
      </p:sp>
      <p:sp>
        <p:nvSpPr>
          <p:cNvPr id="34" name="标题 1"/>
          <p:cNvSpPr txBox="1">
            <a:spLocks noChangeArrowheads="1"/>
          </p:cNvSpPr>
          <p:nvPr/>
        </p:nvSpPr>
        <p:spPr>
          <a:xfrm>
            <a:off x="682258" y="644699"/>
            <a:ext cx="2682963" cy="721477"/>
          </a:xfrm>
          <a:prstGeom prst="rect">
            <a:avLst/>
          </a:prstGeom>
          <a:ln w="25400"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ea typeface="宋体" panose="02010600030101010101" pitchFamily="2" charset="-122"/>
              </a:rPr>
              <a:t>1.</a:t>
            </a:r>
            <a:r>
              <a:rPr lang="zh-CN" altLang="en-US" sz="3200" dirty="0">
                <a:ea typeface="宋体" panose="02010600030101010101" pitchFamily="2" charset="-122"/>
              </a:rPr>
              <a:t>位构性关系</a:t>
            </a:r>
          </a:p>
        </p:txBody>
      </p:sp>
      <p:sp>
        <p:nvSpPr>
          <p:cNvPr id="35" name="内容占位符 2"/>
          <p:cNvSpPr>
            <a:spLocks noGrp="1" noChangeArrowheads="1"/>
          </p:cNvSpPr>
          <p:nvPr>
            <p:ph idx="1"/>
          </p:nvPr>
        </p:nvSpPr>
        <p:spPr>
          <a:xfrm>
            <a:off x="400156" y="6024775"/>
            <a:ext cx="8256163" cy="628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物质类别、化合价变化、元素周期律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标题 1"/>
          <p:cNvSpPr txBox="1">
            <a:spLocks noChangeArrowheads="1"/>
          </p:cNvSpPr>
          <p:nvPr/>
        </p:nvSpPr>
        <p:spPr>
          <a:xfrm>
            <a:off x="430231" y="5122793"/>
            <a:ext cx="5933526" cy="721477"/>
          </a:xfrm>
          <a:prstGeom prst="rect">
            <a:avLst/>
          </a:prstGeom>
          <a:ln w="25400"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ea"/>
                <a:ea typeface="+mn-ea"/>
              </a:rPr>
              <a:t>2.</a:t>
            </a:r>
            <a:r>
              <a:rPr lang="zh-CN" altLang="en-US" sz="3600" dirty="0">
                <a:latin typeface="+mn-ea"/>
                <a:ea typeface="+mn-ea"/>
              </a:rPr>
              <a:t>研究物质性质的一般思路</a:t>
            </a:r>
            <a:endParaRPr lang="en-US" altLang="zh-CN" sz="3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733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4" grpId="0" animBg="1"/>
      <p:bldP spid="25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435010" y="1147954"/>
            <a:ext cx="116321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latin typeface="+mn-ea"/>
                <a:ea typeface="+mn-ea"/>
              </a:rPr>
              <a:t>    某同学欲溶解</a:t>
            </a:r>
            <a:r>
              <a:rPr lang="en-US" altLang="zh-CN" sz="3200" b="1" dirty="0">
                <a:latin typeface="+mn-ea"/>
                <a:ea typeface="+mn-ea"/>
              </a:rPr>
              <a:t>Fe(OH)</a:t>
            </a:r>
            <a:r>
              <a:rPr lang="en-US" altLang="zh-CN" sz="3200" b="1" baseline="-25000" dirty="0">
                <a:latin typeface="+mn-ea"/>
                <a:ea typeface="+mn-ea"/>
              </a:rPr>
              <a:t>3</a:t>
            </a:r>
            <a:r>
              <a:rPr lang="zh-CN" altLang="en-US" sz="3200" b="1" dirty="0">
                <a:latin typeface="+mn-ea"/>
                <a:ea typeface="+mn-ea"/>
              </a:rPr>
              <a:t>来得到铁盐（</a:t>
            </a:r>
            <a:r>
              <a:rPr lang="en-US" altLang="zh-CN" sz="3200" b="1" dirty="0">
                <a:latin typeface="+mn-ea"/>
                <a:ea typeface="+mn-ea"/>
              </a:rPr>
              <a:t>Fe</a:t>
            </a:r>
            <a:r>
              <a:rPr lang="en-US" altLang="zh-CN" sz="3200" b="1" baseline="30000" dirty="0">
                <a:latin typeface="+mn-ea"/>
                <a:ea typeface="+mn-ea"/>
              </a:rPr>
              <a:t>3+</a:t>
            </a:r>
            <a:r>
              <a:rPr lang="zh-CN" altLang="en-US" sz="3200" b="1" dirty="0">
                <a:latin typeface="+mn-ea"/>
                <a:ea typeface="+mn-ea"/>
              </a:rPr>
              <a:t>）。查资料得知酸性：</a:t>
            </a:r>
            <a:r>
              <a:rPr lang="zh-CN" altLang="zh-CN" sz="3200" b="1" dirty="0">
                <a:latin typeface="+mn-ea"/>
                <a:ea typeface="+mn-ea"/>
              </a:rPr>
              <a:t>盐酸（</a:t>
            </a:r>
            <a:r>
              <a:rPr lang="en-US" altLang="zh-CN" sz="3200" b="1" dirty="0" err="1">
                <a:latin typeface="+mn-ea"/>
                <a:ea typeface="+mn-ea"/>
              </a:rPr>
              <a:t>HCl</a:t>
            </a:r>
            <a:r>
              <a:rPr lang="zh-CN" altLang="zh-CN" sz="3200" b="1" dirty="0">
                <a:latin typeface="+mn-ea"/>
                <a:ea typeface="+mn-ea"/>
              </a:rPr>
              <a:t>）＜氢溴酸（</a:t>
            </a:r>
            <a:r>
              <a:rPr lang="en-US" altLang="zh-CN" sz="3200" b="1" dirty="0" err="1">
                <a:latin typeface="+mn-ea"/>
                <a:ea typeface="+mn-ea"/>
              </a:rPr>
              <a:t>HBr</a:t>
            </a:r>
            <a:r>
              <a:rPr lang="zh-CN" altLang="zh-CN" sz="3200" b="1" dirty="0">
                <a:latin typeface="+mn-ea"/>
                <a:ea typeface="+mn-ea"/>
              </a:rPr>
              <a:t>）＜氢碘酸（</a:t>
            </a:r>
            <a:r>
              <a:rPr lang="en-US" altLang="zh-CN" sz="3200" b="1" dirty="0">
                <a:latin typeface="+mn-ea"/>
                <a:ea typeface="+mn-ea"/>
              </a:rPr>
              <a:t>HI</a:t>
            </a:r>
            <a:r>
              <a:rPr lang="zh-CN" altLang="zh-CN" sz="3200" b="1" dirty="0">
                <a:latin typeface="+mn-ea"/>
                <a:ea typeface="+mn-ea"/>
              </a:rPr>
              <a:t>）。于是他想用</a:t>
            </a:r>
            <a:r>
              <a:rPr lang="en-US" altLang="zh-CN" sz="3200" b="1" dirty="0" err="1">
                <a:latin typeface="+mn-ea"/>
                <a:ea typeface="+mn-ea"/>
              </a:rPr>
              <a:t>HBr</a:t>
            </a:r>
            <a:r>
              <a:rPr lang="zh-CN" altLang="zh-CN" sz="3200" b="1" dirty="0">
                <a:latin typeface="+mn-ea"/>
                <a:ea typeface="+mn-ea"/>
              </a:rPr>
              <a:t>和</a:t>
            </a:r>
            <a:r>
              <a:rPr lang="en-US" altLang="zh-CN" sz="3200" b="1" dirty="0">
                <a:latin typeface="+mn-ea"/>
                <a:ea typeface="+mn-ea"/>
              </a:rPr>
              <a:t>HI</a:t>
            </a:r>
            <a:r>
              <a:rPr lang="zh-CN" altLang="zh-CN" sz="3200" b="1" dirty="0">
                <a:latin typeface="+mn-ea"/>
                <a:ea typeface="+mn-ea"/>
              </a:rPr>
              <a:t>也可以溶解</a:t>
            </a:r>
            <a:r>
              <a:rPr lang="en-US" altLang="zh-CN" sz="3200" b="1" dirty="0">
                <a:latin typeface="+mn-ea"/>
                <a:ea typeface="+mn-ea"/>
              </a:rPr>
              <a:t>Fe(OH)</a:t>
            </a:r>
            <a:r>
              <a:rPr lang="en-US" altLang="zh-CN" sz="3200" b="1" baseline="-25000" dirty="0">
                <a:latin typeface="+mn-ea"/>
                <a:ea typeface="+mn-ea"/>
              </a:rPr>
              <a:t>3</a:t>
            </a:r>
            <a:r>
              <a:rPr lang="zh-CN" altLang="zh-CN" sz="3200" b="1" dirty="0">
                <a:latin typeface="+mn-ea"/>
                <a:ea typeface="+mn-ea"/>
              </a:rPr>
              <a:t>来制得铁盐。</a:t>
            </a:r>
            <a:r>
              <a:rPr lang="zh-CN" altLang="en-US" sz="3200" b="1" dirty="0">
                <a:latin typeface="+mn-ea"/>
                <a:ea typeface="+mn-ea"/>
              </a:rPr>
              <a:t>预测可行性并解释原因。</a:t>
            </a:r>
            <a:endParaRPr lang="zh-CN" altLang="zh-CN" sz="3200" b="1" dirty="0">
              <a:latin typeface="+mn-ea"/>
              <a:ea typeface="+mn-ea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94569" y="3369095"/>
            <a:ext cx="5877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3HCl+Fe(OH)</a:t>
            </a:r>
            <a:r>
              <a:rPr lang="en-US" altLang="zh-CN" sz="3200" b="1" baseline="-25000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 </a:t>
            </a:r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FeCl</a:t>
            </a:r>
            <a:r>
              <a:rPr lang="en-US" altLang="zh-CN" sz="3200" b="1" baseline="-25000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+ 3H</a:t>
            </a:r>
            <a:r>
              <a:rPr lang="en-US" altLang="zh-CN" sz="3200" b="1" baseline="-25000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  <a:endParaRPr lang="zh-CN" altLang="zh-CN" sz="32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35814" y="386707"/>
            <a:ext cx="2141991" cy="646331"/>
          </a:xfrm>
          <a:prstGeom prst="rect">
            <a:avLst/>
          </a:prstGeom>
          <a:ln w="254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练习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3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076" y="3576057"/>
            <a:ext cx="2295564" cy="3068443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355269" y="5039586"/>
            <a:ext cx="35753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Fe</a:t>
            </a:r>
            <a:r>
              <a:rPr lang="en-US" altLang="zh-CN" sz="3600" b="1" baseline="30000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3+ </a:t>
            </a:r>
            <a:r>
              <a:rPr lang="zh-CN" altLang="en-US" sz="36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强氧化性</a:t>
            </a:r>
            <a:endParaRPr lang="zh-CN" altLang="zh-CN" sz="36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94569" y="5110278"/>
            <a:ext cx="432526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还原性 </a:t>
            </a:r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</a:t>
            </a:r>
            <a:r>
              <a:rPr lang="en-US" altLang="zh-CN" sz="3200" b="1" baseline="30000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 </a:t>
            </a:r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 Br</a:t>
            </a:r>
            <a:r>
              <a:rPr lang="en-US" altLang="zh-CN" sz="3200" b="1" baseline="30000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 </a:t>
            </a:r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&lt; I</a:t>
            </a:r>
            <a:r>
              <a:rPr lang="en-US" altLang="zh-CN" sz="3200" b="1" baseline="30000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endParaRPr lang="zh-CN" altLang="zh-CN" sz="3200" b="1" baseline="30000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内容占位符 2"/>
          <p:cNvSpPr txBox="1">
            <a:spLocks noChangeArrowheads="1"/>
          </p:cNvSpPr>
          <p:nvPr/>
        </p:nvSpPr>
        <p:spPr>
          <a:xfrm>
            <a:off x="894569" y="4361680"/>
            <a:ext cx="4947395" cy="628819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物质类别、化合价变化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36320" y="5825860"/>
            <a:ext cx="6599200" cy="1032140"/>
            <a:chOff x="1036320" y="5825860"/>
            <a:chExt cx="6599200" cy="1032140"/>
          </a:xfrm>
        </p:grpSpPr>
        <p:sp>
          <p:nvSpPr>
            <p:cNvPr id="7" name="爆炸形 1 6"/>
            <p:cNvSpPr/>
            <p:nvPr/>
          </p:nvSpPr>
          <p:spPr>
            <a:xfrm>
              <a:off x="1036320" y="5825860"/>
              <a:ext cx="1279304" cy="103214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315624" y="5945638"/>
              <a:ext cx="5319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2Fe</a:t>
              </a:r>
              <a:r>
                <a:rPr lang="en-US" altLang="zh-CN" sz="3600" b="1" baseline="30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3+ </a:t>
              </a:r>
              <a:r>
                <a:rPr lang="en-US" altLang="zh-CN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+ 2I</a:t>
              </a:r>
              <a:r>
                <a:rPr lang="en-US" altLang="zh-CN" sz="3600" b="1" baseline="30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- </a:t>
              </a:r>
              <a:r>
                <a:rPr lang="en-US" altLang="zh-CN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 2Fe</a:t>
              </a:r>
              <a:r>
                <a:rPr lang="en-US" altLang="zh-CN" sz="3600" b="1" baseline="30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2+ </a:t>
              </a:r>
              <a:r>
                <a:rPr lang="en-US" altLang="zh-CN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+I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3600" baseline="-25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直接箭头连接符 4"/>
          <p:cNvCxnSpPr/>
          <p:nvPr/>
        </p:nvCxnSpPr>
        <p:spPr>
          <a:xfrm>
            <a:off x="11609959" y="3974926"/>
            <a:ext cx="0" cy="2270704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675972" y="1613841"/>
            <a:ext cx="6811384" cy="695370"/>
            <a:chOff x="1675972" y="1568296"/>
            <a:chExt cx="6811384" cy="695370"/>
          </a:xfrm>
        </p:grpSpPr>
        <p:sp>
          <p:nvSpPr>
            <p:cNvPr id="13" name="文本框 12"/>
            <p:cNvSpPr txBox="1"/>
            <p:nvPr/>
          </p:nvSpPr>
          <p:spPr>
            <a:xfrm>
              <a:off x="1675972" y="1617335"/>
              <a:ext cx="914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+mn-ea"/>
                </a:rPr>
                <a:t>-1</a:t>
              </a:r>
              <a:endParaRPr lang="zh-CN" altLang="en-US" sz="3600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860329" y="1617334"/>
              <a:ext cx="746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+mn-ea"/>
                </a:rPr>
                <a:t>-1</a:t>
              </a:r>
              <a:endParaRPr lang="zh-CN" altLang="en-US" sz="3600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740876" y="1568296"/>
              <a:ext cx="746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+mn-ea"/>
                </a:rPr>
                <a:t>-1</a:t>
              </a:r>
              <a:endParaRPr lang="zh-CN" altLang="en-US" sz="3600" b="1" dirty="0">
                <a:solidFill>
                  <a:srgbClr val="FF000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4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5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extBox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4" y="1504892"/>
            <a:ext cx="7577336" cy="51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54883" y="410287"/>
            <a:ext cx="113548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化学的迅速发展离不开理论的形成及其指导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门捷列夫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发现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的元素周期律是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世纪化学界三大理论之一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。你能运用自己掌握的周期律知识，猜出下面这种主族元素是什么吗？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2"/>
          <p:cNvSpPr>
            <a:spLocks noGrp="1" noChangeArrowheads="1"/>
          </p:cNvSpPr>
          <p:nvPr>
            <p:ph idx="1"/>
          </p:nvPr>
        </p:nvSpPr>
        <p:spPr>
          <a:xfrm>
            <a:off x="801859" y="2853823"/>
            <a:ext cx="8153400" cy="3259115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、它的最低负价为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-3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价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、它的原子半径比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Br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原子大、比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原子小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、它的氢化物稳定性弱于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PH</a:t>
            </a:r>
            <a:r>
              <a:rPr lang="en-US" altLang="zh-CN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、它的某些氧化物为两性氧化物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、它是毒药砒霜中的关键元素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259" y="4031562"/>
            <a:ext cx="3067050" cy="2533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8234" y="1520046"/>
            <a:ext cx="1963886" cy="26250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421044" y="4145140"/>
            <a:ext cx="2647539" cy="2159033"/>
            <a:chOff x="6415294" y="3296828"/>
            <a:chExt cx="2647539" cy="215903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8" r="7087"/>
            <a:stretch/>
          </p:blipFill>
          <p:spPr>
            <a:xfrm>
              <a:off x="6415294" y="3296828"/>
              <a:ext cx="2647539" cy="2159033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7261204" y="4796061"/>
              <a:ext cx="1236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</a:rPr>
                <a:t>As</a:t>
              </a:r>
              <a:r>
                <a:rPr lang="en-US" altLang="zh-CN" sz="2400" baseline="-25000" dirty="0">
                  <a:solidFill>
                    <a:srgbClr val="FF0000"/>
                  </a:solidFill>
                </a:rPr>
                <a:t>2</a:t>
              </a:r>
              <a:r>
                <a:rPr lang="en-US" altLang="zh-CN" sz="2400" dirty="0">
                  <a:solidFill>
                    <a:srgbClr val="FF0000"/>
                  </a:solidFill>
                </a:rPr>
                <a:t>O</a:t>
              </a:r>
              <a:r>
                <a:rPr lang="en-US" altLang="zh-CN" sz="2400" baseline="-25000" dirty="0">
                  <a:solidFill>
                    <a:srgbClr val="FF0000"/>
                  </a:solidFill>
                </a:rPr>
                <a:t>3</a:t>
              </a:r>
              <a:endParaRPr lang="zh-CN" altLang="en-US" sz="24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208933" y="2401549"/>
            <a:ext cx="3915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主族元素</a:t>
            </a:r>
            <a:endParaRPr lang="en-US" altLang="zh-CN" sz="24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最高正价</a:t>
            </a:r>
            <a:r>
              <a:rPr lang="en-US" altLang="zh-CN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最外层电子数</a:t>
            </a:r>
            <a:endParaRPr lang="en-US" altLang="zh-CN" sz="24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=</a:t>
            </a:r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族序数</a:t>
            </a:r>
            <a:endParaRPr lang="en-US" altLang="zh-CN" sz="24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最低负价</a:t>
            </a:r>
            <a:r>
              <a:rPr lang="en-US" altLang="zh-CN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最外层电子数</a:t>
            </a:r>
            <a:r>
              <a:rPr lang="en-US" altLang="zh-CN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-8</a:t>
            </a:r>
            <a:endParaRPr lang="zh-CN" altLang="en-US" sz="24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25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 descr="banj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26"/>
          <a:stretch/>
        </p:blipFill>
        <p:spPr bwMode="auto">
          <a:xfrm>
            <a:off x="2908279" y="3383419"/>
            <a:ext cx="3427812" cy="342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987094" y="264506"/>
            <a:ext cx="5321218" cy="584775"/>
          </a:xfrm>
          <a:prstGeom prst="rect">
            <a:avLst/>
          </a:prstGeom>
          <a:ln w="254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周期表中元素性质递变规律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10800000" flipV="1">
            <a:off x="7330615" y="3081369"/>
            <a:ext cx="249203" cy="3018866"/>
          </a:xfrm>
          <a:prstGeom prst="downArrow">
            <a:avLst>
              <a:gd name="adj1" fmla="val 50000"/>
              <a:gd name="adj2" fmla="val 264758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2400">
              <a:solidFill>
                <a:srgbClr val="00206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744431" y="3034692"/>
            <a:ext cx="553998" cy="263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spc="50" dirty="0">
                <a:ln w="11430"/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原子半径依次增大</a:t>
            </a: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8308312" y="3012106"/>
            <a:ext cx="553998" cy="265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spc="50" dirty="0">
                <a:ln w="11430"/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非金属性依次减弱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858796" y="2319009"/>
            <a:ext cx="3400508" cy="400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spc="50" dirty="0">
                <a:ln w="1143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原子半径依次减小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flipH="1">
            <a:off x="2446865" y="2707048"/>
            <a:ext cx="3384336" cy="205159"/>
          </a:xfrm>
          <a:prstGeom prst="leftArrow">
            <a:avLst>
              <a:gd name="adj1" fmla="val 50000"/>
              <a:gd name="adj2" fmla="val 336401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zh-CN" altLang="en-US" sz="2000" b="1" spc="50">
              <a:ln w="11430"/>
              <a:solidFill>
                <a:srgbClr val="7030A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1903663" y="1933693"/>
            <a:ext cx="33556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spc="50" dirty="0">
                <a:ln w="1143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非金属性依次增强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9629503" y="2319009"/>
            <a:ext cx="553998" cy="393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spc="50" dirty="0">
                <a:ln w="11430"/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氢化物稳定性减弱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0197151" y="1628626"/>
            <a:ext cx="553998" cy="511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最高价氧化物的水化物酸性减弱</a:t>
            </a: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1858796" y="1546858"/>
            <a:ext cx="39898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spc="50" dirty="0">
                <a:ln w="1143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氢化物稳定性依次增强</a:t>
            </a: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1859501" y="1107272"/>
            <a:ext cx="49306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spc="50" dirty="0">
                <a:ln w="1143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最高价氧化物的水化物酸性增强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330004" y="2902535"/>
            <a:ext cx="4646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同周期元素，核电荷数增大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6842918" y="2902535"/>
            <a:ext cx="553998" cy="384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同主族元素，电子层数增多</a:t>
            </a: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4289885" y="1929322"/>
            <a:ext cx="33556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spc="50" dirty="0">
                <a:ln w="1143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单质氧化性依次增强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8970791" y="3012106"/>
            <a:ext cx="553998" cy="298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spc="50" dirty="0">
                <a:ln w="11430"/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单质氧化性依次减弱</a:t>
            </a:r>
          </a:p>
        </p:txBody>
      </p:sp>
    </p:spTree>
    <p:extLst>
      <p:ext uri="{BB962C8B-B14F-4D97-AF65-F5344CB8AC3E}">
        <p14:creationId xmlns:p14="http://schemas.microsoft.com/office/powerpoint/2010/main" val="1875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619041" y="1483953"/>
            <a:ext cx="1028872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原子半径：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S</a:t>
            </a:r>
            <a:r>
              <a:rPr lang="en-US" altLang="zh-CN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；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硫化氢化学式：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en-US" altLang="zh-CN" sz="3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硒化氢化学式：</a:t>
            </a:r>
            <a:r>
              <a:rPr lang="en-US" altLang="zh-CN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稳定性：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H</a:t>
            </a:r>
            <a:r>
              <a:rPr lang="en-US" altLang="zh-CN" sz="3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  <a:r>
              <a:rPr lang="en-US" altLang="zh-CN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en-US" altLang="zh-CN" sz="3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非金属性：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r>
              <a:rPr lang="en-US" altLang="zh-CN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；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酸性：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H</a:t>
            </a:r>
            <a:r>
              <a:rPr lang="en-US" altLang="zh-CN" sz="3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PO</a:t>
            </a:r>
            <a:r>
              <a:rPr lang="en-US" altLang="zh-CN" sz="3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en-US" altLang="zh-CN" sz="3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SO</a:t>
            </a:r>
            <a:r>
              <a:rPr lang="en-US" altLang="zh-CN" sz="3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氧化性：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Cl</a:t>
            </a:r>
            <a:r>
              <a:rPr lang="en-US" altLang="zh-CN" sz="3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单质；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179080" y="3181084"/>
            <a:ext cx="165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FF0000"/>
                </a:solidFill>
              </a:rPr>
              <a:t>＞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107642" y="1612207"/>
            <a:ext cx="1655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FF0000"/>
                </a:solidFill>
              </a:rPr>
              <a:t>＞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179080" y="5703416"/>
            <a:ext cx="16557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FF0000"/>
                </a:solidFill>
              </a:rPr>
              <a:t>＞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034616" y="3915669"/>
            <a:ext cx="1296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FF0000"/>
                </a:solidFill>
              </a:rPr>
              <a:t>＜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5107642" y="4871111"/>
            <a:ext cx="1296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FF0000"/>
                </a:solidFill>
              </a:rPr>
              <a:t>＜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9744170" y="2345632"/>
            <a:ext cx="1944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4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75289" y="329755"/>
            <a:ext cx="10201556" cy="923330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 dirty="0"/>
              <a:t>练习</a:t>
            </a:r>
            <a:r>
              <a:rPr lang="en-US" altLang="zh-CN" sz="3600" b="1" dirty="0"/>
              <a:t>1</a:t>
            </a:r>
            <a:r>
              <a:rPr lang="zh-CN" altLang="en-US" sz="3600" b="1" dirty="0"/>
              <a:t>、</a:t>
            </a:r>
            <a:r>
              <a:rPr lang="en-US" altLang="zh-CN" sz="3600" b="1" dirty="0"/>
              <a:t> </a:t>
            </a:r>
            <a:r>
              <a:rPr lang="zh-CN" altLang="en-US" sz="3600" b="1" dirty="0"/>
              <a:t>填写“＞、＜” 或化学式完成下列内容</a:t>
            </a:r>
            <a:endParaRPr lang="en-US" altLang="zh-CN" sz="36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286" y="3878559"/>
            <a:ext cx="2248806" cy="207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4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  <p:bldP spid="14341" grpId="0"/>
      <p:bldP spid="14342" grpId="0"/>
      <p:bldP spid="143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8" name="Picture 14" descr="C:\Users\Administrator\Desktop\e61190ef76c6a7ef3d5b0b92fefaaf51f3de6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16" b="15427"/>
          <a:stretch>
            <a:fillRect/>
          </a:stretch>
        </p:blipFill>
        <p:spPr bwMode="auto">
          <a:xfrm>
            <a:off x="2443237" y="3541023"/>
            <a:ext cx="1599333" cy="161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4224339" y="2997201"/>
            <a:ext cx="1366837" cy="11525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5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</a:t>
            </a:r>
            <a:endParaRPr lang="zh-CN" altLang="en-US" sz="5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363737" y="1415723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位置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344372" y="4168012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结构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6204331" y="1407190"/>
            <a:ext cx="1871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元素性质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6167439" y="3893442"/>
            <a:ext cx="40281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重要化合物化学式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3737" y="2175972"/>
            <a:ext cx="1584325" cy="8318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第四周期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ⅤA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3556" y="4927219"/>
            <a:ext cx="3529013" cy="15700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个电子层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最外层电子数为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核电荷数为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33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原子半径比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大，比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3393" y="1991028"/>
            <a:ext cx="2376487" cy="12017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非金属性比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弱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最高正价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+5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最低负价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3392" y="4752212"/>
            <a:ext cx="4921807" cy="16722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（砒霜）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2800" b="1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某些盐（略）</a:t>
            </a:r>
            <a:endParaRPr lang="en-US" altLang="zh-CN" sz="2800" b="1" baseline="-25000" dirty="0">
              <a:solidFill>
                <a:srgbClr val="7030A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内容占位符 2"/>
          <p:cNvSpPr>
            <a:spLocks noGrp="1" noChangeArrowheads="1"/>
          </p:cNvSpPr>
          <p:nvPr>
            <p:ph idx="1"/>
          </p:nvPr>
        </p:nvSpPr>
        <p:spPr>
          <a:xfrm>
            <a:off x="444306" y="254001"/>
            <a:ext cx="11303390" cy="798514"/>
          </a:xfrm>
          <a:ln w="254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请把砷元素的信息补充完整，并写出含砷物质的化学式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8234" y="1520046"/>
            <a:ext cx="1963886" cy="26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7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 noChangeArrowheads="1"/>
          </p:cNvSpPr>
          <p:nvPr>
            <p:ph type="title"/>
          </p:nvPr>
        </p:nvSpPr>
        <p:spPr>
          <a:xfrm>
            <a:off x="309282" y="282926"/>
            <a:ext cx="2918012" cy="1325563"/>
          </a:xfrm>
        </p:spPr>
        <p:txBody>
          <a:bodyPr/>
          <a:lstStyle/>
          <a:p>
            <a:pPr algn="l"/>
            <a:r>
              <a:rPr lang="en-US" altLang="zh-CN" dirty="0">
                <a:ea typeface="宋体" panose="02010600030101010101" pitchFamily="2" charset="-122"/>
              </a:rPr>
              <a:t>【</a:t>
            </a:r>
            <a:r>
              <a:rPr lang="zh-CN" altLang="en-US" dirty="0">
                <a:ea typeface="宋体" panose="02010600030101010101" pitchFamily="2" charset="-122"/>
              </a:rPr>
              <a:t>资料</a:t>
            </a:r>
            <a:r>
              <a:rPr lang="en-US" altLang="zh-CN" dirty="0">
                <a:ea typeface="宋体" panose="02010600030101010101" pitchFamily="2" charset="-122"/>
              </a:rPr>
              <a:t>】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8434" name="内容占位符 2"/>
          <p:cNvSpPr>
            <a:spLocks noGrp="1" noChangeArrowheads="1"/>
          </p:cNvSpPr>
          <p:nvPr>
            <p:ph idx="1"/>
          </p:nvPr>
        </p:nvSpPr>
        <p:spPr>
          <a:xfrm>
            <a:off x="615809" y="1473202"/>
            <a:ext cx="6227763" cy="3889375"/>
          </a:xfrm>
          <a:ln w="25400">
            <a:solidFill>
              <a:srgbClr val="7030A0"/>
            </a:solidFill>
          </a:ln>
        </p:spPr>
        <p:txBody>
          <a:bodyPr/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AsH</a:t>
            </a:r>
            <a:r>
              <a:rPr lang="en-US" altLang="zh-CN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是制造新型半导体材料</a:t>
            </a:r>
            <a:r>
              <a:rPr lang="en-US" altLang="zh-CN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GaAs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的原料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AsH</a:t>
            </a:r>
            <a:r>
              <a:rPr lang="en-US" altLang="zh-CN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有剧毒。早在第二次世界大战前，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AsH</a:t>
            </a:r>
            <a:r>
              <a:rPr lang="en-US" altLang="zh-CN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就已计划用于化学战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AsH</a:t>
            </a:r>
            <a:r>
              <a:rPr lang="en-US" altLang="zh-CN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在司法鉴定中亦非常著名，因为它可用于砷中毒的探测</a:t>
            </a:r>
          </a:p>
        </p:txBody>
      </p:sp>
      <p:pic>
        <p:nvPicPr>
          <p:cNvPr id="18444" name="Picture 2" descr="http://www.cn486.com/upload/2010/11/18/101118093514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61" y="516279"/>
            <a:ext cx="2625920" cy="228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0455" y="5825845"/>
            <a:ext cx="43925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问题：如何检测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AsH</a:t>
            </a:r>
            <a:r>
              <a:rPr lang="en-US" altLang="zh-CN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902" y="714752"/>
            <a:ext cx="5150098" cy="2665086"/>
          </a:xfrm>
          <a:prstGeom prst="rect">
            <a:avLst/>
          </a:prstGeom>
        </p:spPr>
      </p:pic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6401397" y="5825845"/>
            <a:ext cx="194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物质性质</a:t>
            </a:r>
          </a:p>
        </p:txBody>
      </p:sp>
      <p:sp>
        <p:nvSpPr>
          <p:cNvPr id="18" name="矩形 17">
            <a:hlinkClick r:id="" action="ppaction://noaction"/>
          </p:cNvPr>
          <p:cNvSpPr/>
          <p:nvPr/>
        </p:nvSpPr>
        <p:spPr>
          <a:xfrm>
            <a:off x="7968315" y="5288340"/>
            <a:ext cx="144016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zh-CN" altLang="en-US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74837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 noChangeArrowheads="1"/>
          </p:cNvSpPr>
          <p:nvPr>
            <p:ph idx="1"/>
          </p:nvPr>
        </p:nvSpPr>
        <p:spPr>
          <a:xfrm>
            <a:off x="1255060" y="502024"/>
            <a:ext cx="9269506" cy="896472"/>
          </a:xfrm>
          <a:ln w="254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请预测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AsH</a:t>
            </a:r>
            <a:r>
              <a:rPr lang="en-US" altLang="zh-CN" sz="36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的化学性质，并写你的预测依据</a:t>
            </a:r>
            <a:endParaRPr lang="en-US" altLang="zh-CN" sz="36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318431" y="5527221"/>
            <a:ext cx="58848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2351768" y="2166485"/>
            <a:ext cx="0" cy="33607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28294" y="2244015"/>
            <a:ext cx="51334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+5</a:t>
            </a:r>
          </a:p>
          <a:p>
            <a:pPr algn="r"/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+3</a:t>
            </a:r>
          </a:p>
          <a:p>
            <a:pPr algn="r"/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</a:p>
          <a:p>
            <a:pPr algn="r"/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-3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65679" y="5669304"/>
            <a:ext cx="1849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rPr>
              <a:t>物质类别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3196272" y="4547585"/>
            <a:ext cx="14382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</a:t>
            </a:r>
            <a:r>
              <a:rPr lang="en-US" altLang="zh-CN" sz="4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4400" b="1" baseline="-25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3328081" y="5649459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tx2"/>
                </a:solidFill>
              </a:rPr>
              <a:t>氢化物</a:t>
            </a:r>
          </a:p>
        </p:txBody>
      </p:sp>
      <p:sp>
        <p:nvSpPr>
          <p:cNvPr id="10" name="椭圆 9"/>
          <p:cNvSpPr/>
          <p:nvPr/>
        </p:nvSpPr>
        <p:spPr>
          <a:xfrm>
            <a:off x="3255057" y="5576434"/>
            <a:ext cx="1152525" cy="5762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400">
              <a:solidFill>
                <a:srgbClr val="7030A0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4737407" y="4529885"/>
            <a:ext cx="14205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800" b="1" baseline="-25000" dirty="0">
                <a:solidFill>
                  <a:srgbClr val="00206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可分解</a:t>
            </a:r>
          </a:p>
        </p:txBody>
      </p:sp>
      <p:sp>
        <p:nvSpPr>
          <p:cNvPr id="12" name="椭圆 11"/>
          <p:cNvSpPr/>
          <p:nvPr/>
        </p:nvSpPr>
        <p:spPr>
          <a:xfrm>
            <a:off x="1599294" y="4641397"/>
            <a:ext cx="936625" cy="57626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3316398" y="3909540"/>
            <a:ext cx="1606518" cy="543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还原性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8223931" y="2191884"/>
            <a:ext cx="0" cy="3384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90401" y="2221750"/>
            <a:ext cx="5905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4839382" y="1760085"/>
            <a:ext cx="93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tx2"/>
                </a:solidFill>
              </a:rPr>
              <a:t>位置</a:t>
            </a: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8295369" y="3633334"/>
            <a:ext cx="93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tx2"/>
                </a:solidFill>
              </a:rPr>
              <a:t>结构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69340" y="1961303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化合价</a:t>
            </a:r>
          </a:p>
        </p:txBody>
      </p:sp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6136368" y="4674666"/>
            <a:ext cx="495254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</a:rPr>
              <a:t>热稳定性比</a:t>
            </a:r>
            <a:r>
              <a:rPr lang="en-US" altLang="zh-CN" sz="3200" b="1" dirty="0">
                <a:solidFill>
                  <a:srgbClr val="FF0000"/>
                </a:solidFill>
              </a:rPr>
              <a:t>PH</a:t>
            </a:r>
            <a:r>
              <a:rPr lang="en-US" altLang="zh-CN" sz="3200" b="1" baseline="-25000" dirty="0">
                <a:solidFill>
                  <a:srgbClr val="FF0000"/>
                </a:solidFill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</a:rPr>
              <a:t> 、</a:t>
            </a:r>
            <a:r>
              <a:rPr lang="en-US" altLang="zh-CN" sz="3200" b="1" dirty="0" err="1">
                <a:solidFill>
                  <a:srgbClr val="FF0000"/>
                </a:solidFill>
              </a:rPr>
              <a:t>HBr</a:t>
            </a:r>
            <a:r>
              <a:rPr lang="zh-CN" altLang="en-US" sz="3200" b="1" dirty="0">
                <a:solidFill>
                  <a:srgbClr val="FF0000"/>
                </a:solidFill>
              </a:rPr>
              <a:t>弱</a:t>
            </a:r>
          </a:p>
        </p:txBody>
      </p:sp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4646182" y="4031273"/>
            <a:ext cx="385448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</a:rPr>
              <a:t>还原性比</a:t>
            </a:r>
            <a:r>
              <a:rPr lang="en-US" altLang="zh-CN" sz="2800" b="1" dirty="0">
                <a:solidFill>
                  <a:srgbClr val="FF0000"/>
                </a:solidFill>
              </a:rPr>
              <a:t>PH</a:t>
            </a:r>
            <a:r>
              <a:rPr lang="en-US" altLang="zh-CN" sz="2800" b="1" baseline="-25000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、</a:t>
            </a:r>
            <a:r>
              <a:rPr lang="en-US" altLang="zh-CN" sz="2800" b="1" dirty="0" err="1">
                <a:solidFill>
                  <a:srgbClr val="FF0000"/>
                </a:solidFill>
              </a:rPr>
              <a:t>HBr</a:t>
            </a:r>
            <a:r>
              <a:rPr lang="zh-CN" altLang="en-US" sz="2800" b="1" dirty="0">
                <a:solidFill>
                  <a:srgbClr val="FF0000"/>
                </a:solidFill>
              </a:rPr>
              <a:t>强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5344207" y="2191885"/>
            <a:ext cx="2879725" cy="158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6136368" y="2480810"/>
            <a:ext cx="1112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/>
              <a:t>相似性</a:t>
            </a:r>
            <a:endParaRPr lang="en-US" altLang="zh-CN" sz="2400" b="1"/>
          </a:p>
          <a:p>
            <a:r>
              <a:rPr lang="zh-CN" altLang="en-US" sz="2400" b="1"/>
              <a:t>递变性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664" y="1707399"/>
            <a:ext cx="1963886" cy="26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/>
      <p:bldP spid="10" grpId="0" animBg="1"/>
      <p:bldP spid="11" grpId="0"/>
      <p:bldP spid="12" grpId="0" animBg="1"/>
      <p:bldP spid="13" grpId="0"/>
      <p:bldP spid="16" grpId="0"/>
      <p:bldP spid="17" grpId="0"/>
      <p:bldP spid="18" grpId="0"/>
      <p:bldP spid="19" grpId="0" animBg="1"/>
      <p:bldP spid="20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1033463" y="859386"/>
            <a:ext cx="9681043" cy="21605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砷镜：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As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单质聚集在玻璃片上，呈现金属光泽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;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银镜：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Ag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单质聚集在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试管壁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上，而形成镜面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;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PH</a:t>
            </a:r>
            <a:r>
              <a:rPr lang="en-US" altLang="zh-CN" sz="3200" b="1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具有强还原性，可以将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AgNO</a:t>
            </a:r>
            <a:r>
              <a:rPr lang="en-US" altLang="zh-CN" sz="3200" b="1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还原为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Ag;</a:t>
            </a:r>
          </a:p>
          <a:p>
            <a:pPr>
              <a:defRPr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PH</a:t>
            </a:r>
            <a:r>
              <a:rPr lang="en-US" altLang="zh-CN" sz="3200" b="1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800℃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左右可以分解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64" y="3518216"/>
            <a:ext cx="10642040" cy="1077218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请从下列仪器或药品中选择合适的仪器或试剂，设计检测</a:t>
            </a:r>
            <a:r>
              <a:rPr lang="en-US" altLang="zh-CN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AsH</a:t>
            </a:r>
            <a:r>
              <a:rPr lang="en-US" altLang="zh-CN" sz="3200" b="1" baseline="-250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泄漏的方法。</a:t>
            </a:r>
            <a:endParaRPr lang="en-US" altLang="zh-CN" sz="3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463" y="4935260"/>
            <a:ext cx="77041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可供选择的仪器和药品：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酒精灯、玻璃管、试管、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AgNO</a:t>
            </a:r>
            <a:r>
              <a:rPr lang="en-US" altLang="zh-CN" sz="36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溶液</a:t>
            </a:r>
          </a:p>
        </p:txBody>
      </p:sp>
      <p:sp>
        <p:nvSpPr>
          <p:cNvPr id="20494" name="TextBox 5"/>
          <p:cNvSpPr txBox="1">
            <a:spLocks noChangeArrowheads="1"/>
          </p:cNvSpPr>
          <p:nvPr/>
        </p:nvSpPr>
        <p:spPr bwMode="auto">
          <a:xfrm>
            <a:off x="1033463" y="143826"/>
            <a:ext cx="1628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资料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720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 noChangeArrowheads="1"/>
          </p:cNvSpPr>
          <p:nvPr>
            <p:ph type="title"/>
          </p:nvPr>
        </p:nvSpPr>
        <p:spPr>
          <a:xfrm>
            <a:off x="3350224" y="221745"/>
            <a:ext cx="5460642" cy="910093"/>
          </a:xfrm>
          <a:ln w="25400">
            <a:solidFill>
              <a:srgbClr val="92D050"/>
            </a:solidFill>
          </a:ln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两种检验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</a:t>
            </a:r>
            <a:r>
              <a:rPr lang="en-US" altLang="zh-CN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ea typeface="宋体" panose="02010600030101010101" pitchFamily="2" charset="-122"/>
              </a:rPr>
              <a:t>的方法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356360"/>
            <a:ext cx="11658600" cy="390144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2AsH</a:t>
            </a:r>
            <a:r>
              <a:rPr lang="en-US" altLang="zh-CN" sz="3600" b="1" baseline="-25000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en-US" altLang="zh-CN" sz="3600" b="1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CN" sz="3600" b="1" u="dbl" baseline="30000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300℃ </a:t>
            </a:r>
            <a:r>
              <a:rPr lang="en-US" altLang="zh-CN" sz="3600" b="1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2As +3H</a:t>
            </a:r>
            <a:r>
              <a:rPr lang="en-US" altLang="zh-CN" sz="3600" b="1" baseline="-25000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2</a:t>
            </a:r>
          </a:p>
          <a:p>
            <a:pPr>
              <a:defRPr/>
            </a:pPr>
            <a:endParaRPr lang="en-US" altLang="zh-CN" sz="3600" b="1" dirty="0">
              <a:solidFill>
                <a:srgbClr val="0000CC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zh-CN" sz="3600" b="1" dirty="0">
              <a:solidFill>
                <a:srgbClr val="0000CC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zh-CN" sz="3600" b="1" dirty="0">
              <a:solidFill>
                <a:srgbClr val="0000CC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zh-CN" sz="3600" b="1" dirty="0">
              <a:solidFill>
                <a:srgbClr val="0000CC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t-BR" altLang="zh-CN" sz="3600" b="1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2AsH</a:t>
            </a:r>
            <a:r>
              <a:rPr lang="pt-BR" altLang="zh-CN" sz="3600" b="1" baseline="-25000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pt-BR" altLang="zh-CN" sz="3600" b="1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 +12AgNO</a:t>
            </a:r>
            <a:r>
              <a:rPr lang="pt-BR" altLang="zh-CN" sz="3600" b="1" baseline="-25000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pt-BR" altLang="zh-CN" sz="3600" b="1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 +3H</a:t>
            </a:r>
            <a:r>
              <a:rPr lang="pt-BR" altLang="zh-CN" sz="3600" b="1" baseline="-25000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pt-BR" altLang="zh-CN" sz="3600" b="1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O =As</a:t>
            </a:r>
            <a:r>
              <a:rPr lang="pt-BR" altLang="zh-CN" sz="3600" b="1" baseline="-25000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pt-BR" altLang="zh-CN" sz="3600" b="1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O</a:t>
            </a:r>
            <a:r>
              <a:rPr lang="pt-BR" altLang="zh-CN" sz="3600" b="1" baseline="-25000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pt-BR" altLang="zh-CN" sz="3600" b="1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 +12HNO</a:t>
            </a:r>
            <a:r>
              <a:rPr lang="pt-BR" altLang="zh-CN" sz="3600" b="1" baseline="-25000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pt-BR" altLang="zh-CN" sz="3600" b="1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 +</a:t>
            </a:r>
            <a:r>
              <a:rPr lang="en-US" altLang="zh-CN" sz="3600" b="1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12Ag↓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3600" b="1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 </a:t>
            </a:r>
            <a:endParaRPr lang="en-US" altLang="zh-CN" sz="3600" b="1" dirty="0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4624" y="2181165"/>
            <a:ext cx="11094720" cy="138499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马氏试砷法：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Zn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、盐酸和含砷试样混在一起，生成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AsH</a:t>
            </a:r>
            <a:r>
              <a:rPr lang="en-US" altLang="zh-CN" sz="28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AsH</a:t>
            </a:r>
            <a:r>
              <a:rPr lang="en-US" altLang="zh-CN" sz="28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气体导入热玻璃管，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AsH</a:t>
            </a:r>
            <a:r>
              <a:rPr lang="en-US" altLang="zh-CN" sz="28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在加热部位分解产生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As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As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积集而成亮黑色的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砷镜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"(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能检出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0.007mgAs)</a:t>
            </a:r>
            <a:endParaRPr lang="zh-CN" altLang="en-US" sz="2800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1935480" y="1669703"/>
            <a:ext cx="868680" cy="137160"/>
            <a:chOff x="2118360" y="1737360"/>
            <a:chExt cx="868680" cy="13716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2118360" y="1737360"/>
              <a:ext cx="86868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118360" y="1874520"/>
              <a:ext cx="86868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454624" y="5076763"/>
            <a:ext cx="11094720" cy="138499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古氏试砷法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：将盐酸、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Zn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与含砷试样混合，生成的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AsH</a:t>
            </a:r>
            <a:r>
              <a:rPr lang="en-US" altLang="zh-CN" sz="28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通入硝酸银溶液中，生成银沉淀。该反应可检验出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0.005mg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As</a:t>
            </a:r>
            <a:r>
              <a:rPr lang="en-US" altLang="zh-CN" sz="28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  <a:r>
              <a:rPr lang="en-US" altLang="zh-CN" sz="28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，灵敏度超过马氏试砷法。</a:t>
            </a:r>
            <a:endParaRPr lang="zh-CN" altLang="en-US" sz="2800" b="1" i="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19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895</Words>
  <Application>Microsoft Office PowerPoint</Application>
  <PresentationFormat>宽屏</PresentationFormat>
  <Paragraphs>151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黑体</vt:lpstr>
      <vt:lpstr>华文楷体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Verdana</vt:lpstr>
      <vt:lpstr>Wingdings</vt:lpstr>
      <vt:lpstr>Office 主题</vt:lpstr>
      <vt:lpstr>认识元素周期律</vt:lpstr>
      <vt:lpstr>PowerPoint 演示文稿</vt:lpstr>
      <vt:lpstr>PowerPoint 演示文稿</vt:lpstr>
      <vt:lpstr>PowerPoint 演示文稿</vt:lpstr>
      <vt:lpstr>PowerPoint 演示文稿</vt:lpstr>
      <vt:lpstr>【资料】</vt:lpstr>
      <vt:lpstr>PowerPoint 演示文稿</vt:lpstr>
      <vt:lpstr>PowerPoint 演示文稿</vt:lpstr>
      <vt:lpstr>两种检验AsH3的方法</vt:lpstr>
      <vt:lpstr>【小结】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小 马哥</cp:lastModifiedBy>
  <cp:revision>77</cp:revision>
  <dcterms:created xsi:type="dcterms:W3CDTF">2020-02-01T09:02:27Z</dcterms:created>
  <dcterms:modified xsi:type="dcterms:W3CDTF">2020-02-07T11:40:27Z</dcterms:modified>
</cp:coreProperties>
</file>