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5"/>
  </p:notesMasterIdLst>
  <p:sldIdLst>
    <p:sldId id="258" r:id="rId2"/>
    <p:sldId id="269" r:id="rId3"/>
    <p:sldId id="432" r:id="rId4"/>
    <p:sldId id="430" r:id="rId5"/>
    <p:sldId id="433" r:id="rId6"/>
    <p:sldId id="434" r:id="rId7"/>
    <p:sldId id="435" r:id="rId8"/>
    <p:sldId id="436" r:id="rId9"/>
    <p:sldId id="274" r:id="rId10"/>
    <p:sldId id="307" r:id="rId11"/>
    <p:sldId id="308" r:id="rId12"/>
    <p:sldId id="342" r:id="rId13"/>
    <p:sldId id="260" r:id="rId14"/>
    <p:sldId id="341" r:id="rId15"/>
    <p:sldId id="310" r:id="rId16"/>
    <p:sldId id="309" r:id="rId17"/>
    <p:sldId id="314" r:id="rId18"/>
    <p:sldId id="276" r:id="rId19"/>
    <p:sldId id="264" r:id="rId20"/>
    <p:sldId id="343" r:id="rId21"/>
    <p:sldId id="261" r:id="rId22"/>
    <p:sldId id="263" r:id="rId23"/>
    <p:sldId id="273" r:id="rId24"/>
    <p:sldId id="277" r:id="rId25"/>
    <p:sldId id="345" r:id="rId26"/>
    <p:sldId id="347" r:id="rId27"/>
    <p:sldId id="346" r:id="rId28"/>
    <p:sldId id="348" r:id="rId29"/>
    <p:sldId id="279" r:id="rId30"/>
    <p:sldId id="285" r:id="rId31"/>
    <p:sldId id="437" r:id="rId32"/>
    <p:sldId id="352" r:id="rId33"/>
    <p:sldId id="257" r:id="rId34"/>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0" d="100"/>
          <a:sy n="80" d="100"/>
        </p:scale>
        <p:origin x="-87"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2020/2/19</a:t>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3056845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E6FDB6-6D2B-46C1-9FA1-D82906A37C3A}" type="slidenum">
              <a:rPr lang="zh-CN" altLang="en-US" smtClean="0"/>
              <a:t>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2020/2/19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2020/2/19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2020/2/19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2020/2/19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2020/2/19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2020/2/19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2020/2/19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2020/2/19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2020/2/19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2020/2/19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2020/2/19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image" Target="../media/image22.jpe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4"/>
          <a:srcRect r="531"/>
          <a:stretch>
            <a:fillRect/>
          </a:stretch>
        </p:blipFill>
        <p:spPr>
          <a:xfrm>
            <a:off x="0" y="0"/>
            <a:ext cx="12192000" cy="6858000"/>
          </a:xfrm>
          <a:prstGeom prst="rect">
            <a:avLst/>
          </a:prstGeom>
        </p:spPr>
      </p:pic>
      <p:sp>
        <p:nvSpPr>
          <p:cNvPr id="15" name="标题 14"/>
          <p:cNvSpPr>
            <a:spLocks noGrp="1"/>
          </p:cNvSpPr>
          <p:nvPr>
            <p:ph type="ctrTitle" idx="13"/>
          </p:nvPr>
        </p:nvSpPr>
        <p:spPr>
          <a:xfrm>
            <a:off x="4512297" y="2558640"/>
            <a:ext cx="7366431" cy="971127"/>
          </a:xfrm>
        </p:spPr>
        <p:txBody>
          <a:bodyPr>
            <a:normAutofit fontScale="90000"/>
          </a:bodyPr>
          <a:lstStyle/>
          <a:p>
            <a:pPr algn="ctr"/>
            <a:r>
              <a:rPr lang="zh-CN" altLang="en-US" sz="3735" b="1" spc="300" dirty="0">
                <a:solidFill>
                  <a:srgbClr val="FF0000"/>
                </a:solidFill>
                <a:latin typeface="微软雅黑" charset="-122"/>
                <a:ea typeface="微软雅黑" charset="-122"/>
                <a:sym typeface="+mn-ea"/>
              </a:rPr>
              <a:t>必修（二）</a:t>
            </a:r>
            <a:r>
              <a:rPr lang="en-US" altLang="zh-CN" sz="3735" b="1" spc="300" dirty="0">
                <a:solidFill>
                  <a:srgbClr val="FF0000"/>
                </a:solidFill>
                <a:latin typeface="微软雅黑" charset="-122"/>
                <a:ea typeface="微软雅黑" charset="-122"/>
                <a:sym typeface="+mn-ea"/>
              </a:rPr>
              <a:t>Unit 5 </a:t>
            </a:r>
            <a:r>
              <a:rPr lang="zh-CN" altLang="en-US" sz="3735" b="1" spc="300" dirty="0">
                <a:solidFill>
                  <a:srgbClr val="FF0000"/>
                </a:solidFill>
                <a:latin typeface="微软雅黑" charset="-122"/>
                <a:ea typeface="微软雅黑" charset="-122"/>
                <a:sym typeface="+mn-ea"/>
              </a:rPr>
              <a:t>词汇学习</a:t>
            </a:r>
            <a:r>
              <a:rPr lang="en-US" altLang="zh-CN" sz="3735" b="1" spc="300" dirty="0">
                <a:solidFill>
                  <a:srgbClr val="FF0000"/>
                </a:solidFill>
                <a:latin typeface="微软雅黑" charset="-122"/>
                <a:ea typeface="微软雅黑" charset="-122"/>
                <a:sym typeface="+mn-ea"/>
              </a:rPr>
              <a:t/>
            </a:r>
            <a:br>
              <a:rPr lang="en-US" altLang="zh-CN" sz="3735" b="1" spc="300" dirty="0">
                <a:solidFill>
                  <a:srgbClr val="FF0000"/>
                </a:solidFill>
                <a:latin typeface="微软雅黑" charset="-122"/>
                <a:ea typeface="微软雅黑" charset="-122"/>
                <a:sym typeface="+mn-ea"/>
              </a:rPr>
            </a:br>
            <a:r>
              <a:rPr lang="zh-CN" altLang="en-US" sz="3735" b="1" spc="300" dirty="0">
                <a:solidFill>
                  <a:srgbClr val="FF0000"/>
                </a:solidFill>
                <a:latin typeface="微软雅黑" charset="-122"/>
                <a:ea typeface="微软雅黑" charset="-122"/>
                <a:sym typeface="+mn-ea"/>
              </a:rPr>
              <a:t>（</a:t>
            </a:r>
            <a:r>
              <a:rPr lang="en-US" altLang="zh-CN" sz="3735" b="1" spc="300" dirty="0">
                <a:solidFill>
                  <a:srgbClr val="FF0000"/>
                </a:solidFill>
                <a:latin typeface="微软雅黑" charset="-122"/>
                <a:ea typeface="微软雅黑" charset="-122"/>
                <a:sym typeface="+mn-ea"/>
              </a:rPr>
              <a:t>2</a:t>
            </a:r>
            <a:r>
              <a:rPr lang="zh-CN" altLang="en-US" sz="3735" b="1" spc="300" dirty="0">
                <a:solidFill>
                  <a:srgbClr val="FF0000"/>
                </a:solidFill>
                <a:latin typeface="微软雅黑" charset="-122"/>
                <a:ea typeface="微软雅黑" charset="-122"/>
                <a:sym typeface="+mn-ea"/>
              </a:rPr>
              <a:t>）</a:t>
            </a:r>
            <a:endParaRPr lang="zh-CN" altLang="en-US" sz="3735" dirty="0">
              <a:solidFill>
                <a:srgbClr val="FF0000"/>
              </a:solidFill>
            </a:endParaRPr>
          </a:p>
        </p:txBody>
      </p:sp>
      <p:sp>
        <p:nvSpPr>
          <p:cNvPr id="10" name="矩形 9"/>
          <p:cNvSpPr/>
          <p:nvPr/>
        </p:nvSpPr>
        <p:spPr>
          <a:xfrm>
            <a:off x="6494780" y="4847167"/>
            <a:ext cx="4802293" cy="707390"/>
          </a:xfrm>
          <a:prstGeom prst="rect">
            <a:avLst/>
          </a:prstGeom>
        </p:spPr>
        <p:txBody>
          <a:bodyPr wrap="square">
            <a:spAutoFit/>
          </a:bodyPr>
          <a:lstStyle/>
          <a:p>
            <a:pPr algn="l">
              <a:lnSpc>
                <a:spcPct val="150000"/>
              </a:lnSpc>
            </a:pPr>
            <a:r>
              <a:rPr lang="en-US" altLang="zh-CN" sz="2400" b="1" spc="226" dirty="0">
                <a:solidFill>
                  <a:schemeClr val="tx1"/>
                </a:solidFill>
                <a:latin typeface="楷体" panose="02010609060101010101" charset="-122"/>
                <a:ea typeface="楷体" panose="02010609060101010101" charset="-122"/>
                <a:cs typeface="楷体" panose="02010609060101010101" charset="-122"/>
              </a:rPr>
              <a:t>  </a:t>
            </a:r>
            <a:r>
              <a:rPr lang="en-US" altLang="zh-CN" sz="2665" spc="226" dirty="0">
                <a:solidFill>
                  <a:schemeClr val="tx1"/>
                </a:solidFill>
                <a:latin typeface="微软雅黑" charset="-122"/>
                <a:ea typeface="微软雅黑" charset="-122"/>
              </a:rPr>
              <a:t> </a:t>
            </a:r>
          </a:p>
        </p:txBody>
      </p:sp>
      <p:sp>
        <p:nvSpPr>
          <p:cNvPr id="11" name="文本框 10"/>
          <p:cNvSpPr txBox="1"/>
          <p:nvPr/>
        </p:nvSpPr>
        <p:spPr>
          <a:xfrm>
            <a:off x="5422159" y="1592164"/>
            <a:ext cx="5458460" cy="583565"/>
          </a:xfrm>
          <a:prstGeom prst="rect">
            <a:avLst/>
          </a:prstGeom>
          <a:noFill/>
        </p:spPr>
        <p:txBody>
          <a:bodyPr wrap="square" rtlCol="0">
            <a:spAutoFit/>
          </a:bodyPr>
          <a:lstStyle/>
          <a:p>
            <a:pPr algn="ctr"/>
            <a:r>
              <a:rPr lang="zh-CN" altLang="en-US" sz="2665" b="1" spc="226" dirty="0">
                <a:solidFill>
                  <a:srgbClr val="002060"/>
                </a:solidFill>
                <a:latin typeface="微软雅黑" charset="-122"/>
                <a:ea typeface="微软雅黑" charset="-122"/>
                <a:cs typeface="楷体" panose="02010609060101010101" charset="-122"/>
                <a:sym typeface="+mn-ea"/>
              </a:rPr>
              <a:t>朝阳区线上课堂</a:t>
            </a:r>
            <a:r>
              <a:rPr lang="en-US" altLang="zh-CN" sz="2665" b="1" spc="226" dirty="0">
                <a:solidFill>
                  <a:srgbClr val="002060"/>
                </a:solidFill>
                <a:latin typeface="微软雅黑" charset="-122"/>
                <a:ea typeface="微软雅黑" charset="-122"/>
                <a:cs typeface="楷体" panose="02010609060101010101" charset="-122"/>
                <a:sym typeface="+mn-ea"/>
              </a:rPr>
              <a:t>·</a:t>
            </a:r>
            <a:r>
              <a:rPr lang="zh-CN" altLang="en-US" sz="2665" b="1" spc="226" dirty="0">
                <a:solidFill>
                  <a:srgbClr val="002060"/>
                </a:solidFill>
                <a:latin typeface="微软雅黑" charset="-122"/>
                <a:ea typeface="微软雅黑" charset="-122"/>
                <a:cs typeface="楷体" panose="02010609060101010101" charset="-122"/>
                <a:sym typeface="+mn-ea"/>
              </a:rPr>
              <a:t>高一年级英语</a:t>
            </a:r>
            <a:r>
              <a:rPr lang="zh-CN" altLang="en-US" sz="3200" b="1" spc="226" dirty="0">
                <a:solidFill>
                  <a:srgbClr val="002060"/>
                </a:solidFill>
                <a:latin typeface="微软雅黑" charset="-122"/>
                <a:ea typeface="微软雅黑" charset="-122"/>
                <a:cs typeface="楷体" panose="02010609060101010101" charset="-122"/>
                <a:sym typeface="+mn-ea"/>
              </a:rPr>
              <a:t> </a:t>
            </a:r>
          </a:p>
        </p:txBody>
      </p:sp>
      <p:sp>
        <p:nvSpPr>
          <p:cNvPr id="9" name="文本框 8"/>
          <p:cNvSpPr txBox="1"/>
          <p:nvPr/>
        </p:nvSpPr>
        <p:spPr>
          <a:xfrm>
            <a:off x="4432299" y="4932753"/>
            <a:ext cx="6448320" cy="707390"/>
          </a:xfrm>
          <a:prstGeom prst="rect">
            <a:avLst/>
          </a:prstGeom>
          <a:noFill/>
        </p:spPr>
        <p:txBody>
          <a:bodyPr wrap="square" rtlCol="0">
            <a:spAutoFit/>
          </a:bodyPr>
          <a:lstStyle/>
          <a:p>
            <a:pPr algn="ctr">
              <a:lnSpc>
                <a:spcPct val="150000"/>
              </a:lnSpc>
            </a:pPr>
            <a:r>
              <a:rPr lang="zh-CN" altLang="en-US" sz="2665" spc="226" dirty="0">
                <a:solidFill>
                  <a:schemeClr val="bg2">
                    <a:lumMod val="10000"/>
                  </a:schemeClr>
                </a:solidFill>
                <a:latin typeface="微软雅黑" charset="-122"/>
                <a:ea typeface="微软雅黑" charset="-122"/>
              </a:rPr>
              <a:t>北京市第十七中学   李海燕</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
            <a:ext cx="10515600" cy="1260000"/>
          </a:xfrm>
        </p:spPr>
        <p:txBody>
          <a:bodyPr/>
          <a:lstStyle/>
          <a:p>
            <a:pPr algn="ctr"/>
            <a:r>
              <a:rPr lang="en-US" altLang="zh-CN" dirty="0">
                <a:latin typeface="Arial Black" panose="020B0A04020102020204" pitchFamily="34" charset="0"/>
              </a:rPr>
              <a:t>trap  </a:t>
            </a:r>
            <a:r>
              <a:rPr lang="en-US" altLang="zh-CN" dirty="0">
                <a:latin typeface="Arial" panose="020B0604020202090204" pitchFamily="34" charset="0"/>
                <a:cs typeface="Arial" panose="020B0604020202090204" pitchFamily="34" charset="0"/>
              </a:rPr>
              <a:t>v. </a:t>
            </a:r>
            <a:endParaRPr lang="zh-CN" altLang="en-US" dirty="0">
              <a:latin typeface="Arial" panose="020B0604020202090204" pitchFamily="34" charset="0"/>
              <a:cs typeface="Arial" panose="020B0604020202090204" pitchFamily="34" charset="0"/>
            </a:endParaRPr>
          </a:p>
        </p:txBody>
      </p:sp>
      <p:sp>
        <p:nvSpPr>
          <p:cNvPr id="3" name="内容占位符 2"/>
          <p:cNvSpPr>
            <a:spLocks noGrp="1"/>
          </p:cNvSpPr>
          <p:nvPr>
            <p:ph idx="1"/>
          </p:nvPr>
        </p:nvSpPr>
        <p:spPr>
          <a:xfrm>
            <a:off x="377190" y="1087120"/>
            <a:ext cx="11734165" cy="6280785"/>
          </a:xfrm>
        </p:spPr>
        <p:txBody>
          <a:bodyPr>
            <a:normAutofit fontScale="95000"/>
          </a:bodyPr>
          <a:lstStyle/>
          <a:p>
            <a:pPr marL="0" indent="0">
              <a:lnSpc>
                <a:spcPct val="100000"/>
              </a:lnSpc>
              <a:buNone/>
            </a:pPr>
            <a:r>
              <a:rPr lang="en-US" altLang="zh-CN" sz="5800" dirty="0">
                <a:solidFill>
                  <a:srgbClr val="0070C0"/>
                </a:solidFill>
                <a:latin typeface="Times New Roman" panose="02020503050405090304" pitchFamily="18" charset="0"/>
                <a:cs typeface="Times New Roman" panose="02020503050405090304" pitchFamily="18" charset="0"/>
              </a:rPr>
              <a:t> </a:t>
            </a:r>
            <a:endParaRPr lang="en-US" altLang="zh-CN" sz="4200" dirty="0">
              <a:latin typeface="Times New Roman" panose="02020603050405020304" pitchFamily="18" charset="0"/>
              <a:cs typeface="Times New Roman" panose="02020603050405020304" pitchFamily="18" charset="0"/>
              <a:sym typeface="+mn-ea"/>
            </a:endParaRPr>
          </a:p>
          <a:p>
            <a:pPr>
              <a:lnSpc>
                <a:spcPct val="100000"/>
              </a:lnSpc>
            </a:pPr>
            <a:r>
              <a:rPr lang="en-US" altLang="zh-CN" sz="4200" dirty="0">
                <a:latin typeface="Times New Roman" panose="02020603050405020304" pitchFamily="18" charset="0"/>
                <a:cs typeface="Times New Roman" panose="02020603050405020304" pitchFamily="18" charset="0"/>
                <a:sym typeface="+mn-ea"/>
              </a:rPr>
              <a:t> The door closed behind them and they </a:t>
            </a:r>
            <a:r>
              <a:rPr lang="en-US" altLang="zh-CN" sz="4200" u="sng" dirty="0">
                <a:solidFill>
                  <a:srgbClr val="0070C0"/>
                </a:solidFill>
                <a:latin typeface="Times New Roman" panose="02020603050405020304" pitchFamily="18" charset="0"/>
                <a:cs typeface="Times New Roman" panose="02020603050405020304" pitchFamily="18" charset="0"/>
                <a:sym typeface="+mn-ea"/>
              </a:rPr>
              <a:t>were</a:t>
            </a:r>
            <a:r>
              <a:rPr lang="en-US" altLang="zh-CN" sz="4200" u="sng" dirty="0">
                <a:latin typeface="Times New Roman" panose="02020603050405020304" pitchFamily="18" charset="0"/>
                <a:cs typeface="Times New Roman" panose="02020603050405020304" pitchFamily="18" charset="0"/>
                <a:sym typeface="+mn-ea"/>
              </a:rPr>
              <a:t> </a:t>
            </a:r>
            <a:r>
              <a:rPr lang="en-US" altLang="zh-CN" sz="4200" u="sng" dirty="0">
                <a:solidFill>
                  <a:srgbClr val="0070C0"/>
                </a:solidFill>
                <a:latin typeface="Times New Roman" panose="02020603050405020304" pitchFamily="18" charset="0"/>
                <a:cs typeface="Times New Roman" panose="02020603050405020304" pitchFamily="18" charset="0"/>
                <a:sym typeface="+mn-ea"/>
              </a:rPr>
              <a:t>trapped</a:t>
            </a:r>
            <a:r>
              <a:rPr lang="en-US" altLang="zh-CN" sz="4200" dirty="0">
                <a:latin typeface="Times New Roman" panose="02020603050405020304" pitchFamily="18" charset="0"/>
                <a:cs typeface="Times New Roman" panose="02020603050405020304" pitchFamily="18" charset="0"/>
                <a:sym typeface="+mn-ea"/>
              </a:rPr>
              <a:t>. </a:t>
            </a:r>
          </a:p>
          <a:p>
            <a:pPr>
              <a:lnSpc>
                <a:spcPct val="100000"/>
              </a:lnSpc>
            </a:pPr>
            <a:r>
              <a:rPr lang="en-US" altLang="zh-CN" sz="4200" dirty="0">
                <a:latin typeface="Times New Roman" panose="02020603050405020304" pitchFamily="18" charset="0"/>
                <a:cs typeface="Times New Roman" panose="02020603050405020304" pitchFamily="18" charset="0"/>
                <a:sym typeface="+mn-ea"/>
              </a:rPr>
              <a:t>  A man ___________(</a:t>
            </a:r>
            <a:r>
              <a:rPr lang="zh-CN" altLang="en-US" sz="4200" dirty="0">
                <a:latin typeface="Times New Roman" panose="02020603050405020304" pitchFamily="18" charset="0"/>
                <a:cs typeface="Times New Roman" panose="02020603050405020304" pitchFamily="18" charset="0"/>
                <a:sym typeface="+mn-ea"/>
              </a:rPr>
              <a:t>被困在</a:t>
            </a:r>
            <a:r>
              <a:rPr lang="en-US" altLang="zh-CN" sz="4200" dirty="0">
                <a:latin typeface="Times New Roman" panose="02020603050405020304" pitchFamily="18" charset="0"/>
                <a:cs typeface="Times New Roman" panose="02020603050405020304" pitchFamily="18" charset="0"/>
                <a:sym typeface="+mn-ea"/>
              </a:rPr>
              <a:t>)on the top floor of a  </a:t>
            </a:r>
          </a:p>
          <a:p>
            <a:pPr marL="0" indent="0">
              <a:lnSpc>
                <a:spcPct val="100000"/>
              </a:lnSpc>
              <a:buNone/>
            </a:pPr>
            <a:r>
              <a:rPr lang="en-US" altLang="zh-CN" sz="4200" dirty="0">
                <a:latin typeface="Times New Roman" panose="02020603050405020304" pitchFamily="18" charset="0"/>
                <a:cs typeface="Times New Roman" panose="02020603050405020304" pitchFamily="18" charset="0"/>
                <a:sym typeface="+mn-ea"/>
              </a:rPr>
              <a:t>  burning  house.</a:t>
            </a:r>
            <a:endParaRPr lang="en-US" altLang="zh-CN" sz="4200" dirty="0">
              <a:latin typeface="Times New Roman" panose="02020603050405020304" pitchFamily="18" charset="0"/>
              <a:cs typeface="Times New Roman" panose="02020603050405020304" pitchFamily="18" charset="0"/>
            </a:endParaRPr>
          </a:p>
          <a:p>
            <a:pPr>
              <a:lnSpc>
                <a:spcPct val="100000"/>
              </a:lnSpc>
            </a:pPr>
            <a:r>
              <a:rPr lang="en-US" altLang="zh-CN" sz="4200" dirty="0">
                <a:latin typeface="Times New Roman" panose="02020603050405020304" pitchFamily="18" charset="0"/>
                <a:cs typeface="Times New Roman" panose="02020603050405020304" pitchFamily="18" charset="0"/>
                <a:sym typeface="+mn-ea"/>
              </a:rPr>
              <a:t>  </a:t>
            </a:r>
            <a:r>
              <a:rPr lang="en-US" altLang="zh-CN" sz="4200" dirty="0">
                <a:solidFill>
                  <a:srgbClr val="0070C0"/>
                </a:solidFill>
                <a:latin typeface="Times New Roman" panose="02020603050405020304" pitchFamily="18" charset="0"/>
                <a:cs typeface="Times New Roman" panose="02020603050405020304" pitchFamily="18" charset="0"/>
              </a:rPr>
              <a:t>[ to be in a bad situation]</a:t>
            </a:r>
            <a:endParaRPr lang="en-US" altLang="zh-CN" sz="4200" dirty="0">
              <a:latin typeface="Times New Roman" panose="02020603050405020304" pitchFamily="18" charset="0"/>
              <a:cs typeface="Times New Roman" panose="02020603050405020304" pitchFamily="18" charset="0"/>
            </a:endParaRPr>
          </a:p>
          <a:p>
            <a:pPr>
              <a:lnSpc>
                <a:spcPct val="100000"/>
              </a:lnSpc>
            </a:pPr>
            <a:r>
              <a:rPr lang="en-US" altLang="zh-CN" sz="4200" dirty="0">
                <a:latin typeface="Times New Roman" panose="02020603050405020304" pitchFamily="18" charset="0"/>
                <a:cs typeface="Times New Roman" panose="02020603050405020304" pitchFamily="18" charset="0"/>
                <a:sym typeface="+mn-ea"/>
              </a:rPr>
              <a:t>Many women </a:t>
            </a:r>
            <a:r>
              <a:rPr lang="en-US" altLang="zh-CN" sz="4200" u="sng" dirty="0">
                <a:solidFill>
                  <a:schemeClr val="accent5"/>
                </a:solidFill>
                <a:latin typeface="Times New Roman" panose="02020603050405020304" pitchFamily="18" charset="0"/>
                <a:cs typeface="Times New Roman" panose="02020603050405020304" pitchFamily="18" charset="0"/>
                <a:sym typeface="+mn-ea"/>
              </a:rPr>
              <a:t>are </a:t>
            </a:r>
            <a:r>
              <a:rPr lang="en-US" altLang="zh-CN" sz="4200" u="sng" dirty="0">
                <a:solidFill>
                  <a:srgbClr val="0070C0"/>
                </a:solidFill>
                <a:latin typeface="Times New Roman" panose="02020603050405020304" pitchFamily="18" charset="0"/>
                <a:cs typeface="Times New Roman" panose="02020603050405020304" pitchFamily="18" charset="0"/>
                <a:sym typeface="+mn-ea"/>
              </a:rPr>
              <a:t>trapped</a:t>
            </a:r>
            <a:r>
              <a:rPr lang="en-US" altLang="zh-CN" sz="4200" dirty="0">
                <a:solidFill>
                  <a:srgbClr val="0070C0"/>
                </a:solidFill>
                <a:latin typeface="Times New Roman" panose="02020603050405020304" pitchFamily="18" charset="0"/>
                <a:cs typeface="Times New Roman" panose="02020603050405020304" pitchFamily="18" charset="0"/>
                <a:sym typeface="+mn-ea"/>
              </a:rPr>
              <a:t> in </a:t>
            </a:r>
            <a:r>
              <a:rPr lang="en-US" altLang="zh-CN" sz="4200" dirty="0">
                <a:latin typeface="Times New Roman" panose="02020603050405020304" pitchFamily="18" charset="0"/>
                <a:cs typeface="Times New Roman" panose="02020603050405020304" pitchFamily="18" charset="0"/>
                <a:sym typeface="+mn-ea"/>
              </a:rPr>
              <a:t>the loveless marriages.</a:t>
            </a:r>
          </a:p>
          <a:p>
            <a:pPr marL="0" indent="0">
              <a:lnSpc>
                <a:spcPct val="100000"/>
              </a:lnSpc>
              <a:buNone/>
            </a:pPr>
            <a:r>
              <a:rPr lang="en-US" altLang="zh-CN" sz="4200" dirty="0">
                <a:solidFill>
                  <a:srgbClr val="0070C0"/>
                </a:solidFill>
                <a:latin typeface="Times New Roman" panose="02020603050405020304" pitchFamily="18" charset="0"/>
                <a:cs typeface="Times New Roman" panose="02020603050405020304" pitchFamily="18" charset="0"/>
              </a:rPr>
              <a:t>  </a:t>
            </a:r>
            <a:endParaRPr lang="en-US" altLang="zh-CN" dirty="0">
              <a:latin typeface="Times New Roman" panose="02020503050405090304" pitchFamily="18" charset="0"/>
              <a:cs typeface="Times New Roman" panose="02020503050405090304" pitchFamily="18" charset="0"/>
            </a:endParaRPr>
          </a:p>
        </p:txBody>
      </p:sp>
      <p:sp>
        <p:nvSpPr>
          <p:cNvPr id="4" name="文本框 3"/>
          <p:cNvSpPr txBox="1"/>
          <p:nvPr/>
        </p:nvSpPr>
        <p:spPr>
          <a:xfrm>
            <a:off x="2507308" y="2721114"/>
            <a:ext cx="2778325" cy="707886"/>
          </a:xfrm>
          <a:prstGeom prst="rect">
            <a:avLst/>
          </a:prstGeom>
          <a:noFill/>
        </p:spPr>
        <p:txBody>
          <a:bodyPr wrap="none" rtlCol="0" anchor="t">
            <a:spAutoFit/>
          </a:bodyPr>
          <a:lstStyle/>
          <a:p>
            <a:r>
              <a:rPr lang="en-US" altLang="zh-CN" sz="4000" dirty="0">
                <a:solidFill>
                  <a:srgbClr val="0070C0"/>
                </a:solidFill>
                <a:latin typeface="Times New Roman" panose="02020503050405090304" pitchFamily="18" charset="0"/>
                <a:cs typeface="Times New Roman" panose="02020503050405090304" pitchFamily="18" charset="0"/>
                <a:sym typeface="+mn-ea"/>
              </a:rPr>
              <a:t>was trapped</a:t>
            </a:r>
            <a:r>
              <a:rPr lang="en-US" altLang="zh-CN" sz="4000" dirty="0">
                <a:latin typeface="Times New Roman" panose="02020503050405090304" pitchFamily="18" charset="0"/>
                <a:cs typeface="Times New Roman" panose="02020503050405090304" pitchFamily="18" charset="0"/>
                <a:sym typeface="+mn-ea"/>
              </a:rPr>
              <a:t> </a:t>
            </a:r>
            <a:endParaRPr lang="zh-CN" altLang="en-US" sz="4000" dirty="0"/>
          </a:p>
        </p:txBody>
      </p:sp>
      <p:sp>
        <p:nvSpPr>
          <p:cNvPr id="5" name="文本框 4">
            <a:extLst>
              <a:ext uri="{FF2B5EF4-FFF2-40B4-BE49-F238E27FC236}">
                <a16:creationId xmlns:a16="http://schemas.microsoft.com/office/drawing/2014/main" xmlns="" id="{50CBFA56-84B2-4FFA-8BD7-7B8E147562F3}"/>
              </a:ext>
            </a:extLst>
          </p:cNvPr>
          <p:cNvSpPr txBox="1"/>
          <p:nvPr/>
        </p:nvSpPr>
        <p:spPr>
          <a:xfrm>
            <a:off x="575022" y="967572"/>
            <a:ext cx="6478377" cy="766557"/>
          </a:xfrm>
          <a:prstGeom prst="rect">
            <a:avLst/>
          </a:prstGeom>
          <a:noFill/>
        </p:spPr>
        <p:txBody>
          <a:bodyPr wrap="none" rtlCol="0" anchor="t">
            <a:spAutoFit/>
          </a:bodyPr>
          <a:lstStyle/>
          <a:p>
            <a:pPr marL="0" indent="0">
              <a:lnSpc>
                <a:spcPct val="120000"/>
              </a:lnSpc>
              <a:buNone/>
            </a:pPr>
            <a:r>
              <a:rPr lang="en-US" altLang="zh-CN" sz="4000" dirty="0">
                <a:solidFill>
                  <a:srgbClr val="0070C0"/>
                </a:solidFill>
                <a:latin typeface="Times New Roman" panose="02020503050405090304" pitchFamily="18" charset="0"/>
                <a:cs typeface="Times New Roman" panose="02020503050405090304" pitchFamily="18" charset="0"/>
                <a:sym typeface="+mn-ea"/>
              </a:rPr>
              <a:t>v. [ to be in a dangerous place]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linds(horizont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0"/>
            <a:ext cx="10515600" cy="1028700"/>
          </a:xfrm>
        </p:spPr>
        <p:txBody>
          <a:bodyPr/>
          <a:lstStyle/>
          <a:p>
            <a:pPr algn="ctr"/>
            <a:r>
              <a:rPr lang="en-US" altLang="zh-CN" dirty="0">
                <a:latin typeface="Arial Black" panose="020B0A04020102020204" pitchFamily="34" charset="0"/>
              </a:rPr>
              <a:t>trap  </a:t>
            </a:r>
            <a:r>
              <a:rPr lang="en-US" altLang="zh-CN" dirty="0">
                <a:latin typeface="Arial" panose="020B0604020202090204" pitchFamily="34" charset="0"/>
                <a:cs typeface="Arial" panose="020B0604020202090204" pitchFamily="34" charset="0"/>
              </a:rPr>
              <a:t>n. </a:t>
            </a:r>
            <a:endParaRPr lang="zh-CN" altLang="en-US" dirty="0">
              <a:latin typeface="Arial" panose="020B0604020202090204" pitchFamily="34" charset="0"/>
              <a:cs typeface="Arial" panose="020B0604020202090204" pitchFamily="34" charset="0"/>
            </a:endParaRPr>
          </a:p>
        </p:txBody>
      </p:sp>
      <p:sp>
        <p:nvSpPr>
          <p:cNvPr id="3" name="内容占位符 2"/>
          <p:cNvSpPr>
            <a:spLocks noGrp="1"/>
          </p:cNvSpPr>
          <p:nvPr>
            <p:ph idx="1"/>
          </p:nvPr>
        </p:nvSpPr>
        <p:spPr>
          <a:xfrm>
            <a:off x="629285" y="4088765"/>
            <a:ext cx="10139680" cy="3080385"/>
          </a:xfrm>
        </p:spPr>
        <p:txBody>
          <a:bodyPr>
            <a:normAutofit/>
          </a:bodyPr>
          <a:lstStyle/>
          <a:p>
            <a:pPr indent="0" fontAlgn="auto">
              <a:lnSpc>
                <a:spcPct val="130000"/>
              </a:lnSpc>
              <a:spcBef>
                <a:spcPts val="0"/>
              </a:spcBef>
              <a:buNone/>
            </a:pPr>
            <a:r>
              <a:rPr lang="en-US" altLang="zh-CN" sz="3200" dirty="0">
                <a:latin typeface="Times New Roman" panose="02020503050405090304" pitchFamily="18" charset="0"/>
                <a:cs typeface="Times New Roman" panose="02020503050405090304" pitchFamily="18" charset="0"/>
                <a:sym typeface="+mn-ea"/>
              </a:rPr>
              <a:t>Translate the sentence and tell the meaning of “trap”.</a:t>
            </a:r>
          </a:p>
          <a:p>
            <a:pPr indent="0" fontAlgn="auto">
              <a:lnSpc>
                <a:spcPct val="130000"/>
              </a:lnSpc>
              <a:spcBef>
                <a:spcPts val="0"/>
              </a:spcBef>
              <a:buNone/>
            </a:pPr>
            <a:r>
              <a:rPr lang="en-US" altLang="zh-CN" sz="3200" dirty="0">
                <a:latin typeface="Times New Roman" panose="02020503050405090304" pitchFamily="18" charset="0"/>
                <a:cs typeface="Times New Roman" panose="02020503050405090304" pitchFamily="18" charset="0"/>
                <a:sym typeface="+mn-ea"/>
              </a:rPr>
              <a:t>The police </a:t>
            </a:r>
            <a:r>
              <a:rPr lang="en-US" altLang="zh-CN" sz="3200" u="sng" dirty="0">
                <a:latin typeface="Times New Roman" panose="02020503050405090304" pitchFamily="18" charset="0"/>
                <a:cs typeface="Times New Roman" panose="02020503050405090304" pitchFamily="18" charset="0"/>
                <a:sym typeface="+mn-ea"/>
              </a:rPr>
              <a:t>set a trap </a:t>
            </a:r>
            <a:r>
              <a:rPr lang="en-US" altLang="zh-CN" sz="3200" dirty="0">
                <a:latin typeface="Times New Roman" panose="02020503050405090304" pitchFamily="18" charset="0"/>
                <a:cs typeface="Times New Roman" panose="02020503050405090304" pitchFamily="18" charset="0"/>
                <a:sym typeface="+mn-ea"/>
              </a:rPr>
              <a:t>to catch the thief. </a:t>
            </a:r>
          </a:p>
          <a:p>
            <a:pPr indent="0" fontAlgn="auto">
              <a:lnSpc>
                <a:spcPct val="130000"/>
              </a:lnSpc>
              <a:spcBef>
                <a:spcPts val="0"/>
              </a:spcBef>
              <a:buNone/>
            </a:pPr>
            <a:r>
              <a:rPr lang="en-US" altLang="zh-CN" sz="3200" dirty="0">
                <a:latin typeface="Times New Roman" panose="02020503050405090304" pitchFamily="18" charset="0"/>
                <a:cs typeface="Times New Roman" panose="02020503050405090304" pitchFamily="18" charset="0"/>
              </a:rPr>
              <a:t>The rabbit’s leg was caught in the </a:t>
            </a:r>
            <a:r>
              <a:rPr lang="en-US" altLang="zh-CN" sz="3200" u="sng" dirty="0">
                <a:latin typeface="Times New Roman" panose="02020503050405090304" pitchFamily="18" charset="0"/>
                <a:cs typeface="Times New Roman" panose="02020503050405090304" pitchFamily="18" charset="0"/>
              </a:rPr>
              <a:t>trap</a:t>
            </a:r>
            <a:r>
              <a:rPr lang="en-US" altLang="zh-CN" sz="3200" dirty="0">
                <a:latin typeface="Times New Roman" panose="02020503050405090304" pitchFamily="18" charset="0"/>
                <a:cs typeface="Times New Roman" panose="02020503050405090304" pitchFamily="18" charset="0"/>
              </a:rPr>
              <a:t>.</a:t>
            </a:r>
          </a:p>
          <a:p>
            <a:pPr indent="0" fontAlgn="auto">
              <a:lnSpc>
                <a:spcPct val="130000"/>
              </a:lnSpc>
              <a:spcBef>
                <a:spcPts val="0"/>
              </a:spcBef>
              <a:buNone/>
            </a:pPr>
            <a:r>
              <a:rPr lang="en-US" altLang="zh-CN" sz="3200" dirty="0">
                <a:latin typeface="Times New Roman" panose="02020503050405090304" pitchFamily="18" charset="0"/>
                <a:cs typeface="Times New Roman" panose="02020503050405090304" pitchFamily="18" charset="0"/>
              </a:rPr>
              <a:t>Somebody</a:t>
            </a:r>
            <a:r>
              <a:rPr lang="zh-CN" altLang="en-US" sz="3200" dirty="0">
                <a:latin typeface="Times New Roman" panose="02020503050405090304" pitchFamily="18" charset="0"/>
                <a:cs typeface="Times New Roman" panose="02020503050405090304" pitchFamily="18" charset="0"/>
              </a:rPr>
              <a:t> </a:t>
            </a:r>
            <a:r>
              <a:rPr lang="en-US" altLang="zh-CN" sz="3200" dirty="0">
                <a:latin typeface="Times New Roman" panose="02020503050405090304" pitchFamily="18" charset="0"/>
                <a:cs typeface="Times New Roman" panose="02020503050405090304" pitchFamily="18" charset="0"/>
              </a:rPr>
              <a:t>thought</a:t>
            </a:r>
            <a:r>
              <a:rPr lang="zh-CN" altLang="en-US" sz="3200" dirty="0">
                <a:latin typeface="Times New Roman" panose="02020503050405090304" pitchFamily="18" charset="0"/>
                <a:cs typeface="Times New Roman" panose="02020503050405090304" pitchFamily="18" charset="0"/>
              </a:rPr>
              <a:t> </a:t>
            </a:r>
            <a:r>
              <a:rPr lang="en-US" altLang="zh-CN" sz="3200" dirty="0">
                <a:latin typeface="Times New Roman" panose="02020503050405090304" pitchFamily="18" charset="0"/>
                <a:cs typeface="Times New Roman" panose="02020503050405090304" pitchFamily="18" charset="0"/>
              </a:rPr>
              <a:t>marriage</a:t>
            </a:r>
            <a:r>
              <a:rPr lang="zh-CN" altLang="en-US" sz="3200" dirty="0">
                <a:latin typeface="Times New Roman" panose="02020503050405090304" pitchFamily="18" charset="0"/>
                <a:cs typeface="Times New Roman" panose="02020503050405090304" pitchFamily="18" charset="0"/>
              </a:rPr>
              <a:t> </a:t>
            </a:r>
            <a:r>
              <a:rPr lang="en-US" altLang="zh-CN" sz="3200" dirty="0">
                <a:latin typeface="Times New Roman" panose="02020503050405090304" pitchFamily="18" charset="0"/>
                <a:cs typeface="Times New Roman" panose="02020503050405090304" pitchFamily="18" charset="0"/>
              </a:rPr>
              <a:t>was a </a:t>
            </a:r>
            <a:r>
              <a:rPr lang="en-US" altLang="zh-CN" sz="3200" u="sng" dirty="0">
                <a:latin typeface="Times New Roman" panose="02020503050405090304" pitchFamily="18" charset="0"/>
                <a:cs typeface="Times New Roman" panose="02020503050405090304" pitchFamily="18" charset="0"/>
              </a:rPr>
              <a:t>trap</a:t>
            </a:r>
            <a:r>
              <a:rPr lang="en-US" altLang="zh-CN" sz="3200" dirty="0">
                <a:latin typeface="Times New Roman" panose="02020503050405090304" pitchFamily="18" charset="0"/>
                <a:cs typeface="Times New Roman" panose="02020503050405090304" pitchFamily="18" charset="0"/>
              </a:rPr>
              <a:t>.</a:t>
            </a:r>
            <a:endParaRPr lang="en-US" altLang="zh-CN" dirty="0">
              <a:latin typeface="Times New Roman" panose="02020503050405090304" pitchFamily="18" charset="0"/>
              <a:cs typeface="Times New Roman" panose="02020503050405090304" pitchFamily="18" charset="0"/>
            </a:endParaRPr>
          </a:p>
          <a:p>
            <a:pPr marL="0" indent="0">
              <a:buNone/>
            </a:pPr>
            <a:endParaRPr lang="en-US" altLang="zh-CN" dirty="0">
              <a:latin typeface="Times New Roman" panose="02020503050405090304" pitchFamily="18" charset="0"/>
              <a:cs typeface="Times New Roman" panose="02020503050405090304" pitchFamily="18" charset="0"/>
            </a:endParaRPr>
          </a:p>
        </p:txBody>
      </p:sp>
      <p:pic>
        <p:nvPicPr>
          <p:cNvPr id="4" name="图片 3" descr="截屏2020-02-06上午10.23.07"/>
          <p:cNvPicPr>
            <a:picLocks noChangeAspect="1"/>
          </p:cNvPicPr>
          <p:nvPr/>
        </p:nvPicPr>
        <p:blipFill>
          <a:blip r:embed="rId2"/>
          <a:stretch>
            <a:fillRect/>
          </a:stretch>
        </p:blipFill>
        <p:spPr>
          <a:xfrm>
            <a:off x="1015365" y="758190"/>
            <a:ext cx="2879090" cy="2952115"/>
          </a:xfrm>
          <a:prstGeom prst="rect">
            <a:avLst/>
          </a:prstGeom>
        </p:spPr>
      </p:pic>
      <p:pic>
        <p:nvPicPr>
          <p:cNvPr id="5" name="图片 4" descr="截屏2020-02-06上午10.25.48"/>
          <p:cNvPicPr>
            <a:picLocks noChangeAspect="1"/>
          </p:cNvPicPr>
          <p:nvPr/>
        </p:nvPicPr>
        <p:blipFill>
          <a:blip r:embed="rId3"/>
          <a:stretch>
            <a:fillRect/>
          </a:stretch>
        </p:blipFill>
        <p:spPr>
          <a:xfrm>
            <a:off x="7280910" y="1211580"/>
            <a:ext cx="4435475" cy="2182495"/>
          </a:xfrm>
          <a:prstGeom prst="rect">
            <a:avLst/>
          </a:prstGeom>
        </p:spPr>
      </p:pic>
      <p:pic>
        <p:nvPicPr>
          <p:cNvPr id="6" name="图片 5" descr="截屏2020-02-06上午10.33.17"/>
          <p:cNvPicPr>
            <a:picLocks noChangeAspect="1"/>
          </p:cNvPicPr>
          <p:nvPr/>
        </p:nvPicPr>
        <p:blipFill>
          <a:blip r:embed="rId4"/>
          <a:stretch>
            <a:fillRect/>
          </a:stretch>
        </p:blipFill>
        <p:spPr>
          <a:xfrm>
            <a:off x="4382770" y="758190"/>
            <a:ext cx="2655570" cy="3157855"/>
          </a:xfrm>
          <a:prstGeom prst="rect">
            <a:avLst/>
          </a:prstGeom>
        </p:spPr>
      </p:pic>
      <p:sp>
        <p:nvSpPr>
          <p:cNvPr id="7" name="文本框 6"/>
          <p:cNvSpPr txBox="1"/>
          <p:nvPr/>
        </p:nvSpPr>
        <p:spPr>
          <a:xfrm>
            <a:off x="1306830" y="3325495"/>
            <a:ext cx="2296160" cy="521970"/>
          </a:xfrm>
          <a:prstGeom prst="rect">
            <a:avLst/>
          </a:prstGeom>
          <a:solidFill>
            <a:srgbClr val="FFFF00"/>
          </a:solidFill>
        </p:spPr>
        <p:txBody>
          <a:bodyPr wrap="none" rtlCol="0" anchor="t">
            <a:spAutoFit/>
          </a:bodyPr>
          <a:lstStyle/>
          <a:p>
            <a:r>
              <a:rPr lang="en-US" altLang="zh-CN" sz="2800" dirty="0">
                <a:solidFill>
                  <a:srgbClr val="0070C0"/>
                </a:solidFill>
                <a:latin typeface="Times New Roman" panose="02020503050405090304" pitchFamily="18" charset="0"/>
                <a:cs typeface="Times New Roman" panose="02020503050405090304" pitchFamily="18" charset="0"/>
                <a:sym typeface="+mn-ea"/>
              </a:rPr>
              <a:t>1.[for animals]</a:t>
            </a:r>
          </a:p>
        </p:txBody>
      </p:sp>
      <p:sp>
        <p:nvSpPr>
          <p:cNvPr id="8" name="文本框 7"/>
          <p:cNvSpPr txBox="1"/>
          <p:nvPr/>
        </p:nvSpPr>
        <p:spPr>
          <a:xfrm>
            <a:off x="4382770" y="3325495"/>
            <a:ext cx="2603500" cy="521970"/>
          </a:xfrm>
          <a:prstGeom prst="rect">
            <a:avLst/>
          </a:prstGeom>
          <a:solidFill>
            <a:srgbClr val="FFFF00"/>
          </a:solidFill>
        </p:spPr>
        <p:txBody>
          <a:bodyPr wrap="none" rtlCol="0" anchor="t">
            <a:spAutoFit/>
          </a:bodyPr>
          <a:lstStyle/>
          <a:p>
            <a:r>
              <a:rPr lang="en-US" altLang="zh-CN" sz="2800" dirty="0">
                <a:solidFill>
                  <a:srgbClr val="0070C0"/>
                </a:solidFill>
                <a:latin typeface="Times New Roman" panose="02020503050405090304" pitchFamily="18" charset="0"/>
                <a:cs typeface="Times New Roman" panose="02020503050405090304" pitchFamily="18" charset="0"/>
                <a:sym typeface="+mn-ea"/>
              </a:rPr>
              <a:t>2. [bad situation]</a:t>
            </a:r>
          </a:p>
        </p:txBody>
      </p:sp>
      <p:sp>
        <p:nvSpPr>
          <p:cNvPr id="9" name="文本框 8"/>
          <p:cNvSpPr txBox="1"/>
          <p:nvPr/>
        </p:nvSpPr>
        <p:spPr>
          <a:xfrm>
            <a:off x="8119745" y="3325495"/>
            <a:ext cx="2296160" cy="521970"/>
          </a:xfrm>
          <a:prstGeom prst="rect">
            <a:avLst/>
          </a:prstGeom>
          <a:solidFill>
            <a:srgbClr val="FFFF00"/>
          </a:solidFill>
        </p:spPr>
        <p:txBody>
          <a:bodyPr wrap="none" rtlCol="0" anchor="t">
            <a:spAutoFit/>
          </a:bodyPr>
          <a:lstStyle/>
          <a:p>
            <a:r>
              <a:rPr lang="en-US" altLang="zh-CN" sz="2800" dirty="0">
                <a:solidFill>
                  <a:srgbClr val="0070C0"/>
                </a:solidFill>
                <a:latin typeface="Times New Roman" panose="02020503050405090304" pitchFamily="18" charset="0"/>
                <a:cs typeface="Times New Roman" panose="02020503050405090304" pitchFamily="18" charset="0"/>
                <a:sym typeface="+mn-ea"/>
              </a:rPr>
              <a:t>3.[clever trick]</a:t>
            </a:r>
          </a:p>
        </p:txBody>
      </p:sp>
      <p:sp>
        <p:nvSpPr>
          <p:cNvPr id="10" name="文本框 9"/>
          <p:cNvSpPr txBox="1"/>
          <p:nvPr/>
        </p:nvSpPr>
        <p:spPr>
          <a:xfrm>
            <a:off x="8119745" y="462280"/>
            <a:ext cx="3363595" cy="953135"/>
          </a:xfrm>
          <a:prstGeom prst="rect">
            <a:avLst/>
          </a:prstGeom>
          <a:noFill/>
        </p:spPr>
        <p:txBody>
          <a:bodyPr wrap="square" rtlCol="0" anchor="t">
            <a:spAutoFit/>
          </a:bodyPr>
          <a:lstStyle/>
          <a:p>
            <a:pPr marL="0" indent="0" fontAlgn="auto">
              <a:lnSpc>
                <a:spcPct val="100000"/>
              </a:lnSpc>
              <a:spcBef>
                <a:spcPts val="0"/>
              </a:spcBef>
              <a:buNone/>
            </a:pPr>
            <a:r>
              <a:rPr lang="en-US" altLang="zh-CN" sz="2800" dirty="0">
                <a:solidFill>
                  <a:srgbClr val="0070C0"/>
                </a:solidFill>
                <a:latin typeface="Times New Roman" panose="02020503050405090304" pitchFamily="18" charset="0"/>
                <a:cs typeface="Times New Roman" panose="02020503050405090304" pitchFamily="18" charset="0"/>
                <a:sym typeface="+mn-ea"/>
              </a:rPr>
              <a:t> lay/set a trap (for sb)   </a:t>
            </a:r>
            <a:endParaRPr lang="en-US" altLang="zh-CN" sz="2800" dirty="0">
              <a:solidFill>
                <a:srgbClr val="0070C0"/>
              </a:solidFill>
              <a:latin typeface="Times New Roman" panose="02020503050405090304" pitchFamily="18" charset="0"/>
              <a:cs typeface="Times New Roman" panose="02020503050405090304" pitchFamily="18" charset="0"/>
            </a:endParaRPr>
          </a:p>
          <a:p>
            <a:pPr marL="0" indent="0" fontAlgn="auto">
              <a:lnSpc>
                <a:spcPct val="100000"/>
              </a:lnSpc>
              <a:spcBef>
                <a:spcPts val="0"/>
              </a:spcBef>
              <a:buNone/>
            </a:pPr>
            <a:r>
              <a:rPr lang="en-US" altLang="zh-CN" sz="2800" dirty="0">
                <a:solidFill>
                  <a:srgbClr val="0070C0"/>
                </a:solidFill>
                <a:latin typeface="Times New Roman" panose="02020503050405090304" pitchFamily="18" charset="0"/>
                <a:cs typeface="Times New Roman" panose="02020503050405090304" pitchFamily="18" charset="0"/>
                <a:sym typeface="+mn-ea"/>
              </a:rPr>
              <a:t> fall/walk into the trap</a:t>
            </a:r>
            <a:endParaRPr lang="zh-CN" altLang="en-US" sz="2800"/>
          </a:p>
        </p:txBody>
      </p:sp>
      <p:sp>
        <p:nvSpPr>
          <p:cNvPr id="11" name="文本框 10"/>
          <p:cNvSpPr txBox="1"/>
          <p:nvPr/>
        </p:nvSpPr>
        <p:spPr>
          <a:xfrm>
            <a:off x="7674100" y="4690745"/>
            <a:ext cx="2227580" cy="521970"/>
          </a:xfrm>
          <a:prstGeom prst="rect">
            <a:avLst/>
          </a:prstGeom>
          <a:solidFill>
            <a:srgbClr val="FFFF00"/>
          </a:solidFill>
        </p:spPr>
        <p:txBody>
          <a:bodyPr wrap="none" rtlCol="0" anchor="t">
            <a:spAutoFit/>
          </a:bodyPr>
          <a:lstStyle/>
          <a:p>
            <a:r>
              <a:rPr lang="en-US" altLang="zh-CN" sz="2800" dirty="0">
                <a:solidFill>
                  <a:srgbClr val="0070C0"/>
                </a:solidFill>
                <a:latin typeface="Times New Roman" panose="02020503050405090304" pitchFamily="18" charset="0"/>
                <a:cs typeface="Times New Roman" panose="02020503050405090304" pitchFamily="18" charset="0"/>
                <a:sym typeface="+mn-ea"/>
              </a:rPr>
              <a:t>3.</a:t>
            </a:r>
            <a:r>
              <a:rPr lang="zh-CN" altLang="en-US" sz="2800" dirty="0">
                <a:solidFill>
                  <a:srgbClr val="0070C0"/>
                </a:solidFill>
                <a:latin typeface="Times New Roman" panose="02020503050405090304" pitchFamily="18" charset="0"/>
                <a:cs typeface="Times New Roman" panose="02020503050405090304" pitchFamily="18" charset="0"/>
                <a:sym typeface="+mn-ea"/>
              </a:rPr>
              <a:t>诡计，圈套</a:t>
            </a:r>
          </a:p>
        </p:txBody>
      </p:sp>
      <p:sp>
        <p:nvSpPr>
          <p:cNvPr id="12" name="文本框 11"/>
          <p:cNvSpPr txBox="1"/>
          <p:nvPr/>
        </p:nvSpPr>
        <p:spPr>
          <a:xfrm>
            <a:off x="7674100" y="5385435"/>
            <a:ext cx="1249680" cy="521970"/>
          </a:xfrm>
          <a:prstGeom prst="rect">
            <a:avLst/>
          </a:prstGeom>
          <a:solidFill>
            <a:srgbClr val="FFFF00"/>
          </a:solidFill>
        </p:spPr>
        <p:txBody>
          <a:bodyPr wrap="none" rtlCol="0" anchor="t">
            <a:spAutoFit/>
          </a:bodyPr>
          <a:lstStyle/>
          <a:p>
            <a:r>
              <a:rPr lang="en-US" altLang="zh-CN" sz="2800" dirty="0">
                <a:solidFill>
                  <a:srgbClr val="0070C0"/>
                </a:solidFill>
                <a:latin typeface="Times New Roman" panose="02020503050405090304" pitchFamily="18" charset="0"/>
                <a:cs typeface="Times New Roman" panose="02020503050405090304" pitchFamily="18" charset="0"/>
                <a:sym typeface="+mn-ea"/>
              </a:rPr>
              <a:t>1. </a:t>
            </a:r>
            <a:r>
              <a:rPr lang="zh-CN" altLang="en-US" sz="2800" dirty="0">
                <a:solidFill>
                  <a:srgbClr val="0070C0"/>
                </a:solidFill>
                <a:latin typeface="Times New Roman" panose="02020503050405090304" pitchFamily="18" charset="0"/>
                <a:cs typeface="Times New Roman" panose="02020503050405090304" pitchFamily="18" charset="0"/>
                <a:sym typeface="+mn-ea"/>
              </a:rPr>
              <a:t>夹子</a:t>
            </a:r>
          </a:p>
        </p:txBody>
      </p:sp>
      <p:sp>
        <p:nvSpPr>
          <p:cNvPr id="13" name="文本框 12"/>
          <p:cNvSpPr txBox="1"/>
          <p:nvPr/>
        </p:nvSpPr>
        <p:spPr>
          <a:xfrm>
            <a:off x="7674100" y="6127115"/>
            <a:ext cx="2316480" cy="521970"/>
          </a:xfrm>
          <a:prstGeom prst="rect">
            <a:avLst/>
          </a:prstGeom>
          <a:solidFill>
            <a:srgbClr val="FFFF00"/>
          </a:solidFill>
        </p:spPr>
        <p:txBody>
          <a:bodyPr wrap="none" rtlCol="0" anchor="t">
            <a:spAutoFit/>
          </a:bodyPr>
          <a:lstStyle/>
          <a:p>
            <a:r>
              <a:rPr lang="en-US" altLang="zh-CN" sz="2800" dirty="0">
                <a:solidFill>
                  <a:srgbClr val="0070C0"/>
                </a:solidFill>
                <a:latin typeface="Times New Roman" panose="02020503050405090304" pitchFamily="18" charset="0"/>
                <a:cs typeface="Times New Roman" panose="02020503050405090304" pitchFamily="18" charset="0"/>
                <a:sym typeface="+mn-ea"/>
              </a:rPr>
              <a:t>2. </a:t>
            </a:r>
            <a:r>
              <a:rPr lang="zh-CN" altLang="en-US" sz="2800" dirty="0">
                <a:solidFill>
                  <a:srgbClr val="0070C0"/>
                </a:solidFill>
                <a:latin typeface="Times New Roman" panose="02020503050405090304" pitchFamily="18" charset="0"/>
                <a:cs typeface="Times New Roman" panose="02020503050405090304" pitchFamily="18" charset="0"/>
                <a:sym typeface="+mn-ea"/>
              </a:rPr>
              <a:t>困境，牢笼</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blinds(horizontal)">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blinds(horizontal)">
                                      <p:cBhvr>
                                        <p:cTn id="32" dur="500"/>
                                        <p:tgtEl>
                                          <p:spTgt spid="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blinds(horizontal)">
                                      <p:cBhvr>
                                        <p:cTn id="37" dur="500"/>
                                        <p:tgtEl>
                                          <p:spTgt spid="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blinds(horizontal)">
                                      <p:cBhvr>
                                        <p:cTn id="42" dur="500"/>
                                        <p:tgtEl>
                                          <p:spTgt spid="3">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linds(horizont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linds(horizontal)">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linds(horizontal)">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bldLvl="0" animBg="1"/>
      <p:bldP spid="8" grpId="0" animBg="1"/>
      <p:bldP spid="9" grpId="0" bldLvl="0" animBg="1"/>
      <p:bldP spid="10" grpId="0"/>
      <p:bldP spid="11" grpId="0" bldLvl="0" animBg="1"/>
      <p:bldP spid="12" grpId="0" bldLvl="0" animBg="1"/>
      <p:bldP spid="13"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731981" y="1439284"/>
            <a:ext cx="5222482" cy="3486007"/>
          </a:xfrm>
          <a:prstGeom prst="rect">
            <a:avLst/>
          </a:prstGeom>
        </p:spPr>
      </p:pic>
      <p:sp>
        <p:nvSpPr>
          <p:cNvPr id="6" name="文本框 5"/>
          <p:cNvSpPr txBox="1"/>
          <p:nvPr/>
        </p:nvSpPr>
        <p:spPr>
          <a:xfrm>
            <a:off x="838200" y="5052060"/>
            <a:ext cx="11134725" cy="645160"/>
          </a:xfrm>
          <a:prstGeom prst="rect">
            <a:avLst/>
          </a:prstGeom>
          <a:noFill/>
        </p:spPr>
        <p:txBody>
          <a:bodyPr wrap="square" rtlCol="0">
            <a:spAutoFit/>
          </a:bodyPr>
          <a:lstStyle/>
          <a:p>
            <a:r>
              <a:rPr lang="en-US" altLang="zh-CN" sz="3600" dirty="0">
                <a:solidFill>
                  <a:prstClr val="black"/>
                </a:solidFill>
              </a:rPr>
              <a:t>The loss and damage is hard to </a:t>
            </a:r>
            <a:r>
              <a:rPr lang="en-US" altLang="zh-CN" sz="3600" u="sng" dirty="0">
                <a:solidFill>
                  <a:srgbClr val="0070C0"/>
                </a:solidFill>
              </a:rPr>
              <a:t>measure</a:t>
            </a:r>
            <a:r>
              <a:rPr lang="en-US" altLang="zh-CN" sz="3600" dirty="0">
                <a:solidFill>
                  <a:srgbClr val="0070C0"/>
                </a:solidFill>
              </a:rPr>
              <a:t>. (P102)</a:t>
            </a:r>
          </a:p>
        </p:txBody>
      </p:sp>
      <p:sp>
        <p:nvSpPr>
          <p:cNvPr id="10" name="矩形 9"/>
          <p:cNvSpPr/>
          <p:nvPr/>
        </p:nvSpPr>
        <p:spPr>
          <a:xfrm>
            <a:off x="685165" y="117475"/>
            <a:ext cx="10821035" cy="1753235"/>
          </a:xfrm>
          <a:prstGeom prst="rect">
            <a:avLst/>
          </a:prstGeom>
        </p:spPr>
        <p:txBody>
          <a:bodyPr wrap="square">
            <a:spAutoFit/>
          </a:bodyPr>
          <a:lstStyle/>
          <a:p>
            <a:r>
              <a:rPr lang="en-US" altLang="zh-CN" sz="3600" dirty="0"/>
              <a:t>Do you know how much loss and damage a big earthquake can cause?</a:t>
            </a:r>
            <a:br>
              <a:rPr lang="en-US" altLang="zh-CN" sz="3600" dirty="0"/>
            </a:br>
            <a:endParaRPr lang="zh-CN" altLang="en-US" sz="3600" dirty="0"/>
          </a:p>
        </p:txBody>
      </p:sp>
      <p:pic>
        <p:nvPicPr>
          <p:cNvPr id="2" name="图片 1" descr="截屏2020-02-06下午3.38.34"/>
          <p:cNvPicPr>
            <a:picLocks noChangeAspect="1"/>
          </p:cNvPicPr>
          <p:nvPr/>
        </p:nvPicPr>
        <p:blipFill>
          <a:blip r:embed="rId3"/>
          <a:stretch>
            <a:fillRect/>
          </a:stretch>
        </p:blipFill>
        <p:spPr>
          <a:xfrm>
            <a:off x="6035675" y="1210945"/>
            <a:ext cx="5470525" cy="3714750"/>
          </a:xfrm>
          <a:prstGeom prst="rect">
            <a:avLst/>
          </a:prstGeom>
        </p:spPr>
      </p:pic>
      <p:sp>
        <p:nvSpPr>
          <p:cNvPr id="5" name="矩形 4"/>
          <p:cNvSpPr/>
          <p:nvPr/>
        </p:nvSpPr>
        <p:spPr>
          <a:xfrm>
            <a:off x="2754731" y="5697417"/>
            <a:ext cx="5347490" cy="584775"/>
          </a:xfrm>
          <a:prstGeom prst="rect">
            <a:avLst/>
          </a:prstGeom>
        </p:spPr>
        <p:txBody>
          <a:bodyPr wrap="none">
            <a:spAutoFit/>
          </a:bodyPr>
          <a:lstStyle/>
          <a:p>
            <a:pPr lvl="0">
              <a:spcBef>
                <a:spcPts val="1000"/>
              </a:spcBef>
            </a:pPr>
            <a:r>
              <a:rPr lang="en-US" altLang="zh-CN" sz="3200" dirty="0">
                <a:solidFill>
                  <a:srgbClr val="0070C0"/>
                </a:solidFill>
                <a:latin typeface="Times New Roman" panose="02020503050405090304" pitchFamily="18" charset="0"/>
                <a:cs typeface="Times New Roman" panose="02020503050405090304" pitchFamily="18" charset="0"/>
              </a:rPr>
              <a:t> v. [to judge the value or effect]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
            <a:ext cx="10515600" cy="856800"/>
          </a:xfrm>
        </p:spPr>
        <p:txBody>
          <a:bodyPr/>
          <a:lstStyle/>
          <a:p>
            <a:pPr algn="ctr"/>
            <a:r>
              <a:rPr lang="en-US" altLang="zh-CN" dirty="0">
                <a:latin typeface="Arial Black" panose="020B0A04020102020204" pitchFamily="34" charset="0"/>
              </a:rPr>
              <a:t>measure </a:t>
            </a:r>
            <a:r>
              <a:rPr lang="en-US" altLang="zh-CN" dirty="0">
                <a:latin typeface="Times New Roman" panose="02020503050405090304" pitchFamily="18" charset="0"/>
                <a:cs typeface="Times New Roman" panose="02020503050405090304" pitchFamily="18" charset="0"/>
              </a:rPr>
              <a:t>v./n.</a:t>
            </a:r>
            <a:endParaRPr lang="zh-CN" altLang="en-US" dirty="0">
              <a:latin typeface="Times New Roman" panose="02020503050405090304" pitchFamily="18" charset="0"/>
              <a:cs typeface="Times New Roman" panose="02020503050405090304" pitchFamily="18" charset="0"/>
            </a:endParaRPr>
          </a:p>
        </p:txBody>
      </p:sp>
      <p:sp>
        <p:nvSpPr>
          <p:cNvPr id="3" name="内容占位符 2"/>
          <p:cNvSpPr>
            <a:spLocks noGrp="1"/>
          </p:cNvSpPr>
          <p:nvPr>
            <p:ph idx="1"/>
          </p:nvPr>
        </p:nvSpPr>
        <p:spPr>
          <a:xfrm>
            <a:off x="488372" y="961072"/>
            <a:ext cx="11215256" cy="5931127"/>
          </a:xfrm>
        </p:spPr>
        <p:txBody>
          <a:bodyPr>
            <a:noAutofit/>
          </a:bodyPr>
          <a:lstStyle/>
          <a:p>
            <a:pPr>
              <a:lnSpc>
                <a:spcPct val="100000"/>
              </a:lnSpc>
              <a:spcBef>
                <a:spcPts val="0"/>
              </a:spcBef>
            </a:pPr>
            <a:r>
              <a:rPr lang="en-US" altLang="zh-CN" sz="3600" dirty="0">
                <a:latin typeface="Times New Roman" panose="02020503050405090304" pitchFamily="18" charset="0"/>
                <a:cs typeface="Times New Roman" panose="02020503050405090304" pitchFamily="18" charset="0"/>
              </a:rPr>
              <a:t>Doctors say it is too early to </a:t>
            </a:r>
            <a:r>
              <a:rPr lang="en-US" altLang="zh-CN" sz="3600" u="sng" dirty="0">
                <a:solidFill>
                  <a:srgbClr val="0070C0"/>
                </a:solidFill>
                <a:latin typeface="Times New Roman" panose="02020503050405090304" pitchFamily="18" charset="0"/>
                <a:cs typeface="Times New Roman" panose="02020503050405090304" pitchFamily="18" charset="0"/>
              </a:rPr>
              <a:t>measure</a:t>
            </a:r>
            <a:r>
              <a:rPr lang="en-US" altLang="zh-CN" sz="3600" dirty="0">
                <a:latin typeface="Times New Roman" panose="02020503050405090304" pitchFamily="18" charset="0"/>
                <a:cs typeface="Times New Roman" panose="02020503050405090304" pitchFamily="18" charset="0"/>
              </a:rPr>
              <a:t> the effectiveness of the drug.</a:t>
            </a:r>
          </a:p>
          <a:p>
            <a:pPr marL="0" indent="0">
              <a:lnSpc>
                <a:spcPct val="100000"/>
              </a:lnSpc>
              <a:spcBef>
                <a:spcPts val="0"/>
              </a:spcBef>
            </a:pPr>
            <a:r>
              <a:rPr lang="en-US" altLang="zh-CN" sz="3600" dirty="0">
                <a:latin typeface="Times New Roman" panose="02020503050405090304" pitchFamily="18" charset="0"/>
                <a:cs typeface="Times New Roman" panose="02020503050405090304" pitchFamily="18" charset="0"/>
              </a:rPr>
              <a:t>They </a:t>
            </a:r>
            <a:r>
              <a:rPr lang="en-US" altLang="zh-CN" sz="3600" u="sng" dirty="0">
                <a:latin typeface="Times New Roman" panose="02020503050405090304" pitchFamily="18" charset="0"/>
                <a:cs typeface="Times New Roman" panose="02020503050405090304" pitchFamily="18" charset="0"/>
              </a:rPr>
              <a:t>measured</a:t>
            </a:r>
            <a:r>
              <a:rPr lang="en-US" altLang="zh-CN" sz="3600" dirty="0">
                <a:latin typeface="Times New Roman" panose="02020503050405090304" pitchFamily="18" charset="0"/>
                <a:cs typeface="Times New Roman" panose="02020503050405090304" pitchFamily="18" charset="0"/>
              </a:rPr>
              <a:t> the room to find out how big it is.</a:t>
            </a:r>
          </a:p>
          <a:p>
            <a:pPr marL="0" indent="0">
              <a:lnSpc>
                <a:spcPct val="100000"/>
              </a:lnSpc>
              <a:spcBef>
                <a:spcPts val="0"/>
              </a:spcBef>
            </a:pPr>
            <a:endParaRPr lang="en-US" altLang="zh-CN" sz="3600" dirty="0">
              <a:latin typeface="Times New Roman" panose="02020503050405090304" pitchFamily="18" charset="0"/>
              <a:cs typeface="Times New Roman" panose="02020503050405090304" pitchFamily="18" charset="0"/>
            </a:endParaRPr>
          </a:p>
          <a:p>
            <a:pPr marL="0" indent="0">
              <a:lnSpc>
                <a:spcPct val="100000"/>
              </a:lnSpc>
              <a:spcBef>
                <a:spcPts val="0"/>
              </a:spcBef>
            </a:pPr>
            <a:r>
              <a:rPr lang="en-US" altLang="zh-CN" sz="3600" dirty="0">
                <a:latin typeface="Times New Roman" panose="02020503050405090304" pitchFamily="18" charset="0"/>
                <a:cs typeface="Times New Roman" panose="02020503050405090304" pitchFamily="18" charset="0"/>
              </a:rPr>
              <a:t>The room </a:t>
            </a:r>
            <a:r>
              <a:rPr lang="en-US" altLang="zh-CN" sz="3600" u="sng" dirty="0">
                <a:latin typeface="Times New Roman" panose="02020503050405090304" pitchFamily="18" charset="0"/>
                <a:cs typeface="Times New Roman" panose="02020503050405090304" pitchFamily="18" charset="0"/>
              </a:rPr>
              <a:t>measures</a:t>
            </a:r>
            <a:r>
              <a:rPr lang="en-US" altLang="zh-CN" sz="3600" dirty="0">
                <a:latin typeface="Times New Roman" panose="02020503050405090304" pitchFamily="18" charset="0"/>
                <a:cs typeface="Times New Roman" panose="02020503050405090304" pitchFamily="18" charset="0"/>
              </a:rPr>
              <a:t> 6 </a:t>
            </a:r>
            <a:r>
              <a:rPr lang="en-US" altLang="zh-CN" sz="3600" dirty="0">
                <a:latin typeface="Arial" panose="020B0604020202090204" pitchFamily="34" charset="0"/>
                <a:cs typeface="Times New Roman" panose="02020503050405090304" pitchFamily="18" charset="0"/>
              </a:rPr>
              <a:t>×</a:t>
            </a:r>
            <a:r>
              <a:rPr lang="en-US" altLang="zh-CN" sz="3600" dirty="0">
                <a:latin typeface="Times New Roman" panose="02020503050405090304" pitchFamily="18" charset="0"/>
                <a:cs typeface="Times New Roman" panose="02020503050405090304" pitchFamily="18" charset="0"/>
              </a:rPr>
              <a:t> 6 meters.</a:t>
            </a:r>
          </a:p>
          <a:p>
            <a:pPr marL="0" indent="0">
              <a:lnSpc>
                <a:spcPct val="100000"/>
              </a:lnSpc>
              <a:spcBef>
                <a:spcPts val="0"/>
              </a:spcBef>
            </a:pPr>
            <a:endParaRPr lang="en-US" altLang="zh-CN" sz="3600" dirty="0">
              <a:latin typeface="Times New Roman" panose="02020503050405090304" pitchFamily="18" charset="0"/>
              <a:cs typeface="Times New Roman" panose="02020503050405090304" pitchFamily="18" charset="0"/>
            </a:endParaRPr>
          </a:p>
          <a:p>
            <a:pPr marL="0" indent="0">
              <a:lnSpc>
                <a:spcPct val="100000"/>
              </a:lnSpc>
              <a:spcBef>
                <a:spcPts val="0"/>
              </a:spcBef>
            </a:pPr>
            <a:r>
              <a:rPr lang="en-US" altLang="zh-CN" sz="3600" dirty="0">
                <a:latin typeface="Times New Roman" panose="02020503050405090304" pitchFamily="18" charset="0"/>
                <a:cs typeface="Times New Roman" panose="02020503050405090304" pitchFamily="18" charset="0"/>
              </a:rPr>
              <a:t>The government should take some </a:t>
            </a:r>
            <a:r>
              <a:rPr lang="en-US" altLang="zh-CN" sz="3600" u="sng" dirty="0">
                <a:latin typeface="Times New Roman" panose="02020503050405090304" pitchFamily="18" charset="0"/>
                <a:cs typeface="Times New Roman" panose="02020503050405090304" pitchFamily="18" charset="0"/>
              </a:rPr>
              <a:t>measures</a:t>
            </a:r>
            <a:r>
              <a:rPr lang="en-US" altLang="zh-CN" sz="3600" dirty="0">
                <a:latin typeface="Times New Roman" panose="02020503050405090304" pitchFamily="18" charset="0"/>
                <a:cs typeface="Times New Roman" panose="02020503050405090304" pitchFamily="18" charset="0"/>
              </a:rPr>
              <a:t> to </a:t>
            </a:r>
            <a:r>
              <a:rPr lang="en-US" altLang="zh-CN" sz="3600">
                <a:latin typeface="Times New Roman" panose="02020503050405090304" pitchFamily="18" charset="0"/>
                <a:cs typeface="Times New Roman" panose="02020503050405090304" pitchFamily="18" charset="0"/>
              </a:rPr>
              <a:t>prevent air pollution</a:t>
            </a:r>
            <a:r>
              <a:rPr lang="en-US" altLang="zh-CN" sz="3600" dirty="0">
                <a:latin typeface="Times New Roman" panose="02020503050405090304" pitchFamily="18" charset="0"/>
                <a:cs typeface="Times New Roman" panose="02020503050405090304" pitchFamily="18" charset="0"/>
              </a:rPr>
              <a:t>. </a:t>
            </a:r>
          </a:p>
          <a:p>
            <a:endParaRPr lang="zh-CN" altLang="en-US" sz="3600" dirty="0">
              <a:latin typeface="Times New Roman" panose="02020503050405090304" pitchFamily="18" charset="0"/>
              <a:cs typeface="Times New Roman" panose="02020503050405090304" pitchFamily="18" charset="0"/>
            </a:endParaRPr>
          </a:p>
        </p:txBody>
      </p:sp>
      <p:sp>
        <p:nvSpPr>
          <p:cNvPr id="5" name="矩形 4"/>
          <p:cNvSpPr/>
          <p:nvPr/>
        </p:nvSpPr>
        <p:spPr>
          <a:xfrm>
            <a:off x="3036570" y="4958715"/>
            <a:ext cx="3837305" cy="583565"/>
          </a:xfrm>
          <a:prstGeom prst="rect">
            <a:avLst/>
          </a:prstGeom>
        </p:spPr>
        <p:txBody>
          <a:bodyPr wrap="square">
            <a:spAutoFit/>
          </a:bodyPr>
          <a:lstStyle/>
          <a:p>
            <a:r>
              <a:rPr lang="en-US" altLang="zh-CN" sz="3200" dirty="0">
                <a:solidFill>
                  <a:srgbClr val="0070C0"/>
                </a:solidFill>
              </a:rPr>
              <a:t>n. [official action]</a:t>
            </a:r>
            <a:endParaRPr lang="zh-CN" altLang="en-US" sz="3200" dirty="0">
              <a:solidFill>
                <a:srgbClr val="0070C0"/>
              </a:solidFill>
            </a:endParaRPr>
          </a:p>
        </p:txBody>
      </p:sp>
      <p:sp>
        <p:nvSpPr>
          <p:cNvPr id="7" name="矩形 6"/>
          <p:cNvSpPr/>
          <p:nvPr/>
        </p:nvSpPr>
        <p:spPr>
          <a:xfrm>
            <a:off x="3262816" y="1521609"/>
            <a:ext cx="2644140" cy="583565"/>
          </a:xfrm>
          <a:prstGeom prst="rect">
            <a:avLst/>
          </a:prstGeom>
        </p:spPr>
        <p:txBody>
          <a:bodyPr wrap="none">
            <a:spAutoFit/>
          </a:bodyPr>
          <a:lstStyle/>
          <a:p>
            <a:r>
              <a:rPr lang="en-US" altLang="zh-CN" sz="3200" dirty="0">
                <a:solidFill>
                  <a:srgbClr val="0070C0"/>
                </a:solidFill>
              </a:rPr>
              <a:t>v. </a:t>
            </a:r>
            <a:r>
              <a:rPr lang="zh-CN" altLang="en-US" sz="3200" dirty="0">
                <a:solidFill>
                  <a:srgbClr val="0070C0"/>
                </a:solidFill>
              </a:rPr>
              <a:t>评估，衡量</a:t>
            </a:r>
          </a:p>
        </p:txBody>
      </p:sp>
      <p:sp>
        <p:nvSpPr>
          <p:cNvPr id="4" name="矩形 3"/>
          <p:cNvSpPr/>
          <p:nvPr/>
        </p:nvSpPr>
        <p:spPr>
          <a:xfrm>
            <a:off x="3262816" y="2714774"/>
            <a:ext cx="1424940" cy="583565"/>
          </a:xfrm>
          <a:prstGeom prst="rect">
            <a:avLst/>
          </a:prstGeom>
        </p:spPr>
        <p:txBody>
          <a:bodyPr wrap="none">
            <a:spAutoFit/>
          </a:bodyPr>
          <a:lstStyle/>
          <a:p>
            <a:r>
              <a:rPr lang="en-US" altLang="zh-CN" sz="3200" dirty="0">
                <a:solidFill>
                  <a:srgbClr val="0070C0"/>
                </a:solidFill>
              </a:rPr>
              <a:t>v. </a:t>
            </a:r>
            <a:r>
              <a:rPr lang="zh-CN" altLang="en-US" sz="3200" dirty="0">
                <a:solidFill>
                  <a:srgbClr val="0070C0"/>
                </a:solidFill>
              </a:rPr>
              <a:t>测量</a:t>
            </a:r>
          </a:p>
        </p:txBody>
      </p:sp>
      <p:sp>
        <p:nvSpPr>
          <p:cNvPr id="6" name="矩形 5"/>
          <p:cNvSpPr/>
          <p:nvPr/>
        </p:nvSpPr>
        <p:spPr>
          <a:xfrm>
            <a:off x="2603686" y="3764429"/>
            <a:ext cx="6008370" cy="583565"/>
          </a:xfrm>
          <a:prstGeom prst="rect">
            <a:avLst/>
          </a:prstGeom>
        </p:spPr>
        <p:txBody>
          <a:bodyPr wrap="none">
            <a:spAutoFit/>
          </a:bodyPr>
          <a:lstStyle/>
          <a:p>
            <a:r>
              <a:rPr lang="en-US" altLang="zh-CN" sz="3200" dirty="0">
                <a:solidFill>
                  <a:srgbClr val="0070C0"/>
                </a:solidFill>
              </a:rPr>
              <a:t>v.</a:t>
            </a:r>
            <a:r>
              <a:rPr lang="zh-CN" altLang="en-US" sz="3200" dirty="0">
                <a:solidFill>
                  <a:srgbClr val="0070C0"/>
                </a:solidFill>
              </a:rPr>
              <a:t>系动 （尺寸、数额等）为，是</a:t>
            </a:r>
            <a:r>
              <a:rPr lang="en-US" altLang="zh-CN" sz="3200" dirty="0">
                <a:solidFill>
                  <a:srgbClr val="0070C0"/>
                </a:solidFill>
              </a:rPr>
              <a:t> </a:t>
            </a:r>
            <a:endParaRPr lang="zh-CN" altLang="en-US" sz="3200"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837906" y="309908"/>
            <a:ext cx="8183651" cy="535531"/>
          </a:xfrm>
          <a:prstGeom prst="rect">
            <a:avLst/>
          </a:prstGeom>
        </p:spPr>
        <p:txBody>
          <a:bodyPr wrap="none">
            <a:spAutoFit/>
          </a:bodyPr>
          <a:lstStyle/>
          <a:p>
            <a:pPr lvl="0">
              <a:lnSpc>
                <a:spcPct val="90000"/>
              </a:lnSpc>
              <a:spcBef>
                <a:spcPts val="1000"/>
              </a:spcBef>
            </a:pPr>
            <a:r>
              <a:rPr lang="en-US" altLang="zh-CN" sz="3200" dirty="0">
                <a:solidFill>
                  <a:prstClr val="black"/>
                </a:solidFill>
              </a:rPr>
              <a:t>What do rescue teams do after the earthquake?</a:t>
            </a:r>
            <a:endParaRPr lang="zh-CN" altLang="en-US" sz="3200" dirty="0">
              <a:solidFill>
                <a:prstClr val="black"/>
              </a:solidFill>
            </a:endParaRPr>
          </a:p>
        </p:txBody>
      </p:sp>
      <p:sp>
        <p:nvSpPr>
          <p:cNvPr id="11" name="文本框 10"/>
          <p:cNvSpPr txBox="1"/>
          <p:nvPr/>
        </p:nvSpPr>
        <p:spPr>
          <a:xfrm>
            <a:off x="775675" y="4888549"/>
            <a:ext cx="11194651" cy="1077218"/>
          </a:xfrm>
          <a:prstGeom prst="rect">
            <a:avLst/>
          </a:prstGeom>
          <a:noFill/>
        </p:spPr>
        <p:txBody>
          <a:bodyPr wrap="square" rtlCol="0">
            <a:spAutoFit/>
          </a:bodyPr>
          <a:lstStyle/>
          <a:p>
            <a:r>
              <a:rPr lang="en-US" altLang="zh-CN" sz="3200" dirty="0"/>
              <a:t>They </a:t>
            </a:r>
            <a:r>
              <a:rPr lang="en-US" altLang="zh-CN" sz="3200" u="sng" dirty="0">
                <a:solidFill>
                  <a:srgbClr val="0070C0"/>
                </a:solidFill>
              </a:rPr>
              <a:t>conduct</a:t>
            </a:r>
            <a:r>
              <a:rPr lang="en-US" altLang="zh-CN" sz="3200" dirty="0"/>
              <a:t> the rescue attempts. (P103)</a:t>
            </a:r>
          </a:p>
          <a:p>
            <a:r>
              <a:rPr lang="en-US" altLang="zh-CN" sz="3200" dirty="0"/>
              <a:t>Rescue teams try to save people trapped under the building. (P34)</a:t>
            </a:r>
            <a:endParaRPr lang="zh-CN" altLang="en-US" sz="3200" dirty="0"/>
          </a:p>
        </p:txBody>
      </p:sp>
      <p:pic>
        <p:nvPicPr>
          <p:cNvPr id="2" name="图片 1" descr="截屏2020-02-06下午2.53.07"/>
          <p:cNvPicPr>
            <a:picLocks noChangeAspect="1"/>
          </p:cNvPicPr>
          <p:nvPr/>
        </p:nvPicPr>
        <p:blipFill>
          <a:blip r:embed="rId2"/>
          <a:stretch>
            <a:fillRect/>
          </a:stretch>
        </p:blipFill>
        <p:spPr>
          <a:xfrm>
            <a:off x="2323465" y="1069975"/>
            <a:ext cx="3981450" cy="3491865"/>
          </a:xfrm>
          <a:prstGeom prst="rect">
            <a:avLst/>
          </a:prstGeom>
        </p:spPr>
      </p:pic>
      <p:sp>
        <p:nvSpPr>
          <p:cNvPr id="5" name="矩形 4"/>
          <p:cNvSpPr/>
          <p:nvPr/>
        </p:nvSpPr>
        <p:spPr>
          <a:xfrm>
            <a:off x="6832910" y="4304220"/>
            <a:ext cx="2734403" cy="584775"/>
          </a:xfrm>
          <a:prstGeom prst="rect">
            <a:avLst/>
          </a:prstGeom>
        </p:spPr>
        <p:txBody>
          <a:bodyPr wrap="none">
            <a:spAutoFit/>
          </a:bodyPr>
          <a:lstStyle/>
          <a:p>
            <a:r>
              <a:rPr lang="en-US" altLang="zh-CN" sz="3200" dirty="0">
                <a:solidFill>
                  <a:srgbClr val="0070C0"/>
                </a:solidFill>
              </a:rPr>
              <a:t>v. [to carry out]</a:t>
            </a:r>
            <a:endParaRPr lang="zh-CN" altLang="en-US" sz="3200"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0"/>
            <a:ext cx="10515600" cy="837275"/>
          </a:xfrm>
        </p:spPr>
        <p:txBody>
          <a:bodyPr/>
          <a:lstStyle/>
          <a:p>
            <a:pPr algn="ctr"/>
            <a:r>
              <a:rPr lang="en-US" altLang="zh-CN" dirty="0">
                <a:latin typeface="Arial Black" panose="020B0A04020102020204" pitchFamily="34" charset="0"/>
              </a:rPr>
              <a:t>conduct </a:t>
            </a:r>
            <a:r>
              <a:rPr lang="en-US" altLang="zh-CN" sz="3600" dirty="0">
                <a:latin typeface="Times New Roman" panose="02020503050405090304" pitchFamily="18" charset="0"/>
                <a:cs typeface="Times New Roman" panose="02020503050405090304" pitchFamily="18" charset="0"/>
              </a:rPr>
              <a:t>v./n.</a:t>
            </a:r>
            <a:endParaRPr lang="zh-CN" altLang="en-US" sz="3600" dirty="0">
              <a:latin typeface="Times New Roman" panose="02020503050405090304" pitchFamily="18" charset="0"/>
              <a:cs typeface="Times New Roman" panose="02020503050405090304" pitchFamily="18" charset="0"/>
            </a:endParaRPr>
          </a:p>
        </p:txBody>
      </p:sp>
      <p:sp>
        <p:nvSpPr>
          <p:cNvPr id="3" name="内容占位符 2"/>
          <p:cNvSpPr>
            <a:spLocks noGrp="1"/>
          </p:cNvSpPr>
          <p:nvPr>
            <p:ph idx="1"/>
          </p:nvPr>
        </p:nvSpPr>
        <p:spPr>
          <a:xfrm>
            <a:off x="398145" y="769620"/>
            <a:ext cx="11475085" cy="5814060"/>
          </a:xfrm>
        </p:spPr>
        <p:txBody>
          <a:bodyPr>
            <a:normAutofit/>
          </a:bodyPr>
          <a:lstStyle/>
          <a:p>
            <a:pPr marL="0" indent="0">
              <a:buNone/>
            </a:pPr>
            <a:r>
              <a:rPr lang="en-US" altLang="zh-CN" sz="3200" dirty="0">
                <a:solidFill>
                  <a:srgbClr val="0070C0"/>
                </a:solidFill>
                <a:latin typeface="Times New Roman" panose="02020503050405090304" pitchFamily="18" charset="0"/>
                <a:cs typeface="Times New Roman" panose="02020503050405090304" pitchFamily="18" charset="0"/>
              </a:rPr>
              <a:t>                                    </a:t>
            </a:r>
            <a:endParaRPr lang="en-US" altLang="zh-CN" sz="3200" dirty="0">
              <a:latin typeface="Times New Roman" panose="02020503050405090304" pitchFamily="18" charset="0"/>
              <a:cs typeface="Times New Roman" panose="02020503050405090304" pitchFamily="18" charset="0"/>
            </a:endParaRPr>
          </a:p>
          <a:p>
            <a:pPr marL="0" indent="0">
              <a:buNone/>
            </a:pPr>
            <a:r>
              <a:rPr lang="en-US" altLang="zh-CN" sz="3200" dirty="0">
                <a:latin typeface="Times New Roman" panose="02020503050405090304" pitchFamily="18" charset="0"/>
                <a:cs typeface="Times New Roman" panose="02020503050405090304" pitchFamily="18" charset="0"/>
              </a:rPr>
              <a:t>What phrases can it form?</a:t>
            </a:r>
          </a:p>
          <a:p>
            <a:pPr marL="0" indent="0">
              <a:buNone/>
            </a:pPr>
            <a:r>
              <a:rPr lang="en-US" altLang="zh-CN" sz="3200" dirty="0">
                <a:latin typeface="Times New Roman" panose="02020503050405090304" pitchFamily="18" charset="0"/>
                <a:cs typeface="Times New Roman" panose="02020503050405090304" pitchFamily="18" charset="0"/>
              </a:rPr>
              <a:t> </a:t>
            </a:r>
            <a:r>
              <a:rPr lang="en-US" altLang="zh-CN" sz="3200" dirty="0">
                <a:solidFill>
                  <a:srgbClr val="0070C0"/>
                </a:solidFill>
                <a:latin typeface="Times New Roman" panose="02020503050405090304" pitchFamily="18" charset="0"/>
                <a:cs typeface="Times New Roman" panose="02020503050405090304" pitchFamily="18" charset="0"/>
              </a:rPr>
              <a:t>conduct an experiment/ a survey/an interview/a test</a:t>
            </a:r>
          </a:p>
          <a:p>
            <a:r>
              <a:rPr lang="en-US" altLang="zh-CN" sz="3200" dirty="0">
                <a:latin typeface="Times New Roman" panose="02020503050405090304" pitchFamily="18" charset="0"/>
                <a:cs typeface="Times New Roman" panose="02020503050405090304" pitchFamily="18" charset="0"/>
              </a:rPr>
              <a:t>The data came from a survey </a:t>
            </a:r>
            <a:r>
              <a:rPr lang="en-US" altLang="zh-CN" sz="3200" u="sng" dirty="0">
                <a:latin typeface="Times New Roman" panose="02020503050405090304" pitchFamily="18" charset="0"/>
                <a:cs typeface="Times New Roman" panose="02020503050405090304" pitchFamily="18" charset="0"/>
              </a:rPr>
              <a:t>conducted</a:t>
            </a:r>
            <a:r>
              <a:rPr lang="en-US" altLang="zh-CN" sz="3200" dirty="0">
                <a:latin typeface="Times New Roman" panose="02020503050405090304" pitchFamily="18" charset="0"/>
                <a:cs typeface="Times New Roman" panose="02020503050405090304" pitchFamily="18" charset="0"/>
              </a:rPr>
              <a:t> by the company last fall.</a:t>
            </a:r>
          </a:p>
          <a:p>
            <a:r>
              <a:rPr lang="en-US" altLang="zh-CN" sz="3200" dirty="0">
                <a:latin typeface="Times New Roman" panose="02020503050405090304" pitchFamily="18" charset="0"/>
                <a:cs typeface="Times New Roman" panose="02020503050405090304" pitchFamily="18" charset="0"/>
              </a:rPr>
              <a:t>Is it really necessary to ________________ (</a:t>
            </a:r>
            <a:r>
              <a:rPr lang="zh-CN" altLang="en-US" sz="3200" dirty="0">
                <a:latin typeface="Times New Roman" panose="02020503050405090304" pitchFamily="18" charset="0"/>
                <a:cs typeface="Times New Roman" panose="02020503050405090304" pitchFamily="18" charset="0"/>
              </a:rPr>
              <a:t>进行实验</a:t>
            </a:r>
            <a:r>
              <a:rPr lang="en-US" altLang="zh-CN" sz="3200" dirty="0">
                <a:latin typeface="Times New Roman" panose="02020503050405090304" pitchFamily="18" charset="0"/>
                <a:cs typeface="Times New Roman" panose="02020503050405090304" pitchFamily="18" charset="0"/>
              </a:rPr>
              <a:t>)on animals?</a:t>
            </a:r>
          </a:p>
          <a:p>
            <a:endParaRPr lang="en-US" altLang="zh-CN" dirty="0">
              <a:latin typeface="Times New Roman" panose="02020503050405090304" pitchFamily="18" charset="0"/>
              <a:cs typeface="Times New Roman" panose="02020503050405090304" pitchFamily="18" charset="0"/>
            </a:endParaRPr>
          </a:p>
          <a:p>
            <a:r>
              <a:rPr lang="zh-CN" altLang="en-US" sz="3200" dirty="0">
                <a:latin typeface="Times New Roman" panose="02020503050405090304" pitchFamily="18" charset="0"/>
                <a:cs typeface="Times New Roman" panose="02020503050405090304" pitchFamily="18" charset="0"/>
                <a:sym typeface="+mn-ea"/>
              </a:rPr>
              <a:t>Education is not only to teach knowledge, but also to teach students how to </a:t>
            </a:r>
            <a:r>
              <a:rPr lang="zh-CN" altLang="en-US" sz="3200" u="sng" dirty="0">
                <a:latin typeface="Times New Roman" panose="02020503050405090304" pitchFamily="18" charset="0"/>
                <a:cs typeface="Times New Roman" panose="02020503050405090304" pitchFamily="18" charset="0"/>
                <a:sym typeface="+mn-ea"/>
              </a:rPr>
              <a:t>conduct</a:t>
            </a:r>
            <a:r>
              <a:rPr lang="zh-CN" altLang="en-US" sz="3200" dirty="0">
                <a:latin typeface="Times New Roman" panose="02020503050405090304" pitchFamily="18" charset="0"/>
                <a:cs typeface="Times New Roman" panose="02020503050405090304" pitchFamily="18" charset="0"/>
                <a:sym typeface="+mn-ea"/>
              </a:rPr>
              <a:t> well in society.</a:t>
            </a:r>
            <a:endParaRPr lang="zh-CN" altLang="en-US" sz="3200" dirty="0">
              <a:latin typeface="Times New Roman" panose="02020503050405090304" pitchFamily="18" charset="0"/>
              <a:cs typeface="Times New Roman" panose="02020503050405090304" pitchFamily="18" charset="0"/>
            </a:endParaRPr>
          </a:p>
          <a:p>
            <a:r>
              <a:rPr lang="zh-CN" altLang="en-US" sz="3200" dirty="0">
                <a:latin typeface="Times New Roman" panose="02020503050405090304" pitchFamily="18" charset="0"/>
                <a:cs typeface="Times New Roman" panose="02020503050405090304" pitchFamily="18" charset="0"/>
                <a:sym typeface="+mn-ea"/>
              </a:rPr>
              <a:t>He was punished for his bad </a:t>
            </a:r>
            <a:r>
              <a:rPr lang="zh-CN" altLang="en-US" sz="3200" u="sng" dirty="0">
                <a:latin typeface="Times New Roman" panose="02020503050405090304" pitchFamily="18" charset="0"/>
                <a:cs typeface="Times New Roman" panose="02020503050405090304" pitchFamily="18" charset="0"/>
                <a:sym typeface="+mn-ea"/>
              </a:rPr>
              <a:t>conduct</a:t>
            </a:r>
            <a:r>
              <a:rPr lang="zh-CN" altLang="en-US" sz="3200" dirty="0">
                <a:latin typeface="Times New Roman" panose="02020503050405090304" pitchFamily="18" charset="0"/>
                <a:cs typeface="Times New Roman" panose="02020503050405090304" pitchFamily="18" charset="0"/>
                <a:sym typeface="+mn-ea"/>
              </a:rPr>
              <a:t> in class.</a:t>
            </a:r>
            <a:endParaRPr lang="zh-CN" altLang="en-US" dirty="0"/>
          </a:p>
          <a:p>
            <a:endParaRPr lang="zh-CN" altLang="en-US" dirty="0">
              <a:latin typeface="Times New Roman" panose="02020503050405090304" pitchFamily="18" charset="0"/>
              <a:cs typeface="Times New Roman" panose="02020503050405090304" pitchFamily="18" charset="0"/>
            </a:endParaRPr>
          </a:p>
        </p:txBody>
      </p:sp>
      <p:sp>
        <p:nvSpPr>
          <p:cNvPr id="4" name="矩形 3"/>
          <p:cNvSpPr/>
          <p:nvPr/>
        </p:nvSpPr>
        <p:spPr>
          <a:xfrm>
            <a:off x="546735" y="605155"/>
            <a:ext cx="3606800" cy="583565"/>
          </a:xfrm>
          <a:prstGeom prst="rect">
            <a:avLst/>
          </a:prstGeom>
        </p:spPr>
        <p:txBody>
          <a:bodyPr wrap="square">
            <a:spAutoFit/>
          </a:bodyPr>
          <a:lstStyle/>
          <a:p>
            <a:r>
              <a:rPr lang="en-US" altLang="zh-CN" sz="3200" dirty="0">
                <a:solidFill>
                  <a:srgbClr val="0070C0"/>
                </a:solidFill>
              </a:rPr>
              <a:t>v. [to carry out]</a:t>
            </a:r>
            <a:endParaRPr lang="zh-CN" altLang="en-US" sz="3200" dirty="0">
              <a:solidFill>
                <a:srgbClr val="0070C0"/>
              </a:solidFill>
            </a:endParaRPr>
          </a:p>
        </p:txBody>
      </p:sp>
      <p:sp>
        <p:nvSpPr>
          <p:cNvPr id="7" name="矩形 6"/>
          <p:cNvSpPr/>
          <p:nvPr/>
        </p:nvSpPr>
        <p:spPr>
          <a:xfrm>
            <a:off x="5891942" y="4521654"/>
            <a:ext cx="2442848" cy="584775"/>
          </a:xfrm>
          <a:prstGeom prst="rect">
            <a:avLst/>
          </a:prstGeom>
        </p:spPr>
        <p:txBody>
          <a:bodyPr wrap="none">
            <a:spAutoFit/>
          </a:bodyPr>
          <a:lstStyle/>
          <a:p>
            <a:r>
              <a:rPr lang="en-US" altLang="zh-CN" sz="3200" dirty="0">
                <a:solidFill>
                  <a:srgbClr val="0070C0"/>
                </a:solidFill>
              </a:rPr>
              <a:t>v. [to behave]</a:t>
            </a:r>
            <a:endParaRPr lang="zh-CN" altLang="en-US" sz="3200" dirty="0">
              <a:solidFill>
                <a:srgbClr val="0070C0"/>
              </a:solidFill>
            </a:endParaRPr>
          </a:p>
        </p:txBody>
      </p:sp>
      <p:sp>
        <p:nvSpPr>
          <p:cNvPr id="8" name="矩形 7"/>
          <p:cNvSpPr/>
          <p:nvPr/>
        </p:nvSpPr>
        <p:spPr>
          <a:xfrm>
            <a:off x="8248733" y="5050569"/>
            <a:ext cx="2317879" cy="584775"/>
          </a:xfrm>
          <a:prstGeom prst="rect">
            <a:avLst/>
          </a:prstGeom>
        </p:spPr>
        <p:txBody>
          <a:bodyPr wrap="none">
            <a:spAutoFit/>
          </a:bodyPr>
          <a:lstStyle/>
          <a:p>
            <a:r>
              <a:rPr lang="en-US" altLang="zh-CN" sz="3200" dirty="0">
                <a:solidFill>
                  <a:srgbClr val="0070C0"/>
                </a:solidFill>
              </a:rPr>
              <a:t>n. [behavior]</a:t>
            </a:r>
            <a:endParaRPr lang="zh-CN" altLang="en-US" sz="3200" dirty="0">
              <a:solidFill>
                <a:srgbClr val="0070C0"/>
              </a:solidFill>
            </a:endParaRPr>
          </a:p>
        </p:txBody>
      </p:sp>
      <p:sp>
        <p:nvSpPr>
          <p:cNvPr id="9" name="矩形 8"/>
          <p:cNvSpPr/>
          <p:nvPr/>
        </p:nvSpPr>
        <p:spPr>
          <a:xfrm>
            <a:off x="4564465" y="2984175"/>
            <a:ext cx="3541395" cy="521970"/>
          </a:xfrm>
          <a:prstGeom prst="rect">
            <a:avLst/>
          </a:prstGeom>
        </p:spPr>
        <p:txBody>
          <a:bodyPr wrap="none">
            <a:spAutoFit/>
          </a:bodyPr>
          <a:lstStyle/>
          <a:p>
            <a:r>
              <a:rPr lang="en-US" altLang="zh-CN" sz="2800" dirty="0">
                <a:solidFill>
                  <a:srgbClr val="0070C0"/>
                </a:solidFill>
              </a:rPr>
              <a:t>conduct experiments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linds(horizontal)">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blinds(horizontal)">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720465"/>
            <a:ext cx="10515600" cy="4351338"/>
          </a:xfrm>
        </p:spPr>
        <p:txBody>
          <a:bodyPr/>
          <a:lstStyle/>
          <a:p>
            <a:endParaRPr lang="zh-CN" altLang="en-US"/>
          </a:p>
          <a:p>
            <a:endParaRPr lang="zh-CN" altLang="en-US"/>
          </a:p>
          <a:p>
            <a:endParaRPr lang="zh-CN" altLang="en-US"/>
          </a:p>
        </p:txBody>
      </p:sp>
      <p:sp>
        <p:nvSpPr>
          <p:cNvPr id="6" name="矩形 5"/>
          <p:cNvSpPr/>
          <p:nvPr/>
        </p:nvSpPr>
        <p:spPr>
          <a:xfrm>
            <a:off x="391452" y="233642"/>
            <a:ext cx="5193025" cy="584775"/>
          </a:xfrm>
          <a:prstGeom prst="rect">
            <a:avLst/>
          </a:prstGeom>
        </p:spPr>
        <p:txBody>
          <a:bodyPr wrap="none">
            <a:spAutoFit/>
          </a:bodyPr>
          <a:lstStyle/>
          <a:p>
            <a:r>
              <a:rPr lang="en-US" altLang="zh-CN" sz="3200" dirty="0">
                <a:solidFill>
                  <a:srgbClr val="0070C0"/>
                </a:solidFill>
              </a:rPr>
              <a:t>v. [to direct singing or playing]</a:t>
            </a:r>
            <a:endParaRPr lang="zh-CN" altLang="en-US" sz="3200" dirty="0">
              <a:solidFill>
                <a:srgbClr val="0070C0"/>
              </a:solidFill>
            </a:endParaRPr>
          </a:p>
        </p:txBody>
      </p:sp>
      <p:sp>
        <p:nvSpPr>
          <p:cNvPr id="4" name="文本框 3"/>
          <p:cNvSpPr txBox="1"/>
          <p:nvPr/>
        </p:nvSpPr>
        <p:spPr>
          <a:xfrm>
            <a:off x="5245735" y="1196340"/>
            <a:ext cx="5431155" cy="583565"/>
          </a:xfrm>
          <a:prstGeom prst="rect">
            <a:avLst/>
          </a:prstGeom>
          <a:noFill/>
        </p:spPr>
        <p:txBody>
          <a:bodyPr wrap="none" rtlCol="0" anchor="t">
            <a:spAutoFit/>
          </a:bodyPr>
          <a:lstStyle/>
          <a:p>
            <a:r>
              <a:rPr lang="zh-CN" altLang="en-US" sz="3200" dirty="0">
                <a:solidFill>
                  <a:srgbClr val="0070C0"/>
                </a:solidFill>
                <a:sym typeface="+mn-ea"/>
              </a:rPr>
              <a:t>conduct </a:t>
            </a:r>
            <a:r>
              <a:rPr lang="en-US" altLang="zh-CN" sz="3200" dirty="0">
                <a:solidFill>
                  <a:srgbClr val="0070C0"/>
                </a:solidFill>
                <a:sym typeface="+mn-ea"/>
              </a:rPr>
              <a:t>an orchestra/a choir</a:t>
            </a:r>
          </a:p>
        </p:txBody>
      </p:sp>
      <p:pic>
        <p:nvPicPr>
          <p:cNvPr id="7" name="图片 6" descr="截屏2020-02-06上午11.44.58"/>
          <p:cNvPicPr>
            <a:picLocks noChangeAspect="1"/>
          </p:cNvPicPr>
          <p:nvPr/>
        </p:nvPicPr>
        <p:blipFill>
          <a:blip r:embed="rId2"/>
          <a:stretch>
            <a:fillRect/>
          </a:stretch>
        </p:blipFill>
        <p:spPr>
          <a:xfrm>
            <a:off x="755650" y="818515"/>
            <a:ext cx="3826510" cy="2921000"/>
          </a:xfrm>
          <a:prstGeom prst="rect">
            <a:avLst/>
          </a:prstGeom>
        </p:spPr>
      </p:pic>
      <p:sp>
        <p:nvSpPr>
          <p:cNvPr id="8" name="文本框 7"/>
          <p:cNvSpPr txBox="1"/>
          <p:nvPr/>
        </p:nvSpPr>
        <p:spPr>
          <a:xfrm>
            <a:off x="5245735" y="3890645"/>
            <a:ext cx="4453255" cy="583565"/>
          </a:xfrm>
          <a:prstGeom prst="rect">
            <a:avLst/>
          </a:prstGeom>
          <a:noFill/>
        </p:spPr>
        <p:txBody>
          <a:bodyPr wrap="none" rtlCol="0" anchor="t">
            <a:spAutoFit/>
          </a:bodyPr>
          <a:lstStyle/>
          <a:p>
            <a:r>
              <a:rPr lang="zh-CN" altLang="en-US" sz="3200" dirty="0">
                <a:solidFill>
                  <a:srgbClr val="0070C0"/>
                </a:solidFill>
                <a:sym typeface="+mn-ea"/>
              </a:rPr>
              <a:t>conduc</a:t>
            </a:r>
            <a:r>
              <a:rPr lang="en-US" altLang="zh-CN" sz="3200" dirty="0">
                <a:solidFill>
                  <a:srgbClr val="0070C0"/>
                </a:solidFill>
                <a:sym typeface="+mn-ea"/>
              </a:rPr>
              <a:t>t electricity/heat</a:t>
            </a:r>
          </a:p>
        </p:txBody>
      </p:sp>
      <p:pic>
        <p:nvPicPr>
          <p:cNvPr id="9" name="图片 8" descr="截屏2020-02-06上午11.51.50"/>
          <p:cNvPicPr>
            <a:picLocks noChangeAspect="1"/>
          </p:cNvPicPr>
          <p:nvPr/>
        </p:nvPicPr>
        <p:blipFill>
          <a:blip r:embed="rId3"/>
          <a:stretch>
            <a:fillRect/>
          </a:stretch>
        </p:blipFill>
        <p:spPr>
          <a:xfrm>
            <a:off x="838200" y="3742055"/>
            <a:ext cx="3746500" cy="2521585"/>
          </a:xfrm>
          <a:prstGeom prst="rect">
            <a:avLst/>
          </a:prstGeom>
        </p:spPr>
      </p:pic>
      <p:sp>
        <p:nvSpPr>
          <p:cNvPr id="11" name="文本框 10"/>
          <p:cNvSpPr txBox="1"/>
          <p:nvPr/>
        </p:nvSpPr>
        <p:spPr>
          <a:xfrm flipH="1">
            <a:off x="7199096" y="4507024"/>
            <a:ext cx="1248212" cy="584775"/>
          </a:xfrm>
          <a:prstGeom prst="rect">
            <a:avLst/>
          </a:prstGeom>
          <a:noFill/>
        </p:spPr>
        <p:txBody>
          <a:bodyPr wrap="square" rtlCol="0" anchor="t">
            <a:spAutoFit/>
          </a:bodyPr>
          <a:lstStyle/>
          <a:p>
            <a:r>
              <a:rPr lang="zh-CN" altLang="en-US" sz="3200" b="1" dirty="0">
                <a:solidFill>
                  <a:srgbClr val="0070C0"/>
                </a:solidFill>
                <a:sym typeface="+mn-ea"/>
              </a:rPr>
              <a:t>传导</a:t>
            </a:r>
          </a:p>
        </p:txBody>
      </p:sp>
      <p:sp>
        <p:nvSpPr>
          <p:cNvPr id="5" name="矩形 4"/>
          <p:cNvSpPr/>
          <p:nvPr/>
        </p:nvSpPr>
        <p:spPr>
          <a:xfrm>
            <a:off x="391447" y="6263684"/>
            <a:ext cx="4854791" cy="584775"/>
          </a:xfrm>
          <a:prstGeom prst="rect">
            <a:avLst/>
          </a:prstGeom>
        </p:spPr>
        <p:txBody>
          <a:bodyPr wrap="none">
            <a:spAutoFit/>
          </a:bodyPr>
          <a:lstStyle/>
          <a:p>
            <a:r>
              <a:rPr lang="en-US" altLang="zh-CN" sz="3200" dirty="0">
                <a:solidFill>
                  <a:srgbClr val="0070C0"/>
                </a:solidFill>
              </a:rPr>
              <a:t>v. [to pass along or through]</a:t>
            </a:r>
            <a:endParaRPr lang="zh-CN" altLang="en-US" sz="3200" dirty="0">
              <a:solidFill>
                <a:srgbClr val="0070C0"/>
              </a:solidFill>
            </a:endParaRPr>
          </a:p>
        </p:txBody>
      </p:sp>
      <p:sp>
        <p:nvSpPr>
          <p:cNvPr id="12" name="文本框 11"/>
          <p:cNvSpPr txBox="1"/>
          <p:nvPr/>
        </p:nvSpPr>
        <p:spPr>
          <a:xfrm>
            <a:off x="7080250" y="1899285"/>
            <a:ext cx="1008609" cy="584775"/>
          </a:xfrm>
          <a:prstGeom prst="rect">
            <a:avLst/>
          </a:prstGeom>
          <a:noFill/>
        </p:spPr>
        <p:txBody>
          <a:bodyPr wrap="none" rtlCol="0" anchor="t">
            <a:spAutoFit/>
          </a:bodyPr>
          <a:lstStyle/>
          <a:p>
            <a:r>
              <a:rPr lang="zh-CN" altLang="en-US" sz="3200" b="1" dirty="0">
                <a:solidFill>
                  <a:srgbClr val="0070C0"/>
                </a:solidFill>
                <a:sym typeface="+mn-ea"/>
              </a:rPr>
              <a:t>指挥</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linds(horizont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5"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8630" y="242570"/>
            <a:ext cx="11617960" cy="826135"/>
          </a:xfrm>
        </p:spPr>
        <p:txBody>
          <a:bodyPr>
            <a:noAutofit/>
          </a:bodyPr>
          <a:lstStyle/>
          <a:p>
            <a:r>
              <a:rPr lang="en-US" altLang="zh-CN" sz="3600" dirty="0">
                <a:solidFill>
                  <a:srgbClr val="0070C0"/>
                </a:solidFill>
                <a:latin typeface="Times New Roman" panose="02020503050405090304" pitchFamily="18" charset="0"/>
                <a:cs typeface="Times New Roman" panose="02020503050405090304" pitchFamily="18" charset="0"/>
              </a:rPr>
              <a:t>Fill in the blanks with the proper form of the words above.</a:t>
            </a:r>
            <a:endParaRPr lang="zh-CN" altLang="en-US" sz="3600" dirty="0">
              <a:solidFill>
                <a:srgbClr val="0070C0"/>
              </a:solidFill>
              <a:latin typeface="Times New Roman" panose="02020503050405090304" pitchFamily="18" charset="0"/>
              <a:cs typeface="Times New Roman" panose="02020503050405090304" pitchFamily="18" charset="0"/>
            </a:endParaRPr>
          </a:p>
        </p:txBody>
      </p:sp>
      <p:sp>
        <p:nvSpPr>
          <p:cNvPr id="3" name="内容占位符 2"/>
          <p:cNvSpPr>
            <a:spLocks noGrp="1"/>
          </p:cNvSpPr>
          <p:nvPr>
            <p:ph idx="1"/>
          </p:nvPr>
        </p:nvSpPr>
        <p:spPr>
          <a:xfrm>
            <a:off x="640888" y="1252797"/>
            <a:ext cx="10515600" cy="4351338"/>
          </a:xfrm>
        </p:spPr>
        <p:txBody>
          <a:bodyPr>
            <a:noAutofit/>
          </a:bodyPr>
          <a:lstStyle/>
          <a:p>
            <a:pPr marL="0" indent="0" algn="just">
              <a:buNone/>
            </a:pPr>
            <a:r>
              <a:rPr lang="en-US" altLang="zh-CN" sz="3600" dirty="0"/>
              <a:t>    A big earthquake struck Tangshan in 1976. In a few seconds, the city lay in ruins. The number of people who were killed or injured reached more than 400,000. The </a:t>
            </a:r>
            <a:r>
              <a:rPr lang="en-US" altLang="zh-CN" sz="3600" dirty="0">
                <a:solidFill>
                  <a:srgbClr val="0070C0"/>
                </a:solidFill>
              </a:rPr>
              <a:t>loss and damage </a:t>
            </a:r>
            <a:r>
              <a:rPr lang="en-US" altLang="zh-CN" sz="3600" dirty="0"/>
              <a:t>is hard to_________. Soon after the quakes, soldiers came to ________the rescue work.  They dug out those who were________. Workers built ________for survivors. Fresh water was taken to the city by train, truck and plane. Slowly, the city began to breathe again.</a:t>
            </a:r>
            <a:endParaRPr lang="zh-CN" altLang="en-US" sz="3600" dirty="0"/>
          </a:p>
        </p:txBody>
      </p:sp>
      <p:sp>
        <p:nvSpPr>
          <p:cNvPr id="4" name="矩形 3"/>
          <p:cNvSpPr/>
          <p:nvPr/>
        </p:nvSpPr>
        <p:spPr>
          <a:xfrm>
            <a:off x="6884389" y="2597163"/>
            <a:ext cx="1810432" cy="646331"/>
          </a:xfrm>
          <a:prstGeom prst="rect">
            <a:avLst/>
          </a:prstGeom>
        </p:spPr>
        <p:txBody>
          <a:bodyPr wrap="none">
            <a:spAutoFit/>
          </a:bodyPr>
          <a:lstStyle/>
          <a:p>
            <a:r>
              <a:rPr lang="en-US" altLang="zh-CN" sz="3600" dirty="0">
                <a:solidFill>
                  <a:srgbClr val="0070C0"/>
                </a:solidFill>
              </a:rPr>
              <a:t>measure</a:t>
            </a:r>
            <a:endParaRPr lang="zh-CN" altLang="en-US" sz="3600" dirty="0">
              <a:solidFill>
                <a:srgbClr val="0070C0"/>
              </a:solidFill>
            </a:endParaRPr>
          </a:p>
        </p:txBody>
      </p:sp>
      <p:sp>
        <p:nvSpPr>
          <p:cNvPr id="5" name="矩形 4"/>
          <p:cNvSpPr/>
          <p:nvPr/>
        </p:nvSpPr>
        <p:spPr>
          <a:xfrm>
            <a:off x="6170251" y="3135198"/>
            <a:ext cx="1619354" cy="584775"/>
          </a:xfrm>
          <a:prstGeom prst="rect">
            <a:avLst/>
          </a:prstGeom>
        </p:spPr>
        <p:txBody>
          <a:bodyPr wrap="none">
            <a:spAutoFit/>
          </a:bodyPr>
          <a:lstStyle/>
          <a:p>
            <a:r>
              <a:rPr lang="en-US" altLang="zh-CN" sz="3200" dirty="0">
                <a:solidFill>
                  <a:srgbClr val="0070C0"/>
                </a:solidFill>
                <a:latin typeface="Arial" panose="020B0604020202090204" pitchFamily="34" charset="0"/>
                <a:cs typeface="Arial" panose="020B0604020202090204" pitchFamily="34" charset="0"/>
              </a:rPr>
              <a:t>conduct</a:t>
            </a:r>
            <a:endParaRPr lang="zh-CN" altLang="en-US" sz="3200" dirty="0">
              <a:solidFill>
                <a:srgbClr val="0070C0"/>
              </a:solidFill>
              <a:latin typeface="Arial" panose="020B0604020202090204" pitchFamily="34" charset="0"/>
              <a:cs typeface="Arial" panose="020B0604020202090204" pitchFamily="34" charset="0"/>
            </a:endParaRPr>
          </a:p>
        </p:txBody>
      </p:sp>
      <p:sp>
        <p:nvSpPr>
          <p:cNvPr id="6" name="矩形 5"/>
          <p:cNvSpPr/>
          <p:nvPr/>
        </p:nvSpPr>
        <p:spPr>
          <a:xfrm>
            <a:off x="6687143" y="3632756"/>
            <a:ext cx="1665969" cy="646331"/>
          </a:xfrm>
          <a:prstGeom prst="rect">
            <a:avLst/>
          </a:prstGeom>
        </p:spPr>
        <p:txBody>
          <a:bodyPr wrap="none">
            <a:spAutoFit/>
          </a:bodyPr>
          <a:lstStyle/>
          <a:p>
            <a:r>
              <a:rPr lang="en-US" altLang="zh-CN" sz="3600" dirty="0">
                <a:solidFill>
                  <a:srgbClr val="0070C0"/>
                </a:solidFill>
              </a:rPr>
              <a:t>trapped</a:t>
            </a:r>
            <a:endParaRPr lang="zh-CN" altLang="en-US" sz="3600" dirty="0">
              <a:solidFill>
                <a:srgbClr val="0070C0"/>
              </a:solidFill>
            </a:endParaRPr>
          </a:p>
        </p:txBody>
      </p:sp>
      <p:sp>
        <p:nvSpPr>
          <p:cNvPr id="7" name="矩形 6"/>
          <p:cNvSpPr/>
          <p:nvPr/>
        </p:nvSpPr>
        <p:spPr>
          <a:xfrm>
            <a:off x="1020602" y="4115049"/>
            <a:ext cx="1654620" cy="646331"/>
          </a:xfrm>
          <a:prstGeom prst="rect">
            <a:avLst/>
          </a:prstGeom>
        </p:spPr>
        <p:txBody>
          <a:bodyPr wrap="none">
            <a:spAutoFit/>
          </a:bodyPr>
          <a:lstStyle/>
          <a:p>
            <a:r>
              <a:rPr lang="en-US" altLang="zh-CN" sz="3600" dirty="0">
                <a:solidFill>
                  <a:srgbClr val="0070C0"/>
                </a:solidFill>
              </a:rPr>
              <a:t>shelters</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233" y="2401334"/>
            <a:ext cx="5320930" cy="3838442"/>
          </a:xfrm>
          <a:prstGeom prst="rect">
            <a:avLst/>
          </a:prstGeom>
        </p:spPr>
      </p:pic>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133" y="2429972"/>
            <a:ext cx="3637460" cy="3747132"/>
          </a:xfrm>
          <a:prstGeom prst="rect">
            <a:avLst/>
          </a:prstGeom>
        </p:spPr>
      </p:pic>
      <p:sp>
        <p:nvSpPr>
          <p:cNvPr id="16" name="文本框 15"/>
          <p:cNvSpPr txBox="1"/>
          <p:nvPr/>
        </p:nvSpPr>
        <p:spPr>
          <a:xfrm>
            <a:off x="4110182" y="6239776"/>
            <a:ext cx="4638193" cy="584775"/>
          </a:xfrm>
          <a:prstGeom prst="rect">
            <a:avLst/>
          </a:prstGeom>
          <a:noFill/>
        </p:spPr>
        <p:txBody>
          <a:bodyPr wrap="none" rtlCol="0">
            <a:spAutoFit/>
          </a:bodyPr>
          <a:lstStyle/>
          <a:p>
            <a:r>
              <a:rPr lang="en-US" altLang="zh-CN" sz="3200" dirty="0"/>
              <a:t>Captain Scott and his team</a:t>
            </a:r>
            <a:endParaRPr lang="zh-CN" altLang="en-US" sz="3200" dirty="0"/>
          </a:p>
        </p:txBody>
      </p:sp>
      <p:sp>
        <p:nvSpPr>
          <p:cNvPr id="17" name="内容占位符 2"/>
          <p:cNvSpPr>
            <a:spLocks noGrp="1"/>
          </p:cNvSpPr>
          <p:nvPr>
            <p:ph idx="1"/>
          </p:nvPr>
        </p:nvSpPr>
        <p:spPr>
          <a:xfrm>
            <a:off x="690419" y="320972"/>
            <a:ext cx="11012054" cy="538010"/>
          </a:xfrm>
        </p:spPr>
        <p:txBody>
          <a:bodyPr>
            <a:noAutofit/>
          </a:bodyPr>
          <a:lstStyle/>
          <a:p>
            <a:pPr marL="0" indent="0">
              <a:buNone/>
            </a:pPr>
            <a:r>
              <a:rPr lang="en-US" altLang="zh-CN" sz="3600" dirty="0">
                <a:latin typeface="Times New Roman" panose="02020503050405090304" pitchFamily="18" charset="0"/>
                <a:cs typeface="Times New Roman" panose="02020503050405090304" pitchFamily="18" charset="0"/>
              </a:rPr>
              <a:t>What did they do?</a:t>
            </a:r>
          </a:p>
          <a:p>
            <a:pPr marL="0" indent="0">
              <a:buNone/>
            </a:pPr>
            <a:r>
              <a:rPr lang="en-US" altLang="zh-CN" sz="3600" dirty="0">
                <a:latin typeface="Times New Roman" panose="02020503050405090304" pitchFamily="18" charset="0"/>
                <a:cs typeface="Times New Roman" panose="02020503050405090304" pitchFamily="18" charset="0"/>
              </a:rPr>
              <a:t>What preparations did they make before the journey</a:t>
            </a:r>
            <a:r>
              <a:rPr lang="zh-CN" altLang="en-US" sz="3600" dirty="0">
                <a:latin typeface="Times New Roman" panose="02020503050405090304" pitchFamily="18" charset="0"/>
                <a:cs typeface="Times New Roman" panose="02020503050405090304" pitchFamily="18" charset="0"/>
              </a:rPr>
              <a:t>？</a:t>
            </a:r>
          </a:p>
        </p:txBody>
      </p:sp>
      <p:sp>
        <p:nvSpPr>
          <p:cNvPr id="20" name="内容占位符 2"/>
          <p:cNvSpPr txBox="1"/>
          <p:nvPr/>
        </p:nvSpPr>
        <p:spPr>
          <a:xfrm>
            <a:off x="923464" y="1545336"/>
            <a:ext cx="11012054" cy="5380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buFont typeface="Arial" panose="020B0604020202090204" pitchFamily="34" charset="0"/>
              <a:buNone/>
            </a:pPr>
            <a:r>
              <a:rPr lang="en-US" altLang="zh-CN" sz="3200" dirty="0">
                <a:solidFill>
                  <a:srgbClr val="0070C0"/>
                </a:solidFill>
                <a:latin typeface="Times New Roman" panose="02020503050405090304" pitchFamily="18" charset="0"/>
                <a:cs typeface="Times New Roman" panose="02020503050405090304" pitchFamily="18" charset="0"/>
              </a:rPr>
              <a:t>They organized food </a:t>
            </a:r>
            <a:r>
              <a:rPr lang="en-US" altLang="zh-CN" sz="3200" u="sng" dirty="0">
                <a:solidFill>
                  <a:srgbClr val="0070C0"/>
                </a:solidFill>
                <a:latin typeface="Times New Roman" panose="02020503050405090304" pitchFamily="18" charset="0"/>
                <a:cs typeface="Times New Roman" panose="02020503050405090304" pitchFamily="18" charset="0"/>
              </a:rPr>
              <a:t>bases</a:t>
            </a:r>
            <a:r>
              <a:rPr lang="en-US" altLang="zh-CN" sz="3200" dirty="0">
                <a:solidFill>
                  <a:srgbClr val="0070C0"/>
                </a:solidFill>
                <a:latin typeface="Times New Roman" panose="02020503050405090304" pitchFamily="18" charset="0"/>
                <a:cs typeface="Times New Roman" panose="02020503050405090304" pitchFamily="18" charset="0"/>
              </a:rPr>
              <a:t> in preparation for the journeys.</a:t>
            </a:r>
            <a:r>
              <a:rPr lang="zh-CN" altLang="en-US" sz="3200" dirty="0">
                <a:solidFill>
                  <a:srgbClr val="0070C0"/>
                </a:solidFill>
                <a:latin typeface="Times New Roman" panose="02020503050405090304" pitchFamily="18" charset="0"/>
                <a:cs typeface="Times New Roman" panose="02020503050405090304" pitchFamily="18" charset="0"/>
              </a:rPr>
              <a:t>（</a:t>
            </a:r>
            <a:r>
              <a:rPr lang="en-US" altLang="zh-CN" sz="3200" dirty="0">
                <a:solidFill>
                  <a:srgbClr val="0070C0"/>
                </a:solidFill>
                <a:latin typeface="Times New Roman" panose="02020503050405090304" pitchFamily="18" charset="0"/>
                <a:cs typeface="Times New Roman" panose="02020503050405090304" pitchFamily="18" charset="0"/>
              </a:rPr>
              <a:t>P36</a:t>
            </a:r>
            <a:r>
              <a:rPr lang="zh-CN" altLang="en-US" sz="3200" dirty="0">
                <a:solidFill>
                  <a:srgbClr val="0070C0"/>
                </a:solidFill>
                <a:latin typeface="Times New Roman" panose="02020503050405090304" pitchFamily="18" charset="0"/>
                <a:cs typeface="Times New Roman" panose="02020503050405090304" pitchFamily="18" charset="0"/>
              </a:rPr>
              <a:t>）</a:t>
            </a:r>
            <a:r>
              <a:rPr lang="en-US" altLang="zh-CN" sz="3200" dirty="0">
                <a:solidFill>
                  <a:srgbClr val="0070C0"/>
                </a:solidFill>
                <a:latin typeface="Times New Roman" panose="02020503050405090304" pitchFamily="18" charset="0"/>
                <a:cs typeface="Times New Roman" panose="02020503050405090304" pitchFamily="18" charset="0"/>
              </a:rPr>
              <a:t/>
            </a:r>
            <a:br>
              <a:rPr lang="en-US" altLang="zh-CN" sz="3200" dirty="0">
                <a:solidFill>
                  <a:srgbClr val="0070C0"/>
                </a:solidFill>
                <a:latin typeface="Times New Roman" panose="02020503050405090304" pitchFamily="18" charset="0"/>
                <a:cs typeface="Times New Roman" panose="02020503050405090304" pitchFamily="18" charset="0"/>
              </a:rPr>
            </a:br>
            <a:endParaRPr lang="zh-CN" altLang="en-US" sz="3200" dirty="0">
              <a:solidFill>
                <a:srgbClr val="0070C0"/>
              </a:solidFill>
              <a:latin typeface="Times New Roman" panose="02020503050405090304" pitchFamily="18" charset="0"/>
              <a:cs typeface="Times New Roman" panose="02020503050405090304" pitchFamily="18" charset="0"/>
            </a:endParaRPr>
          </a:p>
        </p:txBody>
      </p:sp>
      <p:sp>
        <p:nvSpPr>
          <p:cNvPr id="2" name="圆角矩形标注 1"/>
          <p:cNvSpPr/>
          <p:nvPr/>
        </p:nvSpPr>
        <p:spPr>
          <a:xfrm>
            <a:off x="5638165" y="243205"/>
            <a:ext cx="3109595" cy="692785"/>
          </a:xfrm>
          <a:prstGeom prst="wedgeRoundRectCallout">
            <a:avLst>
              <a:gd name="adj1" fmla="val -72453"/>
              <a:gd name="adj2" fmla="val 174381"/>
              <a:gd name="adj3" fmla="val 1666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rgbClr val="0070C0"/>
                </a:solidFill>
              </a:rPr>
              <a:t>n. </a:t>
            </a:r>
            <a:r>
              <a:rPr lang="zh-CN" altLang="en-US" sz="3200">
                <a:solidFill>
                  <a:srgbClr val="0070C0"/>
                </a:solidFill>
              </a:rPr>
              <a:t>基地，据点</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linds(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27630"/>
            <a:ext cx="10515600" cy="1097745"/>
          </a:xfrm>
        </p:spPr>
        <p:txBody>
          <a:bodyPr/>
          <a:lstStyle/>
          <a:p>
            <a:pPr algn="ctr"/>
            <a:r>
              <a:rPr lang="en-US" altLang="zh-CN" dirty="0">
                <a:latin typeface="Arial Black" panose="020B0A04020102020204" pitchFamily="34" charset="0"/>
              </a:rPr>
              <a:t>base</a:t>
            </a:r>
            <a:endParaRPr lang="zh-CN" altLang="en-US" dirty="0">
              <a:latin typeface="Arial Black" panose="020B0A04020102020204" pitchFamily="34" charset="0"/>
            </a:endParaRPr>
          </a:p>
        </p:txBody>
      </p:sp>
      <p:sp>
        <p:nvSpPr>
          <p:cNvPr id="3" name="内容占位符 2"/>
          <p:cNvSpPr>
            <a:spLocks noGrp="1"/>
          </p:cNvSpPr>
          <p:nvPr>
            <p:ph idx="1"/>
          </p:nvPr>
        </p:nvSpPr>
        <p:spPr>
          <a:xfrm>
            <a:off x="383869" y="796825"/>
            <a:ext cx="11249891" cy="5639932"/>
          </a:xfrm>
        </p:spPr>
        <p:txBody>
          <a:bodyPr>
            <a:normAutofit lnSpcReduction="10000"/>
          </a:bodyPr>
          <a:lstStyle/>
          <a:p>
            <a:pPr marL="0" indent="0">
              <a:buNone/>
            </a:pPr>
            <a:r>
              <a:rPr lang="en-US" altLang="zh-CN" sz="3200" dirty="0">
                <a:solidFill>
                  <a:srgbClr val="0070C0"/>
                </a:solidFill>
                <a:latin typeface="Times New Roman" panose="02020503050405090304" pitchFamily="18" charset="0"/>
                <a:cs typeface="Times New Roman" panose="02020503050405090304" pitchFamily="18" charset="0"/>
              </a:rPr>
              <a:t>Amundsen and his team arrived safely back to their starting </a:t>
            </a:r>
            <a:r>
              <a:rPr lang="en-US" altLang="zh-CN" sz="3200" u="sng" dirty="0">
                <a:solidFill>
                  <a:srgbClr val="0070C0"/>
                </a:solidFill>
                <a:latin typeface="Times New Roman" panose="02020503050405090304" pitchFamily="18" charset="0"/>
                <a:cs typeface="Times New Roman" panose="02020503050405090304" pitchFamily="18" charset="0"/>
              </a:rPr>
              <a:t>base</a:t>
            </a:r>
            <a:r>
              <a:rPr lang="en-US" altLang="zh-CN" sz="3200" dirty="0">
                <a:solidFill>
                  <a:srgbClr val="0070C0"/>
                </a:solidFill>
                <a:latin typeface="Times New Roman" panose="02020503050405090304" pitchFamily="18" charset="0"/>
                <a:cs typeface="Times New Roman" panose="02020503050405090304" pitchFamily="18" charset="0"/>
              </a:rPr>
              <a:t> </a:t>
            </a:r>
          </a:p>
          <a:p>
            <a:pPr marL="0" indent="0">
              <a:buNone/>
            </a:pPr>
            <a:r>
              <a:rPr lang="en-US" altLang="zh-CN" sz="3200" dirty="0">
                <a:solidFill>
                  <a:srgbClr val="0070C0"/>
                </a:solidFill>
                <a:latin typeface="Times New Roman" panose="02020503050405090304" pitchFamily="18" charset="0"/>
                <a:cs typeface="Times New Roman" panose="02020503050405090304" pitchFamily="18" charset="0"/>
              </a:rPr>
              <a:t> on 25 January, 1912, ten days ahead of their planned schedule.(P36)</a:t>
            </a:r>
          </a:p>
          <a:p>
            <a:endParaRPr lang="en-US" altLang="zh-CN" dirty="0">
              <a:latin typeface="Times New Roman" panose="02020503050405090304" pitchFamily="18" charset="0"/>
              <a:cs typeface="Times New Roman" panose="02020503050405090304" pitchFamily="18" charset="0"/>
            </a:endParaRPr>
          </a:p>
          <a:p>
            <a:r>
              <a:rPr lang="en-US" altLang="zh-CN" sz="3200" dirty="0">
                <a:latin typeface="Times New Roman" panose="02020503050405090304" pitchFamily="18" charset="0"/>
                <a:cs typeface="Times New Roman" panose="02020503050405090304" pitchFamily="18" charset="0"/>
              </a:rPr>
              <a:t>The company has its </a:t>
            </a:r>
            <a:r>
              <a:rPr lang="en-US" altLang="zh-CN" sz="3200" u="sng" dirty="0">
                <a:latin typeface="Times New Roman" panose="02020503050405090304" pitchFamily="18" charset="0"/>
                <a:cs typeface="Times New Roman" panose="02020503050405090304" pitchFamily="18" charset="0"/>
              </a:rPr>
              <a:t>base </a:t>
            </a:r>
            <a:r>
              <a:rPr lang="en-US" altLang="zh-CN" sz="3200" dirty="0">
                <a:latin typeface="Times New Roman" panose="02020503050405090304" pitchFamily="18" charset="0"/>
                <a:cs typeface="Times New Roman" panose="02020503050405090304" pitchFamily="18" charset="0"/>
              </a:rPr>
              <a:t>in New York, and branch offices all over the world.</a:t>
            </a:r>
          </a:p>
          <a:p>
            <a:r>
              <a:rPr lang="en-US" altLang="zh-CN" sz="3200" dirty="0">
                <a:latin typeface="Times New Roman" panose="02020503050405090304" pitchFamily="18" charset="0"/>
                <a:cs typeface="Times New Roman" panose="02020503050405090304" pitchFamily="18" charset="0"/>
              </a:rPr>
              <a:t>The lamp has a heavy </a:t>
            </a:r>
            <a:r>
              <a:rPr lang="en-US" altLang="zh-CN" sz="3200" u="sng" dirty="0">
                <a:latin typeface="Times New Roman" panose="02020503050405090304" pitchFamily="18" charset="0"/>
                <a:cs typeface="Times New Roman" panose="02020503050405090304" pitchFamily="18" charset="0"/>
              </a:rPr>
              <a:t>base</a:t>
            </a:r>
            <a:r>
              <a:rPr lang="en-US" altLang="zh-CN" sz="3200" dirty="0">
                <a:latin typeface="Times New Roman" panose="02020503050405090304" pitchFamily="18" charset="0"/>
                <a:cs typeface="Times New Roman" panose="02020503050405090304" pitchFamily="18" charset="0"/>
              </a:rPr>
              <a:t>.</a:t>
            </a:r>
          </a:p>
          <a:p>
            <a:r>
              <a:rPr lang="en-US" altLang="zh-CN" sz="3200" dirty="0">
                <a:latin typeface="Times New Roman" panose="02020503050405090304" pitchFamily="18" charset="0"/>
                <a:cs typeface="Times New Roman" panose="02020503050405090304" pitchFamily="18" charset="0"/>
              </a:rPr>
              <a:t>The country needs  a strong economic </a:t>
            </a:r>
            <a:r>
              <a:rPr lang="en-US" altLang="zh-CN" sz="3200" u="sng" dirty="0">
                <a:latin typeface="Times New Roman" panose="02020503050405090304" pitchFamily="18" charset="0"/>
                <a:cs typeface="Times New Roman" panose="02020503050405090304" pitchFamily="18" charset="0"/>
              </a:rPr>
              <a:t>base</a:t>
            </a:r>
            <a:r>
              <a:rPr lang="en-US" altLang="zh-CN" sz="3200" dirty="0">
                <a:latin typeface="Times New Roman" panose="02020503050405090304" pitchFamily="18" charset="0"/>
                <a:cs typeface="Times New Roman" panose="02020503050405090304" pitchFamily="18" charset="0"/>
              </a:rPr>
              <a:t>.</a:t>
            </a:r>
            <a:endParaRPr lang="en-US" altLang="zh-CN" sz="3200" dirty="0">
              <a:solidFill>
                <a:srgbClr val="0070C0"/>
              </a:solidFill>
            </a:endParaRPr>
          </a:p>
          <a:p>
            <a:r>
              <a:rPr lang="en-US" altLang="zh-CN" sz="3200" dirty="0">
                <a:latin typeface="Times New Roman" panose="02020503050405090304" pitchFamily="18" charset="0"/>
                <a:cs typeface="Times New Roman" panose="02020503050405090304" pitchFamily="18" charset="0"/>
              </a:rPr>
              <a:t>The study </a:t>
            </a:r>
            <a:r>
              <a:rPr lang="en-US" altLang="zh-CN" sz="3200" u="sng" dirty="0">
                <a:latin typeface="Times New Roman" panose="02020503050405090304" pitchFamily="18" charset="0"/>
                <a:cs typeface="Times New Roman" panose="02020503050405090304" pitchFamily="18" charset="0"/>
              </a:rPr>
              <a:t>was based on </a:t>
            </a:r>
            <a:r>
              <a:rPr lang="en-US" altLang="zh-CN" sz="3200" dirty="0">
                <a:latin typeface="Times New Roman" panose="02020503050405090304" pitchFamily="18" charset="0"/>
                <a:cs typeface="Times New Roman" panose="02020503050405090304" pitchFamily="18" charset="0"/>
              </a:rPr>
              <a:t>data from 2,100 women. </a:t>
            </a:r>
          </a:p>
          <a:p>
            <a:pPr marL="0" indent="0">
              <a:buNone/>
            </a:pPr>
            <a:r>
              <a:rPr lang="en-US" altLang="zh-CN" sz="3200" dirty="0">
                <a:solidFill>
                  <a:srgbClr val="0070C0"/>
                </a:solidFill>
                <a:latin typeface="Times New Roman" panose="02020503050405090304" pitchFamily="18" charset="0"/>
                <a:cs typeface="Times New Roman" panose="02020503050405090304" pitchFamily="18" charset="0"/>
              </a:rPr>
              <a:t>    </a:t>
            </a:r>
            <a:r>
              <a:rPr lang="en-US" altLang="zh-CN" sz="3200" dirty="0" err="1">
                <a:solidFill>
                  <a:srgbClr val="0070C0"/>
                </a:solidFill>
                <a:latin typeface="Times New Roman" panose="02020503050405090304" pitchFamily="18" charset="0"/>
                <a:cs typeface="Times New Roman" panose="02020503050405090304" pitchFamily="18" charset="0"/>
              </a:rPr>
              <a:t>sth</a:t>
            </a:r>
            <a:r>
              <a:rPr lang="en-US" altLang="zh-CN" sz="3200" dirty="0">
                <a:solidFill>
                  <a:srgbClr val="0070C0"/>
                </a:solidFill>
                <a:latin typeface="Times New Roman" panose="02020503050405090304" pitchFamily="18" charset="0"/>
                <a:cs typeface="Times New Roman" panose="02020503050405090304" pitchFamily="18" charset="0"/>
              </a:rPr>
              <a:t> is based on…=base </a:t>
            </a:r>
            <a:r>
              <a:rPr lang="en-US" altLang="zh-CN" sz="3200" dirty="0" err="1">
                <a:solidFill>
                  <a:srgbClr val="0070C0"/>
                </a:solidFill>
                <a:latin typeface="Times New Roman" panose="02020503050405090304" pitchFamily="18" charset="0"/>
                <a:cs typeface="Times New Roman" panose="02020503050405090304" pitchFamily="18" charset="0"/>
              </a:rPr>
              <a:t>sth</a:t>
            </a:r>
            <a:r>
              <a:rPr lang="en-US" altLang="zh-CN" sz="3200" dirty="0">
                <a:solidFill>
                  <a:srgbClr val="0070C0"/>
                </a:solidFill>
                <a:latin typeface="Times New Roman" panose="02020503050405090304" pitchFamily="18" charset="0"/>
                <a:cs typeface="Times New Roman" panose="02020503050405090304" pitchFamily="18" charset="0"/>
              </a:rPr>
              <a:t> on </a:t>
            </a:r>
            <a:r>
              <a:rPr lang="zh-CN" altLang="en-US" sz="3200" dirty="0">
                <a:solidFill>
                  <a:srgbClr val="0070C0"/>
                </a:solidFill>
                <a:latin typeface="Times New Roman" panose="02020503050405090304" pitchFamily="18" charset="0"/>
                <a:cs typeface="Times New Roman" panose="02020503050405090304" pitchFamily="18" charset="0"/>
              </a:rPr>
              <a:t>以</a:t>
            </a:r>
            <a:r>
              <a:rPr lang="en-US" altLang="zh-CN" sz="3200" dirty="0">
                <a:solidFill>
                  <a:srgbClr val="0070C0"/>
                </a:solidFill>
                <a:latin typeface="Times New Roman" panose="02020503050405090304" pitchFamily="18" charset="0"/>
                <a:cs typeface="Times New Roman" panose="02020503050405090304" pitchFamily="18" charset="0"/>
              </a:rPr>
              <a:t>…</a:t>
            </a:r>
            <a:r>
              <a:rPr lang="zh-CN" altLang="en-US" sz="3200" dirty="0">
                <a:solidFill>
                  <a:srgbClr val="0070C0"/>
                </a:solidFill>
                <a:latin typeface="Times New Roman" panose="02020503050405090304" pitchFamily="18" charset="0"/>
                <a:cs typeface="Times New Roman" panose="02020503050405090304" pitchFamily="18" charset="0"/>
              </a:rPr>
              <a:t>为基础</a:t>
            </a:r>
          </a:p>
          <a:p>
            <a:pPr marL="0" indent="0">
              <a:buNone/>
            </a:pPr>
            <a:r>
              <a:rPr lang="zh-CN" altLang="en-US" sz="3200" dirty="0">
                <a:solidFill>
                  <a:schemeClr val="tx1"/>
                </a:solidFill>
                <a:latin typeface="Times New Roman" panose="02020503050405090304" pitchFamily="18" charset="0"/>
                <a:cs typeface="Times New Roman" panose="02020503050405090304" pitchFamily="18" charset="0"/>
              </a:rPr>
              <a:t>这部小说基于他的早期经历。</a:t>
            </a:r>
            <a:endParaRPr lang="zh-CN" altLang="en-US" sz="3200" dirty="0">
              <a:solidFill>
                <a:srgbClr val="0070C0"/>
              </a:solidFill>
              <a:latin typeface="Times New Roman" panose="02020503050405090304" pitchFamily="18" charset="0"/>
              <a:cs typeface="Times New Roman" panose="02020503050405090304" pitchFamily="18" charset="0"/>
            </a:endParaRPr>
          </a:p>
          <a:p>
            <a:pPr marL="0" indent="0">
              <a:buNone/>
            </a:pPr>
            <a:r>
              <a:rPr lang="en-US" altLang="zh-CN" sz="3200" dirty="0">
                <a:solidFill>
                  <a:srgbClr val="0070C0"/>
                </a:solidFill>
                <a:latin typeface="Times New Roman" panose="02020503050405090304" pitchFamily="18" charset="0"/>
                <a:cs typeface="Times New Roman" panose="02020503050405090304" pitchFamily="18" charset="0"/>
              </a:rPr>
              <a:t>The novel is based on his early experience.</a:t>
            </a:r>
          </a:p>
          <a:p>
            <a:endParaRPr lang="en-US" altLang="zh-CN" dirty="0">
              <a:latin typeface="Times New Roman" panose="02020503050405090304" pitchFamily="18" charset="0"/>
              <a:cs typeface="Times New Roman" panose="02020503050405090304" pitchFamily="18" charset="0"/>
            </a:endParaRPr>
          </a:p>
          <a:p>
            <a:endParaRPr lang="en-US" altLang="zh-CN" dirty="0">
              <a:latin typeface="Times New Roman" panose="02020503050405090304" pitchFamily="18" charset="0"/>
              <a:cs typeface="Times New Roman" panose="02020503050405090304" pitchFamily="18" charset="0"/>
            </a:endParaRPr>
          </a:p>
          <a:p>
            <a:pPr marL="0" indent="0">
              <a:buNone/>
            </a:pPr>
            <a:endParaRPr lang="zh-CN" altLang="en-US" dirty="0">
              <a:latin typeface="Times New Roman" panose="02020503050405090304" pitchFamily="18" charset="0"/>
              <a:cs typeface="Times New Roman" panose="02020503050405090304" pitchFamily="18" charset="0"/>
            </a:endParaRPr>
          </a:p>
        </p:txBody>
      </p:sp>
      <p:sp>
        <p:nvSpPr>
          <p:cNvPr id="4" name="矩形 3"/>
          <p:cNvSpPr/>
          <p:nvPr/>
        </p:nvSpPr>
        <p:spPr>
          <a:xfrm>
            <a:off x="667874" y="1672328"/>
            <a:ext cx="2903359" cy="584775"/>
          </a:xfrm>
          <a:prstGeom prst="rect">
            <a:avLst/>
          </a:prstGeom>
        </p:spPr>
        <p:txBody>
          <a:bodyPr wrap="none">
            <a:spAutoFit/>
          </a:bodyPr>
          <a:lstStyle/>
          <a:p>
            <a:r>
              <a:rPr lang="en-US" altLang="zh-CN" sz="3200" dirty="0">
                <a:solidFill>
                  <a:srgbClr val="0070C0"/>
                </a:solidFill>
              </a:rPr>
              <a:t>n. [</a:t>
            </a:r>
            <a:r>
              <a:rPr lang="zh-CN" altLang="en-US" sz="3200" dirty="0">
                <a:solidFill>
                  <a:srgbClr val="0070C0"/>
                </a:solidFill>
              </a:rPr>
              <a:t>据点，基地</a:t>
            </a:r>
            <a:r>
              <a:rPr lang="en-US" altLang="zh-CN" sz="3200" dirty="0">
                <a:solidFill>
                  <a:srgbClr val="0070C0"/>
                </a:solidFill>
              </a:rPr>
              <a:t>]</a:t>
            </a:r>
            <a:endParaRPr lang="zh-CN" altLang="en-US" sz="3200" dirty="0">
              <a:solidFill>
                <a:srgbClr val="0070C0"/>
              </a:solidFill>
            </a:endParaRPr>
          </a:p>
        </p:txBody>
      </p:sp>
      <p:sp>
        <p:nvSpPr>
          <p:cNvPr id="5" name="矩形 4"/>
          <p:cNvSpPr/>
          <p:nvPr/>
        </p:nvSpPr>
        <p:spPr>
          <a:xfrm>
            <a:off x="5243342" y="3135953"/>
            <a:ext cx="2917786" cy="584775"/>
          </a:xfrm>
          <a:prstGeom prst="rect">
            <a:avLst/>
          </a:prstGeom>
        </p:spPr>
        <p:txBody>
          <a:bodyPr wrap="none">
            <a:spAutoFit/>
          </a:bodyPr>
          <a:lstStyle/>
          <a:p>
            <a:r>
              <a:rPr lang="en-US" altLang="zh-CN" sz="3200" dirty="0">
                <a:solidFill>
                  <a:srgbClr val="0070C0"/>
                </a:solidFill>
              </a:rPr>
              <a:t>n. [</a:t>
            </a:r>
            <a:r>
              <a:rPr lang="zh-CN" altLang="en-US" sz="3200" dirty="0">
                <a:solidFill>
                  <a:srgbClr val="0070C0"/>
                </a:solidFill>
              </a:rPr>
              <a:t>底座，底部</a:t>
            </a:r>
            <a:r>
              <a:rPr lang="en-US" altLang="zh-CN" sz="3200" dirty="0">
                <a:solidFill>
                  <a:srgbClr val="0070C0"/>
                </a:solidFill>
              </a:rPr>
              <a:t>]</a:t>
            </a:r>
            <a:endParaRPr lang="zh-CN" altLang="en-US" sz="3200" dirty="0">
              <a:solidFill>
                <a:srgbClr val="0070C0"/>
              </a:solidFill>
            </a:endParaRPr>
          </a:p>
        </p:txBody>
      </p:sp>
      <p:sp>
        <p:nvSpPr>
          <p:cNvPr id="8" name="矩形 7"/>
          <p:cNvSpPr/>
          <p:nvPr/>
        </p:nvSpPr>
        <p:spPr>
          <a:xfrm>
            <a:off x="3570933" y="2594356"/>
            <a:ext cx="1672253" cy="584775"/>
          </a:xfrm>
          <a:prstGeom prst="rect">
            <a:avLst/>
          </a:prstGeom>
        </p:spPr>
        <p:txBody>
          <a:bodyPr wrap="none">
            <a:spAutoFit/>
          </a:bodyPr>
          <a:lstStyle/>
          <a:p>
            <a:r>
              <a:rPr lang="en-US" altLang="zh-CN" sz="3200" dirty="0">
                <a:solidFill>
                  <a:srgbClr val="0070C0"/>
                </a:solidFill>
              </a:rPr>
              <a:t>n. [</a:t>
            </a:r>
            <a:r>
              <a:rPr lang="zh-CN" altLang="en-US" sz="3200" dirty="0">
                <a:solidFill>
                  <a:srgbClr val="0070C0"/>
                </a:solidFill>
              </a:rPr>
              <a:t>总部</a:t>
            </a:r>
            <a:r>
              <a:rPr lang="en-US" altLang="zh-CN" sz="3200" dirty="0">
                <a:solidFill>
                  <a:srgbClr val="0070C0"/>
                </a:solidFill>
              </a:rPr>
              <a:t>]</a:t>
            </a:r>
            <a:endParaRPr lang="zh-CN" altLang="en-US" sz="3200" dirty="0">
              <a:solidFill>
                <a:srgbClr val="0070C0"/>
              </a:solidFill>
            </a:endParaRPr>
          </a:p>
        </p:txBody>
      </p:sp>
      <p:sp>
        <p:nvSpPr>
          <p:cNvPr id="10" name="矩形 9"/>
          <p:cNvSpPr/>
          <p:nvPr/>
        </p:nvSpPr>
        <p:spPr>
          <a:xfrm>
            <a:off x="8067628" y="3608604"/>
            <a:ext cx="1672590" cy="583565"/>
          </a:xfrm>
          <a:prstGeom prst="rect">
            <a:avLst/>
          </a:prstGeom>
        </p:spPr>
        <p:txBody>
          <a:bodyPr wrap="none">
            <a:spAutoFit/>
          </a:bodyPr>
          <a:lstStyle/>
          <a:p>
            <a:r>
              <a:rPr lang="en-US" altLang="zh-CN" sz="3200" dirty="0">
                <a:solidFill>
                  <a:srgbClr val="0070C0"/>
                </a:solidFill>
                <a:latin typeface="Times New Roman" panose="02020503050405090304" pitchFamily="18" charset="0"/>
                <a:cs typeface="Times New Roman" panose="02020503050405090304" pitchFamily="18" charset="0"/>
              </a:rPr>
              <a:t>n. [</a:t>
            </a:r>
            <a:r>
              <a:rPr lang="zh-CN" altLang="en-US" sz="3200" dirty="0">
                <a:solidFill>
                  <a:srgbClr val="0070C0"/>
                </a:solidFill>
                <a:latin typeface="Times New Roman" panose="02020503050405090304" pitchFamily="18" charset="0"/>
                <a:cs typeface="Times New Roman" panose="02020503050405090304" pitchFamily="18" charset="0"/>
              </a:rPr>
              <a:t>基础</a:t>
            </a:r>
            <a:r>
              <a:rPr lang="en-US" altLang="zh-CN" sz="3200" dirty="0">
                <a:solidFill>
                  <a:srgbClr val="0070C0"/>
                </a:solidFill>
                <a:latin typeface="Times New Roman" panose="02020503050405090304" pitchFamily="18" charset="0"/>
                <a:cs typeface="Times New Roman" panose="02020503050405090304" pitchFamily="18" charset="0"/>
              </a:rPr>
              <a:t>]</a:t>
            </a:r>
          </a:p>
        </p:txBody>
      </p:sp>
      <p:sp>
        <p:nvSpPr>
          <p:cNvPr id="11" name="矩形 10"/>
          <p:cNvSpPr/>
          <p:nvPr/>
        </p:nvSpPr>
        <p:spPr>
          <a:xfrm>
            <a:off x="8903923" y="4172728"/>
            <a:ext cx="430631" cy="523220"/>
          </a:xfrm>
          <a:prstGeom prst="rect">
            <a:avLst/>
          </a:prstGeom>
        </p:spPr>
        <p:txBody>
          <a:bodyPr wrap="none">
            <a:spAutoFit/>
          </a:bodyPr>
          <a:lstStyle/>
          <a:p>
            <a:r>
              <a:rPr lang="en-US" altLang="zh-CN" sz="2800" dirty="0">
                <a:solidFill>
                  <a:srgbClr val="0070C0"/>
                </a:solidFill>
                <a:latin typeface="Times New Roman" panose="02020503050405090304" pitchFamily="18" charset="0"/>
                <a:cs typeface="Times New Roman" panose="02020503050405090304" pitchFamily="18" charset="0"/>
              </a:rPr>
              <a:t>v.</a:t>
            </a:r>
          </a:p>
        </p:txBody>
      </p:sp>
      <p:sp>
        <p:nvSpPr>
          <p:cNvPr id="6" name="矩形 5"/>
          <p:cNvSpPr/>
          <p:nvPr/>
        </p:nvSpPr>
        <p:spPr>
          <a:xfrm>
            <a:off x="6944053" y="1672336"/>
            <a:ext cx="1672253" cy="583565"/>
          </a:xfrm>
          <a:prstGeom prst="rect">
            <a:avLst/>
          </a:prstGeom>
        </p:spPr>
        <p:txBody>
          <a:bodyPr wrap="square">
            <a:spAutoFit/>
          </a:bodyPr>
          <a:lstStyle/>
          <a:p>
            <a:r>
              <a:rPr lang="en-US" altLang="zh-CN" sz="3200" dirty="0">
                <a:solidFill>
                  <a:srgbClr val="0070C0"/>
                </a:solidFill>
              </a:rPr>
              <a:t>n. [</a:t>
            </a:r>
            <a:r>
              <a:rPr lang="zh-CN" altLang="en-US" sz="3200" dirty="0">
                <a:solidFill>
                  <a:srgbClr val="0070C0"/>
                </a:solidFill>
              </a:rPr>
              <a:t>总部</a:t>
            </a:r>
            <a:r>
              <a:rPr lang="en-US" altLang="zh-CN" sz="3200" dirty="0">
                <a:solidFill>
                  <a:srgbClr val="0070C0"/>
                </a:solidFill>
              </a:rPr>
              <a:t>]</a:t>
            </a:r>
            <a:endParaRPr lang="zh-CN" altLang="en-US" sz="3200" dirty="0">
              <a:solidFill>
                <a:srgbClr val="0070C0"/>
              </a:solidFill>
            </a:endParaRPr>
          </a:p>
        </p:txBody>
      </p:sp>
      <p:sp>
        <p:nvSpPr>
          <p:cNvPr id="7" name="矩形 6"/>
          <p:cNvSpPr/>
          <p:nvPr/>
        </p:nvSpPr>
        <p:spPr>
          <a:xfrm>
            <a:off x="3876822" y="1672278"/>
            <a:ext cx="2917786" cy="584775"/>
          </a:xfrm>
          <a:prstGeom prst="rect">
            <a:avLst/>
          </a:prstGeom>
        </p:spPr>
        <p:txBody>
          <a:bodyPr wrap="none">
            <a:spAutoFit/>
          </a:bodyPr>
          <a:lstStyle/>
          <a:p>
            <a:r>
              <a:rPr lang="en-US" altLang="zh-CN" sz="3200" dirty="0">
                <a:solidFill>
                  <a:srgbClr val="0070C0"/>
                </a:solidFill>
              </a:rPr>
              <a:t>n. [</a:t>
            </a:r>
            <a:r>
              <a:rPr lang="zh-CN" altLang="en-US" sz="3200" dirty="0">
                <a:solidFill>
                  <a:srgbClr val="0070C0"/>
                </a:solidFill>
              </a:rPr>
              <a:t>底座，底部</a:t>
            </a:r>
            <a:r>
              <a:rPr lang="en-US" altLang="zh-CN" sz="3200" dirty="0">
                <a:solidFill>
                  <a:srgbClr val="0070C0"/>
                </a:solidFill>
              </a:rPr>
              <a:t>]</a:t>
            </a:r>
            <a:endParaRPr lang="zh-CN" altLang="en-US" sz="3200" dirty="0">
              <a:solidFill>
                <a:srgbClr val="0070C0"/>
              </a:solidFill>
            </a:endParaRPr>
          </a:p>
        </p:txBody>
      </p:sp>
      <p:sp>
        <p:nvSpPr>
          <p:cNvPr id="9" name="矩形 8"/>
          <p:cNvSpPr/>
          <p:nvPr/>
        </p:nvSpPr>
        <p:spPr>
          <a:xfrm>
            <a:off x="8903981" y="1672823"/>
            <a:ext cx="1672590" cy="583565"/>
          </a:xfrm>
          <a:prstGeom prst="rect">
            <a:avLst/>
          </a:prstGeom>
        </p:spPr>
        <p:txBody>
          <a:bodyPr wrap="none">
            <a:spAutoFit/>
          </a:bodyPr>
          <a:lstStyle/>
          <a:p>
            <a:r>
              <a:rPr lang="en-US" altLang="zh-CN" sz="3200" dirty="0">
                <a:solidFill>
                  <a:srgbClr val="0070C0"/>
                </a:solidFill>
                <a:latin typeface="Times New Roman" panose="02020503050405090304" pitchFamily="18" charset="0"/>
                <a:cs typeface="Times New Roman" panose="02020503050405090304" pitchFamily="18" charset="0"/>
              </a:rPr>
              <a:t>n. [</a:t>
            </a:r>
            <a:r>
              <a:rPr lang="zh-CN" altLang="en-US" sz="3200" dirty="0">
                <a:solidFill>
                  <a:srgbClr val="0070C0"/>
                </a:solidFill>
                <a:latin typeface="Times New Roman" panose="02020503050405090304" pitchFamily="18" charset="0"/>
                <a:cs typeface="Times New Roman" panose="02020503050405090304" pitchFamily="18" charset="0"/>
              </a:rPr>
              <a:t>基础</a:t>
            </a:r>
            <a:r>
              <a:rPr lang="en-US" altLang="zh-CN" sz="3200" dirty="0">
                <a:solidFill>
                  <a:srgbClr val="0070C0"/>
                </a:solidFill>
                <a:latin typeface="Times New Roman" panose="02020503050405090304" pitchFamily="18" charset="0"/>
                <a:cs typeface="Times New Roman" panose="0202050305040509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linds(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10" grpId="0"/>
      <p:bldP spid="11" grpId="0"/>
      <p:bldP spid="6" grpId="0"/>
      <p:bldP spid="7"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48800" y="289874"/>
            <a:ext cx="11894400" cy="6278251"/>
          </a:xfrm>
          <a:ln>
            <a:solidFill>
              <a:schemeClr val="tx1"/>
            </a:solidFill>
          </a:ln>
        </p:spPr>
        <p:txBody>
          <a:bodyPr>
            <a:normAutofit fontScale="85000" lnSpcReduction="10000"/>
          </a:bodyPr>
          <a:lstStyle/>
          <a:p>
            <a:r>
              <a:rPr lang="zh-CN" altLang="en-US" sz="3600" b="1" dirty="0">
                <a:latin typeface="Arial" panose="020B0604020202090204" pitchFamily="34" charset="0"/>
                <a:cs typeface="Arial" panose="020B0604020202090204" pitchFamily="34" charset="0"/>
              </a:rPr>
              <a:t>学习目标：</a:t>
            </a:r>
            <a:endParaRPr lang="en-US" altLang="zh-CN" sz="3600" b="1" dirty="0">
              <a:latin typeface="Arial" panose="020B0604020202090204" pitchFamily="34" charset="0"/>
              <a:cs typeface="Arial" panose="020B0604020202090204" pitchFamily="34" charset="0"/>
            </a:endParaRPr>
          </a:p>
          <a:p>
            <a:pPr marL="0" indent="0">
              <a:lnSpc>
                <a:spcPct val="120000"/>
              </a:lnSpc>
              <a:buNone/>
            </a:pPr>
            <a:r>
              <a:rPr lang="en-US" altLang="zh-CN" sz="3600" dirty="0">
                <a:latin typeface="Arial" panose="020B0604020202090204" pitchFamily="34" charset="0"/>
                <a:cs typeface="Arial" panose="020B0604020202090204" pitchFamily="34" charset="0"/>
              </a:rPr>
              <a:t>1.</a:t>
            </a:r>
            <a:r>
              <a:rPr lang="zh-CN" altLang="en-US" sz="3600" b="1" dirty="0">
                <a:latin typeface="Arial" panose="020B0604020202090204" pitchFamily="34" charset="0"/>
                <a:cs typeface="Arial" panose="020B0604020202090204" pitchFamily="34" charset="0"/>
              </a:rPr>
              <a:t>识别归纳本单元生词中与“灾难与救援”“极地之行” </a:t>
            </a:r>
            <a:endParaRPr lang="en-US" altLang="zh-CN" sz="3600" b="1" dirty="0">
              <a:latin typeface="Arial" panose="020B0604020202090204" pitchFamily="34" charset="0"/>
              <a:cs typeface="Arial" panose="020B0604020202090204" pitchFamily="34" charset="0"/>
            </a:endParaRPr>
          </a:p>
          <a:p>
            <a:pPr marL="0" indent="0">
              <a:lnSpc>
                <a:spcPct val="120000"/>
              </a:lnSpc>
              <a:buNone/>
            </a:pPr>
            <a:r>
              <a:rPr lang="zh-CN" altLang="en-US" sz="3600" b="1" dirty="0">
                <a:latin typeface="Arial" panose="020B0604020202090204" pitchFamily="34" charset="0"/>
                <a:cs typeface="Arial" panose="020B0604020202090204" pitchFamily="34" charset="0"/>
              </a:rPr>
              <a:t>    主题相关的词汇。</a:t>
            </a:r>
            <a:endParaRPr lang="en-US" altLang="zh-CN" sz="3600" b="1" dirty="0">
              <a:latin typeface="Arial" panose="020B0604020202090204" pitchFamily="34" charset="0"/>
              <a:cs typeface="Arial" panose="020B0604020202090204" pitchFamily="34" charset="0"/>
            </a:endParaRPr>
          </a:p>
          <a:p>
            <a:pPr marL="0" indent="0">
              <a:lnSpc>
                <a:spcPct val="120000"/>
              </a:lnSpc>
              <a:buNone/>
            </a:pPr>
            <a:r>
              <a:rPr lang="en-US" altLang="zh-CN" sz="3600" b="1" dirty="0">
                <a:latin typeface="+mn-ea"/>
                <a:cs typeface="Arial" panose="020B0604020202090204" pitchFamily="34" charset="0"/>
              </a:rPr>
              <a:t>2.</a:t>
            </a:r>
            <a:r>
              <a:rPr lang="zh-CN" altLang="en-US" sz="3600" b="1" dirty="0">
                <a:latin typeface="+mn-ea"/>
                <a:cs typeface="Arial" panose="020B0604020202090204" pitchFamily="34" charset="0"/>
              </a:rPr>
              <a:t>了解地震及斯科特南极之行</a:t>
            </a:r>
            <a:r>
              <a:rPr lang="en-US" altLang="zh-CN" sz="3600" b="1" dirty="0">
                <a:latin typeface="+mn-ea"/>
                <a:cs typeface="Arial" panose="020B0604020202090204" pitchFamily="34" charset="0"/>
              </a:rPr>
              <a:t>,</a:t>
            </a:r>
            <a:r>
              <a:rPr lang="zh-CN" altLang="en-US" sz="3600" b="1" dirty="0">
                <a:latin typeface="Arial" panose="020B0604020202090204" pitchFamily="34" charset="0"/>
                <a:cs typeface="Arial" panose="020B0604020202090204" pitchFamily="34" charset="0"/>
              </a:rPr>
              <a:t>能在不同语境中</a:t>
            </a:r>
            <a:r>
              <a:rPr lang="zh-CN" altLang="en-US" sz="3600" b="1" dirty="0">
                <a:latin typeface="+mn-ea"/>
                <a:cs typeface="Arial" panose="020B0604020202090204" pitchFamily="34" charset="0"/>
              </a:rPr>
              <a:t>理解以下词汇的意思。</a:t>
            </a:r>
            <a:endParaRPr lang="en-US" altLang="zh-CN" sz="3600" b="1" dirty="0">
              <a:latin typeface="+mn-ea"/>
              <a:cs typeface="Arial" panose="020B0604020202090204" pitchFamily="34" charset="0"/>
            </a:endParaRPr>
          </a:p>
          <a:p>
            <a:pPr marL="0" indent="0">
              <a:lnSpc>
                <a:spcPct val="120000"/>
              </a:lnSpc>
              <a:spcBef>
                <a:spcPts val="0"/>
              </a:spcBef>
              <a:buNone/>
            </a:pPr>
            <a:r>
              <a:rPr lang="en-US" altLang="zh-CN" sz="3600" b="1" dirty="0">
                <a:solidFill>
                  <a:srgbClr val="0070C0"/>
                </a:solidFill>
                <a:latin typeface="Arial" panose="020B0604020202090204" pitchFamily="34" charset="0"/>
                <a:cs typeface="Arial" panose="020B0604020202090204" pitchFamily="34" charset="0"/>
              </a:rPr>
              <a:t> trap</a:t>
            </a:r>
            <a:r>
              <a:rPr lang="zh-CN" altLang="en-US" sz="3600" b="1" dirty="0">
                <a:solidFill>
                  <a:srgbClr val="0070C0"/>
                </a:solidFill>
                <a:latin typeface="Arial" panose="020B0604020202090204" pitchFamily="34" charset="0"/>
                <a:cs typeface="Arial" panose="020B0604020202090204" pitchFamily="34" charset="0"/>
              </a:rPr>
              <a:t>， </a:t>
            </a:r>
            <a:r>
              <a:rPr lang="en-US" altLang="zh-CN" sz="3600" b="1" dirty="0">
                <a:solidFill>
                  <a:srgbClr val="0070C0"/>
                </a:solidFill>
                <a:latin typeface="Arial" panose="020B0604020202090204" pitchFamily="34" charset="0"/>
                <a:cs typeface="Arial" panose="020B0604020202090204" pitchFamily="34" charset="0"/>
              </a:rPr>
              <a:t>measure</a:t>
            </a:r>
            <a:r>
              <a:rPr lang="zh-CN" altLang="en-US" sz="3600" b="1" dirty="0">
                <a:solidFill>
                  <a:srgbClr val="0070C0"/>
                </a:solidFill>
                <a:latin typeface="Arial" panose="020B0604020202090204" pitchFamily="34" charset="0"/>
                <a:cs typeface="Arial" panose="020B0604020202090204" pitchFamily="34" charset="0"/>
              </a:rPr>
              <a:t>，</a:t>
            </a:r>
            <a:r>
              <a:rPr lang="en-US" altLang="zh-CN" sz="3600" b="1" dirty="0">
                <a:solidFill>
                  <a:srgbClr val="0070C0"/>
                </a:solidFill>
                <a:latin typeface="Arial" panose="020B0604020202090204" pitchFamily="34" charset="0"/>
                <a:cs typeface="Arial" panose="020B0604020202090204" pitchFamily="34" charset="0"/>
              </a:rPr>
              <a:t>conduct</a:t>
            </a:r>
            <a:r>
              <a:rPr lang="zh-CN" altLang="en-US" sz="3600" b="1" dirty="0">
                <a:solidFill>
                  <a:srgbClr val="0070C0"/>
                </a:solidFill>
                <a:latin typeface="Arial" panose="020B0604020202090204" pitchFamily="34" charset="0"/>
                <a:cs typeface="Arial" panose="020B0604020202090204" pitchFamily="34" charset="0"/>
              </a:rPr>
              <a:t>，</a:t>
            </a:r>
            <a:r>
              <a:rPr lang="en-US" altLang="zh-CN" sz="3600" b="1" dirty="0">
                <a:solidFill>
                  <a:srgbClr val="0070C0"/>
                </a:solidFill>
                <a:latin typeface="Arial" panose="020B0604020202090204" pitchFamily="34" charset="0"/>
                <a:cs typeface="Arial" panose="020B0604020202090204" pitchFamily="34" charset="0"/>
              </a:rPr>
              <a:t>base</a:t>
            </a:r>
            <a:r>
              <a:rPr lang="zh-CN" altLang="en-US" sz="3600" b="1" dirty="0">
                <a:solidFill>
                  <a:srgbClr val="0070C0"/>
                </a:solidFill>
                <a:latin typeface="Arial" panose="020B0604020202090204" pitchFamily="34" charset="0"/>
                <a:cs typeface="Arial" panose="020B0604020202090204" pitchFamily="34" charset="0"/>
              </a:rPr>
              <a:t>，</a:t>
            </a:r>
            <a:r>
              <a:rPr lang="en-US" altLang="zh-CN" sz="3600" b="1" dirty="0">
                <a:solidFill>
                  <a:srgbClr val="0070C0"/>
                </a:solidFill>
                <a:latin typeface="Arial" panose="020B0604020202090204" pitchFamily="34" charset="0"/>
                <a:cs typeface="Arial" panose="020B0604020202090204" pitchFamily="34" charset="0"/>
              </a:rPr>
              <a:t>break down</a:t>
            </a:r>
            <a:r>
              <a:rPr lang="zh-CN" altLang="en-US" sz="3600" b="1" dirty="0">
                <a:solidFill>
                  <a:srgbClr val="0070C0"/>
                </a:solidFill>
                <a:latin typeface="Arial" panose="020B0604020202090204" pitchFamily="34" charset="0"/>
                <a:cs typeface="Arial" panose="020B0604020202090204" pitchFamily="34" charset="0"/>
              </a:rPr>
              <a:t>，</a:t>
            </a:r>
            <a:r>
              <a:rPr lang="en-US" altLang="zh-CN" sz="3600" b="1" dirty="0">
                <a:solidFill>
                  <a:srgbClr val="0070C0"/>
                </a:solidFill>
                <a:latin typeface="Arial" panose="020B0604020202090204" pitchFamily="34" charset="0"/>
                <a:cs typeface="Arial" panose="020B0604020202090204" pitchFamily="34" charset="0"/>
              </a:rPr>
              <a:t> run out(of)</a:t>
            </a:r>
            <a:r>
              <a:rPr lang="zh-CN" altLang="en-US" sz="3600" b="1" dirty="0">
                <a:solidFill>
                  <a:srgbClr val="0070C0"/>
                </a:solidFill>
                <a:latin typeface="Arial" panose="020B0604020202090204" pitchFamily="34" charset="0"/>
                <a:cs typeface="Arial" panose="020B0604020202090204" pitchFamily="34" charset="0"/>
              </a:rPr>
              <a:t> </a:t>
            </a:r>
            <a:endParaRPr lang="en-US" altLang="zh-CN" sz="3600" b="1" dirty="0">
              <a:solidFill>
                <a:srgbClr val="0070C0"/>
              </a:solidFill>
              <a:latin typeface="Arial" panose="020B0604020202090204" pitchFamily="34" charset="0"/>
              <a:cs typeface="Arial" panose="020B0604020202090204" pitchFamily="34" charset="0"/>
            </a:endParaRPr>
          </a:p>
          <a:p>
            <a:pPr marL="0" indent="0">
              <a:lnSpc>
                <a:spcPct val="120000"/>
              </a:lnSpc>
              <a:spcBef>
                <a:spcPts val="0"/>
              </a:spcBef>
              <a:buNone/>
            </a:pPr>
            <a:r>
              <a:rPr lang="zh-CN" altLang="en-US" sz="3600" b="1" dirty="0">
                <a:solidFill>
                  <a:srgbClr val="0070C0"/>
                </a:solidFill>
                <a:latin typeface="Arial" panose="020B0604020202090204" pitchFamily="34" charset="0"/>
                <a:cs typeface="Arial" panose="020B0604020202090204" pitchFamily="34" charset="0"/>
              </a:rPr>
              <a:t> </a:t>
            </a:r>
            <a:r>
              <a:rPr lang="en-US" altLang="zh-CN" sz="3600" b="1" dirty="0">
                <a:latin typeface="+mn-ea"/>
                <a:cs typeface="Arial" panose="020B0604020202090204" pitchFamily="34" charset="0"/>
              </a:rPr>
              <a:t>3.</a:t>
            </a:r>
            <a:r>
              <a:rPr lang="zh-CN" altLang="en-US" sz="3600" b="1" dirty="0">
                <a:latin typeface="+mn-ea"/>
                <a:cs typeface="Arial" panose="020B0604020202090204" pitchFamily="34" charset="0"/>
              </a:rPr>
              <a:t>运用所学词汇描写一次灾难、意外或探险的经历。</a:t>
            </a:r>
            <a:endParaRPr lang="en-US" altLang="zh-CN" sz="3600" b="1" dirty="0">
              <a:latin typeface="+mn-ea"/>
              <a:cs typeface="Arial" panose="020B0604020202090204" pitchFamily="34" charset="0"/>
            </a:endParaRPr>
          </a:p>
          <a:p>
            <a:r>
              <a:rPr lang="zh-CN" altLang="en-US" sz="3600" b="1" dirty="0">
                <a:latin typeface="Arial" panose="020B0604020202090204" pitchFamily="34" charset="0"/>
                <a:cs typeface="Arial" panose="020B0604020202090204" pitchFamily="34" charset="0"/>
              </a:rPr>
              <a:t>学法指导：</a:t>
            </a:r>
            <a:endParaRPr lang="en-US" altLang="zh-CN" sz="3600" b="1" dirty="0">
              <a:latin typeface="Arial" panose="020B0604020202090204" pitchFamily="34" charset="0"/>
              <a:cs typeface="Arial" panose="020B0604020202090204" pitchFamily="34" charset="0"/>
            </a:endParaRPr>
          </a:p>
          <a:p>
            <a:pPr marL="0" indent="0">
              <a:lnSpc>
                <a:spcPct val="110000"/>
              </a:lnSpc>
              <a:buNone/>
            </a:pPr>
            <a:r>
              <a:rPr lang="en-US" altLang="zh-CN" sz="3600" b="1" dirty="0">
                <a:latin typeface="Arial" panose="020B0604020202090204" pitchFamily="34" charset="0"/>
                <a:cs typeface="Arial" panose="020B0604020202090204" pitchFamily="34" charset="0"/>
              </a:rPr>
              <a:t> 1.</a:t>
            </a:r>
            <a:r>
              <a:rPr lang="zh-CN" altLang="en-US" sz="3600" b="1" dirty="0">
                <a:latin typeface="Arial" panose="020B0604020202090204" pitchFamily="34" charset="0"/>
                <a:cs typeface="Arial" panose="020B0604020202090204" pitchFamily="34" charset="0"/>
              </a:rPr>
              <a:t>关注上下文语境，体会词汇在句子或文段中所传递的意思。</a:t>
            </a:r>
            <a:endParaRPr lang="en-US" altLang="zh-CN" sz="3600" b="1" dirty="0">
              <a:latin typeface="Arial" panose="020B0604020202090204" pitchFamily="34" charset="0"/>
              <a:cs typeface="Arial" panose="020B0604020202090204" pitchFamily="34" charset="0"/>
            </a:endParaRPr>
          </a:p>
          <a:p>
            <a:pPr marL="0" indent="0">
              <a:lnSpc>
                <a:spcPct val="110000"/>
              </a:lnSpc>
              <a:buNone/>
            </a:pPr>
            <a:r>
              <a:rPr lang="en-US" altLang="zh-CN" sz="3600" b="1" dirty="0">
                <a:latin typeface="Arial" panose="020B0604020202090204" pitchFamily="34" charset="0"/>
                <a:cs typeface="Arial" panose="020B0604020202090204" pitchFamily="34" charset="0"/>
              </a:rPr>
              <a:t> 2.</a:t>
            </a:r>
            <a:r>
              <a:rPr lang="zh-CN" altLang="en-US" sz="3600" b="1" dirty="0">
                <a:latin typeface="Arial" panose="020B0604020202090204" pitchFamily="34" charset="0"/>
                <a:cs typeface="Arial" panose="020B0604020202090204" pitchFamily="34" charset="0"/>
              </a:rPr>
              <a:t>养成按主题积累词汇的习惯，学会借助图片，导图，词根、词缀等方式记单词。</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txBox="1"/>
          <p:nvPr/>
        </p:nvSpPr>
        <p:spPr>
          <a:xfrm>
            <a:off x="723439" y="249382"/>
            <a:ext cx="10515600" cy="5380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buFont typeface="Arial" panose="020B0604020202090204" pitchFamily="34" charset="0"/>
              <a:buNone/>
            </a:pPr>
            <a:r>
              <a:rPr lang="en-US" altLang="zh-CN" sz="3600" dirty="0">
                <a:latin typeface="Times New Roman" panose="02020503050405090304" pitchFamily="18" charset="0"/>
                <a:cs typeface="Times New Roman" panose="02020503050405090304" pitchFamily="18" charset="0"/>
              </a:rPr>
              <a:t>What problems did they meet after they left?</a:t>
            </a:r>
            <a:br>
              <a:rPr lang="en-US" altLang="zh-CN" sz="3600" dirty="0">
                <a:latin typeface="Times New Roman" panose="02020503050405090304" pitchFamily="18" charset="0"/>
                <a:cs typeface="Times New Roman" panose="02020503050405090304" pitchFamily="18" charset="0"/>
              </a:rPr>
            </a:br>
            <a:endParaRPr lang="en-US" altLang="zh-CN" sz="3600" dirty="0">
              <a:latin typeface="Times New Roman" panose="02020503050405090304" pitchFamily="18" charset="0"/>
              <a:cs typeface="Times New Roman" panose="02020503050405090304" pitchFamily="18" charset="0"/>
            </a:endParaRPr>
          </a:p>
        </p:txBody>
      </p:sp>
      <p:sp>
        <p:nvSpPr>
          <p:cNvPr id="19" name="内容占位符 2"/>
          <p:cNvSpPr txBox="1"/>
          <p:nvPr/>
        </p:nvSpPr>
        <p:spPr>
          <a:xfrm>
            <a:off x="723265" y="906223"/>
            <a:ext cx="10515600" cy="5380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buFont typeface="Arial" panose="020B0604020202090204" pitchFamily="34" charset="0"/>
              <a:buNone/>
            </a:pPr>
            <a:r>
              <a:rPr lang="en-US" altLang="zh-CN" sz="3600" dirty="0">
                <a:latin typeface="Times New Roman" panose="02020503050405090304" pitchFamily="18" charset="0"/>
                <a:cs typeface="Times New Roman" panose="02020503050405090304" pitchFamily="18" charset="0"/>
              </a:rPr>
              <a:t>What was the result?</a:t>
            </a:r>
            <a:br>
              <a:rPr lang="en-US" altLang="zh-CN" sz="3600" dirty="0">
                <a:latin typeface="Times New Roman" panose="02020503050405090304" pitchFamily="18" charset="0"/>
                <a:cs typeface="Times New Roman" panose="02020503050405090304" pitchFamily="18" charset="0"/>
              </a:rPr>
            </a:br>
            <a:endParaRPr lang="en-US" altLang="zh-CN" sz="3600" dirty="0">
              <a:latin typeface="Times New Roman" panose="02020503050405090304" pitchFamily="18" charset="0"/>
              <a:cs typeface="Times New Roman" panose="02020503050405090304" pitchFamily="18" charset="0"/>
            </a:endParaRPr>
          </a:p>
        </p:txBody>
      </p:sp>
      <p:sp>
        <p:nvSpPr>
          <p:cNvPr id="21" name="内容占位符 2"/>
          <p:cNvSpPr txBox="1"/>
          <p:nvPr/>
        </p:nvSpPr>
        <p:spPr>
          <a:xfrm>
            <a:off x="923464" y="1640644"/>
            <a:ext cx="11012054" cy="5380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buFont typeface="Arial" panose="020B0604020202090204" pitchFamily="34" charset="0"/>
              <a:buNone/>
            </a:pPr>
            <a:r>
              <a:rPr lang="en-US" altLang="zh-CN" sz="3200" dirty="0">
                <a:solidFill>
                  <a:srgbClr val="0070C0"/>
                </a:solidFill>
                <a:latin typeface="Times New Roman" panose="02020503050405090304" pitchFamily="18" charset="0"/>
                <a:cs typeface="Times New Roman" panose="02020503050405090304" pitchFamily="18" charset="0"/>
              </a:rPr>
              <a:t>The sledges </a:t>
            </a:r>
            <a:r>
              <a:rPr lang="en-US" altLang="zh-CN" sz="3200" u="sng" dirty="0">
                <a:solidFill>
                  <a:srgbClr val="0070C0"/>
                </a:solidFill>
                <a:latin typeface="Times New Roman" panose="02020503050405090304" pitchFamily="18" charset="0"/>
                <a:cs typeface="Times New Roman" panose="02020503050405090304" pitchFamily="18" charset="0"/>
              </a:rPr>
              <a:t>broke down</a:t>
            </a:r>
            <a:r>
              <a:rPr lang="en-US" altLang="zh-CN" sz="3200" dirty="0">
                <a:solidFill>
                  <a:srgbClr val="0070C0"/>
                </a:solidFill>
                <a:latin typeface="Times New Roman" panose="02020503050405090304" pitchFamily="18" charset="0"/>
                <a:cs typeface="Times New Roman" panose="02020503050405090304" pitchFamily="18" charset="0"/>
              </a:rPr>
              <a:t> and the horses had difficulties with the snow and cold. (P36) So, they had to push the sledges themselves. On the return journey, they </a:t>
            </a:r>
            <a:r>
              <a:rPr lang="en-US" altLang="zh-CN" sz="3200" dirty="0">
                <a:solidFill>
                  <a:srgbClr val="0070C0"/>
                </a:solidFill>
                <a:latin typeface="Times New Roman" panose="02020503050405090304" pitchFamily="18" charset="0"/>
                <a:cs typeface="Times New Roman" panose="02020503050405090304" pitchFamily="18" charset="0"/>
                <a:sym typeface="+mn-ea"/>
              </a:rPr>
              <a:t>met storm and </a:t>
            </a:r>
            <a:r>
              <a:rPr lang="en-US" altLang="zh-CN" sz="3200" u="sng" dirty="0">
                <a:solidFill>
                  <a:srgbClr val="0070C0"/>
                </a:solidFill>
                <a:latin typeface="Times New Roman" panose="02020503050405090304" pitchFamily="18" charset="0"/>
                <a:cs typeface="Times New Roman" panose="02020503050405090304" pitchFamily="18" charset="0"/>
              </a:rPr>
              <a:t>ran out of </a:t>
            </a:r>
            <a:r>
              <a:rPr lang="en-US" altLang="zh-CN" sz="3200" dirty="0">
                <a:solidFill>
                  <a:srgbClr val="0070C0"/>
                </a:solidFill>
                <a:latin typeface="Times New Roman" panose="02020503050405090304" pitchFamily="18" charset="0"/>
                <a:cs typeface="Times New Roman" panose="02020503050405090304" pitchFamily="18" charset="0"/>
              </a:rPr>
              <a:t>food.  As a result, they all died. </a:t>
            </a:r>
            <a:br>
              <a:rPr lang="en-US" altLang="zh-CN" sz="3200" dirty="0">
                <a:solidFill>
                  <a:srgbClr val="0070C0"/>
                </a:solidFill>
                <a:latin typeface="Times New Roman" panose="02020503050405090304" pitchFamily="18" charset="0"/>
                <a:cs typeface="Times New Roman" panose="02020503050405090304" pitchFamily="18" charset="0"/>
              </a:rPr>
            </a:br>
            <a:endParaRPr lang="zh-CN" altLang="en-US" sz="3200" dirty="0">
              <a:solidFill>
                <a:srgbClr val="0070C0"/>
              </a:solidFill>
              <a:latin typeface="Times New Roman" panose="02020503050405090304" pitchFamily="18" charset="0"/>
              <a:cs typeface="Times New Roman" panose="02020503050405090304" pitchFamily="18" charset="0"/>
            </a:endParaRPr>
          </a:p>
        </p:txBody>
      </p:sp>
      <p:pic>
        <p:nvPicPr>
          <p:cNvPr id="2" name="图片 1" descr="截屏2020-02-06下午4.57.06"/>
          <p:cNvPicPr>
            <a:picLocks noChangeAspect="1"/>
          </p:cNvPicPr>
          <p:nvPr/>
        </p:nvPicPr>
        <p:blipFill>
          <a:blip r:embed="rId2"/>
          <a:stretch>
            <a:fillRect/>
          </a:stretch>
        </p:blipFill>
        <p:spPr>
          <a:xfrm>
            <a:off x="3436620" y="3342005"/>
            <a:ext cx="5088890" cy="3424555"/>
          </a:xfrm>
          <a:prstGeom prst="rect">
            <a:avLst/>
          </a:prstGeom>
        </p:spPr>
      </p:pic>
      <p:sp>
        <p:nvSpPr>
          <p:cNvPr id="5" name="圆角矩形标注 4"/>
          <p:cNvSpPr/>
          <p:nvPr/>
        </p:nvSpPr>
        <p:spPr>
          <a:xfrm>
            <a:off x="4874895" y="751205"/>
            <a:ext cx="3109595" cy="692785"/>
          </a:xfrm>
          <a:prstGeom prst="wedgeRoundRectCallout">
            <a:avLst>
              <a:gd name="adj1" fmla="val -54451"/>
              <a:gd name="adj2" fmla="val 98304"/>
              <a:gd name="adj3" fmla="val 1666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70C0"/>
                </a:solidFill>
              </a:rPr>
              <a:t>to stop working</a:t>
            </a:r>
          </a:p>
        </p:txBody>
      </p:sp>
      <p:sp>
        <p:nvSpPr>
          <p:cNvPr id="6" name="圆角矩形标注 5"/>
          <p:cNvSpPr/>
          <p:nvPr/>
        </p:nvSpPr>
        <p:spPr>
          <a:xfrm>
            <a:off x="8681085" y="3342005"/>
            <a:ext cx="3109595" cy="692785"/>
          </a:xfrm>
          <a:prstGeom prst="wedgeRoundRectCallout">
            <a:avLst>
              <a:gd name="adj1" fmla="val -71380"/>
              <a:gd name="adj2" fmla="val -115719"/>
              <a:gd name="adj3" fmla="val 1666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70C0"/>
                </a:solidFill>
              </a:rPr>
              <a:t>to use up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0"/>
            <a:ext cx="10515600" cy="889743"/>
          </a:xfrm>
        </p:spPr>
        <p:txBody>
          <a:bodyPr/>
          <a:lstStyle/>
          <a:p>
            <a:pPr algn="ctr"/>
            <a:r>
              <a:rPr lang="en-US" altLang="zh-CN" b="1" dirty="0">
                <a:latin typeface="Times New Roman" panose="02020503050405090304" pitchFamily="18" charset="0"/>
                <a:cs typeface="Times New Roman" panose="02020503050405090304" pitchFamily="18" charset="0"/>
              </a:rPr>
              <a:t>break down</a:t>
            </a:r>
            <a:endParaRPr lang="zh-CN" altLang="en-US" b="1" dirty="0">
              <a:latin typeface="Times New Roman" panose="02020503050405090304" pitchFamily="18" charset="0"/>
              <a:cs typeface="Times New Roman" panose="02020503050405090304" pitchFamily="18" charset="0"/>
            </a:endParaRPr>
          </a:p>
        </p:txBody>
      </p:sp>
      <p:sp>
        <p:nvSpPr>
          <p:cNvPr id="3" name="内容占位符 2"/>
          <p:cNvSpPr>
            <a:spLocks noGrp="1"/>
          </p:cNvSpPr>
          <p:nvPr>
            <p:ph idx="1"/>
          </p:nvPr>
        </p:nvSpPr>
        <p:spPr>
          <a:xfrm>
            <a:off x="520617" y="853739"/>
            <a:ext cx="11098728" cy="5126376"/>
          </a:xfrm>
        </p:spPr>
        <p:txBody>
          <a:bodyPr>
            <a:normAutofit/>
          </a:bodyPr>
          <a:lstStyle/>
          <a:p>
            <a:r>
              <a:rPr lang="en-US" altLang="zh-CN" sz="3200" dirty="0">
                <a:latin typeface="Times New Roman" panose="02020503050405090304" pitchFamily="18" charset="0"/>
                <a:cs typeface="Times New Roman" panose="02020503050405090304" pitchFamily="18" charset="0"/>
              </a:rPr>
              <a:t>The bus we travelled in </a:t>
            </a:r>
            <a:r>
              <a:rPr lang="en-US" altLang="zh-CN" sz="3200" u="sng" dirty="0">
                <a:latin typeface="Times New Roman" panose="02020503050405090304" pitchFamily="18" charset="0"/>
                <a:cs typeface="Times New Roman" panose="02020503050405090304" pitchFamily="18" charset="0"/>
              </a:rPr>
              <a:t>broke down </a:t>
            </a:r>
            <a:r>
              <a:rPr lang="en-US" altLang="zh-CN" sz="3200" dirty="0">
                <a:latin typeface="Times New Roman" panose="02020503050405090304" pitchFamily="18" charset="0"/>
                <a:cs typeface="Times New Roman" panose="02020503050405090304" pitchFamily="18" charset="0"/>
              </a:rPr>
              <a:t>on the way. </a:t>
            </a:r>
          </a:p>
          <a:p>
            <a:r>
              <a:rPr lang="en-US" altLang="zh-CN" sz="3200" dirty="0">
                <a:latin typeface="Times New Roman" panose="02020503050405090304" pitchFamily="18" charset="0"/>
                <a:cs typeface="Times New Roman" panose="02020503050405090304" pitchFamily="18" charset="0"/>
              </a:rPr>
              <a:t>___________________, (</a:t>
            </a:r>
            <a:r>
              <a:rPr lang="zh-CN" altLang="en-US" sz="3200" dirty="0">
                <a:latin typeface="Times New Roman" panose="02020503050405090304" pitchFamily="18" charset="0"/>
                <a:cs typeface="Times New Roman" panose="02020503050405090304" pitchFamily="18" charset="0"/>
              </a:rPr>
              <a:t>电梯坏了</a:t>
            </a:r>
            <a:r>
              <a:rPr lang="en-US" altLang="zh-CN" sz="3200" dirty="0">
                <a:latin typeface="Times New Roman" panose="02020503050405090304" pitchFamily="18" charset="0"/>
                <a:cs typeface="Times New Roman" panose="02020503050405090304" pitchFamily="18" charset="0"/>
              </a:rPr>
              <a:t>)  so we had to walk up the stairs.</a:t>
            </a:r>
          </a:p>
          <a:p>
            <a:r>
              <a:rPr lang="en-US" altLang="zh-CN" sz="3200" dirty="0">
                <a:latin typeface="Times New Roman" panose="02020503050405090304" pitchFamily="18" charset="0"/>
                <a:cs typeface="Times New Roman" panose="02020503050405090304" pitchFamily="18" charset="0"/>
              </a:rPr>
              <a:t>Talks with business leaders </a:t>
            </a:r>
            <a:r>
              <a:rPr lang="en-US" altLang="zh-CN" sz="3200" u="sng" dirty="0">
                <a:latin typeface="Times New Roman" panose="02020503050405090304" pitchFamily="18" charset="0"/>
                <a:cs typeface="Times New Roman" panose="02020503050405090304" pitchFamily="18" charset="0"/>
              </a:rPr>
              <a:t>broke down </a:t>
            </a:r>
            <a:r>
              <a:rPr lang="en-US" altLang="zh-CN" sz="3200" dirty="0">
                <a:latin typeface="Times New Roman" panose="02020503050405090304" pitchFamily="18" charset="0"/>
                <a:cs typeface="Times New Roman" panose="02020503050405090304" pitchFamily="18" charset="0"/>
              </a:rPr>
              <a:t>last night. </a:t>
            </a:r>
          </a:p>
          <a:p>
            <a:r>
              <a:rPr lang="en-US" altLang="zh-CN" sz="3200" dirty="0">
                <a:latin typeface="Times New Roman" panose="02020503050405090304" pitchFamily="18" charset="0"/>
                <a:cs typeface="Times New Roman" panose="02020503050405090304" pitchFamily="18" charset="0"/>
                <a:sym typeface="+mn-ea"/>
              </a:rPr>
              <a:t>If she continues to work like this, she will </a:t>
            </a:r>
            <a:r>
              <a:rPr lang="en-US" altLang="zh-CN" sz="3200" u="sng" dirty="0">
                <a:latin typeface="Times New Roman" panose="02020503050405090304" pitchFamily="18" charset="0"/>
                <a:cs typeface="Times New Roman" panose="02020503050405090304" pitchFamily="18" charset="0"/>
                <a:sym typeface="+mn-ea"/>
              </a:rPr>
              <a:t>break down</a:t>
            </a:r>
            <a:r>
              <a:rPr lang="en-US" altLang="zh-CN" sz="3200" dirty="0">
                <a:latin typeface="Times New Roman" panose="02020503050405090304" pitchFamily="18" charset="0"/>
                <a:cs typeface="Times New Roman" panose="02020503050405090304" pitchFamily="18" charset="0"/>
                <a:sym typeface="+mn-ea"/>
              </a:rPr>
              <a:t> soon.</a:t>
            </a:r>
            <a:endParaRPr lang="en-US" altLang="zh-CN" sz="3200" dirty="0">
              <a:latin typeface="Times New Roman" panose="02020503050405090304" pitchFamily="18" charset="0"/>
              <a:cs typeface="Times New Roman" panose="02020503050405090304" pitchFamily="18" charset="0"/>
            </a:endParaRPr>
          </a:p>
          <a:p>
            <a:r>
              <a:rPr lang="en-US" altLang="zh-CN" sz="3200" dirty="0">
                <a:latin typeface="Times New Roman" panose="02020503050405090304" pitchFamily="18" charset="0"/>
                <a:cs typeface="Times New Roman" panose="02020503050405090304" pitchFamily="18" charset="0"/>
              </a:rPr>
              <a:t>She </a:t>
            </a:r>
            <a:r>
              <a:rPr lang="en-US" altLang="zh-CN" sz="3200" u="sng" dirty="0">
                <a:latin typeface="Times New Roman" panose="02020503050405090304" pitchFamily="18" charset="0"/>
                <a:cs typeface="Times New Roman" panose="02020503050405090304" pitchFamily="18" charset="0"/>
              </a:rPr>
              <a:t>broke down</a:t>
            </a:r>
            <a:r>
              <a:rPr lang="en-US" altLang="zh-CN" sz="3200" dirty="0">
                <a:latin typeface="Times New Roman" panose="02020503050405090304" pitchFamily="18" charset="0"/>
                <a:cs typeface="Times New Roman" panose="02020503050405090304" pitchFamily="18" charset="0"/>
              </a:rPr>
              <a:t> and cried when she heard the news.</a:t>
            </a:r>
          </a:p>
          <a:p>
            <a:endParaRPr lang="en-US" altLang="zh-CN" sz="3200" dirty="0">
              <a:latin typeface="Times New Roman" panose="02020503050405090304" pitchFamily="18" charset="0"/>
              <a:cs typeface="Times New Roman" panose="02020503050405090304" pitchFamily="18" charset="0"/>
            </a:endParaRPr>
          </a:p>
          <a:p>
            <a:r>
              <a:rPr lang="en-US" altLang="zh-CN" sz="3200" dirty="0">
                <a:latin typeface="Times New Roman" panose="02020503050405090304" pitchFamily="18" charset="0"/>
                <a:cs typeface="Times New Roman" panose="02020503050405090304" pitchFamily="18" charset="0"/>
              </a:rPr>
              <a:t>The question can be</a:t>
            </a:r>
            <a:r>
              <a:rPr lang="en-US" altLang="zh-CN" sz="3200" u="sng" dirty="0">
                <a:latin typeface="Times New Roman" panose="02020503050405090304" pitchFamily="18" charset="0"/>
                <a:cs typeface="Times New Roman" panose="02020503050405090304" pitchFamily="18" charset="0"/>
              </a:rPr>
              <a:t> broken down</a:t>
            </a:r>
            <a:r>
              <a:rPr lang="en-US" altLang="zh-CN" sz="3200" dirty="0">
                <a:latin typeface="Times New Roman" panose="02020503050405090304" pitchFamily="18" charset="0"/>
                <a:cs typeface="Times New Roman" panose="02020503050405090304" pitchFamily="18" charset="0"/>
              </a:rPr>
              <a:t> into two parts.</a:t>
            </a:r>
          </a:p>
        </p:txBody>
      </p:sp>
      <p:sp>
        <p:nvSpPr>
          <p:cNvPr id="8" name="矩形 7"/>
          <p:cNvSpPr/>
          <p:nvPr/>
        </p:nvSpPr>
        <p:spPr>
          <a:xfrm>
            <a:off x="9152010" y="2352191"/>
            <a:ext cx="1326515" cy="583565"/>
          </a:xfrm>
          <a:prstGeom prst="rect">
            <a:avLst/>
          </a:prstGeom>
        </p:spPr>
        <p:txBody>
          <a:bodyPr wrap="none">
            <a:spAutoFit/>
          </a:bodyPr>
          <a:lstStyle/>
          <a:p>
            <a:pPr lvl="0"/>
            <a:r>
              <a:rPr lang="en-US" altLang="zh-CN" sz="2800" dirty="0">
                <a:solidFill>
                  <a:srgbClr val="0070C0"/>
                </a:solidFill>
              </a:rPr>
              <a:t>[</a:t>
            </a:r>
            <a:r>
              <a:rPr lang="en-US" altLang="zh-CN" sz="3200" dirty="0">
                <a:solidFill>
                  <a:srgbClr val="0070C0"/>
                </a:solidFill>
                <a:latin typeface="Times New Roman" panose="02020503050405090304" pitchFamily="18" charset="0"/>
                <a:cs typeface="Times New Roman" panose="02020503050405090304" pitchFamily="18" charset="0"/>
              </a:rPr>
              <a:t>to fail</a:t>
            </a:r>
            <a:r>
              <a:rPr lang="en-US" altLang="zh-CN" sz="2800" dirty="0">
                <a:solidFill>
                  <a:srgbClr val="0070C0"/>
                </a:solidFill>
              </a:rPr>
              <a:t>]</a:t>
            </a:r>
            <a:endParaRPr lang="zh-CN" altLang="en-US" sz="2800" dirty="0">
              <a:solidFill>
                <a:srgbClr val="0070C0"/>
              </a:solidFill>
            </a:endParaRPr>
          </a:p>
        </p:txBody>
      </p:sp>
      <p:sp>
        <p:nvSpPr>
          <p:cNvPr id="9" name="矩形 8"/>
          <p:cNvSpPr/>
          <p:nvPr/>
        </p:nvSpPr>
        <p:spPr>
          <a:xfrm>
            <a:off x="1111185" y="4022712"/>
            <a:ext cx="6088526" cy="584775"/>
          </a:xfrm>
          <a:prstGeom prst="rect">
            <a:avLst/>
          </a:prstGeom>
        </p:spPr>
        <p:txBody>
          <a:bodyPr wrap="none">
            <a:spAutoFit/>
          </a:bodyPr>
          <a:lstStyle/>
          <a:p>
            <a:pPr lvl="0"/>
            <a:r>
              <a:rPr lang="en-US" altLang="zh-CN" sz="3200" dirty="0">
                <a:solidFill>
                  <a:srgbClr val="0070C0"/>
                </a:solidFill>
                <a:latin typeface="Times New Roman" panose="02020503050405090304" pitchFamily="18" charset="0"/>
                <a:cs typeface="Times New Roman" panose="02020503050405090304" pitchFamily="18" charset="0"/>
              </a:rPr>
              <a:t>[to lose control of feelings and cry]</a:t>
            </a:r>
            <a:endParaRPr lang="zh-CN" altLang="en-US" sz="3200" dirty="0">
              <a:solidFill>
                <a:srgbClr val="0070C0"/>
              </a:solidFill>
              <a:latin typeface="Times New Roman" panose="02020503050405090304" pitchFamily="18" charset="0"/>
              <a:cs typeface="Times New Roman" panose="02020503050405090304" pitchFamily="18" charset="0"/>
            </a:endParaRPr>
          </a:p>
        </p:txBody>
      </p:sp>
      <p:sp>
        <p:nvSpPr>
          <p:cNvPr id="10" name="矩形 9"/>
          <p:cNvSpPr/>
          <p:nvPr/>
        </p:nvSpPr>
        <p:spPr>
          <a:xfrm>
            <a:off x="1796529" y="5168838"/>
            <a:ext cx="3546164" cy="584775"/>
          </a:xfrm>
          <a:prstGeom prst="rect">
            <a:avLst/>
          </a:prstGeom>
        </p:spPr>
        <p:txBody>
          <a:bodyPr wrap="none">
            <a:spAutoFit/>
          </a:bodyPr>
          <a:lstStyle/>
          <a:p>
            <a:pPr lvl="0"/>
            <a:r>
              <a:rPr lang="en-US" altLang="zh-CN" sz="3200" dirty="0">
                <a:solidFill>
                  <a:srgbClr val="0070C0"/>
                </a:solidFill>
                <a:latin typeface="Times New Roman" panose="02020503050405090304" pitchFamily="18" charset="0"/>
                <a:cs typeface="Times New Roman" panose="02020503050405090304" pitchFamily="18" charset="0"/>
              </a:rPr>
              <a:t>[to divide into parts]</a:t>
            </a:r>
            <a:endParaRPr lang="zh-CN" altLang="en-US" sz="3200" dirty="0">
              <a:solidFill>
                <a:srgbClr val="0070C0"/>
              </a:solidFill>
              <a:latin typeface="Times New Roman" panose="02020503050405090304" pitchFamily="18" charset="0"/>
              <a:cs typeface="Times New Roman" panose="02020503050405090304" pitchFamily="18" charset="0"/>
            </a:endParaRPr>
          </a:p>
        </p:txBody>
      </p:sp>
      <p:sp>
        <p:nvSpPr>
          <p:cNvPr id="4" name="文本框 3"/>
          <p:cNvSpPr txBox="1"/>
          <p:nvPr/>
        </p:nvSpPr>
        <p:spPr>
          <a:xfrm>
            <a:off x="1016917" y="1317838"/>
            <a:ext cx="3557384" cy="584775"/>
          </a:xfrm>
          <a:prstGeom prst="rect">
            <a:avLst/>
          </a:prstGeom>
          <a:noFill/>
        </p:spPr>
        <p:txBody>
          <a:bodyPr wrap="none" rtlCol="0" anchor="t">
            <a:spAutoFit/>
          </a:bodyPr>
          <a:lstStyle/>
          <a:p>
            <a:pPr marL="0" indent="0">
              <a:buNone/>
            </a:pPr>
            <a:r>
              <a:rPr lang="en-US" altLang="zh-CN" sz="3200" dirty="0">
                <a:solidFill>
                  <a:srgbClr val="0070C0"/>
                </a:solidFill>
                <a:latin typeface="Times New Roman" panose="02020503050405090304" pitchFamily="18" charset="0"/>
                <a:cs typeface="Times New Roman" panose="02020503050405090304" pitchFamily="18" charset="0"/>
                <a:sym typeface="+mn-ea"/>
              </a:rPr>
              <a:t>The lift broke down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linds(horizontal)">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linds(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linds(horizontal)">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blinds(horizontal)">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3102" y="0"/>
            <a:ext cx="10515600" cy="782739"/>
          </a:xfrm>
        </p:spPr>
        <p:txBody>
          <a:bodyPr/>
          <a:lstStyle/>
          <a:p>
            <a:pPr algn="ctr"/>
            <a:r>
              <a:rPr lang="en-US" altLang="zh-CN" dirty="0">
                <a:latin typeface="Arial Black" panose="020B0A04020102020204" pitchFamily="34" charset="0"/>
              </a:rPr>
              <a:t>run out(of)</a:t>
            </a:r>
            <a:endParaRPr lang="zh-CN" altLang="en-US" dirty="0">
              <a:latin typeface="Arial Black" panose="020B0A04020102020204" pitchFamily="34" charset="0"/>
            </a:endParaRPr>
          </a:p>
        </p:txBody>
      </p:sp>
      <p:sp>
        <p:nvSpPr>
          <p:cNvPr id="3" name="内容占位符 2"/>
          <p:cNvSpPr>
            <a:spLocks noGrp="1"/>
          </p:cNvSpPr>
          <p:nvPr>
            <p:ph idx="1"/>
          </p:nvPr>
        </p:nvSpPr>
        <p:spPr>
          <a:xfrm>
            <a:off x="565825" y="782739"/>
            <a:ext cx="11136648" cy="4814497"/>
          </a:xfrm>
        </p:spPr>
        <p:txBody>
          <a:bodyPr>
            <a:normAutofit/>
          </a:bodyPr>
          <a:lstStyle/>
          <a:p>
            <a:pPr marL="0" indent="0">
              <a:buNone/>
            </a:pPr>
            <a:r>
              <a:rPr lang="en-US" altLang="zh-CN" sz="3200" dirty="0">
                <a:solidFill>
                  <a:srgbClr val="0070C0"/>
                </a:solidFill>
                <a:latin typeface="Times New Roman" panose="02020503050405090304" pitchFamily="18" charset="0"/>
                <a:cs typeface="Times New Roman" panose="02020503050405090304" pitchFamily="18" charset="0"/>
              </a:rPr>
              <a:t>The men were soon very tired and were </a:t>
            </a:r>
            <a:r>
              <a:rPr lang="en-US" altLang="zh-CN" sz="3200" u="sng" dirty="0">
                <a:solidFill>
                  <a:srgbClr val="0070C0"/>
                </a:solidFill>
                <a:latin typeface="Times New Roman" panose="02020503050405090304" pitchFamily="18" charset="0"/>
                <a:cs typeface="Times New Roman" panose="02020503050405090304" pitchFamily="18" charset="0"/>
              </a:rPr>
              <a:t>running out of </a:t>
            </a:r>
            <a:r>
              <a:rPr lang="en-US" altLang="zh-CN" sz="3200" dirty="0">
                <a:solidFill>
                  <a:srgbClr val="0070C0"/>
                </a:solidFill>
                <a:latin typeface="Times New Roman" panose="02020503050405090304" pitchFamily="18" charset="0"/>
                <a:cs typeface="Times New Roman" panose="02020503050405090304" pitchFamily="18" charset="0"/>
              </a:rPr>
              <a:t>food.(P37)</a:t>
            </a:r>
          </a:p>
          <a:p>
            <a:r>
              <a:rPr lang="en-US" altLang="zh-CN" sz="3200" dirty="0">
                <a:latin typeface="Times New Roman" panose="02020503050405090304" pitchFamily="18" charset="0"/>
                <a:cs typeface="Times New Roman" panose="02020503050405090304" pitchFamily="18" charset="0"/>
              </a:rPr>
              <a:t>Conditions are getting worse and supplies are </a:t>
            </a:r>
            <a:r>
              <a:rPr lang="en-US" altLang="zh-CN" sz="3200" u="sng" dirty="0">
                <a:latin typeface="Times New Roman" panose="02020503050405090304" pitchFamily="18" charset="0"/>
                <a:cs typeface="Times New Roman" panose="02020503050405090304" pitchFamily="18" charset="0"/>
              </a:rPr>
              <a:t>running out</a:t>
            </a:r>
            <a:r>
              <a:rPr lang="en-US" altLang="zh-CN" sz="3200" dirty="0">
                <a:latin typeface="Times New Roman" panose="02020503050405090304" pitchFamily="18" charset="0"/>
                <a:cs typeface="Times New Roman" panose="02020503050405090304" pitchFamily="18" charset="0"/>
              </a:rPr>
              <a:t>.</a:t>
            </a:r>
          </a:p>
          <a:p>
            <a:endParaRPr lang="en-US" altLang="zh-CN" sz="3200" dirty="0">
              <a:latin typeface="Times New Roman" panose="02020503050405090304" pitchFamily="18" charset="0"/>
              <a:cs typeface="Times New Roman" panose="02020503050405090304" pitchFamily="18" charset="0"/>
            </a:endParaRPr>
          </a:p>
          <a:p>
            <a:pPr marL="0" indent="0">
              <a:buNone/>
            </a:pPr>
            <a:endParaRPr lang="en-US" altLang="zh-CN" sz="3200" dirty="0">
              <a:latin typeface="Times New Roman" panose="02020503050405090304" pitchFamily="18" charset="0"/>
              <a:cs typeface="Times New Roman" panose="02020503050405090304" pitchFamily="18" charset="0"/>
            </a:endParaRPr>
          </a:p>
          <a:p>
            <a:r>
              <a:rPr lang="en-US" altLang="zh-CN" sz="3200" dirty="0">
                <a:latin typeface="Times New Roman" panose="02020503050405090304" pitchFamily="18" charset="0"/>
                <a:cs typeface="Times New Roman" panose="02020503050405090304" pitchFamily="18" charset="0"/>
              </a:rPr>
              <a:t>The problem is that we ____________________.(</a:t>
            </a:r>
            <a:r>
              <a:rPr lang="zh-CN" altLang="en-US" sz="3200" dirty="0">
                <a:latin typeface="Times New Roman" panose="02020503050405090304" pitchFamily="18" charset="0"/>
                <a:cs typeface="Times New Roman" panose="02020503050405090304" pitchFamily="18" charset="0"/>
              </a:rPr>
              <a:t>已经用光钱</a:t>
            </a:r>
            <a:r>
              <a:rPr lang="en-US" altLang="zh-CN" sz="3200" dirty="0">
                <a:latin typeface="Times New Roman" panose="02020503050405090304" pitchFamily="18" charset="0"/>
                <a:cs typeface="Times New Roman" panose="02020503050405090304" pitchFamily="18" charset="0"/>
              </a:rPr>
              <a:t>)</a:t>
            </a:r>
          </a:p>
          <a:p>
            <a:r>
              <a:rPr lang="en-US" altLang="zh-CN" sz="3200" dirty="0">
                <a:latin typeface="Times New Roman" panose="02020503050405090304" pitchFamily="18" charset="0"/>
                <a:cs typeface="Times New Roman" panose="02020503050405090304" pitchFamily="18" charset="0"/>
              </a:rPr>
              <a:t>We must act now because __________________.</a:t>
            </a:r>
            <a:r>
              <a:rPr lang="zh-CN" altLang="en-US" sz="3200" dirty="0">
                <a:latin typeface="Times New Roman" panose="02020503050405090304" pitchFamily="18" charset="0"/>
                <a:cs typeface="Times New Roman" panose="02020503050405090304" pitchFamily="18" charset="0"/>
              </a:rPr>
              <a:t>（时间不多了）</a:t>
            </a:r>
            <a:endParaRPr lang="en-US" altLang="zh-CN" sz="3200" dirty="0">
              <a:latin typeface="Times New Roman" panose="02020503050405090304" pitchFamily="18" charset="0"/>
              <a:cs typeface="Times New Roman" panose="02020503050405090304" pitchFamily="18" charset="0"/>
            </a:endParaRPr>
          </a:p>
          <a:p>
            <a:r>
              <a:rPr lang="en-US" altLang="zh-CN" sz="3200" dirty="0">
                <a:latin typeface="Times New Roman" panose="02020503050405090304" pitchFamily="18" charset="0"/>
                <a:cs typeface="Times New Roman" panose="02020503050405090304" pitchFamily="18" charset="0"/>
              </a:rPr>
              <a:t>My contract(</a:t>
            </a:r>
            <a:r>
              <a:rPr lang="zh-CN" altLang="en-US" sz="3200" dirty="0">
                <a:latin typeface="Times New Roman" panose="02020503050405090304" pitchFamily="18" charset="0"/>
                <a:cs typeface="Times New Roman" panose="02020503050405090304" pitchFamily="18" charset="0"/>
              </a:rPr>
              <a:t>合同</a:t>
            </a:r>
            <a:r>
              <a:rPr lang="en-US" altLang="zh-CN" sz="3200" dirty="0">
                <a:latin typeface="Times New Roman" panose="02020503050405090304" pitchFamily="18" charset="0"/>
                <a:cs typeface="Times New Roman" panose="02020503050405090304" pitchFamily="18" charset="0"/>
              </a:rPr>
              <a:t>) </a:t>
            </a:r>
            <a:r>
              <a:rPr lang="en-US" altLang="zh-CN" sz="3200" u="sng" dirty="0">
                <a:latin typeface="Times New Roman" panose="02020503050405090304" pitchFamily="18" charset="0"/>
                <a:cs typeface="Times New Roman" panose="02020503050405090304" pitchFamily="18" charset="0"/>
              </a:rPr>
              <a:t>runs out </a:t>
            </a:r>
            <a:r>
              <a:rPr lang="en-US" altLang="zh-CN" sz="3200" dirty="0">
                <a:latin typeface="Times New Roman" panose="02020503050405090304" pitchFamily="18" charset="0"/>
                <a:cs typeface="Times New Roman" panose="02020503050405090304" pitchFamily="18" charset="0"/>
              </a:rPr>
              <a:t> in September.</a:t>
            </a:r>
            <a:endParaRPr lang="zh-CN" altLang="en-US" sz="3200" dirty="0">
              <a:latin typeface="Times New Roman" panose="02020503050405090304" pitchFamily="18" charset="0"/>
              <a:cs typeface="Times New Roman" panose="02020503050405090304" pitchFamily="18" charset="0"/>
            </a:endParaRPr>
          </a:p>
        </p:txBody>
      </p:sp>
      <p:sp>
        <p:nvSpPr>
          <p:cNvPr id="6" name="矩形 5"/>
          <p:cNvSpPr/>
          <p:nvPr/>
        </p:nvSpPr>
        <p:spPr>
          <a:xfrm>
            <a:off x="1205345" y="1952539"/>
            <a:ext cx="6515100" cy="99617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228600" lvl="0" indent="-228600">
              <a:lnSpc>
                <a:spcPct val="90000"/>
              </a:lnSpc>
              <a:spcBef>
                <a:spcPts val="1000"/>
              </a:spcBef>
              <a:buFont typeface="Arial" panose="020B0604020202090204" pitchFamily="34" charset="0"/>
              <a:buChar char="•"/>
            </a:pPr>
            <a:r>
              <a:rPr lang="en-US" altLang="zh-CN" sz="2800" dirty="0">
                <a:solidFill>
                  <a:prstClr val="black"/>
                </a:solidFill>
                <a:latin typeface="Times New Roman" panose="02020503050405090304" pitchFamily="18" charset="0"/>
                <a:cs typeface="Times New Roman" panose="02020503050405090304" pitchFamily="18" charset="0"/>
              </a:rPr>
              <a:t>run out of=use up   +</a:t>
            </a:r>
            <a:r>
              <a:rPr lang="en-US" altLang="zh-CN" sz="2800" dirty="0" err="1">
                <a:solidFill>
                  <a:prstClr val="black"/>
                </a:solidFill>
                <a:latin typeface="Times New Roman" panose="02020503050405090304" pitchFamily="18" charset="0"/>
                <a:cs typeface="Times New Roman" panose="02020503050405090304" pitchFamily="18" charset="0"/>
              </a:rPr>
              <a:t>sth</a:t>
            </a:r>
            <a:r>
              <a:rPr lang="en-US" altLang="zh-CN" sz="2800" dirty="0">
                <a:solidFill>
                  <a:prstClr val="black"/>
                </a:solidFill>
                <a:latin typeface="Times New Roman" panose="02020503050405090304" pitchFamily="18" charset="0"/>
                <a:cs typeface="Times New Roman" panose="02020503050405090304" pitchFamily="18" charset="0"/>
              </a:rPr>
              <a:t>     </a:t>
            </a:r>
            <a:r>
              <a:rPr lang="zh-CN" altLang="en-US" sz="2800" dirty="0">
                <a:solidFill>
                  <a:prstClr val="black"/>
                </a:solidFill>
                <a:latin typeface="Times New Roman" panose="02020503050405090304" pitchFamily="18" charset="0"/>
                <a:cs typeface="Times New Roman" panose="02020503050405090304" pitchFamily="18" charset="0"/>
              </a:rPr>
              <a:t>主语通常是人</a:t>
            </a:r>
            <a:r>
              <a:rPr lang="en-US" altLang="zh-CN" sz="2800" dirty="0">
                <a:solidFill>
                  <a:prstClr val="black"/>
                </a:solidFill>
                <a:latin typeface="Times New Roman" panose="02020503050405090304" pitchFamily="18" charset="0"/>
                <a:cs typeface="Times New Roman" panose="02020503050405090304" pitchFamily="18" charset="0"/>
              </a:rPr>
              <a:t>  </a:t>
            </a:r>
          </a:p>
          <a:p>
            <a:pPr marL="228600" lvl="0" indent="-228600">
              <a:lnSpc>
                <a:spcPct val="90000"/>
              </a:lnSpc>
              <a:spcBef>
                <a:spcPts val="1000"/>
              </a:spcBef>
              <a:buFont typeface="Arial" panose="020B0604020202090204" pitchFamily="34" charset="0"/>
              <a:buChar char="•"/>
            </a:pPr>
            <a:r>
              <a:rPr lang="en-US" altLang="zh-CN" sz="2800" dirty="0">
                <a:solidFill>
                  <a:prstClr val="black"/>
                </a:solidFill>
                <a:latin typeface="Times New Roman" panose="02020503050405090304" pitchFamily="18" charset="0"/>
                <a:cs typeface="Times New Roman" panose="02020503050405090304" pitchFamily="18" charset="0"/>
              </a:rPr>
              <a:t> run out= be used up          </a:t>
            </a:r>
            <a:r>
              <a:rPr lang="zh-CN" altLang="en-US" sz="2800" dirty="0">
                <a:solidFill>
                  <a:prstClr val="black"/>
                </a:solidFill>
                <a:latin typeface="Times New Roman" panose="02020503050405090304" pitchFamily="18" charset="0"/>
                <a:cs typeface="Times New Roman" panose="02020503050405090304" pitchFamily="18" charset="0"/>
              </a:rPr>
              <a:t>主语一般为物</a:t>
            </a:r>
            <a:endParaRPr lang="en-US" altLang="zh-CN" sz="2800" dirty="0">
              <a:solidFill>
                <a:prstClr val="black"/>
              </a:solidFill>
              <a:latin typeface="Times New Roman" panose="02020503050405090304" pitchFamily="18" charset="0"/>
              <a:cs typeface="Times New Roman" panose="02020503050405090304" pitchFamily="18" charset="0"/>
            </a:endParaRPr>
          </a:p>
        </p:txBody>
      </p:sp>
      <p:sp>
        <p:nvSpPr>
          <p:cNvPr id="7" name="矩形 6"/>
          <p:cNvSpPr/>
          <p:nvPr/>
        </p:nvSpPr>
        <p:spPr>
          <a:xfrm>
            <a:off x="5265742" y="4640590"/>
            <a:ext cx="3035383" cy="584775"/>
          </a:xfrm>
          <a:prstGeom prst="rect">
            <a:avLst/>
          </a:prstGeom>
        </p:spPr>
        <p:txBody>
          <a:bodyPr wrap="none">
            <a:spAutoFit/>
          </a:bodyPr>
          <a:lstStyle/>
          <a:p>
            <a:r>
              <a:rPr lang="en-US" altLang="zh-CN" sz="3200" dirty="0">
                <a:solidFill>
                  <a:srgbClr val="0070C0"/>
                </a:solidFill>
              </a:rPr>
              <a:t>[come to an end]</a:t>
            </a:r>
            <a:endParaRPr lang="zh-CN" altLang="en-US" sz="3200" dirty="0">
              <a:solidFill>
                <a:srgbClr val="0070C0"/>
              </a:solidFill>
            </a:endParaRPr>
          </a:p>
        </p:txBody>
      </p:sp>
      <p:sp>
        <p:nvSpPr>
          <p:cNvPr id="4" name="文本框 3"/>
          <p:cNvSpPr txBox="1"/>
          <p:nvPr/>
        </p:nvSpPr>
        <p:spPr>
          <a:xfrm>
            <a:off x="4924425" y="2948940"/>
            <a:ext cx="3862070" cy="583565"/>
          </a:xfrm>
          <a:prstGeom prst="rect">
            <a:avLst/>
          </a:prstGeom>
          <a:noFill/>
        </p:spPr>
        <p:txBody>
          <a:bodyPr wrap="none" rtlCol="0" anchor="t">
            <a:spAutoFit/>
          </a:bodyPr>
          <a:lstStyle/>
          <a:p>
            <a:r>
              <a:rPr lang="en-US" altLang="zh-CN" sz="3200" dirty="0">
                <a:solidFill>
                  <a:srgbClr val="0070C0"/>
                </a:solidFill>
                <a:latin typeface="Times New Roman" panose="02020503050405090304" pitchFamily="18" charset="0"/>
                <a:cs typeface="Times New Roman" panose="02020503050405090304" pitchFamily="18" charset="0"/>
                <a:sym typeface="+mn-ea"/>
              </a:rPr>
              <a:t>have run out of money</a:t>
            </a:r>
          </a:p>
        </p:txBody>
      </p:sp>
      <p:sp>
        <p:nvSpPr>
          <p:cNvPr id="5" name="文本框 4"/>
          <p:cNvSpPr txBox="1"/>
          <p:nvPr/>
        </p:nvSpPr>
        <p:spPr>
          <a:xfrm>
            <a:off x="5222875" y="3532505"/>
            <a:ext cx="3265170" cy="583565"/>
          </a:xfrm>
          <a:prstGeom prst="rect">
            <a:avLst/>
          </a:prstGeom>
          <a:noFill/>
        </p:spPr>
        <p:txBody>
          <a:bodyPr wrap="none" rtlCol="0" anchor="t">
            <a:spAutoFit/>
          </a:bodyPr>
          <a:lstStyle/>
          <a:p>
            <a:r>
              <a:rPr lang="en-US" altLang="zh-CN" sz="3200" dirty="0">
                <a:solidFill>
                  <a:srgbClr val="0070C0"/>
                </a:solidFill>
                <a:latin typeface="Times New Roman" panose="02020503050405090304" pitchFamily="18" charset="0"/>
                <a:cs typeface="Times New Roman" panose="02020503050405090304" pitchFamily="18" charset="0"/>
                <a:sym typeface="+mn-ea"/>
              </a:rPr>
              <a:t>time is running out</a:t>
            </a:r>
          </a:p>
        </p:txBody>
      </p:sp>
      <p:sp>
        <p:nvSpPr>
          <p:cNvPr id="8" name="文本框 7"/>
          <p:cNvSpPr txBox="1"/>
          <p:nvPr/>
        </p:nvSpPr>
        <p:spPr>
          <a:xfrm>
            <a:off x="663102" y="4813081"/>
            <a:ext cx="8942705" cy="1568450"/>
          </a:xfrm>
          <a:prstGeom prst="rect">
            <a:avLst/>
          </a:prstGeom>
          <a:noFill/>
        </p:spPr>
        <p:txBody>
          <a:bodyPr wrap="none" rtlCol="0" anchor="t">
            <a:spAutoFit/>
          </a:bodyPr>
          <a:lstStyle/>
          <a:p>
            <a:pPr marL="0" lvl="0" indent="0">
              <a:spcBef>
                <a:spcPct val="0"/>
              </a:spcBef>
              <a:buNone/>
            </a:pPr>
            <a:endParaRPr lang="en-US" altLang="zh-CN" sz="3200" dirty="0">
              <a:latin typeface="Times New Roman" panose="02020503050405090304" pitchFamily="18" charset="0"/>
              <a:cs typeface="Times New Roman" panose="02020503050405090304" pitchFamily="18" charset="0"/>
              <a:sym typeface="+mn-ea"/>
            </a:endParaRPr>
          </a:p>
          <a:p>
            <a:pPr marL="0" lvl="0" indent="0">
              <a:spcBef>
                <a:spcPct val="0"/>
              </a:spcBef>
              <a:buNone/>
            </a:pPr>
            <a:r>
              <a:rPr lang="en-US" altLang="zh-CN" sz="3200" dirty="0">
                <a:latin typeface="Times New Roman" panose="02020503050405090304" pitchFamily="18" charset="0"/>
                <a:cs typeface="Times New Roman" panose="02020503050405090304" pitchFamily="18" charset="0"/>
                <a:sym typeface="+mn-ea"/>
              </a:rPr>
              <a:t>I’m sorry to tell you that _______________________</a:t>
            </a:r>
          </a:p>
          <a:p>
            <a:pPr marL="0" lvl="0" indent="0">
              <a:spcBef>
                <a:spcPct val="0"/>
              </a:spcBef>
              <a:buNone/>
            </a:pPr>
            <a:endParaRPr lang="en-US" altLang="zh-CN" sz="3200" dirty="0">
              <a:latin typeface="Times New Roman" panose="02020503050405090304" pitchFamily="18" charset="0"/>
              <a:cs typeface="Times New Roman" panose="02020503050405090304" pitchFamily="18" charset="0"/>
            </a:endParaRPr>
          </a:p>
        </p:txBody>
      </p:sp>
      <p:sp>
        <p:nvSpPr>
          <p:cNvPr id="9" name="文本框 8"/>
          <p:cNvSpPr txBox="1"/>
          <p:nvPr/>
        </p:nvSpPr>
        <p:spPr>
          <a:xfrm>
            <a:off x="4792980" y="5865163"/>
            <a:ext cx="3263900" cy="521970"/>
          </a:xfrm>
          <a:prstGeom prst="rect">
            <a:avLst/>
          </a:prstGeom>
          <a:noFill/>
        </p:spPr>
        <p:txBody>
          <a:bodyPr wrap="none" rtlCol="0" anchor="t">
            <a:spAutoFit/>
          </a:bodyPr>
          <a:lstStyle/>
          <a:p>
            <a:r>
              <a:rPr lang="en-US" altLang="zh-CN" sz="2800" dirty="0">
                <a:latin typeface="Times New Roman" panose="02020503050405090304" pitchFamily="18" charset="0"/>
                <a:cs typeface="Times New Roman" panose="02020503050405090304" pitchFamily="18" charset="0"/>
                <a:sym typeface="+mn-ea"/>
              </a:rPr>
              <a:t>(</a:t>
            </a:r>
            <a:r>
              <a:rPr lang="zh-CN" altLang="en-US" sz="2800" dirty="0">
                <a:latin typeface="Times New Roman" panose="02020503050405090304" pitchFamily="18" charset="0"/>
                <a:cs typeface="Times New Roman" panose="02020503050405090304" pitchFamily="18" charset="0"/>
                <a:sym typeface="+mn-ea"/>
              </a:rPr>
              <a:t>你的护照已经过期</a:t>
            </a:r>
            <a:r>
              <a:rPr lang="en-US" altLang="zh-CN" sz="2800" dirty="0">
                <a:latin typeface="Times New Roman" panose="02020503050405090304" pitchFamily="18" charset="0"/>
                <a:cs typeface="Times New Roman" panose="02020503050405090304" pitchFamily="18" charset="0"/>
                <a:sym typeface="+mn-ea"/>
              </a:rPr>
              <a:t>)</a:t>
            </a:r>
          </a:p>
        </p:txBody>
      </p:sp>
      <p:sp>
        <p:nvSpPr>
          <p:cNvPr id="10" name="文本框 9"/>
          <p:cNvSpPr txBox="1"/>
          <p:nvPr/>
        </p:nvSpPr>
        <p:spPr>
          <a:xfrm>
            <a:off x="4792980" y="5210408"/>
            <a:ext cx="5690235" cy="583565"/>
          </a:xfrm>
          <a:prstGeom prst="rect">
            <a:avLst/>
          </a:prstGeom>
          <a:noFill/>
        </p:spPr>
        <p:txBody>
          <a:bodyPr wrap="none" rtlCol="0" anchor="t">
            <a:spAutoFit/>
          </a:bodyPr>
          <a:lstStyle/>
          <a:p>
            <a:pPr algn="l"/>
            <a:r>
              <a:rPr lang="en-US" altLang="zh-CN" sz="3200" dirty="0">
                <a:solidFill>
                  <a:srgbClr val="0070C0"/>
                </a:solidFill>
                <a:latin typeface="Times New Roman" panose="02020503050405090304" pitchFamily="18" charset="0"/>
                <a:cs typeface="Times New Roman" panose="02020503050405090304" pitchFamily="18" charset="0"/>
                <a:sym typeface="+mn-ea"/>
              </a:rPr>
              <a:t>your passport has already run out.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linds(horizont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linds(horizont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linds(horizont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blinds(horizontal)">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blinds(horizontal)">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4" grpId="0"/>
      <p:bldP spid="5" grpId="0"/>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3185" y="64770"/>
            <a:ext cx="11785600" cy="6299835"/>
          </a:xfrm>
        </p:spPr>
        <p:txBody>
          <a:bodyPr>
            <a:noAutofit/>
          </a:bodyPr>
          <a:lstStyle/>
          <a:p>
            <a:pPr marL="0" indent="0" algn="just">
              <a:buNone/>
            </a:pPr>
            <a:r>
              <a:rPr lang="en-US" altLang="zh-CN" sz="3200" dirty="0">
                <a:latin typeface="Times New Roman" panose="02020503050405090304" pitchFamily="18" charset="0"/>
                <a:cs typeface="Times New Roman" panose="02020503050405090304" pitchFamily="18" charset="0"/>
              </a:rPr>
              <a:t>     On 1 June, 1910, Captain Scott left London to begin his journey to Antarctica. His </a:t>
            </a:r>
            <a:r>
              <a:rPr lang="en-US" altLang="zh-CN" sz="3200" dirty="0">
                <a:solidFill>
                  <a:srgbClr val="0070C0"/>
                </a:solidFill>
                <a:latin typeface="Times New Roman" panose="02020503050405090304" pitchFamily="18" charset="0"/>
                <a:cs typeface="Times New Roman" panose="02020503050405090304" pitchFamily="18" charset="0"/>
              </a:rPr>
              <a:t>ambition</a:t>
            </a:r>
            <a:r>
              <a:rPr lang="en-US" altLang="zh-CN" sz="3200" dirty="0">
                <a:latin typeface="Times New Roman" panose="02020503050405090304" pitchFamily="18" charset="0"/>
                <a:cs typeface="Times New Roman" panose="02020503050405090304" pitchFamily="18" charset="0"/>
              </a:rPr>
              <a:t> was to become the first to reach the </a:t>
            </a:r>
            <a:r>
              <a:rPr lang="en-US" altLang="zh-CN" sz="3200" dirty="0">
                <a:solidFill>
                  <a:srgbClr val="0070C0"/>
                </a:solidFill>
                <a:latin typeface="Times New Roman" panose="02020503050405090304" pitchFamily="18" charset="0"/>
                <a:cs typeface="Times New Roman" panose="02020503050405090304" pitchFamily="18" charset="0"/>
              </a:rPr>
              <a:t>Pole</a:t>
            </a:r>
            <a:r>
              <a:rPr lang="en-US" altLang="zh-CN" sz="3200" dirty="0">
                <a:latin typeface="Times New Roman" panose="02020503050405090304" pitchFamily="18" charset="0"/>
                <a:cs typeface="Times New Roman" panose="02020503050405090304" pitchFamily="18" charset="0"/>
              </a:rPr>
              <a:t>. He had a competitor, the Norwegian _______ Roald Amundsen. After organizing the food_____,  Scott's team left on 1 November and soon had problems. His two sledges ___________and the horses began to have serious difficulties with the snow. They had to push the sledges themselves. Scott finally arrived at the Pole on 17 January, 1912, but they were shocked to see the Norwegian flag. The return journey was one of the worst in the history of _________. The men were tired and were ____________food. What was worse, they met storm. The members died one after another on the _________ and cold </a:t>
            </a:r>
            <a:r>
              <a:rPr lang="en-US" altLang="zh-CN" sz="3200" dirty="0">
                <a:solidFill>
                  <a:srgbClr val="0070C0"/>
                </a:solidFill>
                <a:latin typeface="Times New Roman" panose="02020503050405090304" pitchFamily="18" charset="0"/>
                <a:cs typeface="Times New Roman" panose="02020503050405090304" pitchFamily="18" charset="0"/>
              </a:rPr>
              <a:t>continent</a:t>
            </a:r>
            <a:r>
              <a:rPr lang="en-US" altLang="zh-CN" sz="3200" dirty="0">
                <a:latin typeface="Times New Roman" panose="02020503050405090304" pitchFamily="18" charset="0"/>
                <a:cs typeface="Times New Roman" panose="02020503050405090304" pitchFamily="18" charset="0"/>
              </a:rPr>
              <a:t>. Though Scott failed the race, the rocks they carried </a:t>
            </a:r>
            <a:r>
              <a:rPr lang="en-US" altLang="zh-CN" sz="3200" dirty="0">
                <a:solidFill>
                  <a:srgbClr val="0070C0"/>
                </a:solidFill>
                <a:latin typeface="Times New Roman" panose="02020503050405090304" pitchFamily="18" charset="0"/>
                <a:cs typeface="Times New Roman" panose="02020503050405090304" pitchFamily="18" charset="0"/>
              </a:rPr>
              <a:t>prove</a:t>
            </a:r>
            <a:r>
              <a:rPr lang="en-US" altLang="zh-CN" sz="3200" dirty="0">
                <a:latin typeface="Times New Roman" panose="02020503050405090304" pitchFamily="18" charset="0"/>
                <a:cs typeface="Times New Roman" panose="02020503050405090304" pitchFamily="18" charset="0"/>
              </a:rPr>
              <a:t>d to be very useful in the research. As Amundsen said “Captain Scott left a record, for honesty, sincerity, for _________, for everything that makes a man.</a:t>
            </a:r>
            <a:endParaRPr lang="zh-CN" altLang="en-US" sz="3200" dirty="0">
              <a:latin typeface="Times New Roman" panose="02020503050405090304" pitchFamily="18" charset="0"/>
              <a:cs typeface="Times New Roman" panose="02020503050405090304" pitchFamily="18" charset="0"/>
            </a:endParaRPr>
          </a:p>
        </p:txBody>
      </p:sp>
      <p:sp>
        <p:nvSpPr>
          <p:cNvPr id="9" name="矩形 8"/>
          <p:cNvSpPr/>
          <p:nvPr/>
        </p:nvSpPr>
        <p:spPr>
          <a:xfrm>
            <a:off x="3497135" y="1302098"/>
            <a:ext cx="915635" cy="584775"/>
          </a:xfrm>
          <a:prstGeom prst="rect">
            <a:avLst/>
          </a:prstGeom>
        </p:spPr>
        <p:txBody>
          <a:bodyPr wrap="none">
            <a:spAutoFit/>
          </a:bodyPr>
          <a:lstStyle/>
          <a:p>
            <a:r>
              <a:rPr lang="en-US" altLang="zh-CN" sz="3200" dirty="0">
                <a:solidFill>
                  <a:srgbClr val="0070C0"/>
                </a:solidFill>
                <a:latin typeface="Times New Roman" panose="02020503050405090304" pitchFamily="18" charset="0"/>
                <a:cs typeface="Times New Roman" panose="02020503050405090304" pitchFamily="18" charset="0"/>
              </a:rPr>
              <a:t>base</a:t>
            </a:r>
            <a:endParaRPr lang="zh-CN" altLang="en-US" dirty="0"/>
          </a:p>
        </p:txBody>
      </p:sp>
      <p:sp>
        <p:nvSpPr>
          <p:cNvPr id="10" name="矩形 9"/>
          <p:cNvSpPr/>
          <p:nvPr/>
        </p:nvSpPr>
        <p:spPr>
          <a:xfrm>
            <a:off x="5570604" y="1788104"/>
            <a:ext cx="2236510" cy="584775"/>
          </a:xfrm>
          <a:prstGeom prst="rect">
            <a:avLst/>
          </a:prstGeom>
        </p:spPr>
        <p:txBody>
          <a:bodyPr wrap="none">
            <a:spAutoFit/>
          </a:bodyPr>
          <a:lstStyle/>
          <a:p>
            <a:r>
              <a:rPr lang="en-US" altLang="zh-CN" sz="3200" dirty="0">
                <a:solidFill>
                  <a:srgbClr val="0070C0"/>
                </a:solidFill>
                <a:latin typeface="Times New Roman" panose="02020503050405090304" pitchFamily="18" charset="0"/>
                <a:cs typeface="Times New Roman" panose="02020503050405090304" pitchFamily="18" charset="0"/>
              </a:rPr>
              <a:t>broke down </a:t>
            </a:r>
            <a:endParaRPr lang="zh-CN" altLang="en-US" dirty="0"/>
          </a:p>
        </p:txBody>
      </p:sp>
      <p:sp>
        <p:nvSpPr>
          <p:cNvPr id="12" name="矩形 11"/>
          <p:cNvSpPr/>
          <p:nvPr/>
        </p:nvSpPr>
        <p:spPr>
          <a:xfrm>
            <a:off x="1027546" y="3949413"/>
            <a:ext cx="2634054" cy="584775"/>
          </a:xfrm>
          <a:prstGeom prst="rect">
            <a:avLst/>
          </a:prstGeom>
        </p:spPr>
        <p:txBody>
          <a:bodyPr wrap="none">
            <a:spAutoFit/>
          </a:bodyPr>
          <a:lstStyle/>
          <a:p>
            <a:r>
              <a:rPr lang="en-US" altLang="zh-CN" sz="3200" dirty="0">
                <a:solidFill>
                  <a:srgbClr val="0070C0"/>
                </a:solidFill>
                <a:latin typeface="Times New Roman" panose="02020503050405090304" pitchFamily="18" charset="0"/>
                <a:cs typeface="Times New Roman" panose="02020503050405090304" pitchFamily="18" charset="0"/>
              </a:rPr>
              <a:t>running out of </a:t>
            </a:r>
            <a:endParaRPr lang="zh-CN" altLang="en-US" dirty="0"/>
          </a:p>
        </p:txBody>
      </p:sp>
      <p:sp>
        <p:nvSpPr>
          <p:cNvPr id="2" name="文本框 1"/>
          <p:cNvSpPr txBox="1"/>
          <p:nvPr/>
        </p:nvSpPr>
        <p:spPr>
          <a:xfrm>
            <a:off x="5920740" y="871855"/>
            <a:ext cx="1536700" cy="583565"/>
          </a:xfrm>
          <a:prstGeom prst="rect">
            <a:avLst/>
          </a:prstGeom>
          <a:noFill/>
        </p:spPr>
        <p:txBody>
          <a:bodyPr wrap="none" rtlCol="0" anchor="t">
            <a:spAutoFit/>
          </a:bodyPr>
          <a:lstStyle/>
          <a:p>
            <a:r>
              <a:rPr lang="en-US" altLang="zh-CN" sz="3200" dirty="0">
                <a:solidFill>
                  <a:srgbClr val="0070C0"/>
                </a:solidFill>
                <a:latin typeface="Times New Roman" panose="02020503050405090304" pitchFamily="18" charset="0"/>
                <a:cs typeface="Times New Roman" panose="02020503050405090304" pitchFamily="18" charset="0"/>
                <a:sym typeface="+mn-ea"/>
              </a:rPr>
              <a:t>explorer</a:t>
            </a:r>
          </a:p>
        </p:txBody>
      </p:sp>
      <p:sp>
        <p:nvSpPr>
          <p:cNvPr id="4" name="文本框 3"/>
          <p:cNvSpPr txBox="1"/>
          <p:nvPr/>
        </p:nvSpPr>
        <p:spPr>
          <a:xfrm>
            <a:off x="5813425" y="3581400"/>
            <a:ext cx="2033905" cy="583565"/>
          </a:xfrm>
          <a:prstGeom prst="rect">
            <a:avLst/>
          </a:prstGeom>
          <a:noFill/>
        </p:spPr>
        <p:txBody>
          <a:bodyPr wrap="none" rtlCol="0" anchor="t">
            <a:spAutoFit/>
          </a:bodyPr>
          <a:lstStyle/>
          <a:p>
            <a:r>
              <a:rPr lang="en-US" altLang="zh-CN" sz="3200" dirty="0">
                <a:solidFill>
                  <a:srgbClr val="0070C0"/>
                </a:solidFill>
                <a:latin typeface="Times New Roman" panose="02020503050405090304" pitchFamily="18" charset="0"/>
                <a:cs typeface="Times New Roman" panose="02020503050405090304" pitchFamily="18" charset="0"/>
                <a:sym typeface="+mn-ea"/>
              </a:rPr>
              <a:t>exploration</a:t>
            </a:r>
          </a:p>
        </p:txBody>
      </p:sp>
      <p:sp>
        <p:nvSpPr>
          <p:cNvPr id="5" name="文本框 4"/>
          <p:cNvSpPr txBox="1"/>
          <p:nvPr/>
        </p:nvSpPr>
        <p:spPr>
          <a:xfrm>
            <a:off x="6819900" y="4431030"/>
            <a:ext cx="1266825" cy="583565"/>
          </a:xfrm>
          <a:prstGeom prst="rect">
            <a:avLst/>
          </a:prstGeom>
          <a:noFill/>
        </p:spPr>
        <p:txBody>
          <a:bodyPr wrap="none" rtlCol="0" anchor="t">
            <a:spAutoFit/>
          </a:bodyPr>
          <a:lstStyle/>
          <a:p>
            <a:r>
              <a:rPr lang="en-US" altLang="zh-CN" sz="3200" dirty="0">
                <a:solidFill>
                  <a:srgbClr val="0070C0"/>
                </a:solidFill>
                <a:latin typeface="Times New Roman" panose="02020503050405090304" pitchFamily="18" charset="0"/>
                <a:cs typeface="Times New Roman" panose="02020503050405090304" pitchFamily="18" charset="0"/>
                <a:sym typeface="+mn-ea"/>
              </a:rPr>
              <a:t>distant</a:t>
            </a:r>
          </a:p>
        </p:txBody>
      </p:sp>
      <p:sp>
        <p:nvSpPr>
          <p:cNvPr id="6" name="文本框 5"/>
          <p:cNvSpPr txBox="1"/>
          <p:nvPr/>
        </p:nvSpPr>
        <p:spPr>
          <a:xfrm>
            <a:off x="4672330" y="5694362"/>
            <a:ext cx="1423670" cy="583565"/>
          </a:xfrm>
          <a:prstGeom prst="rect">
            <a:avLst/>
          </a:prstGeom>
          <a:noFill/>
        </p:spPr>
        <p:txBody>
          <a:bodyPr wrap="none" rtlCol="0" anchor="t">
            <a:spAutoFit/>
          </a:bodyPr>
          <a:lstStyle/>
          <a:p>
            <a:r>
              <a:rPr lang="en-US" altLang="zh-CN" sz="3200" dirty="0">
                <a:solidFill>
                  <a:srgbClr val="0070C0"/>
                </a:solidFill>
                <a:latin typeface="Times New Roman" panose="02020503050405090304" pitchFamily="18" charset="0"/>
                <a:cs typeface="Times New Roman" panose="02020503050405090304" pitchFamily="18" charset="0"/>
                <a:sym typeface="+mn-ea"/>
              </a:rPr>
              <a:t>bravery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linds(horizont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linds(horizont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linds(horizontal)">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2" grpId="0"/>
      <p:bldP spid="4"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b="1" dirty="0">
                <a:solidFill>
                  <a:srgbClr val="0070C0"/>
                </a:solidFill>
              </a:rPr>
              <a:t>Summary: list the meanings of the following words or phrases as many as possible.</a:t>
            </a:r>
            <a:endParaRPr lang="zh-CN" altLang="en-US" sz="3200" b="1" dirty="0">
              <a:solidFill>
                <a:srgbClr val="0070C0"/>
              </a:solidFill>
            </a:endParaRPr>
          </a:p>
        </p:txBody>
      </p:sp>
      <p:sp>
        <p:nvSpPr>
          <p:cNvPr id="4" name="内容占位符 3"/>
          <p:cNvSpPr>
            <a:spLocks noGrp="1"/>
          </p:cNvSpPr>
          <p:nvPr>
            <p:ph sz="half" idx="1"/>
          </p:nvPr>
        </p:nvSpPr>
        <p:spPr>
          <a:xfrm>
            <a:off x="256309" y="1690688"/>
            <a:ext cx="5181600" cy="4351338"/>
          </a:xfrm>
        </p:spPr>
        <p:txBody>
          <a:bodyPr>
            <a:noAutofit/>
          </a:bodyPr>
          <a:lstStyle/>
          <a:p>
            <a:pPr marL="514350" indent="-514350">
              <a:buFont typeface="+mj-lt"/>
              <a:buAutoNum type="arabicPeriod"/>
            </a:pPr>
            <a:r>
              <a:rPr lang="en-US" altLang="zh-CN" sz="3200" dirty="0"/>
              <a:t>trap v./n.</a:t>
            </a:r>
          </a:p>
          <a:p>
            <a:pPr marL="514350" indent="-514350">
              <a:buFont typeface="+mj-lt"/>
              <a:buAutoNum type="arabicPeriod"/>
            </a:pPr>
            <a:r>
              <a:rPr lang="en-US" altLang="zh-CN" sz="3200" dirty="0"/>
              <a:t>measure v./n.</a:t>
            </a:r>
          </a:p>
          <a:p>
            <a:pPr marL="514350" indent="-514350">
              <a:buFont typeface="+mj-lt"/>
              <a:buAutoNum type="arabicPeriod"/>
            </a:pPr>
            <a:r>
              <a:rPr lang="en-US" altLang="zh-CN" sz="3200" dirty="0"/>
              <a:t>conduct v./n.</a:t>
            </a:r>
          </a:p>
          <a:p>
            <a:pPr marL="514350" indent="-514350">
              <a:buFont typeface="+mj-lt"/>
              <a:buAutoNum type="arabicPeriod"/>
            </a:pPr>
            <a:r>
              <a:rPr lang="en-US" altLang="zh-CN" sz="3200" dirty="0"/>
              <a:t>base n./v.</a:t>
            </a:r>
          </a:p>
          <a:p>
            <a:pPr marL="514350" indent="-514350">
              <a:buFont typeface="+mj-lt"/>
              <a:buAutoNum type="arabicPeriod"/>
            </a:pPr>
            <a:r>
              <a:rPr lang="en-US" altLang="zh-CN" sz="3200" dirty="0"/>
              <a:t>break down</a:t>
            </a:r>
          </a:p>
          <a:p>
            <a:pPr marL="514350" indent="-514350">
              <a:buFont typeface="+mj-lt"/>
              <a:buAutoNum type="arabicPeriod"/>
            </a:pPr>
            <a:r>
              <a:rPr lang="en-US" altLang="zh-CN" sz="3200" dirty="0"/>
              <a:t>run out(of)</a:t>
            </a:r>
          </a:p>
          <a:p>
            <a:pPr marL="514350" indent="-514350">
              <a:buFont typeface="+mj-lt"/>
              <a:buAutoNum type="arabicPeriod"/>
            </a:pPr>
            <a:endParaRPr lang="en-US" altLang="zh-CN" sz="3200" dirty="0"/>
          </a:p>
          <a:p>
            <a:pPr marL="514350" indent="-514350">
              <a:buFont typeface="+mj-lt"/>
              <a:buAutoNum type="arabicPeriod"/>
            </a:pPr>
            <a:endParaRPr lang="en-US" altLang="zh-CN" sz="3200" dirty="0"/>
          </a:p>
          <a:p>
            <a:pPr marL="514350" indent="-514350">
              <a:buFont typeface="+mj-lt"/>
              <a:buAutoNum type="arabicPeriod"/>
            </a:pPr>
            <a:endParaRPr lang="zh-CN" altLang="en-US" sz="3200" dirty="0"/>
          </a:p>
        </p:txBody>
      </p:sp>
      <p:sp>
        <p:nvSpPr>
          <p:cNvPr id="5" name="内容占位符 4"/>
          <p:cNvSpPr>
            <a:spLocks noGrp="1"/>
          </p:cNvSpPr>
          <p:nvPr>
            <p:ph sz="half" idx="2"/>
          </p:nvPr>
        </p:nvSpPr>
        <p:spPr>
          <a:xfrm>
            <a:off x="3198092" y="1690688"/>
            <a:ext cx="9437254" cy="4351338"/>
          </a:xfrm>
        </p:spPr>
        <p:txBody>
          <a:bodyPr>
            <a:noAutofit/>
          </a:bodyPr>
          <a:lstStyle/>
          <a:p>
            <a:pPr marL="0" indent="0">
              <a:lnSpc>
                <a:spcPct val="100000"/>
              </a:lnSpc>
              <a:buNone/>
            </a:pPr>
            <a:r>
              <a:rPr lang="zh-CN" altLang="en-US" b="1" dirty="0">
                <a:solidFill>
                  <a:srgbClr val="0070C0"/>
                </a:solidFill>
                <a:latin typeface="+mn-ea"/>
              </a:rPr>
              <a:t>使陷于危险</a:t>
            </a:r>
            <a:r>
              <a:rPr lang="en-US" altLang="zh-CN" b="1" dirty="0">
                <a:solidFill>
                  <a:srgbClr val="0070C0"/>
                </a:solidFill>
                <a:latin typeface="+mn-ea"/>
              </a:rPr>
              <a:t>/</a:t>
            </a:r>
            <a:r>
              <a:rPr lang="zh-CN" altLang="en-US" b="1" dirty="0">
                <a:solidFill>
                  <a:srgbClr val="0070C0"/>
                </a:solidFill>
                <a:latin typeface="+mn-ea"/>
              </a:rPr>
              <a:t>困境</a:t>
            </a:r>
            <a:r>
              <a:rPr lang="en-US" altLang="zh-CN" b="1" dirty="0">
                <a:solidFill>
                  <a:srgbClr val="0070C0"/>
                </a:solidFill>
                <a:latin typeface="+mn-ea"/>
              </a:rPr>
              <a:t>; </a:t>
            </a:r>
            <a:r>
              <a:rPr lang="zh-CN" altLang="en-US" b="1" dirty="0">
                <a:solidFill>
                  <a:srgbClr val="0070C0"/>
                </a:solidFill>
                <a:latin typeface="+mn-ea"/>
              </a:rPr>
              <a:t>陷阱、捕捉器；圈套；困境</a:t>
            </a:r>
            <a:endParaRPr lang="en-US" altLang="zh-CN" b="1" dirty="0">
              <a:solidFill>
                <a:srgbClr val="0070C0"/>
              </a:solidFill>
              <a:latin typeface="+mn-ea"/>
            </a:endParaRPr>
          </a:p>
          <a:p>
            <a:pPr marL="0" indent="0">
              <a:lnSpc>
                <a:spcPct val="100000"/>
              </a:lnSpc>
              <a:buNone/>
            </a:pPr>
            <a:r>
              <a:rPr lang="zh-CN" altLang="en-US" b="1" dirty="0">
                <a:solidFill>
                  <a:srgbClr val="0070C0"/>
                </a:solidFill>
                <a:latin typeface="+mn-ea"/>
              </a:rPr>
              <a:t>评估；测量；（高度、长度等）为</a:t>
            </a:r>
            <a:r>
              <a:rPr lang="en-US" altLang="zh-CN" b="1" dirty="0">
                <a:solidFill>
                  <a:srgbClr val="0070C0"/>
                </a:solidFill>
                <a:latin typeface="+mn-ea"/>
              </a:rPr>
              <a:t>/</a:t>
            </a:r>
            <a:r>
              <a:rPr lang="zh-CN" altLang="en-US" b="1" dirty="0">
                <a:solidFill>
                  <a:srgbClr val="0070C0"/>
                </a:solidFill>
                <a:latin typeface="+mn-ea"/>
              </a:rPr>
              <a:t>是；措施</a:t>
            </a:r>
          </a:p>
          <a:p>
            <a:pPr marL="0" indent="0">
              <a:lnSpc>
                <a:spcPct val="100000"/>
              </a:lnSpc>
              <a:buNone/>
            </a:pPr>
            <a:r>
              <a:rPr lang="zh-CN" altLang="en-US" b="1" dirty="0">
                <a:solidFill>
                  <a:srgbClr val="0070C0"/>
                </a:solidFill>
                <a:latin typeface="+mn-ea"/>
              </a:rPr>
              <a:t>实施；指挥；传导；行为举止</a:t>
            </a:r>
            <a:endParaRPr lang="en-US" altLang="zh-CN" b="1" dirty="0">
              <a:solidFill>
                <a:srgbClr val="0070C0"/>
              </a:solidFill>
              <a:latin typeface="+mn-ea"/>
            </a:endParaRPr>
          </a:p>
          <a:p>
            <a:pPr marL="0" indent="0">
              <a:lnSpc>
                <a:spcPct val="100000"/>
              </a:lnSpc>
              <a:buNone/>
            </a:pPr>
            <a:r>
              <a:rPr lang="zh-CN" altLang="en-US" b="1" dirty="0">
                <a:solidFill>
                  <a:srgbClr val="0070C0"/>
                </a:solidFill>
                <a:latin typeface="+mn-ea"/>
              </a:rPr>
              <a:t>基地；总部；基础；底部；以</a:t>
            </a:r>
            <a:r>
              <a:rPr lang="en-US" altLang="zh-CN" b="1" dirty="0">
                <a:solidFill>
                  <a:srgbClr val="0070C0"/>
                </a:solidFill>
                <a:latin typeface="+mn-ea"/>
              </a:rPr>
              <a:t>…</a:t>
            </a:r>
            <a:r>
              <a:rPr lang="zh-CN" altLang="en-US" b="1" dirty="0">
                <a:solidFill>
                  <a:srgbClr val="0070C0"/>
                </a:solidFill>
                <a:latin typeface="+mn-ea"/>
              </a:rPr>
              <a:t>为基础</a:t>
            </a:r>
            <a:endParaRPr lang="en-US" altLang="zh-CN" b="1" dirty="0">
              <a:solidFill>
                <a:srgbClr val="0070C0"/>
              </a:solidFill>
              <a:latin typeface="+mn-ea"/>
            </a:endParaRPr>
          </a:p>
          <a:p>
            <a:pPr marL="0" indent="0">
              <a:lnSpc>
                <a:spcPct val="100000"/>
              </a:lnSpc>
              <a:buNone/>
            </a:pPr>
            <a:r>
              <a:rPr lang="zh-CN" altLang="en-US" b="1" dirty="0">
                <a:solidFill>
                  <a:srgbClr val="0070C0"/>
                </a:solidFill>
                <a:latin typeface="+mn-ea"/>
              </a:rPr>
              <a:t>出故障；破裂；分解；</a:t>
            </a:r>
            <a:r>
              <a:rPr lang="en-US" altLang="zh-CN" b="1" dirty="0">
                <a:solidFill>
                  <a:srgbClr val="0070C0"/>
                </a:solidFill>
                <a:latin typeface="+mn-ea"/>
              </a:rPr>
              <a:t>(</a:t>
            </a:r>
            <a:r>
              <a:rPr lang="zh-CN" altLang="en-US" b="1" dirty="0">
                <a:solidFill>
                  <a:srgbClr val="0070C0"/>
                </a:solidFill>
                <a:latin typeface="+mn-ea"/>
              </a:rPr>
              <a:t>精神</a:t>
            </a:r>
            <a:r>
              <a:rPr lang="en-US" altLang="zh-CN" b="1" dirty="0">
                <a:solidFill>
                  <a:srgbClr val="0070C0"/>
                </a:solidFill>
                <a:latin typeface="+mn-ea"/>
              </a:rPr>
              <a:t>/</a:t>
            </a:r>
            <a:r>
              <a:rPr lang="zh-CN" altLang="en-US" b="1" dirty="0">
                <a:solidFill>
                  <a:srgbClr val="0070C0"/>
                </a:solidFill>
                <a:latin typeface="+mn-ea"/>
              </a:rPr>
              <a:t>身体 </a:t>
            </a:r>
            <a:r>
              <a:rPr lang="en-US" altLang="zh-CN" b="1" dirty="0">
                <a:solidFill>
                  <a:srgbClr val="0070C0"/>
                </a:solidFill>
                <a:latin typeface="+mn-ea"/>
              </a:rPr>
              <a:t>)</a:t>
            </a:r>
            <a:r>
              <a:rPr lang="zh-CN" altLang="en-US" b="1" dirty="0">
                <a:solidFill>
                  <a:srgbClr val="0070C0"/>
                </a:solidFill>
                <a:latin typeface="+mn-ea"/>
              </a:rPr>
              <a:t>崩溃</a:t>
            </a:r>
            <a:r>
              <a:rPr lang="en-US" altLang="zh-CN" b="1" dirty="0">
                <a:solidFill>
                  <a:srgbClr val="0070C0"/>
                </a:solidFill>
                <a:latin typeface="+mn-ea"/>
              </a:rPr>
              <a:t>/</a:t>
            </a:r>
            <a:r>
              <a:rPr lang="zh-CN" altLang="en-US" b="1" dirty="0">
                <a:solidFill>
                  <a:srgbClr val="0070C0"/>
                </a:solidFill>
                <a:latin typeface="+mn-ea"/>
              </a:rPr>
              <a:t>垮掉</a:t>
            </a:r>
            <a:endParaRPr lang="en-US" altLang="zh-CN" b="1" dirty="0">
              <a:solidFill>
                <a:srgbClr val="0070C0"/>
              </a:solidFill>
              <a:latin typeface="+mn-ea"/>
            </a:endParaRPr>
          </a:p>
          <a:p>
            <a:pPr marL="0" indent="0">
              <a:lnSpc>
                <a:spcPct val="100000"/>
              </a:lnSpc>
              <a:buNone/>
            </a:pPr>
            <a:r>
              <a:rPr lang="zh-CN" altLang="en-US" b="1" dirty="0">
                <a:solidFill>
                  <a:srgbClr val="0070C0"/>
                </a:solidFill>
                <a:latin typeface="+mn-ea"/>
              </a:rPr>
              <a:t>用尽；到期、结束</a:t>
            </a:r>
            <a:endParaRPr lang="en-US" altLang="zh-CN" b="1" dirty="0">
              <a:solidFill>
                <a:srgbClr val="0070C0"/>
              </a:solidFill>
              <a:latin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Practice 1: Match Column A with Column B</a:t>
            </a:r>
            <a:endParaRPr lang="zh-CN" altLang="en-US" dirty="0"/>
          </a:p>
        </p:txBody>
      </p:sp>
      <p:sp>
        <p:nvSpPr>
          <p:cNvPr id="3" name="内容占位符 2"/>
          <p:cNvSpPr>
            <a:spLocks noGrp="1"/>
          </p:cNvSpPr>
          <p:nvPr>
            <p:ph sz="half" idx="1"/>
          </p:nvPr>
        </p:nvSpPr>
        <p:spPr>
          <a:xfrm>
            <a:off x="1645285" y="1825625"/>
            <a:ext cx="2348230" cy="4351655"/>
          </a:xfrm>
          <a:ln>
            <a:solidFill>
              <a:srgbClr val="C00000"/>
            </a:solidFill>
          </a:ln>
        </p:spPr>
        <p:txBody>
          <a:bodyPr/>
          <a:lstStyle/>
          <a:p>
            <a:r>
              <a:rPr lang="en-US" altLang="zh-CN" dirty="0"/>
              <a:t>conduct</a:t>
            </a:r>
          </a:p>
          <a:p>
            <a:endParaRPr lang="en-US" altLang="zh-CN" dirty="0"/>
          </a:p>
          <a:p>
            <a:r>
              <a:rPr lang="en-US" altLang="zh-CN" dirty="0"/>
              <a:t>take</a:t>
            </a:r>
          </a:p>
          <a:p>
            <a:endParaRPr lang="en-US" altLang="zh-CN" dirty="0"/>
          </a:p>
          <a:p>
            <a:r>
              <a:rPr lang="en-US" altLang="zh-CN" dirty="0"/>
              <a:t>set</a:t>
            </a:r>
          </a:p>
          <a:p>
            <a:pPr marL="0" indent="0">
              <a:buNone/>
            </a:pPr>
            <a:endParaRPr lang="en-US" altLang="zh-CN" dirty="0"/>
          </a:p>
          <a:p>
            <a:r>
              <a:rPr lang="en-US" altLang="zh-CN" dirty="0"/>
              <a:t>measure</a:t>
            </a:r>
          </a:p>
          <a:p>
            <a:endParaRPr lang="en-US" altLang="zh-CN" dirty="0"/>
          </a:p>
        </p:txBody>
      </p:sp>
      <p:sp>
        <p:nvSpPr>
          <p:cNvPr id="4" name="内容占位符 3"/>
          <p:cNvSpPr>
            <a:spLocks noGrp="1"/>
          </p:cNvSpPr>
          <p:nvPr>
            <p:ph sz="half" idx="2"/>
          </p:nvPr>
        </p:nvSpPr>
        <p:spPr>
          <a:xfrm>
            <a:off x="6155690" y="1691005"/>
            <a:ext cx="2988310" cy="4351655"/>
          </a:xfrm>
          <a:ln>
            <a:solidFill>
              <a:srgbClr val="C00000"/>
            </a:solidFill>
          </a:ln>
        </p:spPr>
        <p:txBody>
          <a:bodyPr>
            <a:normAutofit lnSpcReduction="10000"/>
          </a:bodyPr>
          <a:lstStyle/>
          <a:p>
            <a:pPr>
              <a:lnSpc>
                <a:spcPct val="150000"/>
              </a:lnSpc>
            </a:pPr>
            <a:r>
              <a:rPr lang="en-US" altLang="zh-CN" dirty="0"/>
              <a:t>a trap</a:t>
            </a:r>
          </a:p>
          <a:p>
            <a:pPr>
              <a:lnSpc>
                <a:spcPct val="150000"/>
              </a:lnSpc>
            </a:pPr>
            <a:r>
              <a:rPr lang="en-US" altLang="zh-CN" dirty="0"/>
              <a:t> measures</a:t>
            </a:r>
          </a:p>
          <a:p>
            <a:pPr>
              <a:lnSpc>
                <a:spcPct val="150000"/>
              </a:lnSpc>
            </a:pPr>
            <a:r>
              <a:rPr lang="en-US" altLang="zh-CN" dirty="0"/>
              <a:t>speed</a:t>
            </a:r>
          </a:p>
          <a:p>
            <a:pPr>
              <a:lnSpc>
                <a:spcPct val="150000"/>
              </a:lnSpc>
            </a:pPr>
            <a:r>
              <a:rPr lang="en-US" altLang="zh-CN" dirty="0"/>
              <a:t>distance</a:t>
            </a:r>
          </a:p>
          <a:p>
            <a:pPr>
              <a:lnSpc>
                <a:spcPct val="150000"/>
              </a:lnSpc>
            </a:pPr>
            <a:r>
              <a:rPr lang="en-US" altLang="zh-CN" dirty="0"/>
              <a:t>an experiment</a:t>
            </a:r>
          </a:p>
          <a:p>
            <a:pPr>
              <a:lnSpc>
                <a:spcPct val="150000"/>
              </a:lnSpc>
            </a:pPr>
            <a:r>
              <a:rPr lang="en-US" altLang="zh-CN" dirty="0"/>
              <a:t>electricity</a:t>
            </a:r>
          </a:p>
          <a:p>
            <a:endParaRPr lang="en-US" altLang="zh-CN" dirty="0"/>
          </a:p>
        </p:txBody>
      </p:sp>
      <p:cxnSp>
        <p:nvCxnSpPr>
          <p:cNvPr id="5" name="直接连接符 4"/>
          <p:cNvCxnSpPr/>
          <p:nvPr/>
        </p:nvCxnSpPr>
        <p:spPr>
          <a:xfrm>
            <a:off x="3442335" y="2126615"/>
            <a:ext cx="2751455" cy="2784475"/>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6" name="直接连接符 5"/>
          <p:cNvCxnSpPr/>
          <p:nvPr/>
        </p:nvCxnSpPr>
        <p:spPr>
          <a:xfrm>
            <a:off x="3409315" y="2159635"/>
            <a:ext cx="2737485" cy="3447415"/>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7" name="直接连接符 6"/>
          <p:cNvCxnSpPr/>
          <p:nvPr/>
        </p:nvCxnSpPr>
        <p:spPr>
          <a:xfrm flipV="1">
            <a:off x="2931795" y="2802255"/>
            <a:ext cx="3278505" cy="346075"/>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8" name="直接连接符 7"/>
          <p:cNvCxnSpPr/>
          <p:nvPr/>
        </p:nvCxnSpPr>
        <p:spPr>
          <a:xfrm flipV="1">
            <a:off x="2454275" y="2143125"/>
            <a:ext cx="3723005" cy="1927860"/>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9" name="直接连接符 8"/>
          <p:cNvCxnSpPr/>
          <p:nvPr/>
        </p:nvCxnSpPr>
        <p:spPr>
          <a:xfrm flipV="1">
            <a:off x="3491865" y="3543300"/>
            <a:ext cx="2784475" cy="1548765"/>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10" name="直接连接符 9"/>
          <p:cNvCxnSpPr/>
          <p:nvPr/>
        </p:nvCxnSpPr>
        <p:spPr>
          <a:xfrm flipV="1">
            <a:off x="3557905" y="4301490"/>
            <a:ext cx="2652395" cy="889635"/>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sp>
        <p:nvSpPr>
          <p:cNvPr id="11" name="矩形 10"/>
          <p:cNvSpPr/>
          <p:nvPr/>
        </p:nvSpPr>
        <p:spPr>
          <a:xfrm>
            <a:off x="2347705" y="6042660"/>
            <a:ext cx="502061" cy="769441"/>
          </a:xfrm>
          <a:prstGeom prst="rect">
            <a:avLst/>
          </a:prstGeom>
        </p:spPr>
        <p:txBody>
          <a:bodyPr wrap="none">
            <a:spAutoFit/>
          </a:bodyPr>
          <a:lstStyle/>
          <a:p>
            <a:r>
              <a:rPr lang="en-US" altLang="zh-CN" sz="4400" dirty="0">
                <a:solidFill>
                  <a:prstClr val="black"/>
                </a:solidFill>
                <a:latin typeface="Calibri Light"/>
                <a:cs typeface="+mj-cs"/>
              </a:rPr>
              <a:t>A</a:t>
            </a:r>
            <a:endParaRPr lang="zh-CN" altLang="en-US" dirty="0"/>
          </a:p>
        </p:txBody>
      </p:sp>
      <p:sp>
        <p:nvSpPr>
          <p:cNvPr id="12" name="矩形 11"/>
          <p:cNvSpPr/>
          <p:nvPr/>
        </p:nvSpPr>
        <p:spPr>
          <a:xfrm>
            <a:off x="7163815" y="6036316"/>
            <a:ext cx="486030" cy="769441"/>
          </a:xfrm>
          <a:prstGeom prst="rect">
            <a:avLst/>
          </a:prstGeom>
        </p:spPr>
        <p:txBody>
          <a:bodyPr wrap="none">
            <a:spAutoFit/>
          </a:bodyPr>
          <a:lstStyle/>
          <a:p>
            <a:r>
              <a:rPr lang="en-US" altLang="zh-CN" sz="4400" dirty="0">
                <a:solidFill>
                  <a:prstClr val="black"/>
                </a:solidFill>
                <a:latin typeface="Calibri Light"/>
                <a:cs typeface="+mj-cs"/>
              </a:rPr>
              <a:t>B</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ox(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ox(in)">
                                      <p:cBhvr>
                                        <p:cTn id="3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Match Column A with Column B</a:t>
            </a:r>
            <a:endParaRPr lang="zh-CN" altLang="en-US" dirty="0"/>
          </a:p>
        </p:txBody>
      </p:sp>
      <p:sp>
        <p:nvSpPr>
          <p:cNvPr id="3" name="内容占位符 2"/>
          <p:cNvSpPr>
            <a:spLocks noGrp="1"/>
          </p:cNvSpPr>
          <p:nvPr>
            <p:ph sz="half" idx="1"/>
          </p:nvPr>
        </p:nvSpPr>
        <p:spPr>
          <a:xfrm>
            <a:off x="838200" y="1825625"/>
            <a:ext cx="2840182" cy="4351655"/>
          </a:xfrm>
          <a:ln>
            <a:solidFill>
              <a:srgbClr val="C00000"/>
            </a:solidFill>
          </a:ln>
        </p:spPr>
        <p:txBody>
          <a:bodyPr/>
          <a:lstStyle/>
          <a:p>
            <a:r>
              <a:rPr lang="en-US" altLang="zh-CN" dirty="0"/>
              <a:t>   clever</a:t>
            </a:r>
          </a:p>
          <a:p>
            <a:pPr marL="0" indent="0">
              <a:buNone/>
            </a:pPr>
            <a:endParaRPr lang="en-US" altLang="zh-CN" dirty="0"/>
          </a:p>
          <a:p>
            <a:r>
              <a:rPr lang="en-US" altLang="zh-CN" dirty="0"/>
              <a:t>economic</a:t>
            </a:r>
          </a:p>
          <a:p>
            <a:endParaRPr lang="en-US" altLang="zh-CN" dirty="0"/>
          </a:p>
          <a:p>
            <a:r>
              <a:rPr lang="en-US" altLang="zh-CN" dirty="0"/>
              <a:t>honorable</a:t>
            </a:r>
          </a:p>
          <a:p>
            <a:pPr marL="0" indent="0">
              <a:buNone/>
            </a:pPr>
            <a:endParaRPr lang="en-US" altLang="zh-CN" dirty="0"/>
          </a:p>
          <a:p>
            <a:r>
              <a:rPr lang="en-US" altLang="zh-CN" dirty="0"/>
              <a:t>effective</a:t>
            </a:r>
          </a:p>
          <a:p>
            <a:endParaRPr lang="en-US" altLang="zh-CN" dirty="0"/>
          </a:p>
        </p:txBody>
      </p:sp>
      <p:sp>
        <p:nvSpPr>
          <p:cNvPr id="4" name="内容占位符 3"/>
          <p:cNvSpPr>
            <a:spLocks noGrp="1"/>
          </p:cNvSpPr>
          <p:nvPr>
            <p:ph sz="half" idx="2"/>
          </p:nvPr>
        </p:nvSpPr>
        <p:spPr>
          <a:xfrm>
            <a:off x="6172200" y="1825625"/>
            <a:ext cx="2441864" cy="4351655"/>
          </a:xfrm>
          <a:ln>
            <a:solidFill>
              <a:srgbClr val="C00000"/>
            </a:solidFill>
          </a:ln>
        </p:spPr>
        <p:txBody>
          <a:bodyPr/>
          <a:lstStyle/>
          <a:p>
            <a:r>
              <a:rPr lang="en-US" altLang="zh-CN" dirty="0"/>
              <a:t>base</a:t>
            </a:r>
          </a:p>
          <a:p>
            <a:endParaRPr lang="en-US" altLang="zh-CN" dirty="0"/>
          </a:p>
          <a:p>
            <a:r>
              <a:rPr lang="en-US" altLang="zh-CN" dirty="0"/>
              <a:t>conduct</a:t>
            </a:r>
          </a:p>
          <a:p>
            <a:endParaRPr lang="en-US" altLang="zh-CN" dirty="0"/>
          </a:p>
          <a:p>
            <a:r>
              <a:rPr lang="en-US" altLang="zh-CN" dirty="0"/>
              <a:t>measure</a:t>
            </a:r>
          </a:p>
          <a:p>
            <a:endParaRPr lang="en-US" altLang="zh-CN" dirty="0"/>
          </a:p>
          <a:p>
            <a:r>
              <a:rPr lang="en-US" altLang="zh-CN" dirty="0"/>
              <a:t>trap</a:t>
            </a:r>
          </a:p>
          <a:p>
            <a:endParaRPr lang="en-US" altLang="zh-CN" dirty="0"/>
          </a:p>
        </p:txBody>
      </p:sp>
      <p:cxnSp>
        <p:nvCxnSpPr>
          <p:cNvPr id="7" name="直接连接符 6"/>
          <p:cNvCxnSpPr>
            <a:cxnSpLocks/>
          </p:cNvCxnSpPr>
          <p:nvPr/>
        </p:nvCxnSpPr>
        <p:spPr>
          <a:xfrm>
            <a:off x="2602230" y="2167200"/>
            <a:ext cx="3569970" cy="2891845"/>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5" name="直接连接符 4"/>
          <p:cNvCxnSpPr/>
          <p:nvPr/>
        </p:nvCxnSpPr>
        <p:spPr>
          <a:xfrm flipV="1">
            <a:off x="2931795" y="2093595"/>
            <a:ext cx="3261995" cy="1054735"/>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6" name="直接连接符 5"/>
          <p:cNvCxnSpPr/>
          <p:nvPr/>
        </p:nvCxnSpPr>
        <p:spPr>
          <a:xfrm flipV="1">
            <a:off x="2915285" y="3016250"/>
            <a:ext cx="3328035" cy="1169670"/>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8" name="直接连接符 7"/>
          <p:cNvCxnSpPr/>
          <p:nvPr/>
        </p:nvCxnSpPr>
        <p:spPr>
          <a:xfrm flipV="1">
            <a:off x="2602230" y="4051300"/>
            <a:ext cx="3569970" cy="1123315"/>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sp>
        <p:nvSpPr>
          <p:cNvPr id="9" name="矩形 8"/>
          <p:cNvSpPr/>
          <p:nvPr/>
        </p:nvSpPr>
        <p:spPr>
          <a:xfrm>
            <a:off x="2347705" y="6042660"/>
            <a:ext cx="502061" cy="769441"/>
          </a:xfrm>
          <a:prstGeom prst="rect">
            <a:avLst/>
          </a:prstGeom>
        </p:spPr>
        <p:txBody>
          <a:bodyPr wrap="none">
            <a:spAutoFit/>
          </a:bodyPr>
          <a:lstStyle/>
          <a:p>
            <a:r>
              <a:rPr lang="en-US" altLang="zh-CN" sz="4400" dirty="0">
                <a:solidFill>
                  <a:prstClr val="black"/>
                </a:solidFill>
                <a:latin typeface="Calibri Light"/>
                <a:cs typeface="+mj-cs"/>
              </a:rPr>
              <a:t>A</a:t>
            </a:r>
            <a:endParaRPr lang="zh-CN" altLang="en-US" dirty="0"/>
          </a:p>
        </p:txBody>
      </p:sp>
      <p:sp>
        <p:nvSpPr>
          <p:cNvPr id="11" name="矩形 10"/>
          <p:cNvSpPr/>
          <p:nvPr/>
        </p:nvSpPr>
        <p:spPr>
          <a:xfrm>
            <a:off x="6698032" y="6042659"/>
            <a:ext cx="502061" cy="769441"/>
          </a:xfrm>
          <a:prstGeom prst="rect">
            <a:avLst/>
          </a:prstGeom>
        </p:spPr>
        <p:txBody>
          <a:bodyPr wrap="none">
            <a:spAutoFit/>
          </a:bodyPr>
          <a:lstStyle/>
          <a:p>
            <a:r>
              <a:rPr lang="en-US" altLang="zh-CN" sz="4400" dirty="0">
                <a:solidFill>
                  <a:prstClr val="black"/>
                </a:solidFill>
                <a:latin typeface="Calibri Light"/>
                <a:cs typeface="+mj-cs"/>
              </a:rPr>
              <a:t>B</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69875" y="649605"/>
            <a:ext cx="11882120" cy="946785"/>
          </a:xfrm>
        </p:spPr>
        <p:txBody>
          <a:bodyPr>
            <a:normAutofit/>
          </a:bodyPr>
          <a:lstStyle/>
          <a:p>
            <a:r>
              <a:rPr lang="en-US" altLang="zh-CN" sz="3200" dirty="0">
                <a:solidFill>
                  <a:srgbClr val="0070C0"/>
                </a:solidFill>
              </a:rPr>
              <a:t>Choose the correct explanation of the underlined words or phrases. </a:t>
            </a:r>
          </a:p>
        </p:txBody>
      </p:sp>
      <p:sp>
        <p:nvSpPr>
          <p:cNvPr id="5" name="文本框 4"/>
          <p:cNvSpPr txBox="1"/>
          <p:nvPr/>
        </p:nvSpPr>
        <p:spPr>
          <a:xfrm>
            <a:off x="382789" y="1299806"/>
            <a:ext cx="11929745" cy="2061210"/>
          </a:xfrm>
          <a:prstGeom prst="rect">
            <a:avLst/>
          </a:prstGeom>
          <a:noFill/>
        </p:spPr>
        <p:txBody>
          <a:bodyPr wrap="square" rtlCol="0" anchor="t">
            <a:spAutoFit/>
          </a:bodyPr>
          <a:lstStyle/>
          <a:p>
            <a:pPr marL="0" indent="0">
              <a:buNone/>
            </a:pPr>
            <a:r>
              <a:rPr lang="en-US" altLang="zh-CN" sz="3200" dirty="0">
                <a:latin typeface="Times New Roman" panose="02020503050405090304" pitchFamily="18" charset="0"/>
                <a:cs typeface="Times New Roman" panose="02020503050405090304" pitchFamily="18" charset="0"/>
                <a:sym typeface="+mn-ea"/>
              </a:rPr>
              <a:t>1. Education shouldn’t be </a:t>
            </a:r>
            <a:r>
              <a:rPr lang="en-US" altLang="zh-CN" sz="3200" u="sng" dirty="0">
                <a:latin typeface="Times New Roman" panose="02020503050405090304" pitchFamily="18" charset="0"/>
                <a:cs typeface="Times New Roman" panose="02020503050405090304" pitchFamily="18" charset="0"/>
                <a:sym typeface="+mn-ea"/>
              </a:rPr>
              <a:t>measured</a:t>
            </a:r>
            <a:r>
              <a:rPr lang="en-US" altLang="zh-CN" sz="3200" dirty="0">
                <a:latin typeface="Times New Roman" panose="02020503050405090304" pitchFamily="18" charset="0"/>
                <a:cs typeface="Times New Roman" panose="02020503050405090304" pitchFamily="18" charset="0"/>
                <a:sym typeface="+mn-ea"/>
              </a:rPr>
              <a:t> only by examination result.</a:t>
            </a:r>
          </a:p>
          <a:p>
            <a:pPr marL="0" indent="0">
              <a:buNone/>
            </a:pPr>
            <a:r>
              <a:rPr lang="zh-CN" altLang="en-US" sz="3200" dirty="0"/>
              <a:t>    </a:t>
            </a:r>
            <a:r>
              <a:rPr lang="en-US" altLang="zh-CN" sz="3200" dirty="0">
                <a:latin typeface="Times New Roman" panose="02020503050405090304" pitchFamily="18" charset="0"/>
                <a:cs typeface="Times New Roman" panose="02020503050405090304" pitchFamily="18" charset="0"/>
              </a:rPr>
              <a:t>A. to find the size, length or amount of </a:t>
            </a:r>
            <a:r>
              <a:rPr lang="en-US" altLang="zh-CN" sz="3200" dirty="0" err="1">
                <a:latin typeface="Times New Roman" panose="02020503050405090304" pitchFamily="18" charset="0"/>
                <a:cs typeface="Times New Roman" panose="02020503050405090304" pitchFamily="18" charset="0"/>
              </a:rPr>
              <a:t>sth</a:t>
            </a:r>
            <a:r>
              <a:rPr lang="en-US" altLang="zh-CN" sz="3200" dirty="0">
                <a:latin typeface="Times New Roman" panose="02020503050405090304" pitchFamily="18" charset="0"/>
                <a:cs typeface="Times New Roman" panose="02020503050405090304" pitchFamily="18" charset="0"/>
              </a:rPr>
              <a:t>.</a:t>
            </a:r>
          </a:p>
          <a:p>
            <a:pPr marL="0" indent="0">
              <a:buNone/>
            </a:pPr>
            <a:r>
              <a:rPr lang="zh-CN" altLang="en-US" sz="3200" dirty="0">
                <a:latin typeface="Times New Roman" panose="02020503050405090304" pitchFamily="18" charset="0"/>
                <a:cs typeface="Times New Roman" panose="02020503050405090304" pitchFamily="18" charset="0"/>
              </a:rPr>
              <a:t>    </a:t>
            </a:r>
            <a:r>
              <a:rPr lang="en-US" altLang="zh-CN" sz="3200" dirty="0">
                <a:latin typeface="Times New Roman" panose="02020503050405090304" pitchFamily="18" charset="0"/>
                <a:cs typeface="Times New Roman" panose="02020503050405090304" pitchFamily="18" charset="0"/>
              </a:rPr>
              <a:t>B. to judge the value or effect.</a:t>
            </a:r>
          </a:p>
          <a:p>
            <a:pPr marL="0" indent="0">
              <a:buNone/>
            </a:pPr>
            <a:r>
              <a:rPr lang="en-US" altLang="zh-CN" sz="3200" dirty="0">
                <a:latin typeface="Times New Roman" panose="02020503050405090304" pitchFamily="18" charset="0"/>
                <a:cs typeface="Times New Roman" panose="02020503050405090304" pitchFamily="18" charset="0"/>
              </a:rPr>
              <a:t>    C. official action</a:t>
            </a:r>
          </a:p>
        </p:txBody>
      </p:sp>
      <p:sp>
        <p:nvSpPr>
          <p:cNvPr id="6" name="文本框 5"/>
          <p:cNvSpPr txBox="1"/>
          <p:nvPr/>
        </p:nvSpPr>
        <p:spPr>
          <a:xfrm>
            <a:off x="8268509" y="1827035"/>
            <a:ext cx="519694" cy="830997"/>
          </a:xfrm>
          <a:prstGeom prst="rect">
            <a:avLst/>
          </a:prstGeom>
          <a:noFill/>
        </p:spPr>
        <p:txBody>
          <a:bodyPr wrap="none" rtlCol="0">
            <a:spAutoFit/>
          </a:bodyPr>
          <a:lstStyle/>
          <a:p>
            <a:r>
              <a:rPr lang="en-US" altLang="zh-CN" sz="4800" dirty="0">
                <a:solidFill>
                  <a:srgbClr val="FF0000"/>
                </a:solidFill>
              </a:rPr>
              <a:t>B</a:t>
            </a:r>
            <a:endParaRPr lang="zh-CN" altLang="en-US" sz="4800" dirty="0">
              <a:solidFill>
                <a:srgbClr val="FF0000"/>
              </a:solidFill>
            </a:endParaRPr>
          </a:p>
        </p:txBody>
      </p:sp>
      <p:sp>
        <p:nvSpPr>
          <p:cNvPr id="7" name="文本框 6"/>
          <p:cNvSpPr txBox="1"/>
          <p:nvPr/>
        </p:nvSpPr>
        <p:spPr>
          <a:xfrm>
            <a:off x="429838" y="3669146"/>
            <a:ext cx="11929745" cy="2061210"/>
          </a:xfrm>
          <a:prstGeom prst="rect">
            <a:avLst/>
          </a:prstGeom>
          <a:noFill/>
        </p:spPr>
        <p:txBody>
          <a:bodyPr wrap="square" rtlCol="0" anchor="t">
            <a:spAutoFit/>
          </a:bodyPr>
          <a:lstStyle/>
          <a:p>
            <a:pPr marL="0" indent="0">
              <a:buNone/>
            </a:pPr>
            <a:r>
              <a:rPr lang="en-US" altLang="zh-CN" sz="3200" dirty="0">
                <a:latin typeface="Times New Roman" panose="02020503050405090304" pitchFamily="18" charset="0"/>
                <a:cs typeface="Times New Roman" panose="02020503050405090304" pitchFamily="18" charset="0"/>
                <a:sym typeface="+mn-ea"/>
              </a:rPr>
              <a:t>2. The only way to catch mice is to set a </a:t>
            </a:r>
            <a:r>
              <a:rPr lang="en-US" altLang="zh-CN" sz="3200" u="sng" dirty="0">
                <a:latin typeface="Times New Roman" panose="02020503050405090304" pitchFamily="18" charset="0"/>
                <a:cs typeface="Times New Roman" panose="02020503050405090304" pitchFamily="18" charset="0"/>
                <a:sym typeface="+mn-ea"/>
              </a:rPr>
              <a:t>trap</a:t>
            </a:r>
            <a:r>
              <a:rPr lang="en-US" altLang="zh-CN" sz="3200" dirty="0">
                <a:latin typeface="Times New Roman" panose="02020503050405090304" pitchFamily="18" charset="0"/>
                <a:cs typeface="Times New Roman" panose="02020503050405090304" pitchFamily="18" charset="0"/>
                <a:sym typeface="+mn-ea"/>
              </a:rPr>
              <a:t>.</a:t>
            </a:r>
          </a:p>
          <a:p>
            <a:pPr marL="0" indent="0">
              <a:buNone/>
            </a:pPr>
            <a:r>
              <a:rPr lang="zh-CN" altLang="en-US" sz="3200" dirty="0"/>
              <a:t>    </a:t>
            </a:r>
            <a:r>
              <a:rPr lang="en-US" altLang="zh-CN" sz="3200" dirty="0">
                <a:latin typeface="Times New Roman" panose="02020503050405090304" pitchFamily="18" charset="0"/>
                <a:cs typeface="Times New Roman" panose="02020503050405090304" pitchFamily="18" charset="0"/>
              </a:rPr>
              <a:t>A. a piece of equipment for catching animals or birds</a:t>
            </a:r>
          </a:p>
          <a:p>
            <a:pPr marL="0" indent="0">
              <a:buNone/>
            </a:pPr>
            <a:r>
              <a:rPr lang="zh-CN" altLang="en-US" sz="3200" dirty="0">
                <a:latin typeface="Times New Roman" panose="02020503050405090304" pitchFamily="18" charset="0"/>
                <a:cs typeface="Times New Roman" panose="02020503050405090304" pitchFamily="18" charset="0"/>
              </a:rPr>
              <a:t>    </a:t>
            </a:r>
            <a:r>
              <a:rPr lang="en-US" altLang="zh-CN" sz="3200" dirty="0">
                <a:latin typeface="Times New Roman" panose="02020503050405090304" pitchFamily="18" charset="0"/>
                <a:cs typeface="Times New Roman" panose="02020503050405090304" pitchFamily="18" charset="0"/>
              </a:rPr>
              <a:t>B. a clever trick</a:t>
            </a:r>
          </a:p>
          <a:p>
            <a:pPr marL="0" indent="0">
              <a:buNone/>
            </a:pPr>
            <a:r>
              <a:rPr lang="en-US" altLang="zh-CN" sz="3200" dirty="0">
                <a:latin typeface="Times New Roman" panose="02020503050405090304" pitchFamily="18" charset="0"/>
                <a:cs typeface="Times New Roman" panose="02020503050405090304" pitchFamily="18" charset="0"/>
              </a:rPr>
              <a:t>    C. a difficult situation</a:t>
            </a:r>
          </a:p>
        </p:txBody>
      </p:sp>
      <p:sp>
        <p:nvSpPr>
          <p:cNvPr id="8" name="文本框 7"/>
          <p:cNvSpPr txBox="1"/>
          <p:nvPr/>
        </p:nvSpPr>
        <p:spPr>
          <a:xfrm>
            <a:off x="8321058" y="3669146"/>
            <a:ext cx="540533" cy="830997"/>
          </a:xfrm>
          <a:prstGeom prst="rect">
            <a:avLst/>
          </a:prstGeom>
          <a:noFill/>
        </p:spPr>
        <p:txBody>
          <a:bodyPr wrap="none" rtlCol="0">
            <a:spAutoFit/>
          </a:bodyPr>
          <a:lstStyle/>
          <a:p>
            <a:r>
              <a:rPr lang="en-US" altLang="zh-CN" sz="4800" dirty="0">
                <a:solidFill>
                  <a:srgbClr val="FF0000"/>
                </a:solidFill>
              </a:rPr>
              <a:t>A</a:t>
            </a:r>
            <a:endParaRPr lang="zh-CN" altLang="en-US" sz="4800" dirty="0">
              <a:solidFill>
                <a:srgbClr val="FF0000"/>
              </a:solidFill>
            </a:endParaRPr>
          </a:p>
        </p:txBody>
      </p:sp>
      <p:sp>
        <p:nvSpPr>
          <p:cNvPr id="10" name="文本框 9"/>
          <p:cNvSpPr txBox="1"/>
          <p:nvPr/>
        </p:nvSpPr>
        <p:spPr>
          <a:xfrm>
            <a:off x="154940" y="29845"/>
            <a:ext cx="2399503" cy="769441"/>
          </a:xfrm>
          <a:prstGeom prst="rect">
            <a:avLst/>
          </a:prstGeom>
          <a:noFill/>
        </p:spPr>
        <p:txBody>
          <a:bodyPr wrap="none" rtlCol="0" anchor="t">
            <a:spAutoFit/>
          </a:bodyPr>
          <a:lstStyle/>
          <a:p>
            <a:r>
              <a:rPr lang="en-US" altLang="zh-CN" sz="4400" dirty="0">
                <a:latin typeface="+mj-lt"/>
                <a:ea typeface="+mj-ea"/>
                <a:cs typeface="+mj-cs"/>
                <a:sym typeface="+mn-ea"/>
              </a:rPr>
              <a:t>Practice 2</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4940" y="-13970"/>
            <a:ext cx="11882120" cy="946785"/>
          </a:xfrm>
        </p:spPr>
        <p:txBody>
          <a:bodyPr>
            <a:normAutofit/>
          </a:bodyPr>
          <a:lstStyle/>
          <a:p>
            <a:r>
              <a:rPr lang="en-US" altLang="zh-CN" sz="3200" dirty="0">
                <a:solidFill>
                  <a:srgbClr val="0070C0"/>
                </a:solidFill>
              </a:rPr>
              <a:t>Choose the correct explanation of the underlined words or phrases. </a:t>
            </a:r>
          </a:p>
        </p:txBody>
      </p:sp>
      <p:sp>
        <p:nvSpPr>
          <p:cNvPr id="5" name="文本框 4"/>
          <p:cNvSpPr txBox="1"/>
          <p:nvPr/>
        </p:nvSpPr>
        <p:spPr>
          <a:xfrm>
            <a:off x="328930" y="786130"/>
            <a:ext cx="11929745" cy="2061210"/>
          </a:xfrm>
          <a:prstGeom prst="rect">
            <a:avLst/>
          </a:prstGeom>
          <a:noFill/>
        </p:spPr>
        <p:txBody>
          <a:bodyPr wrap="square" rtlCol="0" anchor="t">
            <a:spAutoFit/>
          </a:bodyPr>
          <a:lstStyle/>
          <a:p>
            <a:pPr marL="0" indent="0">
              <a:buNone/>
            </a:pPr>
            <a:r>
              <a:rPr lang="en-US" altLang="zh-CN" sz="3200" dirty="0">
                <a:latin typeface="Times New Roman" panose="02020503050405090304" pitchFamily="18" charset="0"/>
                <a:cs typeface="Times New Roman" panose="02020503050405090304" pitchFamily="18" charset="0"/>
                <a:sym typeface="+mn-ea"/>
              </a:rPr>
              <a:t>3. The northeast of China is the important food </a:t>
            </a:r>
            <a:r>
              <a:rPr lang="en-US" altLang="zh-CN" sz="3200" u="sng" dirty="0">
                <a:latin typeface="Times New Roman" panose="02020503050405090304" pitchFamily="18" charset="0"/>
                <a:cs typeface="Times New Roman" panose="02020503050405090304" pitchFamily="18" charset="0"/>
                <a:sym typeface="+mn-ea"/>
              </a:rPr>
              <a:t>base</a:t>
            </a:r>
            <a:r>
              <a:rPr lang="en-US" altLang="zh-CN" sz="3200" dirty="0">
                <a:latin typeface="Times New Roman" panose="02020503050405090304" pitchFamily="18" charset="0"/>
                <a:cs typeface="Times New Roman" panose="02020503050405090304" pitchFamily="18" charset="0"/>
                <a:sym typeface="+mn-ea"/>
              </a:rPr>
              <a:t> of China.</a:t>
            </a:r>
            <a:r>
              <a:rPr lang="zh-CN" altLang="en-US" sz="3200" dirty="0"/>
              <a:t>     </a:t>
            </a:r>
          </a:p>
          <a:p>
            <a:pPr marL="0" indent="0">
              <a:buNone/>
            </a:pPr>
            <a:r>
              <a:rPr lang="en-US" altLang="zh-CN" sz="3200" dirty="0">
                <a:latin typeface="Times New Roman" panose="02020503050405090304" pitchFamily="18" charset="0"/>
                <a:cs typeface="Times New Roman" panose="02020503050405090304" pitchFamily="18" charset="0"/>
              </a:rPr>
              <a:t>    A. the most important part of </a:t>
            </a:r>
            <a:r>
              <a:rPr lang="en-US" altLang="zh-CN" sz="3200" dirty="0" err="1">
                <a:latin typeface="Times New Roman" panose="02020503050405090304" pitchFamily="18" charset="0"/>
                <a:cs typeface="Times New Roman" panose="02020503050405090304" pitchFamily="18" charset="0"/>
              </a:rPr>
              <a:t>sth</a:t>
            </a:r>
            <a:r>
              <a:rPr lang="en-US" altLang="zh-CN" sz="3200" dirty="0">
                <a:latin typeface="Times New Roman" panose="02020503050405090304" pitchFamily="18" charset="0"/>
                <a:cs typeface="Times New Roman" panose="02020503050405090304" pitchFamily="18" charset="0"/>
              </a:rPr>
              <a:t> from which new ideas develop</a:t>
            </a:r>
          </a:p>
          <a:p>
            <a:pPr marL="0" indent="0">
              <a:buNone/>
            </a:pPr>
            <a:r>
              <a:rPr lang="zh-CN" altLang="en-US" sz="3200" dirty="0">
                <a:latin typeface="Times New Roman" panose="02020503050405090304" pitchFamily="18" charset="0"/>
                <a:cs typeface="Times New Roman" panose="02020503050405090304" pitchFamily="18" charset="0"/>
              </a:rPr>
              <a:t>    </a:t>
            </a:r>
            <a:r>
              <a:rPr lang="en-US" altLang="zh-CN" sz="3200" dirty="0">
                <a:latin typeface="Times New Roman" panose="02020503050405090304" pitchFamily="18" charset="0"/>
                <a:cs typeface="Times New Roman" panose="02020503050405090304" pitchFamily="18" charset="0"/>
              </a:rPr>
              <a:t>B. the lowest part</a:t>
            </a:r>
          </a:p>
          <a:p>
            <a:pPr marL="0" indent="0">
              <a:buNone/>
            </a:pPr>
            <a:r>
              <a:rPr lang="en-US" altLang="zh-CN" sz="3200" dirty="0">
                <a:latin typeface="Times New Roman" panose="02020503050405090304" pitchFamily="18" charset="0"/>
                <a:cs typeface="Times New Roman" panose="02020503050405090304" pitchFamily="18" charset="0"/>
              </a:rPr>
              <a:t>    C. the main place</a:t>
            </a:r>
          </a:p>
        </p:txBody>
      </p:sp>
      <p:sp>
        <p:nvSpPr>
          <p:cNvPr id="6" name="文本框 5"/>
          <p:cNvSpPr txBox="1"/>
          <p:nvPr/>
        </p:nvSpPr>
        <p:spPr>
          <a:xfrm>
            <a:off x="10509424" y="640855"/>
            <a:ext cx="622935" cy="829945"/>
          </a:xfrm>
          <a:prstGeom prst="rect">
            <a:avLst/>
          </a:prstGeom>
          <a:noFill/>
        </p:spPr>
        <p:txBody>
          <a:bodyPr wrap="none" rtlCol="0">
            <a:spAutoFit/>
          </a:bodyPr>
          <a:lstStyle/>
          <a:p>
            <a:r>
              <a:rPr lang="en-US" altLang="zh-CN" sz="4800" dirty="0">
                <a:solidFill>
                  <a:srgbClr val="FF0000"/>
                </a:solidFill>
              </a:rPr>
              <a:t>C</a:t>
            </a:r>
          </a:p>
        </p:txBody>
      </p:sp>
      <p:sp>
        <p:nvSpPr>
          <p:cNvPr id="7" name="文本框 6"/>
          <p:cNvSpPr txBox="1"/>
          <p:nvPr/>
        </p:nvSpPr>
        <p:spPr>
          <a:xfrm>
            <a:off x="328930" y="3335020"/>
            <a:ext cx="11929745" cy="2062103"/>
          </a:xfrm>
          <a:prstGeom prst="rect">
            <a:avLst/>
          </a:prstGeom>
          <a:noFill/>
        </p:spPr>
        <p:txBody>
          <a:bodyPr wrap="square" rtlCol="0" anchor="t">
            <a:spAutoFit/>
          </a:bodyPr>
          <a:lstStyle/>
          <a:p>
            <a:r>
              <a:rPr lang="en-US" altLang="zh-CN" sz="3200" dirty="0">
                <a:latin typeface="Times New Roman" panose="02020503050405090304" pitchFamily="18" charset="0"/>
                <a:cs typeface="Times New Roman" panose="02020503050405090304" pitchFamily="18" charset="0"/>
                <a:sym typeface="+mn-ea"/>
              </a:rPr>
              <a:t>4. The relationship between them has completely </a:t>
            </a:r>
            <a:r>
              <a:rPr lang="en-US" altLang="zh-CN" sz="3200" u="sng" dirty="0">
                <a:latin typeface="Times New Roman" panose="02020503050405090304" pitchFamily="18" charset="0"/>
                <a:cs typeface="Times New Roman" panose="02020503050405090304" pitchFamily="18" charset="0"/>
                <a:sym typeface="+mn-ea"/>
              </a:rPr>
              <a:t>broken down</a:t>
            </a:r>
            <a:r>
              <a:rPr lang="en-US" altLang="zh-CN" sz="3200" dirty="0">
                <a:latin typeface="Times New Roman" panose="02020503050405090304" pitchFamily="18" charset="0"/>
                <a:cs typeface="Times New Roman" panose="02020503050405090304" pitchFamily="18" charset="0"/>
                <a:sym typeface="+mn-ea"/>
              </a:rPr>
              <a:t>.</a:t>
            </a:r>
          </a:p>
          <a:p>
            <a:pPr marL="0" indent="0">
              <a:buNone/>
            </a:pPr>
            <a:r>
              <a:rPr lang="zh-CN" altLang="en-US" sz="3200" dirty="0"/>
              <a:t>    </a:t>
            </a:r>
            <a:r>
              <a:rPr lang="en-US" altLang="zh-CN" sz="3200" dirty="0">
                <a:latin typeface="Times New Roman" panose="02020503050405090304" pitchFamily="18" charset="0"/>
                <a:cs typeface="Times New Roman" panose="02020503050405090304" pitchFamily="18" charset="0"/>
              </a:rPr>
              <a:t>A. to fail </a:t>
            </a:r>
          </a:p>
          <a:p>
            <a:pPr marL="0" indent="0">
              <a:buNone/>
            </a:pPr>
            <a:r>
              <a:rPr lang="zh-CN" altLang="en-US" sz="3200" dirty="0">
                <a:latin typeface="Times New Roman" panose="02020503050405090304" pitchFamily="18" charset="0"/>
                <a:cs typeface="Times New Roman" panose="02020503050405090304" pitchFamily="18" charset="0"/>
              </a:rPr>
              <a:t>    </a:t>
            </a:r>
            <a:r>
              <a:rPr lang="en-US" altLang="zh-CN" sz="3200" dirty="0">
                <a:latin typeface="Times New Roman" panose="02020503050405090304" pitchFamily="18" charset="0"/>
                <a:cs typeface="Times New Roman" panose="02020503050405090304" pitchFamily="18" charset="0"/>
              </a:rPr>
              <a:t>B. to stop working</a:t>
            </a:r>
          </a:p>
          <a:p>
            <a:pPr marL="0" indent="0">
              <a:buNone/>
            </a:pPr>
            <a:r>
              <a:rPr lang="en-US" altLang="zh-CN" sz="3200" dirty="0">
                <a:latin typeface="Times New Roman" panose="02020503050405090304" pitchFamily="18" charset="0"/>
                <a:cs typeface="Times New Roman" panose="02020503050405090304" pitchFamily="18" charset="0"/>
              </a:rPr>
              <a:t>    C. to lose control of</a:t>
            </a:r>
          </a:p>
        </p:txBody>
      </p:sp>
      <p:sp>
        <p:nvSpPr>
          <p:cNvPr id="8" name="文本框 7"/>
          <p:cNvSpPr txBox="1"/>
          <p:nvPr/>
        </p:nvSpPr>
        <p:spPr>
          <a:xfrm>
            <a:off x="10746798" y="3335079"/>
            <a:ext cx="540533" cy="830997"/>
          </a:xfrm>
          <a:prstGeom prst="rect">
            <a:avLst/>
          </a:prstGeom>
          <a:noFill/>
        </p:spPr>
        <p:txBody>
          <a:bodyPr wrap="none" rtlCol="0">
            <a:spAutoFit/>
          </a:bodyPr>
          <a:lstStyle/>
          <a:p>
            <a:r>
              <a:rPr lang="en-US" altLang="zh-CN" sz="4800" dirty="0">
                <a:solidFill>
                  <a:srgbClr val="FF0000"/>
                </a:solidFill>
              </a:rPr>
              <a:t>A</a:t>
            </a:r>
            <a:endParaRPr lang="zh-CN" altLang="en-US" sz="48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6540" y="642620"/>
            <a:ext cx="11985625" cy="884555"/>
          </a:xfrm>
        </p:spPr>
        <p:txBody>
          <a:bodyPr>
            <a:normAutofit/>
          </a:bodyPr>
          <a:lstStyle/>
          <a:p>
            <a:r>
              <a:rPr lang="en-US" altLang="zh-CN" dirty="0">
                <a:solidFill>
                  <a:srgbClr val="0070C0"/>
                </a:solidFill>
              </a:rPr>
              <a:t>Describe the picture with the key words or phrases.</a:t>
            </a:r>
            <a:endParaRPr lang="zh-CN" altLang="en-US" dirty="0">
              <a:solidFill>
                <a:srgbClr val="0070C0"/>
              </a:solidFill>
            </a:endParaRPr>
          </a:p>
        </p:txBody>
      </p:sp>
      <p:sp>
        <p:nvSpPr>
          <p:cNvPr id="3" name="内容占位符 2"/>
          <p:cNvSpPr>
            <a:spLocks noGrp="1"/>
          </p:cNvSpPr>
          <p:nvPr>
            <p:ph idx="1"/>
          </p:nvPr>
        </p:nvSpPr>
        <p:spPr>
          <a:xfrm>
            <a:off x="838200" y="1825625"/>
            <a:ext cx="7871691" cy="4351338"/>
          </a:xfrm>
        </p:spPr>
        <p:txBody>
          <a:bodyPr>
            <a:normAutofit/>
          </a:bodyPr>
          <a:lstStyle/>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2774" y="1419715"/>
            <a:ext cx="5305207" cy="4018079"/>
          </a:xfrm>
          <a:prstGeom prst="rect">
            <a:avLst/>
          </a:prstGeom>
        </p:spPr>
      </p:pic>
      <p:sp>
        <p:nvSpPr>
          <p:cNvPr id="8" name="文本框 7"/>
          <p:cNvSpPr txBox="1"/>
          <p:nvPr/>
        </p:nvSpPr>
        <p:spPr>
          <a:xfrm>
            <a:off x="8709891" y="2656535"/>
            <a:ext cx="2517164" cy="1200329"/>
          </a:xfrm>
          <a:prstGeom prst="rect">
            <a:avLst/>
          </a:prstGeom>
          <a:noFill/>
        </p:spPr>
        <p:txBody>
          <a:bodyPr wrap="none" rtlCol="0">
            <a:spAutoFit/>
          </a:bodyPr>
          <a:lstStyle/>
          <a:p>
            <a:r>
              <a:rPr lang="en-US" altLang="zh-CN" sz="3600" dirty="0"/>
              <a:t>break down,</a:t>
            </a:r>
          </a:p>
          <a:p>
            <a:r>
              <a:rPr lang="en-US" altLang="zh-CN" sz="3600" dirty="0"/>
              <a:t>trap</a:t>
            </a:r>
            <a:endParaRPr lang="zh-CN" altLang="en-US" sz="3600" dirty="0"/>
          </a:p>
        </p:txBody>
      </p:sp>
      <p:sp>
        <p:nvSpPr>
          <p:cNvPr id="10" name="矩形 9"/>
          <p:cNvSpPr/>
          <p:nvPr/>
        </p:nvSpPr>
        <p:spPr>
          <a:xfrm>
            <a:off x="1154800" y="5397442"/>
            <a:ext cx="8981946" cy="646331"/>
          </a:xfrm>
          <a:prstGeom prst="rect">
            <a:avLst/>
          </a:prstGeom>
        </p:spPr>
        <p:txBody>
          <a:bodyPr wrap="none">
            <a:spAutoFit/>
          </a:bodyPr>
          <a:lstStyle/>
          <a:p>
            <a:r>
              <a:rPr lang="en-US" altLang="zh-CN" sz="3600" dirty="0">
                <a:latin typeface="Times New Roman" panose="02020503050405090304" pitchFamily="18" charset="0"/>
                <a:cs typeface="Times New Roman" panose="02020503050405090304" pitchFamily="18" charset="0"/>
              </a:rPr>
              <a:t>The lift broke down and he was trapped inside. </a:t>
            </a:r>
          </a:p>
        </p:txBody>
      </p:sp>
      <p:sp>
        <p:nvSpPr>
          <p:cNvPr id="4" name="矩形 3"/>
          <p:cNvSpPr/>
          <p:nvPr/>
        </p:nvSpPr>
        <p:spPr>
          <a:xfrm>
            <a:off x="181482" y="26694"/>
            <a:ext cx="2214773" cy="707886"/>
          </a:xfrm>
          <a:prstGeom prst="rect">
            <a:avLst/>
          </a:prstGeom>
        </p:spPr>
        <p:txBody>
          <a:bodyPr wrap="none">
            <a:spAutoFit/>
          </a:bodyPr>
          <a:lstStyle/>
          <a:p>
            <a:r>
              <a:rPr lang="en-US" altLang="zh-CN" sz="4000" dirty="0"/>
              <a:t>Practice 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434195" y="1026209"/>
            <a:ext cx="4230255" cy="835025"/>
          </a:xfrm>
          <a:ln w="31750">
            <a:solidFill>
              <a:srgbClr val="0070C0"/>
            </a:solidFill>
          </a:ln>
        </p:spPr>
        <p:txBody>
          <a:bodyPr>
            <a:normAutofit/>
          </a:bodyPr>
          <a:lstStyle/>
          <a:p>
            <a:pPr algn="ctr"/>
            <a:r>
              <a:rPr lang="en-US" altLang="zh-CN" sz="3600" dirty="0"/>
              <a:t>Humans and Nature</a:t>
            </a:r>
            <a:endParaRPr lang="zh-CN" altLang="en-US" sz="3600" dirty="0"/>
          </a:p>
        </p:txBody>
      </p:sp>
      <p:cxnSp>
        <p:nvCxnSpPr>
          <p:cNvPr id="6" name="直接箭头连接符 5"/>
          <p:cNvCxnSpPr/>
          <p:nvPr/>
        </p:nvCxnSpPr>
        <p:spPr>
          <a:xfrm flipH="1">
            <a:off x="3364345" y="1937434"/>
            <a:ext cx="1104900" cy="11684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1225550" y="3105834"/>
            <a:ext cx="3987800" cy="646331"/>
          </a:xfrm>
          <a:prstGeom prst="rect">
            <a:avLst/>
          </a:prstGeom>
          <a:noFill/>
          <a:ln w="25400">
            <a:solidFill>
              <a:srgbClr val="0070C0"/>
            </a:solidFill>
          </a:ln>
        </p:spPr>
        <p:txBody>
          <a:bodyPr wrap="square" rtlCol="0">
            <a:spAutoFit/>
          </a:bodyPr>
          <a:lstStyle/>
          <a:p>
            <a:r>
              <a:rPr lang="en-US" altLang="zh-CN" sz="3600" dirty="0"/>
              <a:t>disasters &amp; rescue</a:t>
            </a:r>
          </a:p>
        </p:txBody>
      </p:sp>
      <p:sp>
        <p:nvSpPr>
          <p:cNvPr id="9" name="文本框 8"/>
          <p:cNvSpPr txBox="1"/>
          <p:nvPr/>
        </p:nvSpPr>
        <p:spPr>
          <a:xfrm>
            <a:off x="5848350" y="3105834"/>
            <a:ext cx="4114800" cy="646331"/>
          </a:xfrm>
          <a:prstGeom prst="rect">
            <a:avLst/>
          </a:prstGeom>
          <a:noFill/>
          <a:ln w="25400">
            <a:solidFill>
              <a:srgbClr val="0070C0"/>
            </a:solidFill>
          </a:ln>
        </p:spPr>
        <p:txBody>
          <a:bodyPr wrap="square" rtlCol="0">
            <a:spAutoFit/>
          </a:bodyPr>
          <a:lstStyle/>
          <a:p>
            <a:r>
              <a:rPr lang="en-US" altLang="zh-CN" sz="3600" dirty="0"/>
              <a:t>Journey to Antarctica</a:t>
            </a:r>
          </a:p>
        </p:txBody>
      </p:sp>
      <p:cxnSp>
        <p:nvCxnSpPr>
          <p:cNvPr id="10" name="直接箭头连接符 9"/>
          <p:cNvCxnSpPr/>
          <p:nvPr/>
        </p:nvCxnSpPr>
        <p:spPr>
          <a:xfrm>
            <a:off x="6608040" y="1964459"/>
            <a:ext cx="1010805" cy="106517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2" name="标题 1"/>
          <p:cNvSpPr txBox="1"/>
          <p:nvPr/>
        </p:nvSpPr>
        <p:spPr>
          <a:xfrm>
            <a:off x="3676649" y="4379693"/>
            <a:ext cx="3987800" cy="1290857"/>
          </a:xfrm>
          <a:prstGeom prst="rect">
            <a:avLst/>
          </a:prstGeom>
          <a:ln w="22225">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ctr">
              <a:buFont typeface="Arial" panose="020B0604020202090204" pitchFamily="34" charset="0"/>
              <a:buChar char="•"/>
            </a:pPr>
            <a:r>
              <a:rPr lang="zh-CN" altLang="en-US" sz="3600" dirty="0"/>
              <a:t>主题词汇</a:t>
            </a:r>
            <a:endParaRPr lang="en-US" altLang="zh-CN" sz="3600" dirty="0"/>
          </a:p>
          <a:p>
            <a:pPr marL="571500" indent="-571500" algn="ctr">
              <a:buFont typeface="Arial" panose="020B0604020202090204" pitchFamily="34" charset="0"/>
              <a:buChar char="•"/>
            </a:pPr>
            <a:r>
              <a:rPr lang="zh-CN" altLang="en-US" sz="3600" dirty="0"/>
              <a:t>一词多义</a:t>
            </a:r>
          </a:p>
        </p:txBody>
      </p:sp>
      <p:cxnSp>
        <p:nvCxnSpPr>
          <p:cNvPr id="11" name="直接箭头连接符 10">
            <a:extLst>
              <a:ext uri="{FF2B5EF4-FFF2-40B4-BE49-F238E27FC236}">
                <a16:creationId xmlns:a16="http://schemas.microsoft.com/office/drawing/2014/main" xmlns="" id="{9DA5327A-1EE9-4669-A12C-BF47C89709FD}"/>
              </a:ext>
            </a:extLst>
          </p:cNvPr>
          <p:cNvCxnSpPr>
            <a:cxnSpLocks/>
          </p:cNvCxnSpPr>
          <p:nvPr/>
        </p:nvCxnSpPr>
        <p:spPr>
          <a:xfrm>
            <a:off x="3789218" y="3733078"/>
            <a:ext cx="680027" cy="66570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直接箭头连接符 12">
            <a:extLst>
              <a:ext uri="{FF2B5EF4-FFF2-40B4-BE49-F238E27FC236}">
                <a16:creationId xmlns:a16="http://schemas.microsoft.com/office/drawing/2014/main" xmlns="" id="{A53D062B-1F90-4871-ABC2-F7DE8F1342C5}"/>
              </a:ext>
            </a:extLst>
          </p:cNvPr>
          <p:cNvCxnSpPr>
            <a:cxnSpLocks/>
          </p:cNvCxnSpPr>
          <p:nvPr/>
        </p:nvCxnSpPr>
        <p:spPr>
          <a:xfrm flipH="1">
            <a:off x="6890326" y="3752165"/>
            <a:ext cx="589396" cy="66469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内容占位符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3667" y="776807"/>
            <a:ext cx="7222971" cy="4351338"/>
          </a:xfrm>
        </p:spPr>
      </p:pic>
      <p:sp>
        <p:nvSpPr>
          <p:cNvPr id="7" name="文本框 6"/>
          <p:cNvSpPr txBox="1"/>
          <p:nvPr/>
        </p:nvSpPr>
        <p:spPr>
          <a:xfrm>
            <a:off x="8109526" y="2952476"/>
            <a:ext cx="2401748" cy="1200329"/>
          </a:xfrm>
          <a:prstGeom prst="rect">
            <a:avLst/>
          </a:prstGeom>
          <a:noFill/>
        </p:spPr>
        <p:txBody>
          <a:bodyPr wrap="none" rtlCol="0">
            <a:spAutoFit/>
          </a:bodyPr>
          <a:lstStyle/>
          <a:p>
            <a:r>
              <a:rPr lang="en-US" altLang="zh-CN" sz="3600" dirty="0"/>
              <a:t>run out</a:t>
            </a:r>
          </a:p>
          <a:p>
            <a:r>
              <a:rPr lang="en-US" altLang="zh-CN" sz="3600" dirty="0"/>
              <a:t>break down</a:t>
            </a:r>
          </a:p>
        </p:txBody>
      </p:sp>
      <p:sp>
        <p:nvSpPr>
          <p:cNvPr id="8" name="矩形 7"/>
          <p:cNvSpPr/>
          <p:nvPr/>
        </p:nvSpPr>
        <p:spPr>
          <a:xfrm>
            <a:off x="1137803" y="5361454"/>
            <a:ext cx="10525991" cy="646331"/>
          </a:xfrm>
          <a:prstGeom prst="rect">
            <a:avLst/>
          </a:prstGeom>
        </p:spPr>
        <p:txBody>
          <a:bodyPr wrap="square">
            <a:spAutoFit/>
          </a:bodyPr>
          <a:lstStyle/>
          <a:p>
            <a:r>
              <a:rPr lang="en-US" altLang="zh-CN" sz="3600" dirty="0"/>
              <a:t>Petrol had run out and the car broke down on the road. </a:t>
            </a:r>
          </a:p>
        </p:txBody>
      </p:sp>
      <p:sp>
        <p:nvSpPr>
          <p:cNvPr id="3" name="标题 2"/>
          <p:cNvSpPr>
            <a:spLocks noGrp="1"/>
          </p:cNvSpPr>
          <p:nvPr>
            <p:ph type="title"/>
          </p:nvPr>
        </p:nvSpPr>
        <p:spPr>
          <a:xfrm>
            <a:off x="174625" y="116205"/>
            <a:ext cx="11985625" cy="884555"/>
          </a:xfrm>
        </p:spPr>
        <p:txBody>
          <a:bodyPr>
            <a:normAutofit/>
          </a:bodyPr>
          <a:lstStyle/>
          <a:p>
            <a:r>
              <a:rPr lang="en-US" altLang="zh-CN" dirty="0">
                <a:solidFill>
                  <a:srgbClr val="0070C0"/>
                </a:solidFill>
              </a:rPr>
              <a:t>Describe the picture with the key words or phrases.</a:t>
            </a:r>
            <a:endParaRPr lang="zh-CN" altLang="en-US"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xmlns="" id="{87791E60-C119-41D1-9443-AFC92C5CC1A7}"/>
              </a:ext>
            </a:extLst>
          </p:cNvPr>
          <p:cNvSpPr/>
          <p:nvPr/>
        </p:nvSpPr>
        <p:spPr>
          <a:xfrm>
            <a:off x="1237254" y="527761"/>
            <a:ext cx="9879291" cy="1077218"/>
          </a:xfrm>
          <a:prstGeom prst="rect">
            <a:avLst/>
          </a:prstGeom>
        </p:spPr>
        <p:txBody>
          <a:bodyPr wrap="square">
            <a:spAutoFit/>
          </a:bodyPr>
          <a:lstStyle/>
          <a:p>
            <a:r>
              <a:rPr lang="en-US" altLang="zh-CN" sz="3200" dirty="0">
                <a:solidFill>
                  <a:srgbClr val="FF0000"/>
                </a:solidFill>
              </a:rPr>
              <a:t>Write an experience of disaster, accident or an adventure.  </a:t>
            </a:r>
          </a:p>
          <a:p>
            <a:r>
              <a:rPr lang="en-US" altLang="zh-CN" sz="3200" dirty="0">
                <a:solidFill>
                  <a:srgbClr val="FF0000"/>
                </a:solidFill>
              </a:rPr>
              <a:t>Try to use the words and phrases we have learned today.</a:t>
            </a:r>
          </a:p>
        </p:txBody>
      </p:sp>
      <p:grpSp>
        <p:nvGrpSpPr>
          <p:cNvPr id="2" name="组合 1">
            <a:extLst>
              <a:ext uri="{FF2B5EF4-FFF2-40B4-BE49-F238E27FC236}">
                <a16:creationId xmlns:a16="http://schemas.microsoft.com/office/drawing/2014/main" xmlns="" id="{23AF8AE4-7E52-469D-B2C8-822594EB2843}"/>
              </a:ext>
            </a:extLst>
          </p:cNvPr>
          <p:cNvGrpSpPr/>
          <p:nvPr/>
        </p:nvGrpSpPr>
        <p:grpSpPr>
          <a:xfrm>
            <a:off x="526564" y="1822719"/>
            <a:ext cx="11513272" cy="4143232"/>
            <a:chOff x="339364" y="541119"/>
            <a:chExt cx="11513272" cy="4143232"/>
          </a:xfrm>
        </p:grpSpPr>
        <p:cxnSp>
          <p:nvCxnSpPr>
            <p:cNvPr id="6" name="直接箭头连接符 5"/>
            <p:cNvCxnSpPr>
              <a:cxnSpLocks/>
            </p:cNvCxnSpPr>
            <p:nvPr/>
          </p:nvCxnSpPr>
          <p:spPr>
            <a:xfrm flipH="1">
              <a:off x="2387255" y="1225084"/>
              <a:ext cx="581245" cy="61091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966350" y="541119"/>
              <a:ext cx="3987800" cy="646331"/>
            </a:xfrm>
            <a:prstGeom prst="rect">
              <a:avLst/>
            </a:prstGeom>
            <a:noFill/>
            <a:ln w="25400">
              <a:solidFill>
                <a:srgbClr val="0070C0"/>
              </a:solidFill>
            </a:ln>
          </p:spPr>
          <p:txBody>
            <a:bodyPr wrap="square" rtlCol="0">
              <a:spAutoFit/>
            </a:bodyPr>
            <a:lstStyle/>
            <a:p>
              <a:r>
                <a:rPr lang="en-US" altLang="zh-CN" sz="3600" dirty="0"/>
                <a:t>disasters &amp; rescue</a:t>
              </a:r>
            </a:p>
          </p:txBody>
        </p:sp>
        <p:sp>
          <p:nvSpPr>
            <p:cNvPr id="9" name="文本框 8"/>
            <p:cNvSpPr txBox="1"/>
            <p:nvPr/>
          </p:nvSpPr>
          <p:spPr>
            <a:xfrm>
              <a:off x="6096000" y="541119"/>
              <a:ext cx="4114800" cy="646331"/>
            </a:xfrm>
            <a:prstGeom prst="rect">
              <a:avLst/>
            </a:prstGeom>
            <a:noFill/>
            <a:ln w="25400">
              <a:solidFill>
                <a:srgbClr val="0070C0"/>
              </a:solidFill>
            </a:ln>
          </p:spPr>
          <p:txBody>
            <a:bodyPr wrap="square" rtlCol="0">
              <a:spAutoFit/>
            </a:bodyPr>
            <a:lstStyle/>
            <a:p>
              <a:r>
                <a:rPr lang="en-US" altLang="zh-CN" sz="3600" dirty="0"/>
                <a:t>Journey to Antarctica</a:t>
              </a:r>
            </a:p>
          </p:txBody>
        </p:sp>
        <p:cxnSp>
          <p:nvCxnSpPr>
            <p:cNvPr id="10" name="直接箭头连接符 9"/>
            <p:cNvCxnSpPr>
              <a:cxnSpLocks/>
            </p:cNvCxnSpPr>
            <p:nvPr/>
          </p:nvCxnSpPr>
          <p:spPr>
            <a:xfrm>
              <a:off x="7371240" y="1187450"/>
              <a:ext cx="534360" cy="64855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xmlns="" id="{9E1FA9F9-B238-4DE7-9E6C-4B40B40C71DB}"/>
                </a:ext>
              </a:extLst>
            </p:cNvPr>
            <p:cNvSpPr txBox="1"/>
            <p:nvPr/>
          </p:nvSpPr>
          <p:spPr>
            <a:xfrm>
              <a:off x="339364" y="1764742"/>
              <a:ext cx="5316718" cy="156966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CN" sz="3200" dirty="0"/>
                <a:t>death, loss, damage, suffering protection, site, vehicle, duty, process, shelter, battle</a:t>
              </a:r>
              <a:endParaRPr lang="zh-CN" altLang="en-US" sz="3200" dirty="0"/>
            </a:p>
          </p:txBody>
        </p:sp>
        <p:sp>
          <p:nvSpPr>
            <p:cNvPr id="13" name="文本框 12">
              <a:extLst>
                <a:ext uri="{FF2B5EF4-FFF2-40B4-BE49-F238E27FC236}">
                  <a16:creationId xmlns:a16="http://schemas.microsoft.com/office/drawing/2014/main" xmlns="" id="{982732CE-49FF-41FF-9C3C-878F420DF8DF}"/>
                </a:ext>
              </a:extLst>
            </p:cNvPr>
            <p:cNvSpPr txBox="1"/>
            <p:nvPr/>
          </p:nvSpPr>
          <p:spPr>
            <a:xfrm>
              <a:off x="5865042" y="1764742"/>
              <a:ext cx="5987594" cy="156966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CN" sz="3200" dirty="0"/>
                <a:t>continent, polar, distant, ski exploration, explorer, preparation,</a:t>
              </a:r>
            </a:p>
            <a:p>
              <a:r>
                <a:rPr lang="en-US" altLang="zh-CN" sz="3200" dirty="0"/>
                <a:t>bravery, sledge, tent, boot, </a:t>
              </a:r>
              <a:endParaRPr lang="zh-CN" altLang="en-US" sz="3200" dirty="0"/>
            </a:p>
          </p:txBody>
        </p:sp>
        <p:sp>
          <p:nvSpPr>
            <p:cNvPr id="14" name="文本框 13">
              <a:extLst>
                <a:ext uri="{FF2B5EF4-FFF2-40B4-BE49-F238E27FC236}">
                  <a16:creationId xmlns:a16="http://schemas.microsoft.com/office/drawing/2014/main" xmlns="" id="{78018B20-193C-43B6-B231-38B9DADDBBBD}"/>
                </a:ext>
              </a:extLst>
            </p:cNvPr>
            <p:cNvSpPr txBox="1"/>
            <p:nvPr/>
          </p:nvSpPr>
          <p:spPr>
            <a:xfrm>
              <a:off x="2807345" y="3607133"/>
              <a:ext cx="6422310" cy="1077218"/>
            </a:xfrm>
            <a:prstGeom prst="rect">
              <a:avLst/>
            </a:prstGeom>
            <a:noFill/>
            <a:ln>
              <a:solidFill>
                <a:srgbClr val="FF0000"/>
              </a:solidFill>
            </a:ln>
          </p:spPr>
          <p:txBody>
            <a:bodyPr wrap="square" rtlCol="0" anchor="t">
              <a:spAutoFit/>
            </a:bodyPr>
            <a:lstStyle/>
            <a:p>
              <a:pPr marL="0" indent="0">
                <a:buNone/>
              </a:pPr>
              <a:r>
                <a:rPr lang="en-US" altLang="zh-CN" sz="3200" b="1" dirty="0">
                  <a:solidFill>
                    <a:srgbClr val="0070C0"/>
                  </a:solidFill>
                  <a:latin typeface="Arial" panose="020B0604020202090204" pitchFamily="34" charset="0"/>
                  <a:cs typeface="Arial" panose="020B0604020202090204" pitchFamily="34" charset="0"/>
                  <a:sym typeface="+mn-ea"/>
                </a:rPr>
                <a:t>trap</a:t>
              </a:r>
              <a:r>
                <a:rPr lang="zh-CN" altLang="en-US" sz="3200" b="1" dirty="0">
                  <a:solidFill>
                    <a:srgbClr val="0070C0"/>
                  </a:solidFill>
                  <a:latin typeface="Arial" panose="020B0604020202090204" pitchFamily="34" charset="0"/>
                  <a:cs typeface="Arial" panose="020B0604020202090204" pitchFamily="34" charset="0"/>
                  <a:sym typeface="+mn-ea"/>
                </a:rPr>
                <a:t>， </a:t>
              </a:r>
              <a:r>
                <a:rPr lang="en-US" altLang="zh-CN" sz="3200" b="1" dirty="0">
                  <a:solidFill>
                    <a:srgbClr val="0070C0"/>
                  </a:solidFill>
                  <a:latin typeface="Arial" panose="020B0604020202090204" pitchFamily="34" charset="0"/>
                  <a:cs typeface="Arial" panose="020B0604020202090204" pitchFamily="34" charset="0"/>
                  <a:sym typeface="+mn-ea"/>
                </a:rPr>
                <a:t>measure</a:t>
              </a:r>
              <a:r>
                <a:rPr lang="zh-CN" altLang="en-US" sz="3200" b="1" dirty="0">
                  <a:solidFill>
                    <a:srgbClr val="0070C0"/>
                  </a:solidFill>
                  <a:latin typeface="Arial" panose="020B0604020202090204" pitchFamily="34" charset="0"/>
                  <a:cs typeface="Arial" panose="020B0604020202090204" pitchFamily="34" charset="0"/>
                  <a:sym typeface="+mn-ea"/>
                </a:rPr>
                <a:t>， </a:t>
              </a:r>
              <a:r>
                <a:rPr lang="en-US" altLang="zh-CN" sz="3200" b="1" dirty="0">
                  <a:solidFill>
                    <a:srgbClr val="0070C0"/>
                  </a:solidFill>
                  <a:latin typeface="Arial" panose="020B0604020202090204" pitchFamily="34" charset="0"/>
                  <a:cs typeface="Arial" panose="020B0604020202090204" pitchFamily="34" charset="0"/>
                  <a:sym typeface="+mn-ea"/>
                </a:rPr>
                <a:t>conduct</a:t>
              </a:r>
              <a:r>
                <a:rPr lang="zh-CN" altLang="en-US" sz="3200" b="1" dirty="0">
                  <a:solidFill>
                    <a:srgbClr val="0070C0"/>
                  </a:solidFill>
                  <a:latin typeface="Arial" panose="020B0604020202090204" pitchFamily="34" charset="0"/>
                  <a:cs typeface="Arial" panose="020B0604020202090204" pitchFamily="34" charset="0"/>
                  <a:sym typeface="+mn-ea"/>
                </a:rPr>
                <a:t>，</a:t>
              </a:r>
              <a:endParaRPr lang="en-US" altLang="zh-CN" sz="3200" b="1" dirty="0">
                <a:solidFill>
                  <a:srgbClr val="0070C0"/>
                </a:solidFill>
                <a:latin typeface="Arial" panose="020B0604020202090204" pitchFamily="34" charset="0"/>
                <a:cs typeface="Arial" panose="020B0604020202090204" pitchFamily="34" charset="0"/>
                <a:sym typeface="+mn-ea"/>
              </a:endParaRPr>
            </a:p>
            <a:p>
              <a:pPr marL="0" indent="0">
                <a:buNone/>
              </a:pPr>
              <a:r>
                <a:rPr lang="en-US" altLang="zh-CN" sz="3200" b="1" dirty="0">
                  <a:solidFill>
                    <a:srgbClr val="0070C0"/>
                  </a:solidFill>
                  <a:latin typeface="Arial" panose="020B0604020202090204" pitchFamily="34" charset="0"/>
                  <a:cs typeface="Arial" panose="020B0604020202090204" pitchFamily="34" charset="0"/>
                  <a:sym typeface="+mn-ea"/>
                </a:rPr>
                <a:t>run out(of)</a:t>
              </a:r>
              <a:r>
                <a:rPr lang="zh-CN" altLang="en-US" sz="3200" b="1" dirty="0">
                  <a:solidFill>
                    <a:srgbClr val="0070C0"/>
                  </a:solidFill>
                  <a:latin typeface="Arial" panose="020B0604020202090204" pitchFamily="34" charset="0"/>
                  <a:cs typeface="Arial" panose="020B0604020202090204" pitchFamily="34" charset="0"/>
                  <a:sym typeface="+mn-ea"/>
                </a:rPr>
                <a:t>，</a:t>
              </a:r>
              <a:r>
                <a:rPr lang="en-US" altLang="zh-CN" sz="3200" b="1" dirty="0">
                  <a:solidFill>
                    <a:srgbClr val="0070C0"/>
                  </a:solidFill>
                  <a:latin typeface="Arial" panose="020B0604020202090204" pitchFamily="34" charset="0"/>
                  <a:cs typeface="Arial" panose="020B0604020202090204" pitchFamily="34" charset="0"/>
                  <a:sym typeface="+mn-ea"/>
                </a:rPr>
                <a:t>break down</a:t>
              </a:r>
              <a:r>
                <a:rPr lang="zh-CN" altLang="en-US" sz="3200" b="1" dirty="0">
                  <a:solidFill>
                    <a:srgbClr val="0070C0"/>
                  </a:solidFill>
                  <a:latin typeface="Arial" panose="020B0604020202090204" pitchFamily="34" charset="0"/>
                  <a:cs typeface="Arial" panose="020B0604020202090204" pitchFamily="34" charset="0"/>
                  <a:sym typeface="+mn-ea"/>
                </a:rPr>
                <a:t>，</a:t>
              </a:r>
              <a:r>
                <a:rPr lang="en-US" altLang="zh-CN" sz="3200" b="1" dirty="0">
                  <a:solidFill>
                    <a:srgbClr val="0070C0"/>
                  </a:solidFill>
                  <a:latin typeface="Arial" panose="020B0604020202090204" pitchFamily="34" charset="0"/>
                  <a:cs typeface="Arial" panose="020B0604020202090204" pitchFamily="34" charset="0"/>
                  <a:sym typeface="+mn-ea"/>
                </a:rPr>
                <a:t>base</a:t>
              </a:r>
              <a:r>
                <a:rPr lang="zh-CN" altLang="en-US" sz="3200" b="1" dirty="0">
                  <a:solidFill>
                    <a:srgbClr val="0070C0"/>
                  </a:solidFill>
                  <a:latin typeface="Arial" panose="020B0604020202090204" pitchFamily="34" charset="0"/>
                  <a:cs typeface="Arial" panose="020B0604020202090204" pitchFamily="34" charset="0"/>
                  <a:sym typeface="+mn-ea"/>
                </a:rPr>
                <a:t>， </a:t>
              </a:r>
              <a:endParaRPr lang="zh-CN" altLang="en-US" sz="3200" dirty="0"/>
            </a:p>
          </p:txBody>
        </p:sp>
        <p:cxnSp>
          <p:nvCxnSpPr>
            <p:cNvPr id="16" name="直接箭头连接符 15">
              <a:extLst>
                <a:ext uri="{FF2B5EF4-FFF2-40B4-BE49-F238E27FC236}">
                  <a16:creationId xmlns:a16="http://schemas.microsoft.com/office/drawing/2014/main" xmlns="" id="{CACC2AFE-35F4-4848-8C46-808D0063355B}"/>
                </a:ext>
              </a:extLst>
            </p:cNvPr>
            <p:cNvCxnSpPr>
              <a:cxnSpLocks/>
            </p:cNvCxnSpPr>
            <p:nvPr/>
          </p:nvCxnSpPr>
          <p:spPr>
            <a:xfrm flipH="1">
              <a:off x="7183225" y="3163834"/>
              <a:ext cx="478638" cy="44329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xmlns="" id="{6946A682-EFEB-419A-9D53-680E11FF0E0D}"/>
                </a:ext>
              </a:extLst>
            </p:cNvPr>
            <p:cNvCxnSpPr>
              <a:cxnSpLocks/>
            </p:cNvCxnSpPr>
            <p:nvPr/>
          </p:nvCxnSpPr>
          <p:spPr>
            <a:xfrm>
              <a:off x="3883843" y="3250867"/>
              <a:ext cx="413407" cy="35626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6268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160047"/>
            <a:ext cx="10515600" cy="1325563"/>
          </a:xfrm>
        </p:spPr>
        <p:txBody>
          <a:bodyPr/>
          <a:lstStyle/>
          <a:p>
            <a:r>
              <a:rPr lang="en-US" altLang="zh-CN" dirty="0"/>
              <a:t>Homework:</a:t>
            </a:r>
          </a:p>
        </p:txBody>
      </p:sp>
      <p:sp>
        <p:nvSpPr>
          <p:cNvPr id="3" name="内容占位符 2"/>
          <p:cNvSpPr>
            <a:spLocks noGrp="1"/>
          </p:cNvSpPr>
          <p:nvPr>
            <p:ph idx="1"/>
          </p:nvPr>
        </p:nvSpPr>
        <p:spPr>
          <a:xfrm>
            <a:off x="1035685" y="2694622"/>
            <a:ext cx="10515600" cy="1468755"/>
          </a:xfrm>
        </p:spPr>
        <p:txBody>
          <a:bodyPr/>
          <a:lstStyle/>
          <a:p>
            <a:pPr marL="0" indent="0">
              <a:buNone/>
            </a:pPr>
            <a:r>
              <a:rPr lang="en-US" altLang="zh-CN" sz="3600" dirty="0">
                <a:solidFill>
                  <a:srgbClr val="0070C0"/>
                </a:solidFill>
              </a:rPr>
              <a:t>Review the words and phrases  and describe an experience  with them.</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微信图片_20200201171503"/>
          <p:cNvPicPr>
            <a:picLocks noChangeAspect="1"/>
          </p:cNvPicPr>
          <p:nvPr>
            <p:custDataLst>
              <p:tags r:id="rId2"/>
            </p:custDataLst>
          </p:nvPr>
        </p:nvPicPr>
        <p:blipFill>
          <a:blip r:embed="rId4">
            <a:clrChange>
              <a:clrFrom>
                <a:srgbClr val="FFFFFF">
                  <a:alpha val="100000"/>
                </a:srgbClr>
              </a:clrFrom>
              <a:clrTo>
                <a:srgbClr val="FFFFFF">
                  <a:alpha val="100000"/>
                  <a:alpha val="0"/>
                </a:srgbClr>
              </a:clrTo>
            </a:clrChange>
          </a:blip>
          <a:stretch>
            <a:fillRect/>
          </a:stretch>
        </p:blipFill>
        <p:spPr>
          <a:xfrm>
            <a:off x="5273040" y="1058444"/>
            <a:ext cx="1645920" cy="1630680"/>
          </a:xfrm>
          <a:prstGeom prst="rect">
            <a:avLst/>
          </a:prstGeom>
        </p:spPr>
      </p:pic>
      <p:sp>
        <p:nvSpPr>
          <p:cNvPr id="19" name="矩形 18"/>
          <p:cNvSpPr/>
          <p:nvPr/>
        </p:nvSpPr>
        <p:spPr>
          <a:xfrm>
            <a:off x="3169073" y="3147060"/>
            <a:ext cx="6211993" cy="1198880"/>
          </a:xfrm>
          <a:prstGeom prst="rect">
            <a:avLst/>
          </a:prstGeom>
        </p:spPr>
        <p:txBody>
          <a:bodyPr wrap="square">
            <a:spAutoFit/>
          </a:bodyPr>
          <a:lstStyle/>
          <a:p>
            <a:pPr algn="r"/>
            <a:r>
              <a:rPr lang="zh-CN" altLang="en-US" sz="7200" b="1" spc="300" dirty="0">
                <a:solidFill>
                  <a:srgbClr val="002060"/>
                </a:solidFill>
                <a:latin typeface="微软雅黑" charset="-122"/>
                <a:ea typeface="微软雅黑" charset="-122"/>
              </a:rPr>
              <a:t>谢谢您的观看</a:t>
            </a:r>
          </a:p>
        </p:txBody>
      </p:sp>
      <p:sp>
        <p:nvSpPr>
          <p:cNvPr id="7" name="矩形 6"/>
          <p:cNvSpPr/>
          <p:nvPr/>
        </p:nvSpPr>
        <p:spPr>
          <a:xfrm>
            <a:off x="3510280" y="4676987"/>
            <a:ext cx="5607216" cy="645160"/>
          </a:xfrm>
          <a:prstGeom prst="rect">
            <a:avLst/>
          </a:prstGeom>
        </p:spPr>
        <p:txBody>
          <a:bodyPr wrap="square">
            <a:spAutoFit/>
          </a:bodyPr>
          <a:lstStyle/>
          <a:p>
            <a:pPr algn="l">
              <a:lnSpc>
                <a:spcPct val="150000"/>
              </a:lnSpc>
            </a:pPr>
            <a:r>
              <a:rPr lang="zh-CN" altLang="en-US" sz="2400" spc="226" dirty="0">
                <a:solidFill>
                  <a:srgbClr val="002060"/>
                </a:solidFill>
                <a:latin typeface="楷体" panose="02010609060101010101" charset="-122"/>
                <a:ea typeface="楷体" panose="02010609060101010101" charset="-122"/>
              </a:rPr>
              <a:t>北京市朝阳区教育研究中心  制作</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afterEffect">
                                  <p:stCondLst>
                                    <p:cond delay="0"/>
                                  </p:stCondLst>
                                  <p:iterate type="lt">
                                    <p:tmPct val="10000"/>
                                  </p:iterate>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p:cTn id="7" dur="500" fill="hold"/>
                                        <p:tgtEl>
                                          <p:spTgt spid="1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xEl>
                                              <p:pRg st="0" end="0"/>
                                            </p:txEl>
                                          </p:spTgt>
                                        </p:tgtEl>
                                      </p:cBhvr>
                                    </p:animEffect>
                                  </p:childTnLst>
                                </p:cTn>
                              </p:par>
                            </p:childTnLst>
                          </p:cTn>
                        </p:par>
                        <p:par>
                          <p:cTn id="12" fill="hold">
                            <p:stCondLst>
                              <p:cond delay="750"/>
                            </p:stCondLst>
                            <p:childTnLst>
                              <p:par>
                                <p:cTn id="13" presetID="22" presetClass="entr" presetSubtype="8" fill="hold" nodeType="after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Text Box 2"/>
          <p:cNvSpPr txBox="1">
            <a:spLocks noChangeArrowheads="1"/>
          </p:cNvSpPr>
          <p:nvPr/>
        </p:nvSpPr>
        <p:spPr bwMode="auto">
          <a:xfrm>
            <a:off x="581891" y="115889"/>
            <a:ext cx="11232573" cy="662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pPr>
            <a:r>
              <a:rPr lang="en-US" altLang="zh-CN" sz="3400" dirty="0">
                <a:solidFill>
                  <a:srgbClr val="0000FF"/>
                </a:solidFill>
                <a:latin typeface="Arial" panose="020B0604020202090204" pitchFamily="34" charset="0"/>
                <a:cs typeface="Arial" panose="020B0604020202090204" pitchFamily="34" charset="0"/>
              </a:rPr>
              <a:t>Some words about disasters and rescue.</a:t>
            </a:r>
          </a:p>
        </p:txBody>
      </p:sp>
      <p:sp>
        <p:nvSpPr>
          <p:cNvPr id="226310" name="AutoShape 6"/>
          <p:cNvSpPr>
            <a:spLocks noChangeArrowheads="1"/>
          </p:cNvSpPr>
          <p:nvPr/>
        </p:nvSpPr>
        <p:spPr bwMode="auto">
          <a:xfrm>
            <a:off x="658813" y="1030792"/>
            <a:ext cx="3960813" cy="647700"/>
          </a:xfrm>
          <a:prstGeom prst="roundRect">
            <a:avLst>
              <a:gd name="adj" fmla="val 16667"/>
            </a:avLst>
          </a:prstGeom>
          <a:solidFill>
            <a:srgbClr val="00FF00">
              <a:alpha val="19000"/>
            </a:srgbClr>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110000"/>
              </a:lnSpc>
            </a:pPr>
            <a:r>
              <a:rPr lang="en-US" altLang="zh-CN" sz="3000" dirty="0"/>
              <a:t>die v. —</a:t>
            </a:r>
            <a:r>
              <a:rPr lang="en-US" altLang="zh-CN" sz="3000" dirty="0">
                <a:solidFill>
                  <a:srgbClr val="FF0000"/>
                </a:solidFill>
              </a:rPr>
              <a:t>death  </a:t>
            </a:r>
            <a:r>
              <a:rPr lang="en-US" altLang="zh-CN" sz="3000" i="1" dirty="0">
                <a:solidFill>
                  <a:srgbClr val="FF0000"/>
                </a:solidFill>
              </a:rPr>
              <a:t>n.</a:t>
            </a:r>
            <a:r>
              <a:rPr lang="en-US" altLang="zh-CN" sz="3000" dirty="0">
                <a:solidFill>
                  <a:srgbClr val="FF0000"/>
                </a:solidFill>
              </a:rPr>
              <a:t> </a:t>
            </a:r>
            <a:endParaRPr lang="zh-CN" altLang="en-US" sz="3000" dirty="0">
              <a:solidFill>
                <a:srgbClr val="FF0000"/>
              </a:solidFill>
            </a:endParaRPr>
          </a:p>
        </p:txBody>
      </p:sp>
      <p:sp>
        <p:nvSpPr>
          <p:cNvPr id="226311" name="AutoShape 7"/>
          <p:cNvSpPr>
            <a:spLocks noChangeArrowheads="1"/>
          </p:cNvSpPr>
          <p:nvPr/>
        </p:nvSpPr>
        <p:spPr bwMode="auto">
          <a:xfrm>
            <a:off x="660400" y="1908680"/>
            <a:ext cx="3779838" cy="647700"/>
          </a:xfrm>
          <a:prstGeom prst="roundRect">
            <a:avLst>
              <a:gd name="adj" fmla="val 16667"/>
            </a:avLst>
          </a:prstGeom>
          <a:solidFill>
            <a:srgbClr val="00FF00">
              <a:alpha val="19000"/>
            </a:srgbClr>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110000"/>
              </a:lnSpc>
            </a:pPr>
            <a:r>
              <a:rPr lang="en-US" altLang="zh-CN" sz="3000" dirty="0"/>
              <a:t>lose v. —</a:t>
            </a:r>
            <a:r>
              <a:rPr lang="en-US" altLang="zh-CN" sz="3000" dirty="0">
                <a:solidFill>
                  <a:srgbClr val="FF0000"/>
                </a:solidFill>
              </a:rPr>
              <a:t>loss  </a:t>
            </a:r>
            <a:r>
              <a:rPr lang="en-US" altLang="zh-CN" sz="3000" i="1" dirty="0">
                <a:solidFill>
                  <a:srgbClr val="FF0000"/>
                </a:solidFill>
              </a:rPr>
              <a:t>n.</a:t>
            </a:r>
            <a:endParaRPr lang="zh-CN" altLang="en-US" sz="3000" dirty="0">
              <a:solidFill>
                <a:srgbClr val="FF0000"/>
              </a:solidFill>
            </a:endParaRPr>
          </a:p>
        </p:txBody>
      </p:sp>
      <p:sp>
        <p:nvSpPr>
          <p:cNvPr id="226312" name="AutoShape 8"/>
          <p:cNvSpPr>
            <a:spLocks noChangeArrowheads="1"/>
          </p:cNvSpPr>
          <p:nvPr/>
        </p:nvSpPr>
        <p:spPr bwMode="auto">
          <a:xfrm>
            <a:off x="685323" y="3793838"/>
            <a:ext cx="3778250" cy="982950"/>
          </a:xfrm>
          <a:prstGeom prst="roundRect">
            <a:avLst>
              <a:gd name="adj" fmla="val 16667"/>
            </a:avLst>
          </a:prstGeom>
          <a:solidFill>
            <a:srgbClr val="00FF00">
              <a:alpha val="19000"/>
            </a:srgbClr>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110000"/>
              </a:lnSpc>
            </a:pPr>
            <a:r>
              <a:rPr lang="en-US" altLang="zh-CN" sz="2800" dirty="0"/>
              <a:t>suffer v.  </a:t>
            </a:r>
            <a:r>
              <a:rPr lang="zh-CN" altLang="en-US" sz="2800" dirty="0"/>
              <a:t>遭受</a:t>
            </a:r>
            <a:endParaRPr lang="en-US" altLang="zh-CN" sz="2800" dirty="0"/>
          </a:p>
          <a:p>
            <a:pPr>
              <a:lnSpc>
                <a:spcPct val="110000"/>
              </a:lnSpc>
            </a:pPr>
            <a:r>
              <a:rPr lang="en-US" altLang="zh-CN" sz="2800" dirty="0">
                <a:solidFill>
                  <a:srgbClr val="FF0000"/>
                </a:solidFill>
              </a:rPr>
              <a:t>suffering  </a:t>
            </a:r>
            <a:r>
              <a:rPr lang="en-US" altLang="zh-CN" sz="2800" i="1" dirty="0">
                <a:solidFill>
                  <a:srgbClr val="FF0000"/>
                </a:solidFill>
              </a:rPr>
              <a:t>n.</a:t>
            </a:r>
            <a:r>
              <a:rPr lang="en-US" altLang="zh-CN" sz="2800" dirty="0">
                <a:solidFill>
                  <a:srgbClr val="FF0000"/>
                </a:solidFill>
              </a:rPr>
              <a:t> </a:t>
            </a:r>
            <a:endParaRPr lang="zh-CN" altLang="en-US" sz="3000" dirty="0">
              <a:solidFill>
                <a:srgbClr val="FF0000"/>
              </a:solidFill>
            </a:endParaRPr>
          </a:p>
        </p:txBody>
      </p:sp>
      <p:sp>
        <p:nvSpPr>
          <p:cNvPr id="226313" name="AutoShape 9"/>
          <p:cNvSpPr>
            <a:spLocks noChangeArrowheads="1"/>
          </p:cNvSpPr>
          <p:nvPr/>
        </p:nvSpPr>
        <p:spPr bwMode="auto">
          <a:xfrm>
            <a:off x="4620260" y="5706745"/>
            <a:ext cx="3665220" cy="669925"/>
          </a:xfrm>
          <a:prstGeom prst="roundRect">
            <a:avLst>
              <a:gd name="adj" fmla="val 16667"/>
            </a:avLst>
          </a:prstGeom>
          <a:solidFill>
            <a:srgbClr val="00FF00">
              <a:alpha val="30000"/>
            </a:srgbClr>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110000"/>
              </a:lnSpc>
            </a:pPr>
            <a:r>
              <a:rPr lang="en-US" altLang="zh-CN" sz="3000" dirty="0">
                <a:solidFill>
                  <a:srgbClr val="FF0000"/>
                </a:solidFill>
              </a:rPr>
              <a:t> battle </a:t>
            </a:r>
            <a:r>
              <a:rPr lang="en-US" altLang="zh-CN" sz="3000" i="1" dirty="0">
                <a:solidFill>
                  <a:srgbClr val="FF0000"/>
                </a:solidFill>
              </a:rPr>
              <a:t>n.</a:t>
            </a:r>
            <a:r>
              <a:rPr lang="en-US" altLang="zh-CN" sz="3000" dirty="0">
                <a:solidFill>
                  <a:srgbClr val="FF0000"/>
                </a:solidFill>
              </a:rPr>
              <a:t> </a:t>
            </a:r>
            <a:endParaRPr lang="zh-CN" altLang="en-US" sz="3000" dirty="0">
              <a:solidFill>
                <a:srgbClr val="FF0000"/>
              </a:solidFill>
            </a:endParaRPr>
          </a:p>
        </p:txBody>
      </p:sp>
      <p:sp>
        <p:nvSpPr>
          <p:cNvPr id="226314" name="AutoShape 10"/>
          <p:cNvSpPr>
            <a:spLocks noChangeArrowheads="1"/>
          </p:cNvSpPr>
          <p:nvPr/>
        </p:nvSpPr>
        <p:spPr bwMode="auto">
          <a:xfrm>
            <a:off x="7572376" y="695838"/>
            <a:ext cx="2914650" cy="647700"/>
          </a:xfrm>
          <a:prstGeom prst="roundRect">
            <a:avLst>
              <a:gd name="adj" fmla="val 16667"/>
            </a:avLst>
          </a:prstGeom>
          <a:solidFill>
            <a:srgbClr val="00FF00">
              <a:alpha val="30000"/>
            </a:srgbClr>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110000"/>
              </a:lnSpc>
            </a:pPr>
            <a:r>
              <a:rPr lang="en-US" altLang="zh-CN" sz="3000" dirty="0">
                <a:solidFill>
                  <a:srgbClr val="FF0000"/>
                </a:solidFill>
              </a:rPr>
              <a:t> vehicle n. </a:t>
            </a:r>
            <a:endParaRPr lang="zh-CN" altLang="en-US" sz="3000" dirty="0">
              <a:solidFill>
                <a:srgbClr val="FF0000"/>
              </a:solidFill>
            </a:endParaRPr>
          </a:p>
        </p:txBody>
      </p:sp>
      <p:sp>
        <p:nvSpPr>
          <p:cNvPr id="226315" name="AutoShape 11"/>
          <p:cNvSpPr>
            <a:spLocks noChangeArrowheads="1"/>
          </p:cNvSpPr>
          <p:nvPr/>
        </p:nvSpPr>
        <p:spPr bwMode="auto">
          <a:xfrm>
            <a:off x="696177" y="2873227"/>
            <a:ext cx="4152900" cy="647700"/>
          </a:xfrm>
          <a:prstGeom prst="roundRect">
            <a:avLst>
              <a:gd name="adj" fmla="val 16667"/>
            </a:avLst>
          </a:prstGeom>
          <a:solidFill>
            <a:srgbClr val="00FF00">
              <a:alpha val="30000"/>
            </a:srgbClr>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110000"/>
              </a:lnSpc>
            </a:pPr>
            <a:endParaRPr lang="en-US" altLang="zh-CN" sz="3000" dirty="0">
              <a:solidFill>
                <a:srgbClr val="FF0000"/>
              </a:solidFill>
            </a:endParaRPr>
          </a:p>
          <a:p>
            <a:pPr>
              <a:lnSpc>
                <a:spcPct val="110000"/>
              </a:lnSpc>
            </a:pPr>
            <a:r>
              <a:rPr lang="en-US" altLang="zh-CN" sz="3000" dirty="0">
                <a:solidFill>
                  <a:srgbClr val="FF0000"/>
                </a:solidFill>
              </a:rPr>
              <a:t>damage </a:t>
            </a:r>
            <a:r>
              <a:rPr lang="en-US" altLang="zh-CN" sz="3000" i="1" dirty="0">
                <a:solidFill>
                  <a:srgbClr val="FF0000"/>
                </a:solidFill>
              </a:rPr>
              <a:t>n./v.</a:t>
            </a:r>
            <a:r>
              <a:rPr lang="en-US" altLang="zh-CN" sz="3000" dirty="0">
                <a:solidFill>
                  <a:srgbClr val="FF0000"/>
                </a:solidFill>
              </a:rPr>
              <a:t> </a:t>
            </a:r>
            <a:endParaRPr lang="zh-CN" altLang="en-US" sz="3000" dirty="0">
              <a:solidFill>
                <a:srgbClr val="FF0000"/>
              </a:solidFill>
            </a:endParaRPr>
          </a:p>
          <a:p>
            <a:pPr algn="ctr">
              <a:lnSpc>
                <a:spcPct val="110000"/>
              </a:lnSpc>
            </a:pPr>
            <a:endParaRPr lang="zh-CN" altLang="en-US" sz="3000" dirty="0">
              <a:solidFill>
                <a:srgbClr val="FF0000"/>
              </a:solidFill>
            </a:endParaRPr>
          </a:p>
        </p:txBody>
      </p:sp>
      <p:sp>
        <p:nvSpPr>
          <p:cNvPr id="226316" name="AutoShape 12"/>
          <p:cNvSpPr>
            <a:spLocks noChangeArrowheads="1"/>
          </p:cNvSpPr>
          <p:nvPr/>
        </p:nvSpPr>
        <p:spPr bwMode="auto">
          <a:xfrm>
            <a:off x="8510905" y="3052445"/>
            <a:ext cx="3433445" cy="659130"/>
          </a:xfrm>
          <a:prstGeom prst="roundRect">
            <a:avLst>
              <a:gd name="adj" fmla="val 16667"/>
            </a:avLst>
          </a:prstGeom>
          <a:solidFill>
            <a:srgbClr val="00FF00">
              <a:alpha val="30000"/>
            </a:srgbClr>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110000"/>
              </a:lnSpc>
            </a:pPr>
            <a:r>
              <a:rPr lang="en-US" altLang="zh-CN" sz="3000" dirty="0">
                <a:solidFill>
                  <a:srgbClr val="FF0000"/>
                </a:solidFill>
              </a:rPr>
              <a:t>duty  </a:t>
            </a:r>
            <a:r>
              <a:rPr lang="en-US" altLang="zh-CN" sz="3000" i="1" dirty="0">
                <a:solidFill>
                  <a:srgbClr val="FF0000"/>
                </a:solidFill>
              </a:rPr>
              <a:t>n.</a:t>
            </a:r>
            <a:r>
              <a:rPr lang="en-US" altLang="zh-CN" sz="3000" dirty="0">
                <a:solidFill>
                  <a:srgbClr val="FF0000"/>
                </a:solidFill>
              </a:rPr>
              <a:t> </a:t>
            </a:r>
            <a:endParaRPr lang="zh-CN" altLang="en-US" sz="3000" dirty="0">
              <a:solidFill>
                <a:srgbClr val="FF0000"/>
              </a:solidFill>
            </a:endParaRPr>
          </a:p>
        </p:txBody>
      </p:sp>
      <p:sp>
        <p:nvSpPr>
          <p:cNvPr id="226317" name="AutoShape 13"/>
          <p:cNvSpPr>
            <a:spLocks noChangeArrowheads="1"/>
          </p:cNvSpPr>
          <p:nvPr/>
        </p:nvSpPr>
        <p:spPr bwMode="auto">
          <a:xfrm>
            <a:off x="625475" y="4965700"/>
            <a:ext cx="4067175" cy="1388111"/>
          </a:xfrm>
          <a:prstGeom prst="roundRect">
            <a:avLst>
              <a:gd name="adj" fmla="val 16667"/>
            </a:avLst>
          </a:prstGeom>
          <a:solidFill>
            <a:srgbClr val="00FF00">
              <a:alpha val="30000"/>
            </a:srgbClr>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110000"/>
              </a:lnSpc>
            </a:pPr>
            <a:r>
              <a:rPr lang="en-US" altLang="zh-CN" sz="2800" dirty="0"/>
              <a:t>protect v.  </a:t>
            </a:r>
            <a:r>
              <a:rPr lang="zh-CN" altLang="en-US" sz="2800" dirty="0"/>
              <a:t>保护</a:t>
            </a:r>
            <a:endParaRPr lang="en-US" altLang="zh-CN" sz="2800" dirty="0"/>
          </a:p>
          <a:p>
            <a:pPr>
              <a:lnSpc>
                <a:spcPct val="110000"/>
              </a:lnSpc>
            </a:pPr>
            <a:r>
              <a:rPr lang="en-US" altLang="zh-CN" sz="2800" dirty="0">
                <a:solidFill>
                  <a:srgbClr val="FF0000"/>
                </a:solidFill>
              </a:rPr>
              <a:t>protection </a:t>
            </a:r>
            <a:r>
              <a:rPr lang="en-US" altLang="zh-CN" sz="2800" i="1" dirty="0">
                <a:solidFill>
                  <a:srgbClr val="FF0000"/>
                </a:solidFill>
              </a:rPr>
              <a:t>n.</a:t>
            </a:r>
            <a:r>
              <a:rPr lang="en-US" altLang="zh-CN" sz="2800" dirty="0">
                <a:solidFill>
                  <a:srgbClr val="FF0000"/>
                </a:solidFill>
              </a:rPr>
              <a:t> </a:t>
            </a:r>
            <a:endParaRPr lang="zh-CN" altLang="en-US" sz="2800" dirty="0">
              <a:solidFill>
                <a:srgbClr val="FF0000"/>
              </a:solidFill>
            </a:endParaRPr>
          </a:p>
        </p:txBody>
      </p:sp>
      <p:sp>
        <p:nvSpPr>
          <p:cNvPr id="226318" name="AutoShape 14"/>
          <p:cNvSpPr>
            <a:spLocks noChangeArrowheads="1"/>
          </p:cNvSpPr>
          <p:nvPr/>
        </p:nvSpPr>
        <p:spPr bwMode="auto">
          <a:xfrm>
            <a:off x="8041640" y="4965700"/>
            <a:ext cx="4219575" cy="676275"/>
          </a:xfrm>
          <a:prstGeom prst="roundRect">
            <a:avLst>
              <a:gd name="adj" fmla="val 16667"/>
            </a:avLst>
          </a:prstGeom>
          <a:solidFill>
            <a:srgbClr val="00FF00">
              <a:alpha val="30000"/>
            </a:srgbClr>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110000"/>
              </a:lnSpc>
            </a:pPr>
            <a:r>
              <a:rPr lang="en-US" altLang="zh-CN" sz="3000" dirty="0">
                <a:solidFill>
                  <a:srgbClr val="FF0000"/>
                </a:solidFill>
              </a:rPr>
              <a:t> process </a:t>
            </a:r>
            <a:r>
              <a:rPr lang="zh-CN" altLang="en-US" sz="3000" dirty="0">
                <a:solidFill>
                  <a:srgbClr val="FF0000"/>
                </a:solidFill>
              </a:rPr>
              <a:t> </a:t>
            </a:r>
            <a:r>
              <a:rPr lang="en-US" altLang="zh-CN" sz="3000" dirty="0">
                <a:solidFill>
                  <a:srgbClr val="FF0000"/>
                </a:solidFill>
              </a:rPr>
              <a:t>n. </a:t>
            </a:r>
            <a:endParaRPr lang="zh-CN" altLang="en-US" sz="3000" dirty="0">
              <a:solidFill>
                <a:srgbClr val="FF0000"/>
              </a:solidFill>
            </a:endParaRPr>
          </a:p>
        </p:txBody>
      </p:sp>
      <p:sp>
        <p:nvSpPr>
          <p:cNvPr id="226319" name="Line 15"/>
          <p:cNvSpPr>
            <a:spLocks noChangeShapeType="1"/>
          </p:cNvSpPr>
          <p:nvPr/>
        </p:nvSpPr>
        <p:spPr bwMode="auto">
          <a:xfrm flipH="1" flipV="1">
            <a:off x="4619626" y="1581149"/>
            <a:ext cx="1189037" cy="1631951"/>
          </a:xfrm>
          <a:prstGeom prst="line">
            <a:avLst/>
          </a:prstGeom>
          <a:noFill/>
          <a:ln w="222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26320" name="Line 16"/>
          <p:cNvSpPr>
            <a:spLocks noChangeShapeType="1"/>
          </p:cNvSpPr>
          <p:nvPr/>
        </p:nvSpPr>
        <p:spPr bwMode="auto">
          <a:xfrm flipV="1">
            <a:off x="6888165" y="1570718"/>
            <a:ext cx="1279526" cy="1858282"/>
          </a:xfrm>
          <a:prstGeom prst="line">
            <a:avLst/>
          </a:prstGeom>
          <a:noFill/>
          <a:ln w="222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26321" name="Line 17"/>
          <p:cNvSpPr>
            <a:spLocks noChangeShapeType="1"/>
          </p:cNvSpPr>
          <p:nvPr/>
        </p:nvSpPr>
        <p:spPr bwMode="auto">
          <a:xfrm flipH="1" flipV="1">
            <a:off x="4440238" y="2426996"/>
            <a:ext cx="1103312" cy="1002004"/>
          </a:xfrm>
          <a:prstGeom prst="line">
            <a:avLst/>
          </a:prstGeom>
          <a:noFill/>
          <a:ln w="222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26322" name="Line 18"/>
          <p:cNvSpPr>
            <a:spLocks noChangeShapeType="1"/>
          </p:cNvSpPr>
          <p:nvPr/>
        </p:nvSpPr>
        <p:spPr bwMode="auto">
          <a:xfrm flipV="1">
            <a:off x="7545390" y="2459757"/>
            <a:ext cx="1079499" cy="835891"/>
          </a:xfrm>
          <a:prstGeom prst="line">
            <a:avLst/>
          </a:prstGeom>
          <a:noFill/>
          <a:ln w="222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26323" name="Line 19"/>
          <p:cNvSpPr>
            <a:spLocks noChangeShapeType="1"/>
          </p:cNvSpPr>
          <p:nvPr/>
        </p:nvSpPr>
        <p:spPr bwMode="auto">
          <a:xfrm flipH="1">
            <a:off x="4391023" y="3786980"/>
            <a:ext cx="769939" cy="800896"/>
          </a:xfrm>
          <a:prstGeom prst="line">
            <a:avLst/>
          </a:prstGeom>
          <a:noFill/>
          <a:ln w="222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26324" name="Line 20"/>
          <p:cNvSpPr>
            <a:spLocks noChangeShapeType="1"/>
          </p:cNvSpPr>
          <p:nvPr/>
        </p:nvSpPr>
        <p:spPr bwMode="auto">
          <a:xfrm flipH="1" flipV="1">
            <a:off x="4759325" y="3295648"/>
            <a:ext cx="517527" cy="240508"/>
          </a:xfrm>
          <a:prstGeom prst="line">
            <a:avLst/>
          </a:prstGeom>
          <a:noFill/>
          <a:ln w="222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26325" name="Line 21"/>
          <p:cNvSpPr>
            <a:spLocks noChangeShapeType="1"/>
          </p:cNvSpPr>
          <p:nvPr/>
        </p:nvSpPr>
        <p:spPr bwMode="auto">
          <a:xfrm>
            <a:off x="8135940" y="3846725"/>
            <a:ext cx="431800" cy="443235"/>
          </a:xfrm>
          <a:prstGeom prst="line">
            <a:avLst/>
          </a:prstGeom>
          <a:noFill/>
          <a:ln w="222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26326" name="Line 22"/>
          <p:cNvSpPr>
            <a:spLocks noChangeShapeType="1"/>
          </p:cNvSpPr>
          <p:nvPr/>
        </p:nvSpPr>
        <p:spPr bwMode="auto">
          <a:xfrm flipH="1">
            <a:off x="4692650" y="3999865"/>
            <a:ext cx="755650" cy="1014095"/>
          </a:xfrm>
          <a:prstGeom prst="line">
            <a:avLst/>
          </a:prstGeom>
          <a:noFill/>
          <a:ln w="222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26327" name="Line 23"/>
          <p:cNvSpPr>
            <a:spLocks noChangeShapeType="1"/>
          </p:cNvSpPr>
          <p:nvPr/>
        </p:nvSpPr>
        <p:spPr bwMode="auto">
          <a:xfrm flipV="1">
            <a:off x="8193093" y="3493879"/>
            <a:ext cx="425448" cy="75343"/>
          </a:xfrm>
          <a:prstGeom prst="line">
            <a:avLst/>
          </a:prstGeom>
          <a:noFill/>
          <a:ln w="222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26328" name="Line 24"/>
          <p:cNvSpPr>
            <a:spLocks noChangeShapeType="1"/>
          </p:cNvSpPr>
          <p:nvPr/>
        </p:nvSpPr>
        <p:spPr bwMode="auto">
          <a:xfrm>
            <a:off x="6945314" y="3711559"/>
            <a:ext cx="1165226" cy="1322949"/>
          </a:xfrm>
          <a:prstGeom prst="line">
            <a:avLst/>
          </a:prstGeom>
          <a:noFill/>
          <a:ln w="222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3" name="文本框 22"/>
          <p:cNvSpPr txBox="1"/>
          <p:nvPr/>
        </p:nvSpPr>
        <p:spPr>
          <a:xfrm>
            <a:off x="4619625" y="3295650"/>
            <a:ext cx="3874770" cy="645160"/>
          </a:xfrm>
          <a:prstGeom prst="rect">
            <a:avLst/>
          </a:prstGeom>
          <a:solidFill>
            <a:srgbClr val="92D050"/>
          </a:solidFill>
          <a:ln w="25400">
            <a:solidFill>
              <a:srgbClr val="0070C0"/>
            </a:solidFill>
          </a:ln>
        </p:spPr>
        <p:txBody>
          <a:bodyPr wrap="square" rtlCol="0">
            <a:spAutoFit/>
          </a:bodyPr>
          <a:lstStyle/>
          <a:p>
            <a:r>
              <a:rPr lang="en-US" altLang="zh-CN" sz="3600" dirty="0"/>
              <a:t>disasters &amp;rescue</a:t>
            </a:r>
          </a:p>
        </p:txBody>
      </p:sp>
      <p:sp>
        <p:nvSpPr>
          <p:cNvPr id="24" name="AutoShape 12"/>
          <p:cNvSpPr>
            <a:spLocks noChangeArrowheads="1"/>
          </p:cNvSpPr>
          <p:nvPr/>
        </p:nvSpPr>
        <p:spPr bwMode="auto">
          <a:xfrm>
            <a:off x="8567740" y="1908680"/>
            <a:ext cx="3433760" cy="774203"/>
          </a:xfrm>
          <a:prstGeom prst="roundRect">
            <a:avLst>
              <a:gd name="adj" fmla="val 16667"/>
            </a:avLst>
          </a:prstGeom>
          <a:solidFill>
            <a:srgbClr val="00FF00">
              <a:alpha val="30000"/>
            </a:srgbClr>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110000"/>
              </a:lnSpc>
            </a:pPr>
            <a:r>
              <a:rPr lang="en-US" altLang="zh-CN" sz="3000" dirty="0">
                <a:solidFill>
                  <a:srgbClr val="FF0000"/>
                </a:solidFill>
              </a:rPr>
              <a:t>site  </a:t>
            </a:r>
            <a:r>
              <a:rPr lang="en-US" altLang="zh-CN" sz="3000" i="1" dirty="0">
                <a:solidFill>
                  <a:srgbClr val="FF0000"/>
                </a:solidFill>
              </a:rPr>
              <a:t>n.</a:t>
            </a:r>
            <a:r>
              <a:rPr lang="en-US" altLang="zh-CN" sz="3000" dirty="0">
                <a:solidFill>
                  <a:srgbClr val="FF0000"/>
                </a:solidFill>
              </a:rPr>
              <a:t> </a:t>
            </a:r>
            <a:endParaRPr lang="zh-CN" altLang="en-US" sz="3000" dirty="0">
              <a:solidFill>
                <a:srgbClr val="FF0000"/>
              </a:solidFill>
            </a:endParaRPr>
          </a:p>
        </p:txBody>
      </p:sp>
      <p:sp>
        <p:nvSpPr>
          <p:cNvPr id="2" name="Line 22"/>
          <p:cNvSpPr>
            <a:spLocks noChangeShapeType="1"/>
          </p:cNvSpPr>
          <p:nvPr/>
        </p:nvSpPr>
        <p:spPr bwMode="auto">
          <a:xfrm>
            <a:off x="6419215" y="4049395"/>
            <a:ext cx="67945" cy="1494790"/>
          </a:xfrm>
          <a:prstGeom prst="line">
            <a:avLst/>
          </a:prstGeom>
          <a:noFill/>
          <a:ln w="222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 name="AutoShape 10"/>
          <p:cNvSpPr>
            <a:spLocks noChangeArrowheads="1"/>
          </p:cNvSpPr>
          <p:nvPr/>
        </p:nvSpPr>
        <p:spPr bwMode="auto">
          <a:xfrm>
            <a:off x="8041640" y="4182745"/>
            <a:ext cx="4101465" cy="647700"/>
          </a:xfrm>
          <a:prstGeom prst="roundRect">
            <a:avLst>
              <a:gd name="adj" fmla="val 16667"/>
            </a:avLst>
          </a:prstGeom>
          <a:solidFill>
            <a:srgbClr val="00FF00">
              <a:alpha val="30000"/>
            </a:srgbClr>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110000"/>
              </a:lnSpc>
            </a:pPr>
            <a:r>
              <a:rPr lang="en-US" altLang="zh-CN" sz="3000" dirty="0">
                <a:solidFill>
                  <a:srgbClr val="FF0000"/>
                </a:solidFill>
              </a:rPr>
              <a:t>shelter n. </a:t>
            </a:r>
            <a:endParaRPr lang="zh-CN" altLang="en-US" sz="3000" dirty="0">
              <a:solidFill>
                <a:srgbClr val="FF0000"/>
              </a:solidFill>
            </a:endParaRPr>
          </a:p>
        </p:txBody>
      </p:sp>
      <p:sp>
        <p:nvSpPr>
          <p:cNvPr id="5" name="矩形 4">
            <a:extLst>
              <a:ext uri="{FF2B5EF4-FFF2-40B4-BE49-F238E27FC236}">
                <a16:creationId xmlns:a16="http://schemas.microsoft.com/office/drawing/2014/main" xmlns="" id="{ADD9D31A-1753-4525-B347-21723B25A949}"/>
              </a:ext>
            </a:extLst>
          </p:cNvPr>
          <p:cNvSpPr/>
          <p:nvPr/>
        </p:nvSpPr>
        <p:spPr>
          <a:xfrm>
            <a:off x="3396437" y="1983647"/>
            <a:ext cx="954107" cy="553998"/>
          </a:xfrm>
          <a:prstGeom prst="rect">
            <a:avLst/>
          </a:prstGeom>
        </p:spPr>
        <p:txBody>
          <a:bodyPr wrap="none">
            <a:spAutoFit/>
          </a:bodyPr>
          <a:lstStyle/>
          <a:p>
            <a:r>
              <a:rPr lang="zh-CN" altLang="en-US" sz="3000" dirty="0">
                <a:solidFill>
                  <a:srgbClr val="FF0000"/>
                </a:solidFill>
              </a:rPr>
              <a:t>丧失</a:t>
            </a:r>
            <a:endParaRPr lang="zh-CN" altLang="en-US" dirty="0"/>
          </a:p>
        </p:txBody>
      </p:sp>
      <p:sp>
        <p:nvSpPr>
          <p:cNvPr id="28" name="矩形 27">
            <a:extLst>
              <a:ext uri="{FF2B5EF4-FFF2-40B4-BE49-F238E27FC236}">
                <a16:creationId xmlns:a16="http://schemas.microsoft.com/office/drawing/2014/main" xmlns="" id="{337DFFA5-7001-4E86-8475-AB127DBE3BA9}"/>
              </a:ext>
            </a:extLst>
          </p:cNvPr>
          <p:cNvSpPr/>
          <p:nvPr/>
        </p:nvSpPr>
        <p:spPr>
          <a:xfrm>
            <a:off x="3436916" y="1099348"/>
            <a:ext cx="954107" cy="553998"/>
          </a:xfrm>
          <a:prstGeom prst="rect">
            <a:avLst/>
          </a:prstGeom>
        </p:spPr>
        <p:txBody>
          <a:bodyPr wrap="none">
            <a:spAutoFit/>
          </a:bodyPr>
          <a:lstStyle/>
          <a:p>
            <a:r>
              <a:rPr lang="zh-CN" altLang="en-US" sz="3000" dirty="0">
                <a:solidFill>
                  <a:srgbClr val="FF0000"/>
                </a:solidFill>
              </a:rPr>
              <a:t>死亡</a:t>
            </a:r>
            <a:endParaRPr lang="zh-CN" altLang="en-US" dirty="0"/>
          </a:p>
        </p:txBody>
      </p:sp>
      <p:sp>
        <p:nvSpPr>
          <p:cNvPr id="6" name="矩形 5">
            <a:extLst>
              <a:ext uri="{FF2B5EF4-FFF2-40B4-BE49-F238E27FC236}">
                <a16:creationId xmlns:a16="http://schemas.microsoft.com/office/drawing/2014/main" xmlns="" id="{C6ACFD37-B20B-41E7-AB9C-635914E3152B}"/>
              </a:ext>
            </a:extLst>
          </p:cNvPr>
          <p:cNvSpPr/>
          <p:nvPr/>
        </p:nvSpPr>
        <p:spPr>
          <a:xfrm>
            <a:off x="2817474" y="2887751"/>
            <a:ext cx="2108269" cy="553998"/>
          </a:xfrm>
          <a:prstGeom prst="rect">
            <a:avLst/>
          </a:prstGeom>
        </p:spPr>
        <p:txBody>
          <a:bodyPr wrap="none">
            <a:spAutoFit/>
          </a:bodyPr>
          <a:lstStyle/>
          <a:p>
            <a:r>
              <a:rPr lang="zh-CN" altLang="en-US" sz="3000" dirty="0">
                <a:solidFill>
                  <a:srgbClr val="FF0000"/>
                </a:solidFill>
              </a:rPr>
              <a:t>伤害，损失</a:t>
            </a:r>
            <a:endParaRPr lang="zh-CN" altLang="en-US" dirty="0"/>
          </a:p>
        </p:txBody>
      </p:sp>
      <p:sp>
        <p:nvSpPr>
          <p:cNvPr id="7" name="矩形 6">
            <a:extLst>
              <a:ext uri="{FF2B5EF4-FFF2-40B4-BE49-F238E27FC236}">
                <a16:creationId xmlns:a16="http://schemas.microsoft.com/office/drawing/2014/main" xmlns="" id="{DB502874-4DDC-4B54-BE1C-03CBDE2160C4}"/>
              </a:ext>
            </a:extLst>
          </p:cNvPr>
          <p:cNvSpPr/>
          <p:nvPr/>
        </p:nvSpPr>
        <p:spPr>
          <a:xfrm>
            <a:off x="2539417" y="4180895"/>
            <a:ext cx="1980029" cy="535596"/>
          </a:xfrm>
          <a:prstGeom prst="rect">
            <a:avLst/>
          </a:prstGeom>
        </p:spPr>
        <p:txBody>
          <a:bodyPr wrap="none">
            <a:spAutoFit/>
          </a:bodyPr>
          <a:lstStyle/>
          <a:p>
            <a:pPr lvl="0">
              <a:lnSpc>
                <a:spcPct val="110000"/>
              </a:lnSpc>
            </a:pPr>
            <a:r>
              <a:rPr lang="zh-CN" altLang="en-US" sz="2800" dirty="0">
                <a:solidFill>
                  <a:srgbClr val="FF0000"/>
                </a:solidFill>
              </a:rPr>
              <a:t>痛苦；折磨</a:t>
            </a:r>
          </a:p>
        </p:txBody>
      </p:sp>
      <p:sp>
        <p:nvSpPr>
          <p:cNvPr id="8" name="矩形 7">
            <a:extLst>
              <a:ext uri="{FF2B5EF4-FFF2-40B4-BE49-F238E27FC236}">
                <a16:creationId xmlns:a16="http://schemas.microsoft.com/office/drawing/2014/main" xmlns="" id="{6303BE21-1A07-4EFD-A94D-5BB49C0F0636}"/>
              </a:ext>
            </a:extLst>
          </p:cNvPr>
          <p:cNvSpPr/>
          <p:nvPr/>
        </p:nvSpPr>
        <p:spPr>
          <a:xfrm>
            <a:off x="2659062" y="5684662"/>
            <a:ext cx="1980029" cy="523220"/>
          </a:xfrm>
          <a:prstGeom prst="rect">
            <a:avLst/>
          </a:prstGeom>
        </p:spPr>
        <p:txBody>
          <a:bodyPr wrap="none">
            <a:spAutoFit/>
          </a:bodyPr>
          <a:lstStyle/>
          <a:p>
            <a:r>
              <a:rPr lang="zh-CN" altLang="en-US" sz="2800" dirty="0">
                <a:solidFill>
                  <a:srgbClr val="FF0000"/>
                </a:solidFill>
              </a:rPr>
              <a:t>保护，防护</a:t>
            </a:r>
            <a:endParaRPr lang="zh-CN" altLang="en-US" dirty="0"/>
          </a:p>
        </p:txBody>
      </p:sp>
      <p:pic>
        <p:nvPicPr>
          <p:cNvPr id="9" name="图片 8">
            <a:extLst>
              <a:ext uri="{FF2B5EF4-FFF2-40B4-BE49-F238E27FC236}">
                <a16:creationId xmlns:a16="http://schemas.microsoft.com/office/drawing/2014/main" xmlns="" id="{9C5CC948-47A7-4C19-8068-066E4648E3A1}"/>
              </a:ext>
            </a:extLst>
          </p:cNvPr>
          <p:cNvPicPr>
            <a:picLocks noChangeAspect="1"/>
          </p:cNvPicPr>
          <p:nvPr/>
        </p:nvPicPr>
        <p:blipFill rotWithShape="1">
          <a:blip r:embed="rId2"/>
          <a:srcRect l="5920" b="11860"/>
          <a:stretch/>
        </p:blipFill>
        <p:spPr>
          <a:xfrm>
            <a:off x="6871138" y="604918"/>
            <a:ext cx="5057628" cy="3160527"/>
          </a:xfrm>
          <a:prstGeom prst="rect">
            <a:avLst/>
          </a:prstGeom>
        </p:spPr>
      </p:pic>
      <p:sp>
        <p:nvSpPr>
          <p:cNvPr id="10" name="文本框 9">
            <a:extLst>
              <a:ext uri="{FF2B5EF4-FFF2-40B4-BE49-F238E27FC236}">
                <a16:creationId xmlns:a16="http://schemas.microsoft.com/office/drawing/2014/main" xmlns="" id="{8D76E1BC-4D99-464E-A170-209774734B7C}"/>
              </a:ext>
            </a:extLst>
          </p:cNvPr>
          <p:cNvSpPr txBox="1"/>
          <p:nvPr/>
        </p:nvSpPr>
        <p:spPr>
          <a:xfrm>
            <a:off x="7317657" y="3482350"/>
            <a:ext cx="4008149" cy="523220"/>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altLang="zh-CN" sz="2800" dirty="0"/>
              <a:t>vehicle on</a:t>
            </a:r>
            <a:r>
              <a:rPr lang="zh-CN" altLang="en-US" sz="2800" dirty="0"/>
              <a:t> </a:t>
            </a:r>
            <a:r>
              <a:rPr lang="en-US" altLang="zh-CN" sz="2800" dirty="0"/>
              <a:t>earthquake</a:t>
            </a:r>
            <a:r>
              <a:rPr lang="zh-CN" altLang="en-US" sz="2800" dirty="0"/>
              <a:t> </a:t>
            </a:r>
            <a:r>
              <a:rPr lang="en-US" altLang="zh-CN" sz="2800" dirty="0"/>
              <a:t>site</a:t>
            </a:r>
            <a:endParaRPr lang="zh-CN" altLang="en-US" sz="2800" dirty="0"/>
          </a:p>
        </p:txBody>
      </p:sp>
      <p:sp>
        <p:nvSpPr>
          <p:cNvPr id="11" name="矩形 10">
            <a:extLst>
              <a:ext uri="{FF2B5EF4-FFF2-40B4-BE49-F238E27FC236}">
                <a16:creationId xmlns:a16="http://schemas.microsoft.com/office/drawing/2014/main" xmlns="" id="{776471CE-9480-43E8-909C-C0D8F3536C26}"/>
              </a:ext>
            </a:extLst>
          </p:cNvPr>
          <p:cNvSpPr/>
          <p:nvPr/>
        </p:nvSpPr>
        <p:spPr>
          <a:xfrm>
            <a:off x="9234435" y="736964"/>
            <a:ext cx="954107" cy="553998"/>
          </a:xfrm>
          <a:prstGeom prst="rect">
            <a:avLst/>
          </a:prstGeom>
        </p:spPr>
        <p:txBody>
          <a:bodyPr wrap="none">
            <a:spAutoFit/>
          </a:bodyPr>
          <a:lstStyle/>
          <a:p>
            <a:r>
              <a:rPr lang="zh-CN" altLang="en-US" sz="3000" dirty="0">
                <a:solidFill>
                  <a:srgbClr val="FF0000"/>
                </a:solidFill>
              </a:rPr>
              <a:t>车辆</a:t>
            </a:r>
            <a:endParaRPr lang="zh-CN" altLang="en-US" dirty="0"/>
          </a:p>
        </p:txBody>
      </p:sp>
      <p:sp>
        <p:nvSpPr>
          <p:cNvPr id="13" name="矩形 12">
            <a:extLst>
              <a:ext uri="{FF2B5EF4-FFF2-40B4-BE49-F238E27FC236}">
                <a16:creationId xmlns:a16="http://schemas.microsoft.com/office/drawing/2014/main" xmlns="" id="{4E54FCF2-6F92-4B40-9E52-A757CD07B0A4}"/>
              </a:ext>
            </a:extLst>
          </p:cNvPr>
          <p:cNvSpPr/>
          <p:nvPr/>
        </p:nvSpPr>
        <p:spPr>
          <a:xfrm>
            <a:off x="9669781" y="2037910"/>
            <a:ext cx="2108269" cy="553998"/>
          </a:xfrm>
          <a:prstGeom prst="rect">
            <a:avLst/>
          </a:prstGeom>
        </p:spPr>
        <p:txBody>
          <a:bodyPr wrap="none">
            <a:spAutoFit/>
          </a:bodyPr>
          <a:lstStyle/>
          <a:p>
            <a:r>
              <a:rPr lang="zh-CN" altLang="en-US" sz="3000" dirty="0">
                <a:solidFill>
                  <a:srgbClr val="FF0000"/>
                </a:solidFill>
              </a:rPr>
              <a:t>场所，地点</a:t>
            </a:r>
            <a:endParaRPr lang="zh-CN" altLang="en-US" dirty="0"/>
          </a:p>
        </p:txBody>
      </p:sp>
      <p:sp>
        <p:nvSpPr>
          <p:cNvPr id="14" name="矩形 13">
            <a:extLst>
              <a:ext uri="{FF2B5EF4-FFF2-40B4-BE49-F238E27FC236}">
                <a16:creationId xmlns:a16="http://schemas.microsoft.com/office/drawing/2014/main" xmlns="" id="{90E854BE-AE84-4120-BCE1-895AAEDA21EE}"/>
              </a:ext>
            </a:extLst>
          </p:cNvPr>
          <p:cNvSpPr/>
          <p:nvPr/>
        </p:nvSpPr>
        <p:spPr>
          <a:xfrm>
            <a:off x="9836081" y="3116163"/>
            <a:ext cx="2108269" cy="553998"/>
          </a:xfrm>
          <a:prstGeom prst="rect">
            <a:avLst/>
          </a:prstGeom>
        </p:spPr>
        <p:txBody>
          <a:bodyPr wrap="none">
            <a:spAutoFit/>
          </a:bodyPr>
          <a:lstStyle/>
          <a:p>
            <a:r>
              <a:rPr lang="zh-CN" altLang="en-US" sz="3000" dirty="0">
                <a:solidFill>
                  <a:srgbClr val="FF0000"/>
                </a:solidFill>
              </a:rPr>
              <a:t>职责，义务</a:t>
            </a:r>
            <a:endParaRPr lang="zh-CN" altLang="en-US" dirty="0"/>
          </a:p>
        </p:txBody>
      </p:sp>
      <p:sp>
        <p:nvSpPr>
          <p:cNvPr id="15" name="矩形 14">
            <a:extLst>
              <a:ext uri="{FF2B5EF4-FFF2-40B4-BE49-F238E27FC236}">
                <a16:creationId xmlns:a16="http://schemas.microsoft.com/office/drawing/2014/main" xmlns="" id="{A996ACDA-AC28-4475-8AB7-7575803E3045}"/>
              </a:ext>
            </a:extLst>
          </p:cNvPr>
          <p:cNvSpPr/>
          <p:nvPr/>
        </p:nvSpPr>
        <p:spPr>
          <a:xfrm>
            <a:off x="9614337" y="4278055"/>
            <a:ext cx="2646878" cy="584775"/>
          </a:xfrm>
          <a:prstGeom prst="rect">
            <a:avLst/>
          </a:prstGeom>
        </p:spPr>
        <p:txBody>
          <a:bodyPr wrap="none">
            <a:spAutoFit/>
          </a:bodyPr>
          <a:lstStyle/>
          <a:p>
            <a:r>
              <a:rPr lang="zh-CN" altLang="en-US" sz="3200" dirty="0">
                <a:solidFill>
                  <a:srgbClr val="FF0000"/>
                </a:solidFill>
              </a:rPr>
              <a:t>躲避，庇护所</a:t>
            </a:r>
          </a:p>
        </p:txBody>
      </p:sp>
      <p:sp>
        <p:nvSpPr>
          <p:cNvPr id="16" name="矩形 15">
            <a:extLst>
              <a:ext uri="{FF2B5EF4-FFF2-40B4-BE49-F238E27FC236}">
                <a16:creationId xmlns:a16="http://schemas.microsoft.com/office/drawing/2014/main" xmlns="" id="{5A42D07C-29CF-4415-883E-F93D6C09385C}"/>
              </a:ext>
            </a:extLst>
          </p:cNvPr>
          <p:cNvSpPr/>
          <p:nvPr/>
        </p:nvSpPr>
        <p:spPr>
          <a:xfrm>
            <a:off x="9897502" y="4998085"/>
            <a:ext cx="2108269" cy="553998"/>
          </a:xfrm>
          <a:prstGeom prst="rect">
            <a:avLst/>
          </a:prstGeom>
        </p:spPr>
        <p:txBody>
          <a:bodyPr wrap="none">
            <a:spAutoFit/>
          </a:bodyPr>
          <a:lstStyle/>
          <a:p>
            <a:r>
              <a:rPr lang="zh-CN" altLang="en-US" sz="3000" dirty="0">
                <a:solidFill>
                  <a:srgbClr val="FF0000"/>
                </a:solidFill>
              </a:rPr>
              <a:t>过程，进程</a:t>
            </a:r>
            <a:endParaRPr lang="zh-CN" altLang="en-US" dirty="0"/>
          </a:p>
        </p:txBody>
      </p:sp>
      <p:sp>
        <p:nvSpPr>
          <p:cNvPr id="18" name="矩形 17">
            <a:extLst>
              <a:ext uri="{FF2B5EF4-FFF2-40B4-BE49-F238E27FC236}">
                <a16:creationId xmlns:a16="http://schemas.microsoft.com/office/drawing/2014/main" xmlns="" id="{F82469FD-6131-476E-8B0D-1934B8D15C8A}"/>
              </a:ext>
            </a:extLst>
          </p:cNvPr>
          <p:cNvSpPr/>
          <p:nvPr/>
        </p:nvSpPr>
        <p:spPr>
          <a:xfrm>
            <a:off x="6096000" y="5804535"/>
            <a:ext cx="2108269" cy="553998"/>
          </a:xfrm>
          <a:prstGeom prst="rect">
            <a:avLst/>
          </a:prstGeom>
        </p:spPr>
        <p:txBody>
          <a:bodyPr wrap="none">
            <a:spAutoFit/>
          </a:bodyPr>
          <a:lstStyle/>
          <a:p>
            <a:r>
              <a:rPr lang="zh-CN" altLang="en-US" sz="3000" dirty="0">
                <a:solidFill>
                  <a:srgbClr val="FF0000"/>
                </a:solidFill>
              </a:rPr>
              <a:t>较量；战斗</a:t>
            </a:r>
            <a:endParaRPr lang="zh-CN" alt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63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63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63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63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63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63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9"/>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10"/>
                                        </p:tgtEl>
                                        <p:attrNameLst>
                                          <p:attrName>style.visibility</p:attrName>
                                        </p:attrNameLst>
                                      </p:cBhvr>
                                      <p:to>
                                        <p:strVal val="hidden"/>
                                      </p:to>
                                    </p:set>
                                  </p:childTnLst>
                                </p:cTn>
                              </p:par>
                              <p:par>
                                <p:cTn id="63" presetID="1" presetClass="exit" presetSubtype="0" fill="hold" grpId="2" nodeType="withEffect">
                                  <p:stCondLst>
                                    <p:cond delay="0"/>
                                  </p:stCondLst>
                                  <p:childTnLst>
                                    <p:set>
                                      <p:cBhvr>
                                        <p:cTn id="64" dur="1" fill="hold">
                                          <p:stCondLst>
                                            <p:cond delay="0"/>
                                          </p:stCondLst>
                                        </p:cTn>
                                        <p:tgtEl>
                                          <p:spTgt spid="10"/>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2631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5"/>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226318"/>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16"/>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226313"/>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10" grpId="0" animBg="1"/>
      <p:bldP spid="226311" grpId="0" animBg="1"/>
      <p:bldP spid="226312" grpId="0" animBg="1"/>
      <p:bldP spid="226313" grpId="0" animBg="1"/>
      <p:bldP spid="226314" grpId="0" animBg="1"/>
      <p:bldP spid="226315" grpId="0" animBg="1"/>
      <p:bldP spid="226316" grpId="0" animBg="1"/>
      <p:bldP spid="226317" grpId="0" animBg="1"/>
      <p:bldP spid="226318" grpId="0" animBg="1"/>
      <p:bldP spid="24" grpId="0" animBg="1"/>
      <p:bldP spid="3" grpId="0" animBg="1"/>
      <p:bldP spid="5" grpId="0"/>
      <p:bldP spid="28" grpId="0"/>
      <p:bldP spid="6" grpId="0"/>
      <p:bldP spid="7" grpId="0"/>
      <p:bldP spid="8" grpId="0"/>
      <p:bldP spid="10" grpId="0" animBg="1"/>
      <p:bldP spid="10" grpId="1" animBg="1"/>
      <p:bldP spid="10" grpId="2" animBg="1"/>
      <p:bldP spid="11" grpId="0"/>
      <p:bldP spid="13" grpId="0"/>
      <p:bldP spid="14" grpId="0"/>
      <p:bldP spid="15" grpId="0"/>
      <p:bldP spid="16"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85850" y="844550"/>
            <a:ext cx="10591800" cy="4524315"/>
          </a:xfrm>
          <a:prstGeom prst="rect">
            <a:avLst/>
          </a:prstGeom>
          <a:noFill/>
        </p:spPr>
        <p:txBody>
          <a:bodyPr wrap="square" rtlCol="0">
            <a:spAutoFit/>
          </a:bodyPr>
          <a:lstStyle/>
          <a:p>
            <a:pPr algn="just"/>
            <a:r>
              <a:rPr lang="en-US" altLang="zh-CN" sz="3600" dirty="0"/>
              <a:t>     Some natural disasters can cause </a:t>
            </a:r>
            <a:r>
              <a:rPr lang="en-US" altLang="zh-CN" sz="3600" dirty="0">
                <a:solidFill>
                  <a:srgbClr val="0070C0"/>
                </a:solidFill>
              </a:rPr>
              <a:t>death</a:t>
            </a:r>
            <a:r>
              <a:rPr lang="en-US" altLang="zh-CN" sz="3600" dirty="0"/>
              <a:t> and other </a:t>
            </a:r>
            <a:r>
              <a:rPr lang="en-US" altLang="zh-CN" sz="3600" dirty="0">
                <a:solidFill>
                  <a:srgbClr val="0070C0"/>
                </a:solidFill>
              </a:rPr>
              <a:t>loss</a:t>
            </a:r>
            <a:r>
              <a:rPr lang="en-US" altLang="zh-CN" sz="3600" dirty="0"/>
              <a:t> and </a:t>
            </a:r>
            <a:r>
              <a:rPr lang="en-US" altLang="zh-CN" sz="3600" dirty="0">
                <a:solidFill>
                  <a:srgbClr val="0070C0"/>
                </a:solidFill>
              </a:rPr>
              <a:t>damage</a:t>
            </a:r>
            <a:r>
              <a:rPr lang="en-US" altLang="zh-CN" sz="3600" dirty="0"/>
              <a:t>. It also brings </a:t>
            </a:r>
            <a:r>
              <a:rPr lang="en-US" altLang="zh-CN" sz="3600" dirty="0">
                <a:solidFill>
                  <a:srgbClr val="0070C0"/>
                </a:solidFill>
              </a:rPr>
              <a:t>suffering</a:t>
            </a:r>
            <a:r>
              <a:rPr lang="en-US" altLang="zh-CN" sz="3600" dirty="0"/>
              <a:t> for survivors. So we need to know</a:t>
            </a:r>
            <a:r>
              <a:rPr lang="zh-CN" altLang="en-US" sz="3600" dirty="0"/>
              <a:t> </a:t>
            </a:r>
            <a:r>
              <a:rPr lang="en-US" altLang="zh-CN" sz="3600" dirty="0"/>
              <a:t>some</a:t>
            </a:r>
            <a:r>
              <a:rPr lang="zh-CN" altLang="en-US" sz="3600" dirty="0"/>
              <a:t> </a:t>
            </a:r>
            <a:r>
              <a:rPr lang="en-US" altLang="zh-CN" sz="3600" dirty="0"/>
              <a:t>knowledge about </a:t>
            </a:r>
            <a:r>
              <a:rPr lang="en-US" altLang="zh-CN" sz="3600" dirty="0">
                <a:solidFill>
                  <a:srgbClr val="0070C0"/>
                </a:solidFill>
              </a:rPr>
              <a:t>self-protection</a:t>
            </a:r>
            <a:r>
              <a:rPr lang="en-US" altLang="zh-CN" sz="3600" dirty="0"/>
              <a:t>. </a:t>
            </a:r>
          </a:p>
          <a:p>
            <a:pPr algn="just"/>
            <a:r>
              <a:rPr lang="en-US" altLang="zh-CN" sz="3600" dirty="0"/>
              <a:t>       After the disaster, the rescue team and </a:t>
            </a:r>
            <a:r>
              <a:rPr lang="en-US" altLang="zh-CN" sz="3600" dirty="0">
                <a:solidFill>
                  <a:srgbClr val="0070C0"/>
                </a:solidFill>
              </a:rPr>
              <a:t>vehicles</a:t>
            </a:r>
            <a:r>
              <a:rPr lang="en-US" altLang="zh-CN" sz="3600" dirty="0"/>
              <a:t> would arrive at the </a:t>
            </a:r>
            <a:r>
              <a:rPr lang="en-US" altLang="zh-CN" sz="3600" dirty="0">
                <a:solidFill>
                  <a:srgbClr val="0070C0"/>
                </a:solidFill>
              </a:rPr>
              <a:t>site</a:t>
            </a:r>
            <a:r>
              <a:rPr lang="en-US" altLang="zh-CN" sz="3600" dirty="0"/>
              <a:t>. Their </a:t>
            </a:r>
            <a:r>
              <a:rPr lang="en-US" altLang="zh-CN" sz="3600" dirty="0">
                <a:solidFill>
                  <a:srgbClr val="0070C0"/>
                </a:solidFill>
              </a:rPr>
              <a:t>duty</a:t>
            </a:r>
            <a:r>
              <a:rPr lang="en-US" altLang="zh-CN" sz="3600" dirty="0"/>
              <a:t> is to save lives and reduce </a:t>
            </a:r>
            <a:r>
              <a:rPr lang="en-US" altLang="zh-CN" sz="3600" dirty="0">
                <a:solidFill>
                  <a:srgbClr val="0070C0"/>
                </a:solidFill>
              </a:rPr>
              <a:t>suffering</a:t>
            </a:r>
            <a:r>
              <a:rPr lang="en-US" altLang="zh-CN" sz="3600" dirty="0"/>
              <a:t>.  The </a:t>
            </a:r>
            <a:r>
              <a:rPr lang="en-US" altLang="zh-CN" sz="3600" dirty="0">
                <a:solidFill>
                  <a:srgbClr val="0070C0"/>
                </a:solidFill>
              </a:rPr>
              <a:t>process</a:t>
            </a:r>
            <a:r>
              <a:rPr lang="en-US" altLang="zh-CN" sz="3600" dirty="0"/>
              <a:t> is challenging since it is a </a:t>
            </a:r>
            <a:r>
              <a:rPr lang="en-US" altLang="zh-CN" sz="3600" dirty="0">
                <a:solidFill>
                  <a:srgbClr val="0070C0"/>
                </a:solidFill>
              </a:rPr>
              <a:t>battle</a:t>
            </a:r>
            <a:r>
              <a:rPr lang="en-US" altLang="zh-CN" sz="3600" dirty="0"/>
              <a:t> against time.</a:t>
            </a:r>
          </a:p>
        </p:txBody>
      </p:sp>
      <p:sp>
        <p:nvSpPr>
          <p:cNvPr id="3" name="文本框 2">
            <a:extLst>
              <a:ext uri="{FF2B5EF4-FFF2-40B4-BE49-F238E27FC236}">
                <a16:creationId xmlns:a16="http://schemas.microsoft.com/office/drawing/2014/main" xmlns="" id="{D23F26B5-6EAD-4EE5-884E-F0CF1602FFC5}"/>
              </a:ext>
            </a:extLst>
          </p:cNvPr>
          <p:cNvSpPr txBox="1"/>
          <p:nvPr/>
        </p:nvSpPr>
        <p:spPr>
          <a:xfrm>
            <a:off x="360000" y="165600"/>
            <a:ext cx="9201558" cy="584775"/>
          </a:xfrm>
          <a:prstGeom prst="rect">
            <a:avLst/>
          </a:prstGeom>
          <a:noFill/>
        </p:spPr>
        <p:txBody>
          <a:bodyPr wrap="none" rtlCol="0">
            <a:spAutoFit/>
          </a:bodyPr>
          <a:lstStyle/>
          <a:p>
            <a:r>
              <a:rPr lang="en-US" altLang="zh-CN" sz="3200" dirty="0">
                <a:solidFill>
                  <a:srgbClr val="002060"/>
                </a:solidFill>
                <a:latin typeface="Arial" panose="020B0604020202020204" pitchFamily="34" charset="0"/>
                <a:cs typeface="Arial" panose="020B0604020202020204" pitchFamily="34" charset="0"/>
              </a:rPr>
              <a:t>Understand the meanings of the words in context.</a:t>
            </a:r>
            <a:endParaRPr lang="zh-CN" altLang="en-US" sz="3200" dirty="0">
              <a:solidFill>
                <a:srgbClr val="002060"/>
              </a:solidFill>
              <a:latin typeface="Arial" panose="020B0604020202020204" pitchFamily="34" charset="0"/>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Text Box 2"/>
          <p:cNvSpPr txBox="1">
            <a:spLocks noChangeArrowheads="1"/>
          </p:cNvSpPr>
          <p:nvPr/>
        </p:nvSpPr>
        <p:spPr bwMode="auto">
          <a:xfrm>
            <a:off x="581891" y="115889"/>
            <a:ext cx="11232573" cy="662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pPr>
            <a:r>
              <a:rPr lang="en-US" altLang="zh-CN" sz="3400" dirty="0">
                <a:solidFill>
                  <a:srgbClr val="0000FF"/>
                </a:solidFill>
                <a:latin typeface="Arial" panose="020B0604020202090204" pitchFamily="34" charset="0"/>
                <a:cs typeface="Arial" panose="020B0604020202090204" pitchFamily="34" charset="0"/>
              </a:rPr>
              <a:t>Some words about journey to Antarctica.</a:t>
            </a:r>
          </a:p>
        </p:txBody>
      </p:sp>
      <p:sp>
        <p:nvSpPr>
          <p:cNvPr id="226310" name="AutoShape 6"/>
          <p:cNvSpPr>
            <a:spLocks noChangeArrowheads="1"/>
          </p:cNvSpPr>
          <p:nvPr/>
        </p:nvSpPr>
        <p:spPr bwMode="auto">
          <a:xfrm>
            <a:off x="658813" y="1030792"/>
            <a:ext cx="3960813" cy="647700"/>
          </a:xfrm>
          <a:prstGeom prst="roundRect">
            <a:avLst>
              <a:gd name="adj" fmla="val 16667"/>
            </a:avLst>
          </a:prstGeom>
          <a:solidFill>
            <a:srgbClr val="00FF00">
              <a:alpha val="19000"/>
            </a:srgbClr>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10000"/>
              </a:lnSpc>
            </a:pPr>
            <a:r>
              <a:rPr lang="en-US" altLang="zh-CN" sz="3000" dirty="0">
                <a:solidFill>
                  <a:srgbClr val="FF0000"/>
                </a:solidFill>
              </a:rPr>
              <a:t>  </a:t>
            </a:r>
            <a:r>
              <a:rPr lang="en-US" altLang="zh-CN" sz="2800" dirty="0">
                <a:solidFill>
                  <a:srgbClr val="FF0000"/>
                </a:solidFill>
                <a:latin typeface="Arial" panose="020B0604020202090204" pitchFamily="34" charset="0"/>
                <a:cs typeface="Arial" panose="020B0604020202090204" pitchFamily="34" charset="0"/>
              </a:rPr>
              <a:t>continent n. </a:t>
            </a:r>
            <a:r>
              <a:rPr lang="zh-CN" altLang="en-US" sz="2800" dirty="0">
                <a:solidFill>
                  <a:srgbClr val="FF0000"/>
                </a:solidFill>
                <a:latin typeface="Arial" panose="020B0604020202090204" pitchFamily="34" charset="0"/>
                <a:cs typeface="Arial" panose="020B0604020202090204" pitchFamily="34" charset="0"/>
              </a:rPr>
              <a:t>洲，大陆</a:t>
            </a:r>
          </a:p>
        </p:txBody>
      </p:sp>
      <p:sp>
        <p:nvSpPr>
          <p:cNvPr id="226311" name="AutoShape 7"/>
          <p:cNvSpPr>
            <a:spLocks noChangeArrowheads="1"/>
          </p:cNvSpPr>
          <p:nvPr/>
        </p:nvSpPr>
        <p:spPr bwMode="auto">
          <a:xfrm>
            <a:off x="336557" y="1935128"/>
            <a:ext cx="4533899" cy="647700"/>
          </a:xfrm>
          <a:prstGeom prst="roundRect">
            <a:avLst>
              <a:gd name="adj" fmla="val 16667"/>
            </a:avLst>
          </a:prstGeom>
          <a:solidFill>
            <a:srgbClr val="00FF00">
              <a:alpha val="19000"/>
            </a:srgbClr>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10000"/>
              </a:lnSpc>
            </a:pPr>
            <a:r>
              <a:rPr lang="en-US" altLang="zh-CN" sz="3000" dirty="0"/>
              <a:t>pole n.</a:t>
            </a:r>
            <a:r>
              <a:rPr lang="en-US" altLang="zh-CN" sz="3000" dirty="0">
                <a:solidFill>
                  <a:srgbClr val="FF0000"/>
                </a:solidFill>
              </a:rPr>
              <a:t> polar adj. </a:t>
            </a:r>
            <a:r>
              <a:rPr lang="zh-CN" altLang="en-US" sz="3000" dirty="0">
                <a:solidFill>
                  <a:srgbClr val="FF0000"/>
                </a:solidFill>
              </a:rPr>
              <a:t>极地的</a:t>
            </a:r>
          </a:p>
        </p:txBody>
      </p:sp>
      <p:sp>
        <p:nvSpPr>
          <p:cNvPr id="226312" name="AutoShape 8"/>
          <p:cNvSpPr>
            <a:spLocks noChangeArrowheads="1"/>
          </p:cNvSpPr>
          <p:nvPr/>
        </p:nvSpPr>
        <p:spPr bwMode="auto">
          <a:xfrm>
            <a:off x="536573" y="3846757"/>
            <a:ext cx="3257550" cy="1079500"/>
          </a:xfrm>
          <a:prstGeom prst="roundRect">
            <a:avLst>
              <a:gd name="adj" fmla="val 16667"/>
            </a:avLst>
          </a:prstGeom>
          <a:solidFill>
            <a:srgbClr val="00FF00">
              <a:alpha val="19000"/>
            </a:srgbClr>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110000"/>
              </a:lnSpc>
            </a:pPr>
            <a:endParaRPr lang="en-US" altLang="zh-CN" sz="2800" dirty="0">
              <a:solidFill>
                <a:srgbClr val="FF0000"/>
              </a:solidFill>
            </a:endParaRPr>
          </a:p>
          <a:p>
            <a:pPr>
              <a:lnSpc>
                <a:spcPct val="110000"/>
              </a:lnSpc>
            </a:pPr>
            <a:r>
              <a:rPr lang="en-US" altLang="zh-CN" sz="2800" dirty="0">
                <a:solidFill>
                  <a:srgbClr val="FF0000"/>
                </a:solidFill>
              </a:rPr>
              <a:t>exploration n. </a:t>
            </a:r>
            <a:r>
              <a:rPr lang="zh-CN" altLang="en-US" sz="2800" dirty="0">
                <a:solidFill>
                  <a:srgbClr val="FF0000"/>
                </a:solidFill>
              </a:rPr>
              <a:t>探险</a:t>
            </a:r>
          </a:p>
          <a:p>
            <a:pPr>
              <a:lnSpc>
                <a:spcPct val="110000"/>
              </a:lnSpc>
            </a:pPr>
            <a:r>
              <a:rPr lang="en-US" altLang="zh-CN" sz="2800" dirty="0">
                <a:solidFill>
                  <a:srgbClr val="FF0000"/>
                </a:solidFill>
              </a:rPr>
              <a:t>explorer n. </a:t>
            </a:r>
            <a:r>
              <a:rPr lang="zh-CN" altLang="en-US" sz="2800" dirty="0">
                <a:solidFill>
                  <a:srgbClr val="FF0000"/>
                </a:solidFill>
              </a:rPr>
              <a:t>探险者</a:t>
            </a:r>
          </a:p>
          <a:p>
            <a:pPr>
              <a:lnSpc>
                <a:spcPct val="110000"/>
              </a:lnSpc>
            </a:pPr>
            <a:endParaRPr lang="zh-CN" altLang="en-US" sz="3000" dirty="0">
              <a:solidFill>
                <a:srgbClr val="FF0000"/>
              </a:solidFill>
            </a:endParaRPr>
          </a:p>
        </p:txBody>
      </p:sp>
      <p:sp>
        <p:nvSpPr>
          <p:cNvPr id="226313" name="AutoShape 9"/>
          <p:cNvSpPr>
            <a:spLocks noChangeArrowheads="1"/>
          </p:cNvSpPr>
          <p:nvPr/>
        </p:nvSpPr>
        <p:spPr bwMode="auto">
          <a:xfrm>
            <a:off x="8351840" y="4121123"/>
            <a:ext cx="3204369" cy="877302"/>
          </a:xfrm>
          <a:prstGeom prst="roundRect">
            <a:avLst>
              <a:gd name="adj" fmla="val 16667"/>
            </a:avLst>
          </a:prstGeom>
          <a:solidFill>
            <a:srgbClr val="00FF00">
              <a:alpha val="30000"/>
            </a:srgbClr>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110000"/>
              </a:lnSpc>
            </a:pPr>
            <a:r>
              <a:rPr lang="en-US" altLang="zh-CN" sz="3000" dirty="0">
                <a:solidFill>
                  <a:srgbClr val="FF0000"/>
                </a:solidFill>
              </a:rPr>
              <a:t> boot  </a:t>
            </a:r>
            <a:r>
              <a:rPr lang="en-US" altLang="zh-CN" sz="3000" i="1" dirty="0">
                <a:solidFill>
                  <a:srgbClr val="FF0000"/>
                </a:solidFill>
              </a:rPr>
              <a:t>n.</a:t>
            </a:r>
            <a:r>
              <a:rPr lang="en-US" altLang="zh-CN" sz="3000" dirty="0">
                <a:solidFill>
                  <a:srgbClr val="FF0000"/>
                </a:solidFill>
              </a:rPr>
              <a:t> </a:t>
            </a:r>
            <a:r>
              <a:rPr lang="zh-CN" altLang="en-US" sz="3000" dirty="0">
                <a:solidFill>
                  <a:srgbClr val="FF0000"/>
                </a:solidFill>
              </a:rPr>
              <a:t>靴子</a:t>
            </a:r>
          </a:p>
        </p:txBody>
      </p:sp>
      <p:sp>
        <p:nvSpPr>
          <p:cNvPr id="226314" name="AutoShape 10"/>
          <p:cNvSpPr>
            <a:spLocks noChangeArrowheads="1"/>
          </p:cNvSpPr>
          <p:nvPr/>
        </p:nvSpPr>
        <p:spPr bwMode="auto">
          <a:xfrm>
            <a:off x="8215319" y="727291"/>
            <a:ext cx="2967031" cy="1137157"/>
          </a:xfrm>
          <a:prstGeom prst="roundRect">
            <a:avLst>
              <a:gd name="adj" fmla="val 16667"/>
            </a:avLst>
          </a:prstGeom>
          <a:solidFill>
            <a:srgbClr val="00FF00">
              <a:alpha val="30000"/>
            </a:srgbClr>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110000"/>
              </a:lnSpc>
            </a:pPr>
            <a:endParaRPr lang="en-US" altLang="zh-CN" sz="3000" dirty="0">
              <a:solidFill>
                <a:srgbClr val="FF0000"/>
              </a:solidFill>
            </a:endParaRPr>
          </a:p>
          <a:p>
            <a:pPr>
              <a:lnSpc>
                <a:spcPct val="110000"/>
              </a:lnSpc>
            </a:pPr>
            <a:r>
              <a:rPr lang="en-US" altLang="zh-CN" sz="3000" dirty="0">
                <a:solidFill>
                  <a:srgbClr val="FF0000"/>
                </a:solidFill>
              </a:rPr>
              <a:t>preparation  </a:t>
            </a:r>
            <a:r>
              <a:rPr lang="en-US" altLang="zh-CN" sz="3000" i="1" dirty="0">
                <a:solidFill>
                  <a:srgbClr val="FF0000"/>
                </a:solidFill>
              </a:rPr>
              <a:t>n.</a:t>
            </a:r>
            <a:r>
              <a:rPr lang="en-US" altLang="zh-CN" sz="3000" dirty="0">
                <a:solidFill>
                  <a:srgbClr val="FF0000"/>
                </a:solidFill>
              </a:rPr>
              <a:t> </a:t>
            </a:r>
          </a:p>
          <a:p>
            <a:pPr>
              <a:lnSpc>
                <a:spcPct val="110000"/>
              </a:lnSpc>
            </a:pPr>
            <a:r>
              <a:rPr lang="zh-CN" altLang="en-US" sz="3000" dirty="0">
                <a:solidFill>
                  <a:srgbClr val="FF0000"/>
                </a:solidFill>
              </a:rPr>
              <a:t>预备，准备</a:t>
            </a:r>
            <a:endParaRPr lang="en-US" altLang="zh-CN" sz="3000" dirty="0">
              <a:solidFill>
                <a:srgbClr val="FF0000"/>
              </a:solidFill>
            </a:endParaRPr>
          </a:p>
          <a:p>
            <a:pPr>
              <a:lnSpc>
                <a:spcPct val="110000"/>
              </a:lnSpc>
            </a:pPr>
            <a:endParaRPr lang="zh-CN" altLang="en-US" sz="3000" dirty="0">
              <a:solidFill>
                <a:srgbClr val="FF0000"/>
              </a:solidFill>
            </a:endParaRPr>
          </a:p>
        </p:txBody>
      </p:sp>
      <p:sp>
        <p:nvSpPr>
          <p:cNvPr id="226315" name="AutoShape 11"/>
          <p:cNvSpPr>
            <a:spLocks noChangeArrowheads="1"/>
          </p:cNvSpPr>
          <p:nvPr/>
        </p:nvSpPr>
        <p:spPr bwMode="auto">
          <a:xfrm>
            <a:off x="247651" y="2858006"/>
            <a:ext cx="4511672" cy="647700"/>
          </a:xfrm>
          <a:prstGeom prst="roundRect">
            <a:avLst>
              <a:gd name="adj" fmla="val 16667"/>
            </a:avLst>
          </a:prstGeom>
          <a:solidFill>
            <a:srgbClr val="00FF00">
              <a:alpha val="30000"/>
            </a:srgbClr>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110000"/>
              </a:lnSpc>
            </a:pPr>
            <a:endParaRPr lang="en-US" altLang="zh-CN" sz="3000" dirty="0">
              <a:solidFill>
                <a:srgbClr val="FF0000"/>
              </a:solidFill>
            </a:endParaRPr>
          </a:p>
          <a:p>
            <a:pPr algn="ctr">
              <a:lnSpc>
                <a:spcPct val="110000"/>
              </a:lnSpc>
            </a:pPr>
            <a:r>
              <a:rPr lang="en-US" altLang="zh-CN" sz="3000" dirty="0">
                <a:solidFill>
                  <a:srgbClr val="FF0000"/>
                </a:solidFill>
              </a:rPr>
              <a:t>distant  adj. </a:t>
            </a:r>
            <a:r>
              <a:rPr lang="zh-CN" altLang="en-US" sz="3000" dirty="0">
                <a:solidFill>
                  <a:srgbClr val="FF0000"/>
                </a:solidFill>
              </a:rPr>
              <a:t>久远的，遥远的</a:t>
            </a:r>
          </a:p>
          <a:p>
            <a:pPr algn="ctr">
              <a:lnSpc>
                <a:spcPct val="110000"/>
              </a:lnSpc>
            </a:pPr>
            <a:endParaRPr lang="zh-CN" altLang="en-US" sz="3000" dirty="0">
              <a:solidFill>
                <a:srgbClr val="FF0000"/>
              </a:solidFill>
            </a:endParaRPr>
          </a:p>
        </p:txBody>
      </p:sp>
      <p:sp>
        <p:nvSpPr>
          <p:cNvPr id="226316" name="AutoShape 12"/>
          <p:cNvSpPr>
            <a:spLocks noChangeArrowheads="1"/>
          </p:cNvSpPr>
          <p:nvPr/>
        </p:nvSpPr>
        <p:spPr bwMode="auto">
          <a:xfrm>
            <a:off x="8536780" y="2807796"/>
            <a:ext cx="2890837" cy="1168568"/>
          </a:xfrm>
          <a:prstGeom prst="roundRect">
            <a:avLst>
              <a:gd name="adj" fmla="val 16667"/>
            </a:avLst>
          </a:prstGeom>
          <a:solidFill>
            <a:srgbClr val="00FF00">
              <a:alpha val="30000"/>
            </a:srgbClr>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110000"/>
              </a:lnSpc>
            </a:pPr>
            <a:r>
              <a:rPr lang="en-US" altLang="zh-CN" sz="3200" dirty="0">
                <a:solidFill>
                  <a:srgbClr val="FF0000"/>
                </a:solidFill>
              </a:rPr>
              <a:t>ski  n. </a:t>
            </a:r>
            <a:r>
              <a:rPr lang="zh-CN" altLang="en-US" sz="3200" dirty="0">
                <a:solidFill>
                  <a:srgbClr val="FF0000"/>
                </a:solidFill>
              </a:rPr>
              <a:t>滑雪板</a:t>
            </a:r>
            <a:endParaRPr lang="en-US" altLang="zh-CN" sz="3200" dirty="0">
              <a:solidFill>
                <a:srgbClr val="FF0000"/>
              </a:solidFill>
            </a:endParaRPr>
          </a:p>
          <a:p>
            <a:pPr>
              <a:lnSpc>
                <a:spcPct val="110000"/>
              </a:lnSpc>
            </a:pPr>
            <a:r>
              <a:rPr lang="en-US" altLang="zh-CN" sz="3200" dirty="0">
                <a:solidFill>
                  <a:srgbClr val="FF0000"/>
                </a:solidFill>
              </a:rPr>
              <a:t>      v.</a:t>
            </a:r>
            <a:r>
              <a:rPr lang="zh-CN" altLang="en-US" sz="3200" dirty="0">
                <a:solidFill>
                  <a:srgbClr val="FF0000"/>
                </a:solidFill>
              </a:rPr>
              <a:t>滑雪</a:t>
            </a:r>
          </a:p>
        </p:txBody>
      </p:sp>
      <p:sp>
        <p:nvSpPr>
          <p:cNvPr id="226317" name="AutoShape 13"/>
          <p:cNvSpPr>
            <a:spLocks noChangeArrowheads="1"/>
          </p:cNvSpPr>
          <p:nvPr/>
        </p:nvSpPr>
        <p:spPr bwMode="auto">
          <a:xfrm>
            <a:off x="692153" y="5373688"/>
            <a:ext cx="3378198" cy="1368423"/>
          </a:xfrm>
          <a:prstGeom prst="roundRect">
            <a:avLst>
              <a:gd name="adj" fmla="val 16667"/>
            </a:avLst>
          </a:prstGeom>
          <a:solidFill>
            <a:srgbClr val="00FF00">
              <a:alpha val="30000"/>
            </a:srgbClr>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110000"/>
              </a:lnSpc>
            </a:pPr>
            <a:r>
              <a:rPr lang="en-US" altLang="zh-CN" sz="2800" dirty="0"/>
              <a:t>brave adj. </a:t>
            </a:r>
          </a:p>
          <a:p>
            <a:pPr>
              <a:lnSpc>
                <a:spcPct val="110000"/>
              </a:lnSpc>
            </a:pPr>
            <a:r>
              <a:rPr lang="en-US" altLang="zh-CN" sz="2800" dirty="0">
                <a:solidFill>
                  <a:srgbClr val="FF0000"/>
                </a:solidFill>
              </a:rPr>
              <a:t>bravery </a:t>
            </a:r>
            <a:r>
              <a:rPr lang="en-US" altLang="zh-CN" sz="2800" i="1" dirty="0">
                <a:solidFill>
                  <a:srgbClr val="FF0000"/>
                </a:solidFill>
              </a:rPr>
              <a:t>n. </a:t>
            </a:r>
            <a:r>
              <a:rPr lang="zh-CN" altLang="en-US" sz="2800" dirty="0">
                <a:solidFill>
                  <a:srgbClr val="FF0000"/>
                </a:solidFill>
              </a:rPr>
              <a:t>勇气，</a:t>
            </a:r>
            <a:endParaRPr lang="en-US" altLang="zh-CN" sz="2800" dirty="0">
              <a:solidFill>
                <a:srgbClr val="FF0000"/>
              </a:solidFill>
            </a:endParaRPr>
          </a:p>
          <a:p>
            <a:pPr>
              <a:lnSpc>
                <a:spcPct val="110000"/>
              </a:lnSpc>
            </a:pPr>
            <a:r>
              <a:rPr lang="en-US" altLang="zh-CN" sz="2800" dirty="0">
                <a:solidFill>
                  <a:srgbClr val="FF0000"/>
                </a:solidFill>
              </a:rPr>
              <a:t>                 </a:t>
            </a:r>
            <a:r>
              <a:rPr lang="zh-CN" altLang="en-US" sz="2800" dirty="0">
                <a:solidFill>
                  <a:srgbClr val="FF0000"/>
                </a:solidFill>
              </a:rPr>
              <a:t>勇敢的行为</a:t>
            </a:r>
            <a:r>
              <a:rPr lang="en-US" altLang="zh-CN" sz="2800" dirty="0">
                <a:solidFill>
                  <a:srgbClr val="FF0000"/>
                </a:solidFill>
              </a:rPr>
              <a:t> </a:t>
            </a:r>
            <a:endParaRPr lang="zh-CN" altLang="en-US" sz="2800" dirty="0">
              <a:solidFill>
                <a:srgbClr val="FF0000"/>
              </a:solidFill>
            </a:endParaRPr>
          </a:p>
        </p:txBody>
      </p:sp>
      <p:sp>
        <p:nvSpPr>
          <p:cNvPr id="226318" name="AutoShape 14"/>
          <p:cNvSpPr>
            <a:spLocks noChangeArrowheads="1"/>
          </p:cNvSpPr>
          <p:nvPr/>
        </p:nvSpPr>
        <p:spPr bwMode="auto">
          <a:xfrm>
            <a:off x="8378029" y="5352457"/>
            <a:ext cx="2994029" cy="752981"/>
          </a:xfrm>
          <a:prstGeom prst="roundRect">
            <a:avLst>
              <a:gd name="adj" fmla="val 16667"/>
            </a:avLst>
          </a:prstGeom>
          <a:solidFill>
            <a:srgbClr val="00FF00">
              <a:alpha val="30000"/>
            </a:srgbClr>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110000"/>
              </a:lnSpc>
            </a:pPr>
            <a:r>
              <a:rPr lang="en-US" altLang="zh-CN" sz="3000" dirty="0">
                <a:solidFill>
                  <a:srgbClr val="FF0000"/>
                </a:solidFill>
              </a:rPr>
              <a:t> tent </a:t>
            </a:r>
            <a:r>
              <a:rPr lang="zh-CN" altLang="en-US" sz="3000" dirty="0">
                <a:solidFill>
                  <a:srgbClr val="FF0000"/>
                </a:solidFill>
              </a:rPr>
              <a:t> </a:t>
            </a:r>
            <a:r>
              <a:rPr lang="en-US" altLang="zh-CN" sz="3000" dirty="0">
                <a:solidFill>
                  <a:srgbClr val="FF0000"/>
                </a:solidFill>
              </a:rPr>
              <a:t>n. </a:t>
            </a:r>
            <a:r>
              <a:rPr lang="zh-CN" altLang="en-US" sz="3000" dirty="0">
                <a:solidFill>
                  <a:srgbClr val="FF0000"/>
                </a:solidFill>
              </a:rPr>
              <a:t>帐篷</a:t>
            </a:r>
          </a:p>
        </p:txBody>
      </p:sp>
      <p:sp>
        <p:nvSpPr>
          <p:cNvPr id="226319" name="Line 15"/>
          <p:cNvSpPr>
            <a:spLocks noChangeShapeType="1"/>
          </p:cNvSpPr>
          <p:nvPr/>
        </p:nvSpPr>
        <p:spPr bwMode="auto">
          <a:xfrm flipH="1" flipV="1">
            <a:off x="4619626" y="1581149"/>
            <a:ext cx="1189037" cy="1631951"/>
          </a:xfrm>
          <a:prstGeom prst="line">
            <a:avLst/>
          </a:prstGeom>
          <a:noFill/>
          <a:ln w="222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26320" name="Line 16"/>
          <p:cNvSpPr>
            <a:spLocks noChangeShapeType="1"/>
          </p:cNvSpPr>
          <p:nvPr/>
        </p:nvSpPr>
        <p:spPr bwMode="auto">
          <a:xfrm flipV="1">
            <a:off x="6888165" y="1570718"/>
            <a:ext cx="1279526" cy="1858282"/>
          </a:xfrm>
          <a:prstGeom prst="line">
            <a:avLst/>
          </a:prstGeom>
          <a:noFill/>
          <a:ln w="222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26321" name="Line 17"/>
          <p:cNvSpPr>
            <a:spLocks noChangeShapeType="1"/>
          </p:cNvSpPr>
          <p:nvPr/>
        </p:nvSpPr>
        <p:spPr bwMode="auto">
          <a:xfrm flipH="1" flipV="1">
            <a:off x="4759324" y="2576732"/>
            <a:ext cx="784225" cy="852268"/>
          </a:xfrm>
          <a:prstGeom prst="line">
            <a:avLst/>
          </a:prstGeom>
          <a:noFill/>
          <a:ln w="222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26322" name="Line 18"/>
          <p:cNvSpPr>
            <a:spLocks noChangeShapeType="1"/>
          </p:cNvSpPr>
          <p:nvPr/>
        </p:nvSpPr>
        <p:spPr bwMode="auto">
          <a:xfrm flipV="1">
            <a:off x="7545390" y="2459757"/>
            <a:ext cx="1079499" cy="835891"/>
          </a:xfrm>
          <a:prstGeom prst="line">
            <a:avLst/>
          </a:prstGeom>
          <a:noFill/>
          <a:ln w="222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26323" name="Line 19"/>
          <p:cNvSpPr>
            <a:spLocks noChangeShapeType="1"/>
          </p:cNvSpPr>
          <p:nvPr/>
        </p:nvSpPr>
        <p:spPr bwMode="auto">
          <a:xfrm flipH="1">
            <a:off x="4391023" y="3786980"/>
            <a:ext cx="769939" cy="800896"/>
          </a:xfrm>
          <a:prstGeom prst="line">
            <a:avLst/>
          </a:prstGeom>
          <a:noFill/>
          <a:ln w="222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26324" name="Line 20"/>
          <p:cNvSpPr>
            <a:spLocks noChangeShapeType="1"/>
          </p:cNvSpPr>
          <p:nvPr/>
        </p:nvSpPr>
        <p:spPr bwMode="auto">
          <a:xfrm flipH="1" flipV="1">
            <a:off x="4759325" y="3295648"/>
            <a:ext cx="517527" cy="240508"/>
          </a:xfrm>
          <a:prstGeom prst="line">
            <a:avLst/>
          </a:prstGeom>
          <a:noFill/>
          <a:ln w="222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26325" name="Line 21"/>
          <p:cNvSpPr>
            <a:spLocks noChangeShapeType="1"/>
          </p:cNvSpPr>
          <p:nvPr/>
        </p:nvSpPr>
        <p:spPr bwMode="auto">
          <a:xfrm>
            <a:off x="7934323" y="3999722"/>
            <a:ext cx="417517" cy="270481"/>
          </a:xfrm>
          <a:prstGeom prst="line">
            <a:avLst/>
          </a:prstGeom>
          <a:noFill/>
          <a:ln w="222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26326" name="Line 22"/>
          <p:cNvSpPr>
            <a:spLocks noChangeShapeType="1"/>
          </p:cNvSpPr>
          <p:nvPr/>
        </p:nvSpPr>
        <p:spPr bwMode="auto">
          <a:xfrm flipH="1">
            <a:off x="4191000" y="3999849"/>
            <a:ext cx="1257300" cy="1360276"/>
          </a:xfrm>
          <a:prstGeom prst="line">
            <a:avLst/>
          </a:prstGeom>
          <a:noFill/>
          <a:ln w="222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26327" name="Line 23"/>
          <p:cNvSpPr>
            <a:spLocks noChangeShapeType="1"/>
          </p:cNvSpPr>
          <p:nvPr/>
        </p:nvSpPr>
        <p:spPr bwMode="auto">
          <a:xfrm flipV="1">
            <a:off x="7989890" y="3430363"/>
            <a:ext cx="425448" cy="75343"/>
          </a:xfrm>
          <a:prstGeom prst="line">
            <a:avLst/>
          </a:prstGeom>
          <a:noFill/>
          <a:ln w="222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26328" name="Line 24"/>
          <p:cNvSpPr>
            <a:spLocks noChangeShapeType="1"/>
          </p:cNvSpPr>
          <p:nvPr/>
        </p:nvSpPr>
        <p:spPr bwMode="auto">
          <a:xfrm>
            <a:off x="7186614" y="3999849"/>
            <a:ext cx="1165226" cy="1322949"/>
          </a:xfrm>
          <a:prstGeom prst="line">
            <a:avLst/>
          </a:prstGeom>
          <a:noFill/>
          <a:ln w="222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3" name="文本框 22"/>
          <p:cNvSpPr txBox="1"/>
          <p:nvPr/>
        </p:nvSpPr>
        <p:spPr>
          <a:xfrm>
            <a:off x="4906172" y="3021011"/>
            <a:ext cx="2994029" cy="1200329"/>
          </a:xfrm>
          <a:prstGeom prst="rect">
            <a:avLst/>
          </a:prstGeom>
          <a:solidFill>
            <a:srgbClr val="92D050"/>
          </a:solidFill>
          <a:ln w="25400">
            <a:solidFill>
              <a:srgbClr val="0070C0"/>
            </a:solidFill>
          </a:ln>
        </p:spPr>
        <p:txBody>
          <a:bodyPr wrap="square" rtlCol="0">
            <a:spAutoFit/>
          </a:bodyPr>
          <a:lstStyle/>
          <a:p>
            <a:r>
              <a:rPr lang="en-US" altLang="zh-CN" sz="3600" dirty="0"/>
              <a:t>    Journey to </a:t>
            </a:r>
          </a:p>
          <a:p>
            <a:r>
              <a:rPr lang="en-US" altLang="zh-CN" sz="3600" dirty="0"/>
              <a:t>     Antarctica</a:t>
            </a:r>
          </a:p>
        </p:txBody>
      </p:sp>
      <p:sp>
        <p:nvSpPr>
          <p:cNvPr id="24" name="AutoShape 12"/>
          <p:cNvSpPr>
            <a:spLocks noChangeArrowheads="1"/>
          </p:cNvSpPr>
          <p:nvPr/>
        </p:nvSpPr>
        <p:spPr bwMode="auto">
          <a:xfrm>
            <a:off x="8567739" y="1942755"/>
            <a:ext cx="2614611" cy="662489"/>
          </a:xfrm>
          <a:prstGeom prst="roundRect">
            <a:avLst>
              <a:gd name="adj" fmla="val 16667"/>
            </a:avLst>
          </a:prstGeom>
          <a:solidFill>
            <a:srgbClr val="00FF00">
              <a:alpha val="30000"/>
            </a:srgbClr>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110000"/>
              </a:lnSpc>
            </a:pPr>
            <a:r>
              <a:rPr lang="en-US" altLang="zh-CN" sz="3000" dirty="0">
                <a:solidFill>
                  <a:srgbClr val="FF0000"/>
                </a:solidFill>
              </a:rPr>
              <a:t>sledge </a:t>
            </a:r>
            <a:r>
              <a:rPr lang="zh-CN" altLang="en-US" sz="3000" dirty="0">
                <a:solidFill>
                  <a:srgbClr val="FF0000"/>
                </a:solidFill>
              </a:rPr>
              <a:t>雪橇</a:t>
            </a:r>
            <a:endParaRPr lang="en-US" altLang="zh-CN" sz="3000" dirty="0">
              <a:solidFill>
                <a:srgbClr val="FF0000"/>
              </a:solidFill>
            </a:endParaRPr>
          </a:p>
        </p:txBody>
      </p:sp>
      <p:pic>
        <p:nvPicPr>
          <p:cNvPr id="2" name="图片 1"/>
          <p:cNvPicPr>
            <a:picLocks noChangeAspect="1"/>
          </p:cNvPicPr>
          <p:nvPr/>
        </p:nvPicPr>
        <p:blipFill rotWithShape="1">
          <a:blip r:embed="rId2"/>
          <a:srcRect l="12792" b="13056"/>
          <a:stretch>
            <a:fillRect/>
          </a:stretch>
        </p:blipFill>
        <p:spPr>
          <a:xfrm>
            <a:off x="4329984" y="4343440"/>
            <a:ext cx="3731349" cy="2479089"/>
          </a:xfrm>
          <a:prstGeom prst="rect">
            <a:avLst/>
          </a:prstGeom>
        </p:spPr>
      </p:pic>
      <p:pic>
        <p:nvPicPr>
          <p:cNvPr id="3" name="图片 2"/>
          <p:cNvPicPr>
            <a:picLocks noChangeAspect="1"/>
          </p:cNvPicPr>
          <p:nvPr/>
        </p:nvPicPr>
        <p:blipFill>
          <a:blip r:embed="rId3"/>
          <a:stretch>
            <a:fillRect/>
          </a:stretch>
        </p:blipFill>
        <p:spPr>
          <a:xfrm>
            <a:off x="7967162" y="679945"/>
            <a:ext cx="3321048" cy="2122866"/>
          </a:xfrm>
          <a:prstGeom prst="rect">
            <a:avLst/>
          </a:prstGeom>
        </p:spPr>
      </p:pic>
      <p:pic>
        <p:nvPicPr>
          <p:cNvPr id="4" name="图片 3"/>
          <p:cNvPicPr>
            <a:picLocks noChangeAspect="1"/>
          </p:cNvPicPr>
          <p:nvPr/>
        </p:nvPicPr>
        <p:blipFill>
          <a:blip r:embed="rId4"/>
          <a:stretch>
            <a:fillRect/>
          </a:stretch>
        </p:blipFill>
        <p:spPr>
          <a:xfrm>
            <a:off x="8849933" y="820696"/>
            <a:ext cx="1790664" cy="3184994"/>
          </a:xfrm>
          <a:prstGeom prst="rect">
            <a:avLst/>
          </a:prstGeom>
        </p:spPr>
      </p:pic>
      <p:pic>
        <p:nvPicPr>
          <p:cNvPr id="5" name="图片 4"/>
          <p:cNvPicPr>
            <a:picLocks noChangeAspect="1"/>
          </p:cNvPicPr>
          <p:nvPr/>
        </p:nvPicPr>
        <p:blipFill>
          <a:blip r:embed="rId5"/>
          <a:stretch>
            <a:fillRect/>
          </a:stretch>
        </p:blipFill>
        <p:spPr>
          <a:xfrm>
            <a:off x="8077192" y="1295869"/>
            <a:ext cx="3545755" cy="2772780"/>
          </a:xfrm>
          <a:prstGeom prst="rect">
            <a:avLst/>
          </a:prstGeom>
        </p:spPr>
      </p:pic>
      <p:pic>
        <p:nvPicPr>
          <p:cNvPr id="6" name="图片 5"/>
          <p:cNvPicPr>
            <a:picLocks noChangeAspect="1"/>
          </p:cNvPicPr>
          <p:nvPr/>
        </p:nvPicPr>
        <p:blipFill>
          <a:blip r:embed="rId6"/>
          <a:stretch>
            <a:fillRect/>
          </a:stretch>
        </p:blipFill>
        <p:spPr>
          <a:xfrm>
            <a:off x="8157781" y="2985158"/>
            <a:ext cx="3421964" cy="226643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63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63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63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63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63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63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63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631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2631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10" grpId="0" animBg="1"/>
      <p:bldP spid="226311" grpId="0" animBg="1"/>
      <p:bldP spid="226312" grpId="0" animBg="1"/>
      <p:bldP spid="226313" grpId="0" animBg="1"/>
      <p:bldP spid="226314" grpId="0" animBg="1"/>
      <p:bldP spid="226315" grpId="0" animBg="1"/>
      <p:bldP spid="226316" grpId="0" animBg="1"/>
      <p:bldP spid="226317" grpId="0" animBg="1"/>
      <p:bldP spid="226318"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28250" y="1247750"/>
            <a:ext cx="10591800" cy="3416320"/>
          </a:xfrm>
          <a:prstGeom prst="rect">
            <a:avLst/>
          </a:prstGeom>
          <a:noFill/>
        </p:spPr>
        <p:txBody>
          <a:bodyPr wrap="square" rtlCol="0">
            <a:spAutoFit/>
          </a:bodyPr>
          <a:lstStyle/>
          <a:p>
            <a:r>
              <a:rPr lang="en-US" altLang="zh-CN" sz="3600" dirty="0"/>
              <a:t>     Antarctica is a </a:t>
            </a:r>
            <a:r>
              <a:rPr lang="en-US" altLang="zh-CN" sz="3600" dirty="0">
                <a:solidFill>
                  <a:srgbClr val="0070C0"/>
                </a:solidFill>
              </a:rPr>
              <a:t>polar continent</a:t>
            </a:r>
            <a:r>
              <a:rPr lang="en-US" altLang="zh-CN" sz="3600" dirty="0"/>
              <a:t>.</a:t>
            </a:r>
            <a:r>
              <a:rPr lang="zh-CN" altLang="en-US" sz="3600" dirty="0"/>
              <a:t> </a:t>
            </a:r>
            <a:r>
              <a:rPr lang="en-US" altLang="zh-CN" sz="3600" dirty="0"/>
              <a:t>It</a:t>
            </a:r>
            <a:r>
              <a:rPr lang="zh-CN" altLang="en-US" sz="3600" dirty="0"/>
              <a:t> </a:t>
            </a:r>
            <a:r>
              <a:rPr lang="en-US" altLang="zh-CN" sz="3600" dirty="0"/>
              <a:t>is</a:t>
            </a:r>
            <a:r>
              <a:rPr lang="zh-CN" altLang="en-US" sz="3600" dirty="0"/>
              <a:t> </a:t>
            </a:r>
            <a:r>
              <a:rPr lang="en-US" altLang="zh-CN" sz="3600" dirty="0"/>
              <a:t>cold</a:t>
            </a:r>
            <a:r>
              <a:rPr lang="zh-CN" altLang="en-US" sz="3600" dirty="0"/>
              <a:t> </a:t>
            </a:r>
            <a:r>
              <a:rPr lang="en-US" altLang="zh-CN" sz="3600" dirty="0"/>
              <a:t>and</a:t>
            </a:r>
            <a:r>
              <a:rPr lang="zh-CN" altLang="en-US" sz="3600" dirty="0"/>
              <a:t> </a:t>
            </a:r>
            <a:r>
              <a:rPr lang="en-US" altLang="zh-CN" sz="3600" dirty="0">
                <a:solidFill>
                  <a:srgbClr val="0070C0"/>
                </a:solidFill>
              </a:rPr>
              <a:t>distant</a:t>
            </a:r>
            <a:r>
              <a:rPr lang="en-US" altLang="zh-CN" sz="3600" dirty="0"/>
              <a:t>.</a:t>
            </a:r>
            <a:r>
              <a:rPr lang="zh-CN" altLang="en-US" sz="3600" dirty="0"/>
              <a:t> </a:t>
            </a:r>
            <a:r>
              <a:rPr lang="en-US" altLang="zh-CN" sz="3600" dirty="0"/>
              <a:t>Humans</a:t>
            </a:r>
            <a:r>
              <a:rPr lang="zh-CN" altLang="en-US" sz="3600" dirty="0"/>
              <a:t> </a:t>
            </a:r>
            <a:r>
              <a:rPr lang="en-US" altLang="zh-CN" sz="3600" dirty="0"/>
              <a:t>knew little about it. From the early 20</a:t>
            </a:r>
            <a:r>
              <a:rPr lang="en-US" altLang="zh-CN" sz="3600" baseline="30000" dirty="0"/>
              <a:t>th</a:t>
            </a:r>
            <a:r>
              <a:rPr lang="en-US" altLang="zh-CN" sz="3600" dirty="0"/>
              <a:t> century,</a:t>
            </a:r>
            <a:r>
              <a:rPr lang="zh-CN" altLang="en-US" sz="3600" dirty="0"/>
              <a:t> </a:t>
            </a:r>
            <a:r>
              <a:rPr lang="en-US" altLang="zh-CN" sz="3600" dirty="0"/>
              <a:t>some </a:t>
            </a:r>
            <a:r>
              <a:rPr lang="en-US" altLang="zh-CN" sz="3600" dirty="0">
                <a:solidFill>
                  <a:srgbClr val="0070C0"/>
                </a:solidFill>
              </a:rPr>
              <a:t>explorers</a:t>
            </a:r>
            <a:r>
              <a:rPr lang="en-US" altLang="zh-CN" sz="3600" dirty="0"/>
              <a:t> began the journey to it.</a:t>
            </a:r>
            <a:r>
              <a:rPr lang="zh-CN" altLang="en-US" sz="3600" dirty="0"/>
              <a:t> </a:t>
            </a:r>
            <a:r>
              <a:rPr lang="en-US" altLang="zh-CN" sz="3600" dirty="0"/>
              <a:t>The</a:t>
            </a:r>
            <a:r>
              <a:rPr lang="zh-CN" altLang="en-US" sz="3600" dirty="0"/>
              <a:t> </a:t>
            </a:r>
            <a:r>
              <a:rPr lang="en-US" altLang="zh-CN" sz="3600" dirty="0">
                <a:solidFill>
                  <a:srgbClr val="0070C0"/>
                </a:solidFill>
              </a:rPr>
              <a:t>exploration</a:t>
            </a:r>
            <a:r>
              <a:rPr lang="zh-CN" altLang="en-US" sz="3600" dirty="0"/>
              <a:t> </a:t>
            </a:r>
            <a:r>
              <a:rPr lang="en-US" altLang="zh-CN" sz="3600" dirty="0"/>
              <a:t>is surely dangerous and challenging. Full </a:t>
            </a:r>
            <a:r>
              <a:rPr lang="en-US" altLang="zh-CN" sz="3600" dirty="0">
                <a:solidFill>
                  <a:srgbClr val="0070C0"/>
                </a:solidFill>
              </a:rPr>
              <a:t>preparations</a:t>
            </a:r>
            <a:r>
              <a:rPr lang="en-US" altLang="zh-CN" sz="3600" dirty="0"/>
              <a:t> should be made. Equipment like </a:t>
            </a:r>
            <a:r>
              <a:rPr lang="en-US" altLang="zh-CN" sz="3600" dirty="0">
                <a:solidFill>
                  <a:srgbClr val="0070C0"/>
                </a:solidFill>
              </a:rPr>
              <a:t>tents, sledges </a:t>
            </a:r>
            <a:r>
              <a:rPr lang="en-US" altLang="zh-CN" sz="3600" dirty="0"/>
              <a:t>and </a:t>
            </a:r>
            <a:r>
              <a:rPr lang="en-US" altLang="zh-CN" sz="3600" dirty="0">
                <a:solidFill>
                  <a:srgbClr val="0070C0"/>
                </a:solidFill>
              </a:rPr>
              <a:t>skis</a:t>
            </a:r>
            <a:r>
              <a:rPr lang="en-US" altLang="zh-CN" sz="3600" dirty="0"/>
              <a:t> is necessary. Certainly, what is most needed is </a:t>
            </a:r>
            <a:r>
              <a:rPr lang="en-US" altLang="zh-CN" sz="3600" dirty="0">
                <a:solidFill>
                  <a:srgbClr val="0070C0"/>
                </a:solidFill>
              </a:rPr>
              <a:t>bravery</a:t>
            </a:r>
            <a:r>
              <a:rPr lang="en-US" altLang="zh-CN" sz="3600" dirty="0"/>
              <a:t>.</a:t>
            </a:r>
          </a:p>
        </p:txBody>
      </p:sp>
      <p:sp>
        <p:nvSpPr>
          <p:cNvPr id="3" name="文本框 2">
            <a:extLst>
              <a:ext uri="{FF2B5EF4-FFF2-40B4-BE49-F238E27FC236}">
                <a16:creationId xmlns:a16="http://schemas.microsoft.com/office/drawing/2014/main" xmlns="" id="{2C784823-81F0-40AD-8C50-0BF3584B13A8}"/>
              </a:ext>
            </a:extLst>
          </p:cNvPr>
          <p:cNvSpPr txBox="1"/>
          <p:nvPr/>
        </p:nvSpPr>
        <p:spPr>
          <a:xfrm>
            <a:off x="360000" y="165600"/>
            <a:ext cx="9201558" cy="584775"/>
          </a:xfrm>
          <a:prstGeom prst="rect">
            <a:avLst/>
          </a:prstGeom>
          <a:noFill/>
        </p:spPr>
        <p:txBody>
          <a:bodyPr wrap="none" rtlCol="0">
            <a:spAutoFit/>
          </a:bodyPr>
          <a:lstStyle/>
          <a:p>
            <a:r>
              <a:rPr lang="en-US" altLang="zh-CN" sz="3200" dirty="0">
                <a:solidFill>
                  <a:srgbClr val="002060"/>
                </a:solidFill>
                <a:latin typeface="Arial" panose="020B0604020202020204" pitchFamily="34" charset="0"/>
                <a:cs typeface="Arial" panose="020B0604020202020204" pitchFamily="34" charset="0"/>
              </a:rPr>
              <a:t>Understand the meanings of the words in context.</a:t>
            </a:r>
            <a:endParaRPr lang="zh-CN" altLang="en-US" sz="3200" dirty="0">
              <a:solidFill>
                <a:srgbClr val="002060"/>
              </a:solidFill>
              <a:latin typeface="Arial" panose="020B0604020202020204" pitchFamily="34" charset="0"/>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dirty="0"/>
              <a:t>一词多义</a:t>
            </a:r>
          </a:p>
        </p:txBody>
      </p:sp>
      <p:sp>
        <p:nvSpPr>
          <p:cNvPr id="3" name="副标题 2"/>
          <p:cNvSpPr>
            <a:spLocks noGrp="1"/>
          </p:cNvSpPr>
          <p:nvPr>
            <p:ph type="subTitle" idx="1"/>
          </p:nvPr>
        </p:nvSpPr>
        <p:spPr/>
        <p:txBody>
          <a:bodyPr/>
          <a:lstStyle/>
          <a:p>
            <a:endParaRPr lang="zh-CN"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731981" y="1439284"/>
            <a:ext cx="5222482" cy="3486007"/>
          </a:xfrm>
          <a:prstGeom prst="rect">
            <a:avLst/>
          </a:prstGeom>
        </p:spPr>
      </p:pic>
      <p:sp>
        <p:nvSpPr>
          <p:cNvPr id="6" name="文本框 5"/>
          <p:cNvSpPr txBox="1"/>
          <p:nvPr/>
        </p:nvSpPr>
        <p:spPr>
          <a:xfrm>
            <a:off x="838200" y="5052060"/>
            <a:ext cx="11134725" cy="645160"/>
          </a:xfrm>
          <a:prstGeom prst="rect">
            <a:avLst/>
          </a:prstGeom>
          <a:noFill/>
        </p:spPr>
        <p:txBody>
          <a:bodyPr wrap="square" rtlCol="0">
            <a:spAutoFit/>
          </a:bodyPr>
          <a:lstStyle/>
          <a:p>
            <a:r>
              <a:rPr lang="en-US" altLang="zh-CN" sz="3600" dirty="0">
                <a:solidFill>
                  <a:prstClr val="black"/>
                </a:solidFill>
              </a:rPr>
              <a:t>Buildings fell down and people were </a:t>
            </a:r>
            <a:r>
              <a:rPr lang="en-US" altLang="zh-CN" sz="3600" u="sng" dirty="0">
                <a:solidFill>
                  <a:srgbClr val="0070C0"/>
                </a:solidFill>
              </a:rPr>
              <a:t>trapped</a:t>
            </a:r>
            <a:r>
              <a:rPr lang="en-US" altLang="zh-CN" sz="3600" dirty="0">
                <a:solidFill>
                  <a:prstClr val="black"/>
                </a:solidFill>
              </a:rPr>
              <a:t> inside.</a:t>
            </a:r>
          </a:p>
        </p:txBody>
      </p:sp>
      <p:sp>
        <p:nvSpPr>
          <p:cNvPr id="10" name="矩形 9"/>
          <p:cNvSpPr/>
          <p:nvPr/>
        </p:nvSpPr>
        <p:spPr>
          <a:xfrm>
            <a:off x="685165" y="117475"/>
            <a:ext cx="10821035" cy="1198880"/>
          </a:xfrm>
          <a:prstGeom prst="rect">
            <a:avLst/>
          </a:prstGeom>
        </p:spPr>
        <p:txBody>
          <a:bodyPr wrap="square">
            <a:spAutoFit/>
          </a:bodyPr>
          <a:lstStyle/>
          <a:p>
            <a:r>
              <a:rPr lang="en-US" altLang="zh-CN" sz="3600" dirty="0"/>
              <a:t>Which</a:t>
            </a:r>
            <a:r>
              <a:rPr lang="zh-CN" altLang="en-US" sz="3600" dirty="0"/>
              <a:t> </a:t>
            </a:r>
            <a:r>
              <a:rPr lang="en-US" altLang="zh-CN" sz="3600" dirty="0"/>
              <a:t>natural</a:t>
            </a:r>
            <a:r>
              <a:rPr lang="zh-CN" altLang="en-US" sz="3600" dirty="0"/>
              <a:t> </a:t>
            </a:r>
            <a:r>
              <a:rPr lang="en-US" altLang="zh-CN" sz="3600" dirty="0"/>
              <a:t>disaster</a:t>
            </a:r>
            <a:r>
              <a:rPr lang="zh-CN" altLang="en-US" sz="3600" dirty="0"/>
              <a:t> </a:t>
            </a:r>
            <a:r>
              <a:rPr lang="en-US" altLang="zh-CN" sz="3600" dirty="0"/>
              <a:t>do the pictures show?</a:t>
            </a:r>
            <a:br>
              <a:rPr lang="en-US" altLang="zh-CN" sz="3600" dirty="0"/>
            </a:br>
            <a:endParaRPr lang="zh-CN" altLang="en-US" sz="3600" dirty="0"/>
          </a:p>
        </p:txBody>
      </p:sp>
      <p:sp>
        <p:nvSpPr>
          <p:cNvPr id="9" name="矩形 8"/>
          <p:cNvSpPr/>
          <p:nvPr/>
        </p:nvSpPr>
        <p:spPr>
          <a:xfrm>
            <a:off x="685165" y="810895"/>
            <a:ext cx="8991600" cy="589280"/>
          </a:xfrm>
          <a:prstGeom prst="rect">
            <a:avLst/>
          </a:prstGeom>
        </p:spPr>
        <p:txBody>
          <a:bodyPr wrap="square">
            <a:spAutoFit/>
          </a:bodyPr>
          <a:lstStyle/>
          <a:p>
            <a:pPr lvl="0">
              <a:lnSpc>
                <a:spcPct val="90000"/>
              </a:lnSpc>
              <a:spcBef>
                <a:spcPts val="1000"/>
              </a:spcBef>
            </a:pPr>
            <a:r>
              <a:rPr lang="en-US" altLang="zh-CN" sz="3600" dirty="0">
                <a:solidFill>
                  <a:prstClr val="black"/>
                </a:solidFill>
              </a:rPr>
              <a:t>What happened in an earthquake?</a:t>
            </a:r>
          </a:p>
        </p:txBody>
      </p:sp>
      <p:sp>
        <p:nvSpPr>
          <p:cNvPr id="3" name="文本框 2"/>
          <p:cNvSpPr txBox="1"/>
          <p:nvPr/>
        </p:nvSpPr>
        <p:spPr>
          <a:xfrm>
            <a:off x="5637962" y="5629014"/>
            <a:ext cx="5436681" cy="631711"/>
          </a:xfrm>
          <a:prstGeom prst="rect">
            <a:avLst/>
          </a:prstGeom>
          <a:noFill/>
        </p:spPr>
        <p:txBody>
          <a:bodyPr wrap="none" rtlCol="0" anchor="t">
            <a:spAutoFit/>
          </a:bodyPr>
          <a:lstStyle/>
          <a:p>
            <a:pPr marL="0" indent="0">
              <a:lnSpc>
                <a:spcPct val="120000"/>
              </a:lnSpc>
              <a:buNone/>
            </a:pPr>
            <a:r>
              <a:rPr lang="en-US" altLang="zh-CN" sz="3200" dirty="0">
                <a:solidFill>
                  <a:srgbClr val="0070C0"/>
                </a:solidFill>
                <a:latin typeface="Times New Roman" panose="02020503050405090304" pitchFamily="18" charset="0"/>
                <a:cs typeface="Times New Roman" panose="02020503050405090304" pitchFamily="18" charset="0"/>
                <a:sym typeface="+mn-ea"/>
              </a:rPr>
              <a:t> v. [ to be in a dangerous place]</a:t>
            </a:r>
          </a:p>
        </p:txBody>
      </p:sp>
      <p:pic>
        <p:nvPicPr>
          <p:cNvPr id="12" name="图片 11" descr="截屏2020-02-06下午3.12.35"/>
          <p:cNvPicPr>
            <a:picLocks noChangeAspect="1"/>
          </p:cNvPicPr>
          <p:nvPr/>
        </p:nvPicPr>
        <p:blipFill>
          <a:blip r:embed="rId3"/>
          <a:stretch>
            <a:fillRect/>
          </a:stretch>
        </p:blipFill>
        <p:spPr>
          <a:xfrm>
            <a:off x="6376035" y="1561465"/>
            <a:ext cx="4801870" cy="32429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linds(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9"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204538"/>
  <p:tag name="KSO_WM_TAG_VERSION" val="1.0"/>
  <p:tag name="KSO_WM_SLIDE_ID" val="custom20186579_1"/>
  <p:tag name="KSO_WM_SLIDE_INDEX" val="1"/>
  <p:tag name="KSO_WM_SLIDE_ITEM_CNT" val="0"/>
  <p:tag name="KSO_WM_SLIDE_LAYOUT" val="a_b"/>
  <p:tag name="KSO_WM_SLIDE_LAYOUT_CNT" val="1_1"/>
  <p:tag name="KSO_WM_SLIDE_TYPE" val="title"/>
  <p:tag name="KSO_WM_SLIDE_SUBTYPE" val="pureTxt"/>
  <p:tag name="KSO_WM_TEMPLATE_THUMBS_INDEX" val="1、5、6、7、8、10、13、14、16、17、18、19"/>
  <p:tag name="KSO_WM_BEAUTIFY_FLAG" val="#wm#"/>
  <p:tag name="KSO_WM_TEMPLATE_TOPIC_ID" val="2869567"/>
  <p:tag name="KSO_WM_TEMPLATE_OUTLINE_ID" val="6"/>
  <p:tag name="KSO_WM_TEMPLATE_SCENE_ID" val="1"/>
  <p:tag name="KSO_WM_TEMPLATE_JOB_ID" val="6"/>
  <p:tag name="KSO_WM_TEMPLATE_TOPIC_DEFAULT" val="0"/>
  <p:tag name="KSO_WM_TEMPLATE_SUBCATEGORY" val="0"/>
  <p:tag name="KSO_WM_TEMPLATE_MASTER_TYPE" val="1"/>
  <p:tag name="KSO_WM_TEMPLATE_COLOR_TYPE" val="1"/>
  <p:tag name="KSO_WM_TEMPLATE_MASTER_THUMB_INDEX" val="12"/>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4538"/>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6,&quot;width&quot;:194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3701</TotalTime>
  <Words>2177</Words>
  <Application>Microsoft Office PowerPoint</Application>
  <PresentationFormat>自定义</PresentationFormat>
  <Paragraphs>309</Paragraphs>
  <Slides>33</Slides>
  <Notes>1</Notes>
  <HiddenSlides>0</HiddenSlides>
  <MMClips>0</MMClips>
  <ScaleCrop>false</ScaleCrop>
  <HeadingPairs>
    <vt:vector size="4" baseType="variant">
      <vt:variant>
        <vt:lpstr>主题</vt:lpstr>
      </vt:variant>
      <vt:variant>
        <vt:i4>1</vt:i4>
      </vt:variant>
      <vt:variant>
        <vt:lpstr>幻灯片标题</vt:lpstr>
      </vt:variant>
      <vt:variant>
        <vt:i4>33</vt:i4>
      </vt:variant>
    </vt:vector>
  </HeadingPairs>
  <TitlesOfParts>
    <vt:vector size="34" baseType="lpstr">
      <vt:lpstr>Office 主题</vt:lpstr>
      <vt:lpstr>必修（二）Unit 5 词汇学习 （2）</vt:lpstr>
      <vt:lpstr>PowerPoint 演示文稿</vt:lpstr>
      <vt:lpstr>Humans and Nature</vt:lpstr>
      <vt:lpstr>PowerPoint 演示文稿</vt:lpstr>
      <vt:lpstr>PowerPoint 演示文稿</vt:lpstr>
      <vt:lpstr>PowerPoint 演示文稿</vt:lpstr>
      <vt:lpstr>PowerPoint 演示文稿</vt:lpstr>
      <vt:lpstr>一词多义</vt:lpstr>
      <vt:lpstr>PowerPoint 演示文稿</vt:lpstr>
      <vt:lpstr>trap  v. </vt:lpstr>
      <vt:lpstr>trap  n. </vt:lpstr>
      <vt:lpstr>PowerPoint 演示文稿</vt:lpstr>
      <vt:lpstr>measure v./n.</vt:lpstr>
      <vt:lpstr>PowerPoint 演示文稿</vt:lpstr>
      <vt:lpstr>conduct v./n.</vt:lpstr>
      <vt:lpstr>PowerPoint 演示文稿</vt:lpstr>
      <vt:lpstr>Fill in the blanks with the proper form of the words above.</vt:lpstr>
      <vt:lpstr>PowerPoint 演示文稿</vt:lpstr>
      <vt:lpstr>base</vt:lpstr>
      <vt:lpstr>PowerPoint 演示文稿</vt:lpstr>
      <vt:lpstr>break down</vt:lpstr>
      <vt:lpstr>run out(of)</vt:lpstr>
      <vt:lpstr>PowerPoint 演示文稿</vt:lpstr>
      <vt:lpstr>Summary: list the meanings of the following words or phrases as many as possible.</vt:lpstr>
      <vt:lpstr>Practice 1: Match Column A with Column B</vt:lpstr>
      <vt:lpstr>Match Column A with Column B</vt:lpstr>
      <vt:lpstr>Choose the correct explanation of the underlined words or phrases. </vt:lpstr>
      <vt:lpstr>Choose the correct explanation of the underlined words or phrases. </vt:lpstr>
      <vt:lpstr>Describe the picture with the key words or phrases.</vt:lpstr>
      <vt:lpstr>Describe the picture with the key words or phrases.</vt:lpstr>
      <vt:lpstr>PowerPoint 演示文稿</vt:lpstr>
      <vt:lpstr>Homework:</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acq</dc:creator>
  <cp:lastModifiedBy>acq</cp:lastModifiedBy>
  <cp:revision>118</cp:revision>
  <dcterms:created xsi:type="dcterms:W3CDTF">2020-02-08T12:47:52Z</dcterms:created>
  <dcterms:modified xsi:type="dcterms:W3CDTF">2020-02-19T04:49:04Z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2052-1.9.1.2994</vt:lpwstr>
  </property>
</Properties>
</file>