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2" r:id="rId4"/>
  </p:sldMasterIdLst>
  <p:notesMasterIdLst>
    <p:notesMasterId r:id="rId44"/>
  </p:notesMasterIdLst>
  <p:sldIdLst>
    <p:sldId id="258" r:id="rId5"/>
    <p:sldId id="362" r:id="rId6"/>
    <p:sldId id="262" r:id="rId7"/>
    <p:sldId id="40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435" r:id="rId20"/>
    <p:sldId id="300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437" r:id="rId31"/>
    <p:sldId id="436" r:id="rId32"/>
    <p:sldId id="303" r:id="rId33"/>
    <p:sldId id="304" r:id="rId34"/>
    <p:sldId id="305" r:id="rId35"/>
    <p:sldId id="308" r:id="rId36"/>
    <p:sldId id="307" r:id="rId37"/>
    <p:sldId id="438" r:id="rId38"/>
    <p:sldId id="293" r:id="rId39"/>
    <p:sldId id="294" r:id="rId40"/>
    <p:sldId id="295" r:id="rId41"/>
    <p:sldId id="360" r:id="rId42"/>
    <p:sldId id="29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66FF"/>
    <a:srgbClr val="99FF99"/>
    <a:srgbClr val="99FF66"/>
    <a:srgbClr val="33CC33"/>
    <a:srgbClr val="CCFFFF"/>
    <a:srgbClr val="CC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7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03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2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7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625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4064000" y="5716721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5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1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699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406699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7498080" y="2194831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625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617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625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6604000" y="2095441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92075" y="303847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355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867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217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70033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805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5029592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408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405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405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3809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365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3277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3" y="961517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3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50617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067299" y="2558640"/>
            <a:ext cx="7811429" cy="971127"/>
          </a:xfrm>
        </p:spPr>
        <p:txBody>
          <a:bodyPr>
            <a:normAutofit fontScale="90000"/>
          </a:bodyPr>
          <a:lstStyle/>
          <a:p>
            <a:pPr algn="ctr"/>
            <a:r>
              <a:rPr sz="3735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必修（二）Unit 5 词汇学习（</a:t>
            </a:r>
            <a:r>
              <a:rPr lang="en-US" sz="3735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sz="3735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4"/>
            <a:ext cx="545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</a:t>
            </a:r>
            <a:r>
              <a:rPr lang="zh-CN" altLang="en-US" sz="2665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年级英语</a:t>
            </a:r>
            <a:r>
              <a:rPr lang="zh-CN" altLang="en-US" sz="32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北京市第十七中学   余芬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560000">
            <a:off x="659765" y="3002915"/>
            <a:ext cx="2244725" cy="2262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478" y="3310890"/>
            <a:ext cx="2598737" cy="1962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2011363"/>
            <a:ext cx="2466975" cy="1573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内容占位符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0955" y="4835525"/>
            <a:ext cx="12239625" cy="2028825"/>
          </a:xfrm>
        </p:spPr>
      </p:pic>
      <p:sp>
        <p:nvSpPr>
          <p:cNvPr id="14341" name="文本框 12"/>
          <p:cNvSpPr txBox="1"/>
          <p:nvPr/>
        </p:nvSpPr>
        <p:spPr>
          <a:xfrm>
            <a:off x="6938963" y="9525"/>
            <a:ext cx="3411537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living things 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n.</a:t>
            </a:r>
          </a:p>
          <a:p>
            <a:pPr algn="ctr"/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生物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692958" y="3310573"/>
            <a:ext cx="16208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10150" y="3106738"/>
            <a:ext cx="20240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dolphin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347470" y="3310573"/>
            <a:ext cx="20240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shark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2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975" y="293688"/>
            <a:ext cx="3563938" cy="2408237"/>
          </a:xfrm>
        </p:spPr>
      </p:pic>
      <p:sp>
        <p:nvSpPr>
          <p:cNvPr id="6" name="文本框 5"/>
          <p:cNvSpPr txBox="1"/>
          <p:nvPr/>
        </p:nvSpPr>
        <p:spPr>
          <a:xfrm>
            <a:off x="1831975" y="2600325"/>
            <a:ext cx="18113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float 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 vi.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52875" y="2662238"/>
            <a:ext cx="1443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漂；浮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88" y="293688"/>
            <a:ext cx="3643312" cy="2389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077075" y="2632075"/>
            <a:ext cx="2241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wave 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34375" y="2682875"/>
            <a:ext cx="2301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海浪；波浪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6438"/>
            <a:ext cx="3624263" cy="2487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981200" y="5734050"/>
            <a:ext cx="341471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tidal whirlpool       </a:t>
            </a:r>
            <a:r>
              <a:rPr lang="zh-CN" altLang="en-US" sz="32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潮汐漩涡</a:t>
            </a:r>
            <a:r>
              <a:rPr lang="en-US" altLang="zh-CN" sz="32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38" y="3327400"/>
            <a:ext cx="1789112" cy="240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6796088" y="5734050"/>
            <a:ext cx="34147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mystery </a:t>
            </a:r>
            <a:r>
              <a:rPr lang="en-US" altLang="zh-CN" sz="3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 .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</a:p>
          <a:p>
            <a:pPr algn="ctr"/>
            <a:r>
              <a:rPr lang="en-US" altLang="zh-CN" sz="3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神秘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13" y="1393825"/>
            <a:ext cx="8613775" cy="4613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文本框 14"/>
          <p:cNvSpPr txBox="1"/>
          <p:nvPr/>
        </p:nvSpPr>
        <p:spPr>
          <a:xfrm>
            <a:off x="2120900" y="484188"/>
            <a:ext cx="341471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Let's check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3"/>
          <p:cNvSpPr txBox="1"/>
          <p:nvPr/>
        </p:nvSpPr>
        <p:spPr>
          <a:xfrm>
            <a:off x="3750310" y="102235"/>
            <a:ext cx="2774950" cy="706755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scape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17410" name="文本框 5"/>
          <p:cNvSpPr txBox="1"/>
          <p:nvPr/>
        </p:nvSpPr>
        <p:spPr>
          <a:xfrm>
            <a:off x="194628" y="1139825"/>
            <a:ext cx="1546225" cy="64516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j    gle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11" name="文本框 6"/>
          <p:cNvSpPr txBox="1"/>
          <p:nvPr/>
        </p:nvSpPr>
        <p:spPr>
          <a:xfrm>
            <a:off x="4327208" y="1139825"/>
            <a:ext cx="1620837" cy="64516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forest </a:t>
            </a:r>
          </a:p>
        </p:txBody>
      </p:sp>
      <p:sp>
        <p:nvSpPr>
          <p:cNvPr id="17412" name="文本框 7"/>
          <p:cNvSpPr txBox="1"/>
          <p:nvPr/>
        </p:nvSpPr>
        <p:spPr>
          <a:xfrm>
            <a:off x="8050530" y="1139825"/>
            <a:ext cx="1101725" cy="64516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sea</a:t>
            </a:r>
          </a:p>
        </p:txBody>
      </p:sp>
      <p:sp>
        <p:nvSpPr>
          <p:cNvPr id="17414" name="文本框 9"/>
          <p:cNvSpPr txBox="1"/>
          <p:nvPr/>
        </p:nvSpPr>
        <p:spPr>
          <a:xfrm>
            <a:off x="4827588" y="1924050"/>
            <a:ext cx="798512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   l</a:t>
            </a:r>
          </a:p>
        </p:txBody>
      </p:sp>
      <p:sp>
        <p:nvSpPr>
          <p:cNvPr id="17415" name="文本框 10"/>
          <p:cNvSpPr txBox="1"/>
          <p:nvPr/>
        </p:nvSpPr>
        <p:spPr>
          <a:xfrm>
            <a:off x="5577523" y="2584450"/>
            <a:ext cx="85407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tree</a:t>
            </a:r>
          </a:p>
        </p:txBody>
      </p:sp>
      <p:sp>
        <p:nvSpPr>
          <p:cNvPr id="17416" name="文本框 11"/>
          <p:cNvSpPr txBox="1"/>
          <p:nvPr/>
        </p:nvSpPr>
        <p:spPr>
          <a:xfrm>
            <a:off x="3835400" y="2607945"/>
            <a:ext cx="1123950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    d</a:t>
            </a:r>
          </a:p>
        </p:txBody>
      </p:sp>
      <p:sp>
        <p:nvSpPr>
          <p:cNvPr id="17417" name="文本框 12"/>
          <p:cNvSpPr txBox="1"/>
          <p:nvPr/>
        </p:nvSpPr>
        <p:spPr>
          <a:xfrm>
            <a:off x="3865563" y="4013200"/>
            <a:ext cx="800100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  x</a:t>
            </a:r>
          </a:p>
        </p:txBody>
      </p:sp>
      <p:sp>
        <p:nvSpPr>
          <p:cNvPr id="17418" name="文本框 13"/>
          <p:cNvSpPr txBox="1"/>
          <p:nvPr/>
        </p:nvSpPr>
        <p:spPr>
          <a:xfrm>
            <a:off x="3835400" y="5441950"/>
            <a:ext cx="992188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    r</a:t>
            </a:r>
          </a:p>
        </p:txBody>
      </p:sp>
      <p:sp>
        <p:nvSpPr>
          <p:cNvPr id="17419" name="文本框 14"/>
          <p:cNvSpPr txBox="1"/>
          <p:nvPr/>
        </p:nvSpPr>
        <p:spPr>
          <a:xfrm>
            <a:off x="3865563" y="4727575"/>
            <a:ext cx="1598612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kang</a:t>
            </a:r>
          </a:p>
        </p:txBody>
      </p:sp>
      <p:sp>
        <p:nvSpPr>
          <p:cNvPr id="17420" name="文本框 15"/>
          <p:cNvSpPr txBox="1"/>
          <p:nvPr/>
        </p:nvSpPr>
        <p:spPr>
          <a:xfrm>
            <a:off x="3835400" y="6111875"/>
            <a:ext cx="1185863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gle</a:t>
            </a:r>
          </a:p>
        </p:txBody>
      </p:sp>
      <p:sp>
        <p:nvSpPr>
          <p:cNvPr id="17421" name="文本框 16"/>
          <p:cNvSpPr txBox="1"/>
          <p:nvPr/>
        </p:nvSpPr>
        <p:spPr>
          <a:xfrm>
            <a:off x="3835400" y="3298825"/>
            <a:ext cx="1308100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    sect</a:t>
            </a:r>
          </a:p>
        </p:txBody>
      </p:sp>
      <p:sp>
        <p:nvSpPr>
          <p:cNvPr id="17428" name="文本框 23"/>
          <p:cNvSpPr txBox="1"/>
          <p:nvPr/>
        </p:nvSpPr>
        <p:spPr>
          <a:xfrm>
            <a:off x="1614488" y="4273550"/>
            <a:ext cx="1620837" cy="583565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       life</a:t>
            </a:r>
          </a:p>
        </p:txBody>
      </p:sp>
      <p:sp>
        <p:nvSpPr>
          <p:cNvPr id="27" name="左大括号 26"/>
          <p:cNvSpPr/>
          <p:nvPr/>
        </p:nvSpPr>
        <p:spPr>
          <a:xfrm>
            <a:off x="3330575" y="2740025"/>
            <a:ext cx="534988" cy="3649663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4" name="直接连接符 33"/>
          <p:cNvCxnSpPr>
            <a:stCxn id="17411" idx="2"/>
            <a:endCxn id="18" idx="0"/>
          </p:cNvCxnSpPr>
          <p:nvPr/>
        </p:nvCxnSpPr>
        <p:spPr>
          <a:xfrm flipH="1">
            <a:off x="5125086" y="1784668"/>
            <a:ext cx="12700" cy="161290"/>
          </a:xfrm>
          <a:prstGeom prst="line">
            <a:avLst/>
          </a:prstGeom>
          <a:ln w="412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3" name="文本框 41"/>
          <p:cNvSpPr txBox="1"/>
          <p:nvPr/>
        </p:nvSpPr>
        <p:spPr>
          <a:xfrm>
            <a:off x="6289993" y="1946275"/>
            <a:ext cx="2279650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          things</a:t>
            </a:r>
          </a:p>
        </p:txBody>
      </p:sp>
      <p:sp>
        <p:nvSpPr>
          <p:cNvPr id="17445" name="文本框 43"/>
          <p:cNvSpPr txBox="1"/>
          <p:nvPr/>
        </p:nvSpPr>
        <p:spPr>
          <a:xfrm>
            <a:off x="6838950" y="2584450"/>
            <a:ext cx="118427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sh   k</a:t>
            </a:r>
          </a:p>
        </p:txBody>
      </p:sp>
      <p:sp>
        <p:nvSpPr>
          <p:cNvPr id="17446" name="文本框 44"/>
          <p:cNvSpPr txBox="1"/>
          <p:nvPr/>
        </p:nvSpPr>
        <p:spPr>
          <a:xfrm>
            <a:off x="6677660" y="4056380"/>
            <a:ext cx="134556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wh   le</a:t>
            </a:r>
          </a:p>
        </p:txBody>
      </p:sp>
      <p:sp>
        <p:nvSpPr>
          <p:cNvPr id="17447" name="文本框 46"/>
          <p:cNvSpPr txBox="1"/>
          <p:nvPr/>
        </p:nvSpPr>
        <p:spPr>
          <a:xfrm>
            <a:off x="6677025" y="3298825"/>
            <a:ext cx="1506538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dol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4" name="直接连接符 53"/>
          <p:cNvCxnSpPr>
            <a:stCxn id="17414" idx="2"/>
            <a:endCxn id="17415" idx="0"/>
          </p:cNvCxnSpPr>
          <p:nvPr/>
        </p:nvCxnSpPr>
        <p:spPr>
          <a:xfrm>
            <a:off x="5227320" y="2446020"/>
            <a:ext cx="777875" cy="13843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17416" idx="0"/>
          </p:cNvCxnSpPr>
          <p:nvPr/>
        </p:nvCxnSpPr>
        <p:spPr>
          <a:xfrm flipV="1">
            <a:off x="4397375" y="2475865"/>
            <a:ext cx="711835" cy="1320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56" name="文本框 59"/>
          <p:cNvSpPr txBox="1"/>
          <p:nvPr/>
        </p:nvSpPr>
        <p:spPr>
          <a:xfrm>
            <a:off x="8869045" y="1946275"/>
            <a:ext cx="315912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things of      stery</a:t>
            </a:r>
          </a:p>
        </p:txBody>
      </p:sp>
      <p:sp>
        <p:nvSpPr>
          <p:cNvPr id="17458" name="文本框 63"/>
          <p:cNvSpPr txBox="1"/>
          <p:nvPr/>
        </p:nvSpPr>
        <p:spPr>
          <a:xfrm>
            <a:off x="9151938" y="2584450"/>
            <a:ext cx="118427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fl     t</a:t>
            </a:r>
          </a:p>
        </p:txBody>
      </p:sp>
      <p:sp>
        <p:nvSpPr>
          <p:cNvPr id="17459" name="文本框 64"/>
          <p:cNvSpPr txBox="1"/>
          <p:nvPr/>
        </p:nvSpPr>
        <p:spPr>
          <a:xfrm>
            <a:off x="8712200" y="3298825"/>
            <a:ext cx="1857375" cy="953135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tidal</a:t>
            </a:r>
          </a:p>
          <a:p>
            <a:pPr algn="ctr"/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whirlpool</a:t>
            </a:r>
          </a:p>
        </p:txBody>
      </p:sp>
      <p:sp>
        <p:nvSpPr>
          <p:cNvPr id="17460" name="文本框 66"/>
          <p:cNvSpPr txBox="1"/>
          <p:nvPr/>
        </p:nvSpPr>
        <p:spPr>
          <a:xfrm>
            <a:off x="9151938" y="4491038"/>
            <a:ext cx="1184275" cy="521970"/>
          </a:xfrm>
          <a:prstGeom prst="rect">
            <a:avLst/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w  v  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 flipV="1">
            <a:off x="1741170" y="922020"/>
            <a:ext cx="7009130" cy="215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stCxn id="17409" idx="2"/>
            <a:endCxn id="17411" idx="0"/>
          </p:cNvCxnSpPr>
          <p:nvPr/>
        </p:nvCxnSpPr>
        <p:spPr>
          <a:xfrm>
            <a:off x="5137785" y="808990"/>
            <a:ext cx="0" cy="330835"/>
          </a:xfrm>
          <a:prstGeom prst="line">
            <a:avLst/>
          </a:prstGeom>
          <a:ln w="412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1741171" y="978218"/>
            <a:ext cx="12700" cy="16129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698866" y="978218"/>
            <a:ext cx="12700" cy="16129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835400" y="102235"/>
            <a:ext cx="1600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land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1945" y="1139825"/>
            <a:ext cx="1600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un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95750" y="2607945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ee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65880" y="3298825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998595" y="4013200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723765" y="4727575"/>
            <a:ext cx="828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roo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064635" y="5441950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ee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835400" y="6111875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ea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21580" y="1924050"/>
            <a:ext cx="66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oi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614805" y="4273550"/>
            <a:ext cx="1075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wild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90310" y="1946275"/>
            <a:ext cx="1504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living</a:t>
            </a:r>
          </a:p>
        </p:txBody>
      </p:sp>
      <p:cxnSp>
        <p:nvCxnSpPr>
          <p:cNvPr id="20" name="直接连接符 19"/>
          <p:cNvCxnSpPr>
            <a:endCxn id="17412" idx="2"/>
          </p:cNvCxnSpPr>
          <p:nvPr/>
        </p:nvCxnSpPr>
        <p:spPr>
          <a:xfrm flipV="1">
            <a:off x="7639685" y="1784985"/>
            <a:ext cx="962025" cy="1612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8495665" y="1800860"/>
            <a:ext cx="835660" cy="1416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0438765" y="1942465"/>
            <a:ext cx="1504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my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225030" y="2584450"/>
            <a:ext cx="569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ar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225030" y="3298825"/>
            <a:ext cx="962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phin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211695" y="4056380"/>
            <a:ext cx="427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403080" y="2584450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oa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403080" y="4491355"/>
            <a:ext cx="300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859645" y="4491355"/>
            <a:ext cx="314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3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4"/>
          <p:cNvSpPr txBox="1"/>
          <p:nvPr/>
        </p:nvSpPr>
        <p:spPr>
          <a:xfrm>
            <a:off x="976630" y="4064318"/>
            <a:ext cx="23653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Victor Hugo</a:t>
            </a:r>
          </a:p>
          <a:p>
            <a:pPr algn="ctr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92880" y="2983548"/>
            <a:ext cx="74707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32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自然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不仅是位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慈爱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母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亲</a:t>
            </a:r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,</a:t>
            </a:r>
          </a:p>
          <a:p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还</a:t>
            </a:r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是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个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冷</a:t>
            </a:r>
            <a:r>
              <a:rPr lang="zh-CN" altLang="en-US" sz="32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血</a:t>
            </a:r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的屠夫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35388" y="1788160"/>
            <a:ext cx="747077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259F2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Nature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 is a kind 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of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loving 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mother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but also a </a:t>
            </a:r>
            <a:r>
              <a:rPr lang="zh-CN" altLang="en-US" sz="36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butcher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in </a:t>
            </a:r>
            <a:r>
              <a:rPr lang="en-US" altLang="zh-CN" sz="36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cold blood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  <a:p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8436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30" y="1646555"/>
            <a:ext cx="2065338" cy="2319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03" y="993140"/>
            <a:ext cx="1617662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图片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83" y="3330575"/>
            <a:ext cx="1936750" cy="160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内容占位符 6"/>
          <p:cNvSpPr>
            <a:spLocks noGrp="1"/>
          </p:cNvSpPr>
          <p:nvPr>
            <p:ph idx="1"/>
          </p:nvPr>
        </p:nvSpPr>
        <p:spPr>
          <a:xfrm>
            <a:off x="3689350" y="3460750"/>
            <a:ext cx="9029700" cy="4527550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sz="3600"/>
              <a:t>If I get hurt and feel pain, </a:t>
            </a:r>
          </a:p>
          <a:p>
            <a:pPr marL="0" indent="0">
              <a:buNone/>
            </a:pPr>
            <a:r>
              <a:rPr lang="en-US" altLang="zh-CN" sz="3600"/>
              <a:t>I will </a:t>
            </a:r>
            <a:r>
              <a:rPr lang="en-US" altLang="zh-CN" sz="3600">
                <a:solidFill>
                  <a:srgbClr val="FF0000"/>
                </a:solidFill>
              </a:rPr>
              <a:t>turn my back on</a:t>
            </a:r>
            <a:r>
              <a:rPr lang="en-US" altLang="zh-CN" sz="3600"/>
              <a:t> you.</a:t>
            </a:r>
          </a:p>
        </p:txBody>
      </p:sp>
      <p:sp>
        <p:nvSpPr>
          <p:cNvPr id="19461" name="内容占位符 3"/>
          <p:cNvSpPr>
            <a:spLocks noGrp="1"/>
          </p:cNvSpPr>
          <p:nvPr/>
        </p:nvSpPr>
        <p:spPr>
          <a:xfrm>
            <a:off x="3687763" y="1165225"/>
            <a:ext cx="9031287" cy="4527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If I get angry, </a:t>
            </a:r>
          </a:p>
          <a:p>
            <a:pPr>
              <a:spcBef>
                <a:spcPct val="20000"/>
              </a:spcBef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I will bcome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horrible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and make you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shocked 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and </a:t>
            </a:r>
            <a:r>
              <a:rPr lang="en-US" altLang="zh-CN"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frightened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>
              <a:spcBef>
                <a:spcPct val="20000"/>
              </a:spcBef>
            </a:pPr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27265" y="1116330"/>
            <a:ext cx="1452563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terrible</a:t>
            </a: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7025323" y="1699578"/>
            <a:ext cx="301625" cy="273050"/>
          </a:xfrm>
          <a:prstGeom prst="line">
            <a:avLst/>
          </a:prstGeom>
          <a:ln w="317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uiExpand="1" build="p"/>
      <p:bldP spid="19461" grpId="0"/>
      <p:bldP spid="1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内容占位符 2"/>
          <p:cNvSpPr>
            <a:spLocks noGrp="1"/>
          </p:cNvSpPr>
          <p:nvPr>
            <p:ph idx="1"/>
          </p:nvPr>
        </p:nvSpPr>
        <p:spPr>
          <a:xfrm>
            <a:off x="1831975" y="1368425"/>
            <a:ext cx="8229600" cy="4525963"/>
          </a:xfrm>
        </p:spPr>
        <p:txBody>
          <a:bodyPr anchor="t"/>
          <a:lstStyle/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22885" y="1346835"/>
            <a:ext cx="114484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1.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The news that the forest fire in Australia lasts for 5 </a:t>
            </a:r>
            <a:endParaRPr lang="en-US" altLang="zh-CN" sz="3600">
              <a:latin typeface="+mj-lt"/>
              <a:ea typeface="宋体" panose="02010600030101010101" pitchFamily="2" charset="-122"/>
            </a:endParaRPr>
          </a:p>
          <a:p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   months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+mn-ea"/>
              </a:rPr>
              <a:t>shocked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me a lot.</a:t>
            </a:r>
            <a:endParaRPr lang="zh-CN" altLang="en-US" sz="3600">
              <a:latin typeface="+mj-lt"/>
              <a:ea typeface="宋体" panose="02010600030101010101" pitchFamily="2" charset="-122"/>
              <a:sym typeface="+mn-ea"/>
            </a:endParaRP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2.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It was a real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+mn-ea"/>
              </a:rPr>
              <a:t>shock 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to find out that chickens could tell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  what color they were eating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3.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The lecture was so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+mn-ea"/>
              </a:rPr>
              <a:t>shocking </a:t>
            </a:r>
            <a:r>
              <a:rPr lang="en-US" altLang="zh-CN" sz="3600">
                <a:solidFill>
                  <a:schemeClr val="tx1"/>
                </a:solidFill>
                <a:latin typeface="+mj-lt"/>
                <a:ea typeface="宋体" panose="02010600030101010101" pitchFamily="2" charset="-122"/>
                <a:sym typeface="+mn-ea"/>
              </a:rPr>
              <a:t>that 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the two students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  were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+mn-ea"/>
              </a:rPr>
              <a:t>shocked </a:t>
            </a:r>
            <a:r>
              <a:rPr lang="en-US" altLang="zh-CN" sz="3600">
                <a:solidFill>
                  <a:schemeClr val="tx1"/>
                </a:solidFill>
                <a:latin typeface="+mj-lt"/>
                <a:ea typeface="宋体" panose="02010600030101010101" pitchFamily="2" charset="-122"/>
                <a:sym typeface="+mn-ea"/>
              </a:rPr>
              <a:t>by the fact that our humans 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harmed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  nature so much. (P29)</a:t>
            </a:r>
            <a:endParaRPr lang="en-US" altLang="zh-CN" sz="3600">
              <a:latin typeface="+mj-lt"/>
              <a:ea typeface="宋体" panose="02010600030101010101" pitchFamily="2" charset="-122"/>
            </a:endParaRPr>
          </a:p>
          <a:p>
            <a:endParaRPr lang="en-US" altLang="zh-CN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438785" y="233680"/>
            <a:ext cx="176974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shock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587875" y="678180"/>
            <a:ext cx="372237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ym typeface="+mn-ea"/>
              </a:rPr>
              <a:t>vt.</a:t>
            </a:r>
            <a:r>
              <a:rPr lang="zh-CN" altLang="en-US" sz="3200" b="1">
                <a:sym typeface="+mn-ea"/>
              </a:rPr>
              <a:t>震惊</a:t>
            </a:r>
            <a:r>
              <a:rPr lang="en-US" altLang="zh-CN" sz="3200" b="1">
                <a:sym typeface="+mn-ea"/>
              </a:rPr>
              <a:t>;</a:t>
            </a:r>
            <a:r>
              <a:rPr lang="zh-CN" altLang="en-US" sz="3200" b="1">
                <a:sym typeface="+mn-ea"/>
              </a:rPr>
              <a:t>难以置信</a:t>
            </a:r>
            <a:endParaRPr lang="zh-CN" altLang="en-US" sz="3200"/>
          </a:p>
        </p:txBody>
      </p:sp>
      <p:cxnSp>
        <p:nvCxnSpPr>
          <p:cNvPr id="28" name="曲线连接符 27"/>
          <p:cNvCxnSpPr/>
          <p:nvPr/>
        </p:nvCxnSpPr>
        <p:spPr>
          <a:xfrm flipV="1">
            <a:off x="3371215" y="1276350"/>
            <a:ext cx="1214755" cy="807085"/>
          </a:xfrm>
          <a:prstGeom prst="curvedConnector3">
            <a:avLst>
              <a:gd name="adj1" fmla="val 5002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493125" y="2959100"/>
            <a:ext cx="345694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ym typeface="+mn-ea"/>
              </a:rPr>
              <a:t>n.</a:t>
            </a:r>
            <a:r>
              <a:rPr lang="zh-CN" altLang="en-US" sz="3200" b="1">
                <a:sym typeface="+mn-ea"/>
              </a:rPr>
              <a:t>震惊；难以置信</a:t>
            </a:r>
          </a:p>
        </p:txBody>
      </p:sp>
      <p:cxnSp>
        <p:nvCxnSpPr>
          <p:cNvPr id="30" name="曲线连接符 29"/>
          <p:cNvCxnSpPr>
            <a:endCxn id="29" idx="1"/>
          </p:cNvCxnSpPr>
          <p:nvPr/>
        </p:nvCxnSpPr>
        <p:spPr>
          <a:xfrm>
            <a:off x="4125595" y="3009265"/>
            <a:ext cx="4367530" cy="241935"/>
          </a:xfrm>
          <a:prstGeom prst="curvedConnector3">
            <a:avLst>
              <a:gd name="adj1" fmla="val 5001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22250" y="5699125"/>
            <a:ext cx="114484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4.Make your own sentence with </a:t>
            </a:r>
            <a:r>
              <a:rPr lang="en-US" altLang="zh-CN" sz="3600" b="1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shock</a:t>
            </a:r>
            <a:r>
              <a:rPr lang="en-US" altLang="zh-CN" sz="3600" b="1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78485" y="6600190"/>
            <a:ext cx="11103610" cy="431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463155" y="4649470"/>
            <a:ext cx="2986405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ym typeface="+mn-ea"/>
              </a:rPr>
              <a:t>adj.</a:t>
            </a:r>
            <a:r>
              <a:rPr lang="zh-CN" altLang="en-US" sz="3200" b="1">
                <a:sym typeface="+mn-ea"/>
              </a:rPr>
              <a:t>令人震惊的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71215" y="5233035"/>
            <a:ext cx="2986405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ym typeface="+mn-ea"/>
              </a:rPr>
              <a:t>adj.</a:t>
            </a:r>
            <a:r>
              <a:rPr lang="zh-CN" altLang="en-US" sz="3200" b="1">
                <a:sym typeface="+mn-ea"/>
              </a:rPr>
              <a:t>感到震惊的</a:t>
            </a:r>
          </a:p>
        </p:txBody>
      </p:sp>
      <p:cxnSp>
        <p:nvCxnSpPr>
          <p:cNvPr id="5" name="曲线连接符 4"/>
          <p:cNvCxnSpPr/>
          <p:nvPr/>
        </p:nvCxnSpPr>
        <p:spPr>
          <a:xfrm>
            <a:off x="5488305" y="4035425"/>
            <a:ext cx="2002155" cy="630555"/>
          </a:xfrm>
          <a:prstGeom prst="curvedConnector3">
            <a:avLst>
              <a:gd name="adj1" fmla="val 5001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曲线连接符 5"/>
          <p:cNvCxnSpPr/>
          <p:nvPr/>
        </p:nvCxnSpPr>
        <p:spPr>
          <a:xfrm rot="5400000" flipV="1">
            <a:off x="2938780" y="4730750"/>
            <a:ext cx="707390" cy="295275"/>
          </a:xfrm>
          <a:prstGeom prst="curvedConnector3">
            <a:avLst>
              <a:gd name="adj1" fmla="val 5004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9" grpId="0" bldLvl="0" animBg="1"/>
      <p:bldP spid="31" grpId="0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内容占位符 2"/>
          <p:cNvSpPr>
            <a:spLocks noGrp="1"/>
          </p:cNvSpPr>
          <p:nvPr>
            <p:ph idx="1"/>
          </p:nvPr>
        </p:nvSpPr>
        <p:spPr>
          <a:xfrm>
            <a:off x="1831975" y="1368425"/>
            <a:ext cx="8229600" cy="4525963"/>
          </a:xfrm>
        </p:spPr>
        <p:txBody>
          <a:bodyPr anchor="t"/>
          <a:lstStyle/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7785" y="1558925"/>
            <a:ext cx="1214056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1.I won't forgive my sister——she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turned her back on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me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and refused to give me a hand when I lost my job.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2.My father deserted(</a:t>
            </a:r>
            <a:r>
              <a:rPr lang="zh-CN" altLang="en-US" sz="3600">
                <a:latin typeface="+mj-lt"/>
                <a:ea typeface="宋体" panose="02010600030101010101" pitchFamily="2" charset="-122"/>
              </a:rPr>
              <a:t>抛弃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) my mother and me when I was  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5 years old. But I can't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turn my back on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him now that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he's old and sick.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3.As a result, nature got hurt, felt pain, and finally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turned its </a:t>
            </a:r>
          </a:p>
          <a:p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   back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on us.(P29)</a:t>
            </a:r>
            <a:endParaRPr lang="zh-CN" altLang="en-US" sz="3600">
              <a:latin typeface="+mj-lt"/>
              <a:ea typeface="宋体" panose="02010600030101010101" pitchFamily="2" charset="-122"/>
            </a:endParaRPr>
          </a:p>
          <a:p>
            <a:endParaRPr lang="en-US" altLang="zh-CN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170180" y="120650"/>
            <a:ext cx="685292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turn one's back on sb./sth.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7785" y="5436870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4.</a:t>
            </a:r>
            <a:r>
              <a:rPr lang="zh-CN" altLang="en-US" sz="3600" b="1">
                <a:latin typeface="+mj-lt"/>
                <a:ea typeface="宋体" panose="02010600030101010101" pitchFamily="2" charset="-122"/>
              </a:rPr>
              <a:t>无论发生什么，他都不会对她置之不理。（汉译英）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438785" y="6622415"/>
            <a:ext cx="11103610" cy="431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11785" y="828675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                    </a:t>
            </a:r>
            <a:r>
              <a:rPr lang="en-US" altLang="zh-CN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  </a:t>
            </a:r>
            <a:r>
              <a:rPr lang="zh-CN" altLang="en-US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对</a:t>
            </a:r>
            <a:r>
              <a:rPr lang="en-US" altLang="zh-CN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......</a:t>
            </a:r>
            <a:r>
              <a:rPr lang="zh-CN" altLang="en-US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置之不理； 对</a:t>
            </a:r>
            <a:r>
              <a:rPr lang="en-US" altLang="zh-CN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......</a:t>
            </a:r>
            <a:r>
              <a:rPr lang="zh-CN" altLang="en-US" sz="3600" b="1">
                <a:solidFill>
                  <a:srgbClr val="C00000"/>
                </a:solidFill>
                <a:latin typeface="+mj-lt"/>
                <a:ea typeface="宋体" panose="02010600030101010101" pitchFamily="2" charset="-122"/>
              </a:rPr>
              <a:t>撒手不管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1785" y="6082030"/>
            <a:ext cx="123031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200">
                <a:ea typeface="宋体" panose="02010600030101010101" pitchFamily="2" charset="-122"/>
              </a:rPr>
              <a:t>No matter what happend, he would never turn his back on her.</a:t>
            </a:r>
            <a:endParaRPr lang="zh-CN" altLang="en-US" sz="3200" i="1" u="sng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4"/>
          <p:cNvSpPr txBox="1"/>
          <p:nvPr/>
        </p:nvSpPr>
        <p:spPr>
          <a:xfrm>
            <a:off x="3947795" y="1312545"/>
            <a:ext cx="87649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Can you imagine what nature will be, </a:t>
            </a:r>
          </a:p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if she turns angry?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4578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" y="2204403"/>
            <a:ext cx="3676650" cy="4370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210963" descr="58e946d8914649e5839793f55429f5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05" y="910590"/>
            <a:ext cx="5787390" cy="3999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5"/>
          <p:cNvSpPr txBox="1"/>
          <p:nvPr/>
        </p:nvSpPr>
        <p:spPr>
          <a:xfrm>
            <a:off x="3098165" y="5086350"/>
            <a:ext cx="2943225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flood  </a:t>
            </a:r>
          </a:p>
        </p:txBody>
      </p:sp>
      <p:sp>
        <p:nvSpPr>
          <p:cNvPr id="25603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68670" y="5086350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洪水，水灾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10" y="261620"/>
            <a:ext cx="12082780" cy="6576060"/>
          </a:xfrm>
        </p:spPr>
        <p:txBody>
          <a:bodyPr>
            <a:normAutofit fontScale="97500"/>
          </a:bodyPr>
          <a:lstStyle/>
          <a:p>
            <a:pPr indent="0" fontAlgn="auto">
              <a:lnSpc>
                <a:spcPts val="3300"/>
              </a:lnSpc>
            </a:pP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学习目标：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归纳识别与自然景物相关的词汇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如：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3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wildlife;landscape; natural disaster; flood; drought;     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hurricane; landslide; volcanic eruption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等。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理解并正确运用以下词汇。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ts val="3300"/>
              </a:lnSpc>
              <a:buNone/>
            </a:pPr>
            <a:r>
              <a:rPr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shock; curious; escape; survive; observe; equal;       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extent; turn one's back on sb./sth.</a:t>
            </a:r>
            <a:r>
              <a:rPr lang="zh-CN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运用所学词汇谈论自然以及人与自然的关系。</a:t>
            </a:r>
          </a:p>
          <a:p>
            <a:pPr marL="0" indent="0" fontAlgn="auto">
              <a:lnSpc>
                <a:spcPts val="3300"/>
              </a:lnSpc>
              <a:buNone/>
            </a:pPr>
            <a:endParaRPr lang="zh-CN" alt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ts val="3300"/>
              </a:lnSpc>
            </a:pP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学法指导：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通过联想法和词图匹配的方式记忆名词。</a:t>
            </a:r>
          </a:p>
          <a:p>
            <a:pPr marL="0" indent="0" fontAlgn="auto">
              <a:lnSpc>
                <a:spcPts val="3300"/>
              </a:lnSpc>
              <a:buNone/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通过上下文语境，体会其它词在句子或文段中传递的意思。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457575" y="4910455"/>
            <a:ext cx="2943225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drought  </a:t>
            </a:r>
          </a:p>
        </p:txBody>
      </p:sp>
      <p:sp>
        <p:nvSpPr>
          <p:cNvPr id="26626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86170" y="4910455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旱灾；干旱</a:t>
            </a:r>
          </a:p>
        </p:txBody>
      </p:sp>
      <p:pic>
        <p:nvPicPr>
          <p:cNvPr id="26628" name="图片 210969" descr="5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20" y="771525"/>
            <a:ext cx="5780405" cy="3980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508693" y="5266055"/>
            <a:ext cx="2941637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hurricane    n.</a:t>
            </a:r>
          </a:p>
        </p:txBody>
      </p:sp>
      <p:sp>
        <p:nvSpPr>
          <p:cNvPr id="27650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35470" y="5266055"/>
            <a:ext cx="217328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飓风</a:t>
            </a:r>
          </a:p>
        </p:txBody>
      </p:sp>
      <p:pic>
        <p:nvPicPr>
          <p:cNvPr id="27652" name="图片 13" descr="t01222f30f8d5d42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925" y="851535"/>
            <a:ext cx="6026150" cy="4188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551430" y="5381625"/>
            <a:ext cx="4248150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landslide   </a:t>
            </a:r>
          </a:p>
        </p:txBody>
      </p:sp>
      <p:sp>
        <p:nvSpPr>
          <p:cNvPr id="28674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96990" y="5381625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滑坡；塌方</a:t>
            </a:r>
          </a:p>
        </p:txBody>
      </p:sp>
      <p:pic>
        <p:nvPicPr>
          <p:cNvPr id="28676" name="图片 6" descr="t017a8d3656ff525e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75" y="669925"/>
            <a:ext cx="6292850" cy="4368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821305" y="5381625"/>
            <a:ext cx="4248150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volcanic eruption  </a:t>
            </a:r>
          </a:p>
        </p:txBody>
      </p:sp>
      <p:sp>
        <p:nvSpPr>
          <p:cNvPr id="29698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24015" y="5381625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火山爆发</a:t>
            </a:r>
          </a:p>
        </p:txBody>
      </p:sp>
      <p:pic>
        <p:nvPicPr>
          <p:cNvPr id="29700" name="图片 210967" descr="005M94J9ly4fwq2e4m5ogg30fd08g4q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05" y="618490"/>
            <a:ext cx="6355080" cy="4291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467610" y="5223510"/>
            <a:ext cx="4248150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earthquake      </a:t>
            </a:r>
          </a:p>
        </p:txBody>
      </p:sp>
      <p:sp>
        <p:nvSpPr>
          <p:cNvPr id="30722" name="文本框 5"/>
          <p:cNvSpPr txBox="1"/>
          <p:nvPr/>
        </p:nvSpPr>
        <p:spPr>
          <a:xfrm>
            <a:off x="7165975" y="4910138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77610" y="5223510"/>
            <a:ext cx="29416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地震</a:t>
            </a:r>
          </a:p>
        </p:txBody>
      </p:sp>
      <p:pic>
        <p:nvPicPr>
          <p:cNvPr id="30724" name="图片 210965" descr="73f998b5b9dd46aab9239808eeb70d6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10" y="737235"/>
            <a:ext cx="6089015" cy="42519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4"/>
          <p:cNvSpPr txBox="1"/>
          <p:nvPr/>
        </p:nvSpPr>
        <p:spPr>
          <a:xfrm>
            <a:off x="2147570" y="793115"/>
            <a:ext cx="88093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Label the pictures with the words in the box.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03375" y="1376680"/>
            <a:ext cx="8574405" cy="107632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strike="noStrike" noProof="1"/>
              <a:t>drought        flood       hurricane      landslide  </a:t>
            </a:r>
          </a:p>
          <a:p>
            <a:pPr algn="ctr" fontAlgn="base"/>
            <a:r>
              <a:rPr lang="en-US" altLang="zh-CN" sz="3200" strike="noStrike" noProof="1"/>
              <a:t>volcanic eruption     forest fire       earthquake</a:t>
            </a:r>
          </a:p>
        </p:txBody>
      </p:sp>
      <p:pic>
        <p:nvPicPr>
          <p:cNvPr id="31748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5430838"/>
            <a:ext cx="2341563" cy="141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2530475"/>
            <a:ext cx="1593850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275" y="3994150"/>
            <a:ext cx="2290763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225" y="2530475"/>
            <a:ext cx="1484313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75" y="3994150"/>
            <a:ext cx="2341563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788" y="2530475"/>
            <a:ext cx="1619250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863" y="5448300"/>
            <a:ext cx="2289175" cy="139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603375" y="2529840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97860" y="252984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76469" y="2529840"/>
            <a:ext cx="3352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03375" y="3994785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06544" y="3994785"/>
            <a:ext cx="3352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03375" y="5447665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06544" y="5447665"/>
            <a:ext cx="3352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  <a:endParaRPr lang="en-US" altLang="zh-CN" b="1" noProof="1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813550" y="2898775"/>
            <a:ext cx="3749675" cy="26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813550" y="3532505"/>
            <a:ext cx="3749675" cy="30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813550" y="4165600"/>
            <a:ext cx="3749675" cy="6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813550" y="4806950"/>
            <a:ext cx="3693160" cy="4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813550" y="5403850"/>
            <a:ext cx="36785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813550" y="5997575"/>
            <a:ext cx="3594100" cy="15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6813550" y="6579235"/>
            <a:ext cx="3551555" cy="12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813550" y="2529840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13550" y="3163569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13550" y="3797300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13550" y="4438015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813550" y="5000625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813550" y="5629275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813550" y="6223000"/>
            <a:ext cx="3352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r>
            <a:endParaRPr lang="en-US" altLang="zh-CN" noProof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8513" y="2452688"/>
            <a:ext cx="18770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hurricane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74548" y="3036570"/>
            <a:ext cx="32327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volcanic eruption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48513" y="3643313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drought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48513" y="4360863"/>
            <a:ext cx="18770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forest fire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23125" y="4883150"/>
            <a:ext cx="10642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flood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23125" y="5502275"/>
            <a:ext cx="22167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earthquake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23125" y="6115685"/>
            <a:ext cx="17868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landslide</a:t>
            </a:r>
          </a:p>
        </p:txBody>
      </p:sp>
      <p:sp>
        <p:nvSpPr>
          <p:cNvPr id="10" name="流程图: 可选过程 9"/>
          <p:cNvSpPr/>
          <p:nvPr/>
        </p:nvSpPr>
        <p:spPr>
          <a:xfrm>
            <a:off x="121285" y="85090"/>
            <a:ext cx="373761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sym typeface="+mn-ea"/>
              </a:rPr>
              <a:t>Natural Disasters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8" grpId="0" bldLvl="0" animBg="1"/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30" y="2832735"/>
            <a:ext cx="2614295" cy="3108960"/>
          </a:xfrm>
        </p:spPr>
      </p:pic>
      <p:sp>
        <p:nvSpPr>
          <p:cNvPr id="32770" name="文本框 4"/>
          <p:cNvSpPr txBox="1"/>
          <p:nvPr/>
        </p:nvSpPr>
        <p:spPr>
          <a:xfrm>
            <a:off x="3013710" y="106680"/>
            <a:ext cx="77031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Why is nature so changeable?</a:t>
            </a:r>
          </a:p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Are you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curious 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about her?</a:t>
            </a:r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13710" y="1838960"/>
            <a:ext cx="84347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It is our humans that makes nature changeable. It will be very difficult for us to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escape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natural disasters and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survive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. </a:t>
            </a:r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3710" y="3792220"/>
            <a:ext cx="924115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So, to some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extent,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observing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our mother's feeling is necessary.</a:t>
            </a:r>
          </a:p>
          <a:p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Everyone has a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equal </a:t>
            </a: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right to be cared.</a:t>
            </a:r>
          </a:p>
          <a:p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可选过程 9"/>
          <p:cNvSpPr/>
          <p:nvPr/>
        </p:nvSpPr>
        <p:spPr>
          <a:xfrm>
            <a:off x="503555" y="311785"/>
            <a:ext cx="257746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sym typeface="+mn-ea"/>
              </a:rPr>
              <a:t>Word Study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965" y="4739640"/>
            <a:ext cx="2924810" cy="1736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97990" y="1809750"/>
            <a:ext cx="176974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/>
              <a:t>curious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73270" y="1809750"/>
            <a:ext cx="176974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/>
              <a:t>escape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35190" y="1809750"/>
            <a:ext cx="176974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/>
              <a:t>survive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97990" y="3272155"/>
            <a:ext cx="176974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/>
              <a:t>extent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79950" y="3272155"/>
            <a:ext cx="1861820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/>
              <a:t>observe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35190" y="3272155"/>
            <a:ext cx="158559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/>
              <a:t>equal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80010" y="1628775"/>
            <a:ext cx="121405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1.Children always like to ask their parents questions  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  because they are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curious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about everything around them.  </a:t>
            </a:r>
          </a:p>
          <a:p>
            <a:endParaRPr lang="en-US" altLang="zh-CN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170180" y="120650"/>
            <a:ext cx="235521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curious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620" y="5387975"/>
            <a:ext cx="12303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3.Describe the picture with </a:t>
            </a:r>
            <a:r>
              <a:rPr lang="en-US" altLang="zh-CN" sz="3600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curious</a:t>
            </a:r>
            <a:r>
              <a:rPr lang="en-US" altLang="zh-CN" sz="3600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86100" y="120650"/>
            <a:ext cx="7914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be courious about   </a:t>
            </a:r>
            <a:r>
              <a:rPr lang="zh-CN" altLang="en-US" sz="3600">
                <a:latin typeface="+mj-lt"/>
                <a:ea typeface="宋体" panose="02010600030101010101" pitchFamily="2" charset="-122"/>
                <a:sym typeface="+mn-ea"/>
              </a:rPr>
              <a:t>对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......</a:t>
            </a:r>
            <a:r>
              <a:rPr lang="zh-CN" altLang="en-US" sz="3600">
                <a:latin typeface="+mj-lt"/>
                <a:ea typeface="宋体" panose="02010600030101010101" pitchFamily="2" charset="-122"/>
                <a:sym typeface="+mn-ea"/>
              </a:rPr>
              <a:t>感到好奇</a:t>
            </a:r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</a:t>
            </a:r>
            <a:endParaRPr lang="en-US" altLang="zh-CN" sz="3600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0180" y="3207385"/>
            <a:ext cx="121405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2.Tom found a good way to solve this math problem and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he was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curious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to share with others.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86100" y="644525"/>
            <a:ext cx="8255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be curious to do      </a:t>
            </a:r>
            <a:r>
              <a:rPr lang="zh-CN" sz="3600">
                <a:latin typeface="+mj-lt"/>
                <a:ea typeface="宋体" panose="02010600030101010101" pitchFamily="2" charset="-122"/>
                <a:sym typeface="+mn-ea"/>
              </a:rPr>
              <a:t>渴望做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.....</a:t>
            </a:r>
            <a:r>
              <a:rPr lang="zh-CN" altLang="en-US" sz="3600">
                <a:latin typeface="+mj-lt"/>
                <a:ea typeface="宋体" panose="02010600030101010101" pitchFamily="2" charset="-122"/>
                <a:sym typeface="+mn-ea"/>
              </a:rPr>
              <a:t>急于做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......</a:t>
            </a:r>
            <a:endParaRPr lang="en-US" altLang="zh-CN" sz="3600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  <a:p>
            <a:pPr algn="l"/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</a:t>
            </a:r>
            <a:endParaRPr lang="en-US" altLang="zh-CN" sz="3600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02325" y="2798445"/>
            <a:ext cx="228092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ym typeface="+mn-ea"/>
              </a:rPr>
              <a:t>adj. </a:t>
            </a:r>
            <a:r>
              <a:rPr lang="zh-CN" altLang="en-US" sz="3200" b="1">
                <a:sym typeface="+mn-ea"/>
              </a:rPr>
              <a:t>好奇的</a:t>
            </a:r>
          </a:p>
        </p:txBody>
      </p:sp>
      <p:cxnSp>
        <p:nvCxnSpPr>
          <p:cNvPr id="28" name="曲线连接符 27"/>
          <p:cNvCxnSpPr/>
          <p:nvPr/>
        </p:nvCxnSpPr>
        <p:spPr>
          <a:xfrm>
            <a:off x="4672330" y="2611755"/>
            <a:ext cx="1132840" cy="379095"/>
          </a:xfrm>
          <a:prstGeom prst="curvedConnector3">
            <a:avLst>
              <a:gd name="adj1" fmla="val 5005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曲线连接符 1"/>
          <p:cNvCxnSpPr/>
          <p:nvPr/>
        </p:nvCxnSpPr>
        <p:spPr>
          <a:xfrm>
            <a:off x="3086100" y="4194175"/>
            <a:ext cx="1132840" cy="379095"/>
          </a:xfrm>
          <a:prstGeom prst="curvedConnector3">
            <a:avLst>
              <a:gd name="adj1" fmla="val 5005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218940" y="4280535"/>
            <a:ext cx="435991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ym typeface="+mn-ea"/>
              </a:rPr>
              <a:t>adj. </a:t>
            </a:r>
            <a:r>
              <a:rPr lang="zh-CN" altLang="en-US" sz="3200" b="1">
                <a:sym typeface="+mn-ea"/>
              </a:rPr>
              <a:t>渴望的，急切的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4120" y="4573270"/>
            <a:ext cx="3226435" cy="2353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4" grpId="0"/>
      <p:bldP spid="6" grpId="0"/>
      <p:bldP spid="9" grpId="0"/>
      <p:bldP spid="29" grpId="0" bldLvl="0" animBg="1"/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2250" y="941705"/>
            <a:ext cx="11872595" cy="36175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1.Fortunately, Sarah 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managed to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  <a:sym typeface="+mn-ea"/>
              </a:rPr>
              <a:t> escape</a:t>
            </a: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serious injury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  <a:sym typeface="+mn-ea"/>
              </a:rPr>
              <a:t>   out of the volcanic eruption.</a:t>
            </a:r>
            <a:endParaRPr lang="en-US" altLang="zh-CN" sz="3600">
              <a:latin typeface="+mj-lt"/>
              <a:ea typeface="宋体" panose="02010600030101010101" pitchFamily="2" charset="-122"/>
            </a:endParaRP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2.The soldier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escaped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 from the enemy's prison and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   returned to his motherland.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3.He made his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escape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in disguise(</a:t>
            </a:r>
            <a:r>
              <a:rPr lang="zh-CN" altLang="en-US" sz="3600">
                <a:latin typeface="+mj-lt"/>
                <a:ea typeface="宋体" panose="02010600030101010101" pitchFamily="2" charset="-122"/>
              </a:rPr>
              <a:t>伪装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).</a:t>
            </a:r>
          </a:p>
        </p:txBody>
      </p:sp>
      <p:sp>
        <p:nvSpPr>
          <p:cNvPr id="21" name="流程图: 可选过程 20"/>
          <p:cNvSpPr/>
          <p:nvPr/>
        </p:nvSpPr>
        <p:spPr>
          <a:xfrm>
            <a:off x="438785" y="233680"/>
            <a:ext cx="199707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escape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-792480" y="233680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                      </a:t>
            </a:r>
            <a:r>
              <a:rPr 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vi./vt./n. </a:t>
            </a:r>
            <a:r>
              <a:rPr lang="zh-CN" alt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逃离；逃脱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pic>
        <p:nvPicPr>
          <p:cNvPr id="7" name="图片 6" descr=")_%JL_Z{L~SQV5}H~{_}QH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60" y="4351655"/>
            <a:ext cx="3639185" cy="2531745"/>
          </a:xfrm>
          <a:prstGeom prst="rect">
            <a:avLst/>
          </a:prstGeom>
          <a:ln>
            <a:noFill/>
          </a:ln>
        </p:spPr>
      </p:pic>
      <p:sp>
        <p:nvSpPr>
          <p:cNvPr id="31" name="文本框 30"/>
          <p:cNvSpPr txBox="1"/>
          <p:nvPr/>
        </p:nvSpPr>
        <p:spPr>
          <a:xfrm>
            <a:off x="-55245" y="4919345"/>
            <a:ext cx="12303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4.Describe the picture with </a:t>
            </a:r>
            <a:r>
              <a:rPr lang="en-US" altLang="zh-CN" sz="3600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escape</a:t>
            </a:r>
            <a:r>
              <a:rPr lang="en-US" altLang="zh-CN" sz="3600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337820" y="2141855"/>
            <a:ext cx="3086100" cy="3967163"/>
          </a:xfrm>
        </p:spPr>
      </p:pic>
      <p:sp>
        <p:nvSpPr>
          <p:cNvPr id="5122" name="文本框 5"/>
          <p:cNvSpPr txBox="1"/>
          <p:nvPr/>
        </p:nvSpPr>
        <p:spPr>
          <a:xfrm>
            <a:off x="3068638" y="847725"/>
            <a:ext cx="6607175" cy="706755"/>
          </a:xfrm>
          <a:prstGeom prst="rect">
            <a:avLst/>
          </a:prstGeom>
          <a:solidFill>
            <a:srgbClr val="99FF66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</a:rPr>
              <a:t>Unit5 Humans and Nature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95" y="3022600"/>
            <a:ext cx="897890" cy="812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73270" y="3106420"/>
            <a:ext cx="4290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/>
              <a:t>How much 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0020" y="1534795"/>
            <a:ext cx="1200213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1.She died in a car accident. If she had been wearing her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seat-belt, she might have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survived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.</a:t>
            </a:r>
          </a:p>
          <a:p>
            <a:endParaRPr lang="en-US" altLang="zh-CN" sz="3600">
              <a:latin typeface="+mj-lt"/>
              <a:ea typeface="宋体" panose="02010600030101010101" pitchFamily="2" charset="-122"/>
            </a:endParaRP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2.These drugs can help people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survive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 heart attacks.</a:t>
            </a:r>
          </a:p>
          <a:p>
            <a:endParaRPr lang="en-US" altLang="zh-CN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438785" y="233680"/>
            <a:ext cx="225171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survive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-805180" y="233680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                      </a:t>
            </a:r>
            <a:r>
              <a:rPr 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vi./vt.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幸存；活下来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pic>
        <p:nvPicPr>
          <p:cNvPr id="8" name="图片 7" descr="GAW%O3`J_V7}BQ884%W5ZX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40" y="3841750"/>
            <a:ext cx="3828415" cy="2828925"/>
          </a:xfrm>
          <a:prstGeom prst="rect">
            <a:avLst/>
          </a:prstGeom>
          <a:ln>
            <a:noFill/>
          </a:ln>
        </p:spPr>
      </p:pic>
      <p:sp>
        <p:nvSpPr>
          <p:cNvPr id="31" name="文本框 30"/>
          <p:cNvSpPr txBox="1"/>
          <p:nvPr/>
        </p:nvSpPr>
        <p:spPr>
          <a:xfrm>
            <a:off x="-55245" y="4919345"/>
            <a:ext cx="12303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3.Describe the picture with </a:t>
            </a:r>
            <a:r>
              <a:rPr lang="en-US" altLang="zh-CN" sz="3600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survive</a:t>
            </a:r>
            <a:r>
              <a:rPr lang="en-US" altLang="zh-CN" sz="3600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3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0020" y="1308735"/>
            <a:ext cx="11872595" cy="36175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1.Children learn by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observing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their parents.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2.Objects may also fall after an earthquake.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Observe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   carefully before you move away.(P41)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3.By 14 days of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observation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 of the monkeys, this team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   gained a lot of studying material.</a:t>
            </a:r>
          </a:p>
        </p:txBody>
      </p:sp>
      <p:sp>
        <p:nvSpPr>
          <p:cNvPr id="21" name="流程图: 可选过程 20"/>
          <p:cNvSpPr/>
          <p:nvPr/>
        </p:nvSpPr>
        <p:spPr>
          <a:xfrm>
            <a:off x="410210" y="330835"/>
            <a:ext cx="225171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observe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73095" y="501015"/>
            <a:ext cx="74326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vt.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</a:t>
            </a:r>
            <a:r>
              <a:rPr 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观察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,</a:t>
            </a:r>
            <a:r>
              <a:rPr lang="zh-CN" altLang="en-US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注意</a:t>
            </a:r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pic>
        <p:nvPicPr>
          <p:cNvPr id="9" name="图片 8" descr="~}%Q90L(SDR0%3FHQ9VRRN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735" y="4220845"/>
            <a:ext cx="4063365" cy="2534920"/>
          </a:xfrm>
          <a:prstGeom prst="rect">
            <a:avLst/>
          </a:prstGeom>
          <a:ln>
            <a:noFill/>
          </a:ln>
        </p:spPr>
      </p:pic>
      <p:sp>
        <p:nvSpPr>
          <p:cNvPr id="31" name="文本框 30"/>
          <p:cNvSpPr txBox="1"/>
          <p:nvPr/>
        </p:nvSpPr>
        <p:spPr>
          <a:xfrm>
            <a:off x="-55245" y="4919345"/>
            <a:ext cx="12303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4.Describe the picture with </a:t>
            </a:r>
            <a:r>
              <a:rPr lang="en-US" altLang="zh-CN" sz="3600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observe</a:t>
            </a:r>
            <a:r>
              <a:rPr lang="en-US" altLang="zh-CN" sz="3600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3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10" y="1303020"/>
            <a:ext cx="13362305" cy="2207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1. There are 14 girls and 14 boys in Class2. So we can say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   the number of boys and girls is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equal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.</a:t>
            </a:r>
          </a:p>
          <a:p>
            <a:pPr fontAlgn="auto">
              <a:lnSpc>
                <a:spcPts val="5500"/>
              </a:lnSpc>
            </a:pPr>
            <a:endParaRPr lang="en-US" altLang="zh-CN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410210" y="330835"/>
            <a:ext cx="167703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equal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73095" y="501015"/>
            <a:ext cx="74326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-167005" y="3230880"/>
            <a:ext cx="1230312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2.In old times, women and men are not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equal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. but now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  they have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equal 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rights to get education and do many </a:t>
            </a:r>
          </a:p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   things.</a:t>
            </a:r>
            <a:endParaRPr lang="en-US" altLang="zh-CN" sz="3600" b="1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</p:txBody>
      </p:sp>
      <p:cxnSp>
        <p:nvCxnSpPr>
          <p:cNvPr id="5" name="曲线连接符 4"/>
          <p:cNvCxnSpPr/>
          <p:nvPr/>
        </p:nvCxnSpPr>
        <p:spPr>
          <a:xfrm>
            <a:off x="7876540" y="2491105"/>
            <a:ext cx="565785" cy="66040"/>
          </a:xfrm>
          <a:prstGeom prst="curvedConnector3">
            <a:avLst>
              <a:gd name="adj1" fmla="val 5005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442325" y="2232660"/>
            <a:ext cx="1594485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ym typeface="+mn-ea"/>
              </a:rPr>
              <a:t>相等的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03675" y="4400550"/>
            <a:ext cx="1594485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ym typeface="+mn-ea"/>
              </a:rPr>
              <a:t>平等的</a:t>
            </a:r>
          </a:p>
        </p:txBody>
      </p:sp>
      <p:cxnSp>
        <p:nvCxnSpPr>
          <p:cNvPr id="7" name="曲线连接符 6"/>
          <p:cNvCxnSpPr>
            <a:endCxn id="6" idx="1"/>
          </p:cNvCxnSpPr>
          <p:nvPr/>
        </p:nvCxnSpPr>
        <p:spPr>
          <a:xfrm>
            <a:off x="3437890" y="4240530"/>
            <a:ext cx="565785" cy="452120"/>
          </a:xfrm>
          <a:prstGeom prst="curvedConnector3">
            <a:avLst>
              <a:gd name="adj1" fmla="val 5005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-167005" y="5316855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3.Make your own sentence with </a:t>
            </a:r>
            <a:r>
              <a:rPr lang="en-US" altLang="zh-CN" sz="3600" i="1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equal</a:t>
            </a:r>
            <a:r>
              <a:rPr lang="en-US" altLang="zh-CN" sz="3600" i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.</a:t>
            </a:r>
            <a:endParaRPr lang="en-US" altLang="zh-CN" sz="3600" b="1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87375" y="6515735"/>
            <a:ext cx="10793730" cy="266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31" grpId="0"/>
      <p:bldP spid="29" grpId="0" bldLvl="0" animBg="1"/>
      <p:bldP spid="6" grpId="0" bldLvl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10" y="1303020"/>
            <a:ext cx="13362305" cy="29127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1. The garden is about two acres(</a:t>
            </a:r>
            <a:r>
              <a:rPr lang="zh-CN" altLang="en-US" sz="3600">
                <a:latin typeface="+mj-lt"/>
                <a:ea typeface="宋体" panose="02010600030101010101" pitchFamily="2" charset="-122"/>
              </a:rPr>
              <a:t>英亩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)in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extent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.</a:t>
            </a:r>
          </a:p>
          <a:p>
            <a:pPr fontAlgn="auto">
              <a:lnSpc>
                <a:spcPts val="5500"/>
              </a:lnSpc>
            </a:pPr>
            <a:endParaRPr lang="en-US" altLang="zh-CN" sz="3600">
              <a:latin typeface="+mj-lt"/>
              <a:ea typeface="宋体" panose="02010600030101010101" pitchFamily="2" charset="-122"/>
            </a:endParaRP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2. He didn't pass the exam. But, to some </a:t>
            </a:r>
            <a:r>
              <a:rPr lang="en-US" altLang="zh-CN" sz="360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extent</a:t>
            </a:r>
            <a:r>
              <a:rPr lang="en-US" altLang="zh-CN" sz="3600">
                <a:latin typeface="+mj-lt"/>
                <a:ea typeface="宋体" panose="02010600030101010101" pitchFamily="2" charset="-122"/>
              </a:rPr>
              <a:t>, it's good </a:t>
            </a:r>
          </a:p>
          <a:p>
            <a:pPr fontAlgn="auto">
              <a:lnSpc>
                <a:spcPts val="5500"/>
              </a:lnSpc>
            </a:pPr>
            <a:r>
              <a:rPr lang="en-US" altLang="zh-CN" sz="3600">
                <a:latin typeface="+mj-lt"/>
                <a:ea typeface="宋体" panose="02010600030101010101" pitchFamily="2" charset="-122"/>
              </a:rPr>
              <a:t>    for him to think about his ways to study.</a:t>
            </a:r>
          </a:p>
        </p:txBody>
      </p:sp>
      <p:sp>
        <p:nvSpPr>
          <p:cNvPr id="21" name="流程图: 可选过程 20"/>
          <p:cNvSpPr/>
          <p:nvPr/>
        </p:nvSpPr>
        <p:spPr>
          <a:xfrm>
            <a:off x="410210" y="330835"/>
            <a:ext cx="194056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extent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73095" y="501015"/>
            <a:ext cx="74326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</a:t>
            </a:r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-222250" y="5052695"/>
            <a:ext cx="12303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+mj-lt"/>
                <a:ea typeface="宋体" panose="02010600030101010101" pitchFamily="2" charset="-122"/>
              </a:rPr>
              <a:t>  3.</a:t>
            </a:r>
            <a:r>
              <a:rPr lang="zh-CN" altLang="en-US" sz="3600">
                <a:latin typeface="+mj-lt"/>
                <a:ea typeface="宋体" panose="02010600030101010101" pitchFamily="2" charset="-122"/>
              </a:rPr>
              <a:t>在很大程度上，我同意你的观点。</a:t>
            </a:r>
            <a:r>
              <a:rPr lang="zh-CN" alt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（汉译英）</a:t>
            </a:r>
            <a:endParaRPr lang="zh-CN" altLang="en-US" sz="3600" i="1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  <a:p>
            <a:r>
              <a:rPr lang="en-US" altLang="zh-CN" sz="3600" b="1" i="1" u="sng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              </a:t>
            </a:r>
          </a:p>
        </p:txBody>
      </p:sp>
      <p:cxnSp>
        <p:nvCxnSpPr>
          <p:cNvPr id="28" name="曲线连接符 27"/>
          <p:cNvCxnSpPr/>
          <p:nvPr/>
        </p:nvCxnSpPr>
        <p:spPr>
          <a:xfrm rot="5400000" flipV="1">
            <a:off x="9328150" y="1988820"/>
            <a:ext cx="224155" cy="40005"/>
          </a:xfrm>
          <a:prstGeom prst="curvedConnector3">
            <a:avLst>
              <a:gd name="adj1" fmla="val 3824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747125" y="2120900"/>
            <a:ext cx="225425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ym typeface="+mn-ea"/>
              </a:rPr>
              <a:t>面积；长度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12785" y="4272280"/>
            <a:ext cx="2254250" cy="58356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ym typeface="+mn-ea"/>
              </a:rPr>
              <a:t>程度；范围</a:t>
            </a:r>
          </a:p>
        </p:txBody>
      </p:sp>
      <p:cxnSp>
        <p:nvCxnSpPr>
          <p:cNvPr id="8" name="曲线连接符 7"/>
          <p:cNvCxnSpPr/>
          <p:nvPr/>
        </p:nvCxnSpPr>
        <p:spPr>
          <a:xfrm rot="5400000" flipV="1">
            <a:off x="8484870" y="3764280"/>
            <a:ext cx="909320" cy="106045"/>
          </a:xfrm>
          <a:prstGeom prst="curvedConnector3">
            <a:avLst>
              <a:gd name="adj1" fmla="val 5003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32130" y="6449695"/>
            <a:ext cx="10793730" cy="266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33400" y="5720080"/>
            <a:ext cx="12303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600">
                <a:latin typeface="+mj-lt"/>
                <a:ea typeface="宋体" panose="02010600030101010101" pitchFamily="2" charset="-122"/>
              </a:rPr>
              <a:t>To a large extent, I agree what you said.</a:t>
            </a:r>
            <a:endParaRPr lang="zh-CN" altLang="en-US" sz="3600"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7370" y="393700"/>
            <a:ext cx="7914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To some extent   </a:t>
            </a:r>
            <a:r>
              <a:rPr lang="zh-CN" alt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在一定程度上</a:t>
            </a:r>
            <a:r>
              <a:rPr lang="en-US" sz="3600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 </a:t>
            </a:r>
            <a:endParaRPr lang="en-US" altLang="zh-CN" sz="3600" i="1" u="sng">
              <a:solidFill>
                <a:schemeClr val="tx1"/>
              </a:solidFill>
              <a:latin typeface="+mj-lt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31" grpId="0"/>
      <p:bldP spid="29" grpId="0" bldLvl="0" animBg="1"/>
      <p:bldP spid="7" grpId="0" bldLvl="0" animBg="1"/>
      <p:bldP spid="5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55315" y="83185"/>
            <a:ext cx="8883015" cy="6451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/>
              <a:t>curious  extent  escape  </a:t>
            </a:r>
            <a:r>
              <a:rPr lang="en-US" altLang="zh-CN" sz="3200">
                <a:sym typeface="+mn-ea"/>
              </a:rPr>
              <a:t>observe </a:t>
            </a:r>
            <a:r>
              <a:rPr lang="en-US" altLang="zh-CN" sz="3200"/>
              <a:t> equal  survive</a:t>
            </a:r>
            <a:r>
              <a:rPr lang="en-US" altLang="zh-CN" sz="3600"/>
              <a:t>     </a:t>
            </a:r>
          </a:p>
        </p:txBody>
      </p:sp>
      <p:sp>
        <p:nvSpPr>
          <p:cNvPr id="21" name="流程图: 可选过程 20"/>
          <p:cNvSpPr/>
          <p:nvPr/>
        </p:nvSpPr>
        <p:spPr>
          <a:xfrm>
            <a:off x="84455" y="51435"/>
            <a:ext cx="2868295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sym typeface="+mn-ea"/>
              </a:rPr>
              <a:t>Blank filling</a:t>
            </a:r>
            <a:r>
              <a:rPr lang="en-US" altLang="zh-CN" sz="4000" b="1">
                <a:solidFill>
                  <a:schemeClr val="tx1"/>
                </a:solidFill>
                <a:sym typeface="+mn-ea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63500" y="1120775"/>
            <a:ext cx="1231900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    One day, a fisherman met a huge whirlpool in the sea. He was going round in circles at great speed. He saw clearly that there were other objects in the whirlpool—trees and barrels. After a while, he became                about the whirlpool itself. He then made three important                           . The first, the larger the bodies were, the more rapidly they fell; the second, between two objects of                     , round objects fell down less rapidly; and the third, between two objects of the same size, objects shaped like a tube fell down more slowly. So he tied himself to a barrel to help him float. Without waiting, he jumped into the sea to try and              .</a:t>
            </a:r>
          </a:p>
          <a:p>
            <a:r>
              <a:rPr lang="en-US" altLang="zh-CN" sz="3200"/>
              <a:t>Finally, he managed to                 and went back home.</a:t>
            </a:r>
            <a:r>
              <a:rPr lang="en-US" altLang="zh-CN" sz="3200" u="sng"/>
              <a:t>      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080895" y="3104515"/>
            <a:ext cx="17837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783080" y="3569335"/>
            <a:ext cx="2973705" cy="14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081530" y="2635250"/>
            <a:ext cx="1783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curious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25650" y="3104515"/>
            <a:ext cx="2731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9090" y="4047490"/>
            <a:ext cx="2816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equal extent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452120" y="4517390"/>
            <a:ext cx="948690" cy="13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527810" y="4503420"/>
            <a:ext cx="948690" cy="13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0038715" y="5963285"/>
            <a:ext cx="1373505" cy="133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255135" y="6486525"/>
            <a:ext cx="1521460" cy="14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939020" y="5549265"/>
            <a:ext cx="1881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escape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55135" y="5976620"/>
            <a:ext cx="1826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survive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4"/>
          <p:cNvSpPr txBox="1"/>
          <p:nvPr/>
        </p:nvSpPr>
        <p:spPr>
          <a:xfrm>
            <a:off x="8034338" y="217488"/>
            <a:ext cx="16541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0210" y="1125855"/>
            <a:ext cx="11272520" cy="43694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Including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</a:p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1.The detailed information about Nature.</a:t>
            </a:r>
          </a:p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   (something that makes you comfortable while </a:t>
            </a:r>
          </a:p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     something that makes you frightened.)   </a:t>
            </a:r>
          </a:p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2.The reason why she was angry and became horrible.</a:t>
            </a:r>
          </a:p>
          <a:p>
            <a:pPr fontAlgn="auto">
              <a:lnSpc>
                <a:spcPts val="5000"/>
              </a:lnSpc>
            </a:pPr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3.The ways to help her. </a:t>
            </a:r>
          </a:p>
          <a:p>
            <a:endParaRPr lang="en-US" altLang="zh-CN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5" y="1555115"/>
            <a:ext cx="6630670" cy="3940175"/>
          </a:xfrm>
          <a:prstGeom prst="rect">
            <a:avLst/>
          </a:prstGeom>
        </p:spPr>
      </p:pic>
      <p:sp>
        <p:nvSpPr>
          <p:cNvPr id="21" name="流程图: 可选过程 20"/>
          <p:cNvSpPr/>
          <p:nvPr/>
        </p:nvSpPr>
        <p:spPr>
          <a:xfrm>
            <a:off x="410210" y="330835"/>
            <a:ext cx="2251710" cy="708025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sym typeface="+mn-ea"/>
              </a:rPr>
              <a:t>Reply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" y="-28575"/>
            <a:ext cx="12359005" cy="691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2" name="文本框 10"/>
          <p:cNvSpPr txBox="1"/>
          <p:nvPr/>
        </p:nvSpPr>
        <p:spPr>
          <a:xfrm rot="-180000">
            <a:off x="2109788" y="1230313"/>
            <a:ext cx="20716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Dear Mum,</a:t>
            </a:r>
          </a:p>
        </p:txBody>
      </p:sp>
      <p:sp>
        <p:nvSpPr>
          <p:cNvPr id="40963" name="文本框 11"/>
          <p:cNvSpPr txBox="1"/>
          <p:nvPr/>
        </p:nvSpPr>
        <p:spPr>
          <a:xfrm rot="-180000">
            <a:off x="8482013" y="4883150"/>
            <a:ext cx="20716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Yours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5" y="5526405"/>
            <a:ext cx="7495540" cy="1366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5" name="内容占位符 2"/>
          <p:cNvSpPr>
            <a:spLocks noGrp="1"/>
          </p:cNvSpPr>
          <p:nvPr>
            <p:ph idx="1"/>
          </p:nvPr>
        </p:nvSpPr>
        <p:spPr>
          <a:xfrm>
            <a:off x="3636963" y="1069975"/>
            <a:ext cx="6624637" cy="4525963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altLang="zh-CN" sz="3600"/>
              <a:t>Study nature, </a:t>
            </a:r>
          </a:p>
          <a:p>
            <a:pPr marL="0" indent="0" algn="ctr">
              <a:buNone/>
            </a:pPr>
            <a:r>
              <a:rPr lang="en-US" altLang="zh-CN" sz="3600"/>
              <a:t>love nature, </a:t>
            </a:r>
          </a:p>
          <a:p>
            <a:pPr marL="0" indent="0" algn="ctr">
              <a:buNone/>
            </a:pPr>
            <a:r>
              <a:rPr lang="en-US" altLang="zh-CN" sz="3600"/>
              <a:t>stay close to nature, </a:t>
            </a:r>
          </a:p>
          <a:p>
            <a:pPr marL="0" indent="0" algn="ctr">
              <a:buNone/>
            </a:pPr>
            <a:r>
              <a:rPr lang="en-US" altLang="zh-CN" sz="3600"/>
              <a:t>it will never fail you.</a:t>
            </a:r>
          </a:p>
        </p:txBody>
      </p:sp>
      <p:pic>
        <p:nvPicPr>
          <p:cNvPr id="4198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33170" y="977900"/>
            <a:ext cx="2877820" cy="3744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文本框 4"/>
          <p:cNvSpPr txBox="1"/>
          <p:nvPr/>
        </p:nvSpPr>
        <p:spPr>
          <a:xfrm>
            <a:off x="6597015" y="3990975"/>
            <a:ext cx="5168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—Frank Lloyd Wright</a:t>
            </a:r>
          </a:p>
        </p:txBody>
      </p:sp>
      <p:pic>
        <p:nvPicPr>
          <p:cNvPr id="4198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5596255"/>
            <a:ext cx="6289675" cy="1296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9457" descr="Homework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713" y="762000"/>
            <a:ext cx="5791200" cy="1401763"/>
          </a:xfrm>
        </p:spPr>
      </p:pic>
      <p:sp>
        <p:nvSpPr>
          <p:cNvPr id="17410" name="文本框 19458"/>
          <p:cNvSpPr txBox="1"/>
          <p:nvPr/>
        </p:nvSpPr>
        <p:spPr>
          <a:xfrm>
            <a:off x="3067050" y="2540635"/>
            <a:ext cx="6057900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>
                <a:latin typeface="Calibri" panose="020F0502020204030204" charset="0"/>
                <a:ea typeface="宋体" panose="02010600030101010101" pitchFamily="2" charset="-122"/>
              </a:rPr>
              <a:t>Writing:   A Story of Nature</a:t>
            </a:r>
            <a:endParaRPr lang="en-US" altLang="zh-CN" sz="3600" i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3" y="3147060"/>
            <a:ext cx="621199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119188"/>
            <a:ext cx="7364413" cy="4341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文本框 4"/>
          <p:cNvSpPr txBox="1"/>
          <p:nvPr/>
        </p:nvSpPr>
        <p:spPr>
          <a:xfrm>
            <a:off x="5268913" y="2967038"/>
            <a:ext cx="1654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Nature</a:t>
            </a:r>
          </a:p>
        </p:txBody>
      </p:sp>
      <p:sp>
        <p:nvSpPr>
          <p:cNvPr id="8195" name="文本框 5"/>
          <p:cNvSpPr txBox="1"/>
          <p:nvPr/>
        </p:nvSpPr>
        <p:spPr>
          <a:xfrm>
            <a:off x="6553200" y="4006850"/>
            <a:ext cx="2197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Everyone</a:t>
            </a:r>
          </a:p>
        </p:txBody>
      </p:sp>
      <p:sp>
        <p:nvSpPr>
          <p:cNvPr id="8196" name="文本框 6"/>
          <p:cNvSpPr txBox="1"/>
          <p:nvPr/>
        </p:nvSpPr>
        <p:spPr>
          <a:xfrm>
            <a:off x="3317875" y="1778000"/>
            <a:ext cx="3235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宋体" panose="02010600030101010101" pitchFamily="2" charset="-122"/>
              </a:rPr>
              <a:t>2  0  1   3  1  4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文本框 7"/>
          <p:cNvSpPr txBox="1"/>
          <p:nvPr/>
        </p:nvSpPr>
        <p:spPr>
          <a:xfrm>
            <a:off x="293370" y="241300"/>
            <a:ext cx="11537315" cy="6092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My dear baby,</a:t>
            </a:r>
          </a:p>
          <a:p>
            <a:pPr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   It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s my first time to write a letter to you. Are you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curious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? I just want you to listen to my heart.</a:t>
            </a:r>
          </a:p>
          <a:p>
            <a:pPr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   You know, I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m beautiful and each part of myself is a wonderful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landscape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uch as the earth and the sky,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forest and fields, lakes and rivers, the mountain and the sea. I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'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m loved by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ildlife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and other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iving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things. I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m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always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happy. But sometimes, I become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horrible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and in cold blood. I am not willing to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turn my back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on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you,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mak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ing you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shocked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and 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frightened.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But I can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’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t control myself. </a:t>
            </a:r>
          </a:p>
          <a:p>
            <a:pPr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   Can you help me? Help me not be angry. Help me always be a gentle and kind 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of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loving mother.</a:t>
            </a:r>
          </a:p>
          <a:p>
            <a:pPr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                                                                   Love your </a:t>
            </a:r>
          </a:p>
          <a:p>
            <a:pPr algn="r" fontAlgn="auto">
              <a:lnSpc>
                <a:spcPts val="3600"/>
              </a:lnSpc>
            </a:pP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                                  Mum</a:t>
            </a:r>
          </a:p>
        </p:txBody>
      </p:sp>
      <p:pic>
        <p:nvPicPr>
          <p:cNvPr id="9218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" y="-101600"/>
            <a:ext cx="11958320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40405" y="3330893"/>
            <a:ext cx="6645275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18233" y="3331528"/>
            <a:ext cx="6645275" cy="19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6671310"/>
            <a:ext cx="12152630" cy="242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8100" y="3686175"/>
            <a:ext cx="8229600" cy="4525963"/>
          </a:xfrm>
        </p:spPr>
        <p:txBody>
          <a:bodyPr/>
          <a:lstStyle/>
          <a:p>
            <a:pPr fontAlgn="base"/>
            <a:endParaRPr lang="en-US" altLang="zh-CN" strike="noStrike" noProof="1"/>
          </a:p>
          <a:p>
            <a:pPr marL="0" indent="0" fontAlgn="base">
              <a:buNone/>
            </a:pPr>
            <a:r>
              <a:rPr lang="en-US" altLang="zh-CN" strike="noStrike" noProof="1"/>
              <a:t>   </a:t>
            </a:r>
          </a:p>
        </p:txBody>
      </p:sp>
      <p:pic>
        <p:nvPicPr>
          <p:cNvPr id="1024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1236663"/>
            <a:ext cx="3417888" cy="190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449354" y="4862513"/>
            <a:ext cx="7523480" cy="16300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Every field of nature is wonderful.</a:t>
            </a:r>
          </a:p>
          <a:p>
            <a:pPr algn="ctr"/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大自然的每一个领域都是美妙绝伦的。</a:t>
            </a:r>
          </a:p>
          <a:p>
            <a:pPr algn="ctr"/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24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63" y="809625"/>
            <a:ext cx="3103562" cy="3870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87325"/>
            <a:ext cx="8229600" cy="1143000"/>
          </a:xfrm>
        </p:spPr>
        <p:txBody>
          <a:bodyPr anchor="ctr"/>
          <a:lstStyle/>
          <a:p>
            <a:r>
              <a:rPr lang="en-US" altLang="zh-CN" b="1">
                <a:solidFill>
                  <a:srgbClr val="FF0000"/>
                </a:solidFill>
              </a:rPr>
              <a:t>jungle</a:t>
            </a:r>
            <a:r>
              <a:rPr lang="en-US" altLang="zh-CN" b="1"/>
              <a:t> </a:t>
            </a:r>
            <a:r>
              <a:rPr lang="en-US" altLang="zh-CN"/>
              <a:t> n.</a:t>
            </a:r>
          </a:p>
        </p:txBody>
      </p:sp>
      <p:pic>
        <p:nvPicPr>
          <p:cNvPr id="11266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075" y="1436688"/>
            <a:ext cx="7540625" cy="4676775"/>
          </a:xfrm>
        </p:spPr>
      </p:pic>
      <p:sp>
        <p:nvSpPr>
          <p:cNvPr id="5" name="文本框 5"/>
          <p:cNvSpPr txBox="1"/>
          <p:nvPr/>
        </p:nvSpPr>
        <p:spPr>
          <a:xfrm>
            <a:off x="7180263" y="550863"/>
            <a:ext cx="2978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热带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丛林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0" y="5189855"/>
            <a:ext cx="1184275" cy="116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" y="6137275"/>
            <a:ext cx="2880360" cy="703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" y="839470"/>
            <a:ext cx="2511425" cy="5179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680" y="6161405"/>
            <a:ext cx="4926330" cy="563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75" y="6136640"/>
            <a:ext cx="460883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5715" y="6597650"/>
            <a:ext cx="12139295" cy="260350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294" name="文本框 1"/>
          <p:cNvSpPr txBox="1"/>
          <p:nvPr/>
        </p:nvSpPr>
        <p:spPr>
          <a:xfrm>
            <a:off x="4962525" y="1690688"/>
            <a:ext cx="36766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landscape   </a:t>
            </a:r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</a:rPr>
              <a:t>n.</a:t>
            </a:r>
          </a:p>
          <a:p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392613" y="2541588"/>
            <a:ext cx="4246562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风景；景色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2297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925" y="152400"/>
            <a:ext cx="1206500" cy="1076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" y="6057900"/>
            <a:ext cx="2991485" cy="703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979170"/>
            <a:ext cx="2597150" cy="5115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25" y="4903788"/>
            <a:ext cx="2120900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655" y="1687830"/>
            <a:ext cx="1416050" cy="166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275" y="5305425"/>
            <a:ext cx="1009650" cy="99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05" y="6178550"/>
            <a:ext cx="4585335" cy="563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888" y="6207125"/>
            <a:ext cx="4610100" cy="54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60960" y="6597650"/>
            <a:ext cx="12140565" cy="260350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文本框 11"/>
          <p:cNvSpPr txBox="1"/>
          <p:nvPr/>
        </p:nvSpPr>
        <p:spPr>
          <a:xfrm>
            <a:off x="2065338" y="5186363"/>
            <a:ext cx="9874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soil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2657475" y="5645150"/>
            <a:ext cx="630238" cy="10969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030" y="2542540"/>
            <a:ext cx="3057525" cy="56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888" y="4552950"/>
            <a:ext cx="1193800" cy="150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8925" y="61913"/>
            <a:ext cx="1350963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5075" y="5853113"/>
            <a:ext cx="482600" cy="35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27"/>
          <p:cNvSpPr txBox="1"/>
          <p:nvPr/>
        </p:nvSpPr>
        <p:spPr>
          <a:xfrm>
            <a:off x="3748088" y="4257675"/>
            <a:ext cx="9874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fox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867650" y="1459548"/>
            <a:ext cx="16986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deer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933950" y="5186363"/>
            <a:ext cx="16986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insect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180388" y="4322763"/>
            <a:ext cx="2170112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kangroo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909888" y="138113"/>
            <a:ext cx="1700212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eagle</a:t>
            </a:r>
          </a:p>
        </p:txBody>
      </p:sp>
      <p:sp>
        <p:nvSpPr>
          <p:cNvPr id="13332" name="文本框 1"/>
          <p:cNvSpPr txBox="1"/>
          <p:nvPr/>
        </p:nvSpPr>
        <p:spPr>
          <a:xfrm>
            <a:off x="9204325" y="62230"/>
            <a:ext cx="25622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wildlife 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</a:rPr>
              <a:t>n.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22105" y="3106103"/>
            <a:ext cx="16986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weed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0000">
            <a:off x="5900738" y="5676900"/>
            <a:ext cx="390525" cy="70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5"/>
          <p:cNvSpPr txBox="1"/>
          <p:nvPr/>
        </p:nvSpPr>
        <p:spPr>
          <a:xfrm>
            <a:off x="8361680" y="630873"/>
            <a:ext cx="42465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野生动植物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  <p:bldP spid="28" grpId="0"/>
      <p:bldP spid="31" grpId="0"/>
      <p:bldP spid="33" grpId="0"/>
      <p:bldP spid="34" grpId="0"/>
      <p:bldP spid="37" grpId="0"/>
      <p:bldP spid="13332" grpId="0"/>
      <p:bldP spid="3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1513</Words>
  <Application>Microsoft Office PowerPoint</Application>
  <PresentationFormat>自定义</PresentationFormat>
  <Paragraphs>272</Paragraphs>
  <Slides>39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39</vt:i4>
      </vt:variant>
    </vt:vector>
  </HeadingPairs>
  <TitlesOfParts>
    <vt:vector size="43" baseType="lpstr">
      <vt:lpstr>Office 主题</vt:lpstr>
      <vt:lpstr>1_默认设计模板</vt:lpstr>
      <vt:lpstr>1_Office 主题​​</vt:lpstr>
      <vt:lpstr>1_Office 主题</vt:lpstr>
      <vt:lpstr>必修（二）Unit 5 词汇学习（1）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jungle  n.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必修（二）Unit 5 词汇学习（1）</dc:title>
  <dc:creator>acq</dc:creator>
  <cp:lastModifiedBy>acq</cp:lastModifiedBy>
  <cp:revision>231</cp:revision>
  <dcterms:created xsi:type="dcterms:W3CDTF">2015-05-05T08:02:00Z</dcterms:created>
  <dcterms:modified xsi:type="dcterms:W3CDTF">2020-02-19T04:43:57Z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