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19"/>
  </p:notesMasterIdLst>
  <p:sldIdLst>
    <p:sldId id="265" r:id="rId2"/>
    <p:sldId id="274" r:id="rId3"/>
    <p:sldId id="275" r:id="rId4"/>
    <p:sldId id="288" r:id="rId5"/>
    <p:sldId id="273" r:id="rId6"/>
    <p:sldId id="276" r:id="rId7"/>
    <p:sldId id="277" r:id="rId8"/>
    <p:sldId id="290" r:id="rId9"/>
    <p:sldId id="291" r:id="rId10"/>
    <p:sldId id="292" r:id="rId11"/>
    <p:sldId id="278" r:id="rId12"/>
    <p:sldId id="280" r:id="rId13"/>
    <p:sldId id="281" r:id="rId14"/>
    <p:sldId id="285" r:id="rId15"/>
    <p:sldId id="284" r:id="rId16"/>
    <p:sldId id="287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0000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-75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05297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mage.baidu.com/search/detail?ct=503316480&amp;z=undefined&amp;tn=baiduimagedetail&amp;ipn=d&amp;word=%E5%BD%AD%E5%8A%A0%E6%9C%A8&amp;step_word=&amp;ie=utf-8&amp;in=&amp;cl=2&amp;lm=-1&amp;st=undefined&amp;hd=undefined&amp;latest=undefined&amp;copyright=undefined&amp;cs=2585583182,923268585&amp;os=3352536291,3739351252&amp;simid=3415467401,361449237&amp;pn=8&amp;rn=1&amp;di=191950&amp;ln=1606&amp;fr=&amp;fmq=1581259681635_R&amp;fm=&amp;ic=undefined&amp;s=undefined&amp;se=&amp;sme=&amp;tab=0&amp;width=undefined&amp;height=undefined&amp;face=undefined&amp;is=0,0&amp;istype=0&amp;ist=&amp;jit=&amp;bdtype=0&amp;spn=0&amp;pi=0&amp;gsm=0&amp;objurl=http://img64.pp.sohu.com/images/blog/2007/4/13/18/9/11281ca7cfd.jpg&amp;rpstart=0&amp;rpnum=0&amp;adpicid=0&amp;force=undefined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image.baidu.com/search/detail?ct=503316480&amp;z=&amp;tn=baiduimagedetail&amp;ipn=d&amp;word=%E5%A4%8F%E4%BC%AF%E6%B8%9D%E7%99%BB%E7%8F%A0%E5%B3%B0&amp;step_word=&amp;ie=utf-8&amp;in=&amp;cl=2&amp;lm=-1&amp;st=-1&amp;hd=&amp;latest=&amp;copyright=&amp;cs=4292264617,2856668006&amp;os=242742616,43240088&amp;simid=0,0&amp;pn=125&amp;rn=1&amp;di=125510&amp;ln=1058&amp;fr=&amp;fmq=1581252056756_R&amp;ic=&amp;s=undefined&amp;se=&amp;sme=&amp;tab=0&amp;width=&amp;height=&amp;face=undefined&amp;is=0,0&amp;istype=2&amp;ist=&amp;jit=&amp;bdtype=0&amp;spn=0&amp;pi=0&amp;gsm=5a&amp;objurl=http://img1.cloud.itouchtv.cn/d4716efc34f1631218d1cbbae6401777.gif&amp;rpstart=0&amp;rpnum=0&amp;adpicid=0&amp;force=undefin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image.baidu.com/search/detail?ct=503316480&amp;z=&amp;tn=baiduimagedetail&amp;ipn=d&amp;word=%E5%A4%8F%E4%BC%AF%E6%B8%9D%E7%99%BB%E4%B8%8A%E7%8F%A0%E5%B3%B0&amp;step_word=&amp;ie=utf-8&amp;in=&amp;cl=2&amp;lm=-1&amp;st=-1&amp;hd=&amp;latest=&amp;copyright=&amp;cs=614301462,1225244822&amp;os=2869852486,773152928&amp;simid=0,0&amp;pn=5&amp;rn=1&amp;di=8910&amp;ln=1085&amp;fr=&amp;fmq=1581252792809_R&amp;ic=&amp;s=undefined&amp;se=&amp;sme=&amp;tab=0&amp;width=&amp;height=&amp;face=undefined&amp;is=0,0&amp;istype=2&amp;ist=&amp;jit=&amp;bdtype=0&amp;spn=0&amp;pi=0&amp;gsm=0&amp;objurl=http://bjby.bjwmb.gov.cn/pxbd/2017/10/05/W020171030334077534261.jpg&amp;rpstart=0&amp;rpnum=0&amp;adpicid=0&amp;force=undefin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mage.baidu.com/search/detail?ct=503316480&amp;z=&amp;tn=baiduimagedetail&amp;ipn=d&amp;word=%E5%A4%8F%E4%BC%AF%E6%B8%9D%E7%99%BB%E4%B8%8A%E7%8F%A0%E5%B3%B0&amp;step_word=&amp;ie=utf-8&amp;in=&amp;cl=2&amp;lm=-1&amp;st=-1&amp;hd=&amp;latest=&amp;copyright=&amp;cs=2262614397,589213253&amp;os=1233848991,2595629938&amp;simid=112431,855398623&amp;pn=11&amp;rn=1&amp;di=550&amp;ln=1085&amp;fr=&amp;fmq=1581252792809_R&amp;ic=&amp;s=undefined&amp;se=&amp;sme=&amp;tab=0&amp;width=&amp;height=&amp;face=undefined&amp;is=0,0&amp;istype=2&amp;ist=&amp;jit=&amp;bdtype=0&amp;spn=0&amp;pi=0&amp;gsm=0&amp;objurl=http://img.jk51.com/img_jk51/132439660.jpeg&amp;rpstart=0&amp;rpnum=0&amp;adpicid=0&amp;force=undefin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必修（二）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5 </a:t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定语从句总复习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后缀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北京市三里屯一中    罗云屏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262" y="418836"/>
            <a:ext cx="8332727" cy="4400671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 b="1" dirty="0" smtClean="0">
                <a:latin typeface="Arial Narrow" pitchFamily="34" charset="0"/>
              </a:rPr>
              <a:t>His name is Xia </a:t>
            </a:r>
            <a:r>
              <a:rPr lang="en-US" altLang="zh-CN" sz="2000" b="1" dirty="0" err="1" smtClean="0">
                <a:latin typeface="Arial Narrow" pitchFamily="34" charset="0"/>
              </a:rPr>
              <a:t>Boyu</a:t>
            </a:r>
            <a:r>
              <a:rPr lang="en-US" altLang="zh-CN" sz="2000" b="1" dirty="0" smtClean="0">
                <a:latin typeface="Arial Narrow" pitchFamily="34" charset="0"/>
              </a:rPr>
              <a:t>, a Chinese climber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who</a:t>
            </a:r>
            <a:r>
              <a:rPr lang="en-US" altLang="zh-CN" sz="2000" b="1" dirty="0" smtClean="0">
                <a:latin typeface="Arial Narrow" pitchFamily="34" charset="0"/>
              </a:rPr>
              <a:t> was born in Chongqing 70 years ago. </a:t>
            </a:r>
          </a:p>
          <a:p>
            <a:pPr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 b="1" dirty="0" smtClean="0">
                <a:latin typeface="Arial Narrow" pitchFamily="34" charset="0"/>
              </a:rPr>
              <a:t>1975 was the year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when</a:t>
            </a:r>
            <a:r>
              <a:rPr lang="en-US" altLang="zh-CN" sz="2000" b="1" dirty="0" smtClean="0">
                <a:latin typeface="Arial Narrow" pitchFamily="34" charset="0"/>
              </a:rPr>
              <a:t> he first climbed Mount. </a:t>
            </a:r>
            <a:r>
              <a:rPr lang="en-US" altLang="zh-CN" sz="2000" b="1" dirty="0" err="1" smtClean="0">
                <a:latin typeface="Arial Narrow" pitchFamily="34" charset="0"/>
              </a:rPr>
              <a:t>Qomolangma</a:t>
            </a:r>
            <a:r>
              <a:rPr lang="en-US" altLang="zh-CN" sz="2000" b="1" dirty="0" smtClean="0">
                <a:latin typeface="Arial Narrow" pitchFamily="34" charset="0"/>
              </a:rPr>
              <a:t>. But his journey stopped at an altitude of 8600,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where</a:t>
            </a:r>
            <a:r>
              <a:rPr lang="en-US" altLang="zh-CN" sz="2000" b="1" dirty="0" smtClean="0">
                <a:latin typeface="Arial Narrow" pitchFamily="34" charset="0"/>
              </a:rPr>
              <a:t> he gave his sleeping bags to his teammate. And he lost both his lower legs forever. </a:t>
            </a:r>
          </a:p>
          <a:p>
            <a:pPr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 b="1" dirty="0" smtClean="0">
                <a:latin typeface="Arial Narrow" pitchFamily="34" charset="0"/>
              </a:rPr>
              <a:t>But he kept on training for the following 40 years. The reason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why</a:t>
            </a:r>
            <a:r>
              <a:rPr lang="en-US" altLang="zh-CN" sz="2000" b="1" dirty="0" smtClean="0">
                <a:latin typeface="Arial Narrow" pitchFamily="34" charset="0"/>
              </a:rPr>
              <a:t> he didn’t give up is that he firmly believed that he could make it to the top one day. </a:t>
            </a:r>
          </a:p>
          <a:p>
            <a:pPr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 b="1" dirty="0" smtClean="0">
                <a:latin typeface="Arial Narrow" pitchFamily="34" charset="0"/>
              </a:rPr>
              <a:t>Then came the day, May 14</a:t>
            </a:r>
            <a:r>
              <a:rPr lang="en-US" altLang="zh-CN" sz="2000" b="1" baseline="30000" dirty="0" smtClean="0">
                <a:latin typeface="Arial Narrow" pitchFamily="34" charset="0"/>
              </a:rPr>
              <a:t>th</a:t>
            </a:r>
            <a:r>
              <a:rPr lang="en-US" altLang="zh-CN" sz="2000" b="1" dirty="0" smtClean="0">
                <a:latin typeface="Arial Narrow" pitchFamily="34" charset="0"/>
              </a:rPr>
              <a:t>, 2018. Xia will never forget the moment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when</a:t>
            </a:r>
            <a:r>
              <a:rPr lang="en-US" altLang="zh-CN" sz="2000" b="1" dirty="0" smtClean="0">
                <a:latin typeface="Arial Narrow" pitchFamily="34" charset="0"/>
              </a:rPr>
              <a:t> he stood on the top of </a:t>
            </a:r>
            <a:r>
              <a:rPr lang="en-US" altLang="zh-CN" sz="2000" b="1" dirty="0" err="1" smtClean="0">
                <a:latin typeface="Arial Narrow" pitchFamily="34" charset="0"/>
              </a:rPr>
              <a:t>Qomolangma</a:t>
            </a:r>
            <a:r>
              <a:rPr lang="en-US" altLang="zh-CN" sz="2000" b="1" dirty="0" smtClean="0">
                <a:latin typeface="Arial Narrow" pitchFamily="34" charset="0"/>
              </a:rPr>
              <a:t>,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which</a:t>
            </a:r>
            <a:r>
              <a:rPr lang="en-US" altLang="zh-CN" sz="2000" b="1" dirty="0" smtClean="0">
                <a:latin typeface="Arial Narrow" pitchFamily="34" charset="0"/>
              </a:rPr>
              <a:t> is the highest mountain in the world. </a:t>
            </a:r>
          </a:p>
          <a:p>
            <a:pPr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000" b="1" dirty="0" smtClean="0">
                <a:latin typeface="Arial Narrow" pitchFamily="34" charset="0"/>
              </a:rPr>
              <a:t>I really respect Xia </a:t>
            </a:r>
            <a:r>
              <a:rPr lang="en-US" altLang="zh-CN" sz="2000" b="1" dirty="0" err="1" smtClean="0">
                <a:latin typeface="Arial Narrow" pitchFamily="34" charset="0"/>
              </a:rPr>
              <a:t>Boyu</a:t>
            </a:r>
            <a:r>
              <a:rPr lang="en-US" altLang="zh-CN" sz="2000" b="1" dirty="0" smtClean="0">
                <a:latin typeface="Arial Narrow" pitchFamily="34" charset="0"/>
              </a:rPr>
              <a:t>,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whose</a:t>
            </a:r>
            <a:r>
              <a:rPr lang="en-US" altLang="zh-CN" sz="2000" b="1" dirty="0" smtClean="0">
                <a:latin typeface="Arial Narrow" pitchFamily="34" charset="0"/>
              </a:rPr>
              <a:t> courage to overcome challenges is an inspiration to me, to you, to every one of us! </a:t>
            </a:r>
            <a:endParaRPr lang="zh-CN" altLang="en-US" sz="2000" b="1" dirty="0">
              <a:latin typeface="Arial Narrow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331368" y="522514"/>
            <a:ext cx="948776" cy="240632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035056" y="1135551"/>
            <a:ext cx="632518" cy="240632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382592" y="1438060"/>
            <a:ext cx="2261937" cy="232611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877479" y="2387982"/>
            <a:ext cx="918984" cy="231466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003649" y="3556764"/>
            <a:ext cx="1558377" cy="265841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89371" y="3288631"/>
            <a:ext cx="1001486" cy="232611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339854" y="4148030"/>
            <a:ext cx="1042737" cy="313967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529913" y="181213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3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r>
              <a:rPr lang="en-US" altLang="zh-CN" sz="2200" dirty="0" smtClean="0">
                <a:solidFill>
                  <a:srgbClr val="0000CC"/>
                </a:solidFill>
              </a:rPr>
              <a:t>Writing </a:t>
            </a:r>
            <a:r>
              <a:rPr lang="zh-CN" altLang="zh-CN" sz="2200" dirty="0" smtClean="0">
                <a:solidFill>
                  <a:srgbClr val="0000CC"/>
                </a:solidFill>
              </a:rPr>
              <a:t/>
            </a:r>
            <a:br>
              <a:rPr lang="zh-CN" altLang="zh-CN" sz="2200" dirty="0" smtClean="0">
                <a:solidFill>
                  <a:srgbClr val="0000CC"/>
                </a:solidFill>
              </a:rPr>
            </a:b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5340499" y="820668"/>
            <a:ext cx="3191609" cy="1123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4746" y="1095675"/>
            <a:ext cx="1520938" cy="435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21053" y="1384433"/>
            <a:ext cx="4944782" cy="435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18635" y="1707567"/>
            <a:ext cx="2057203" cy="435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85996" y="1996325"/>
            <a:ext cx="3549120" cy="435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829317" y="2608217"/>
            <a:ext cx="723417" cy="1123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72246" y="2942580"/>
            <a:ext cx="1630942" cy="252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92871" y="3845750"/>
            <a:ext cx="4848531" cy="1123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746135" y="3832000"/>
            <a:ext cx="2332211" cy="435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65371" y="4120758"/>
            <a:ext cx="2593468" cy="1810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3559825" y="4448247"/>
            <a:ext cx="4855405" cy="9395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44746" y="4737005"/>
            <a:ext cx="5508547" cy="1627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787" y="371261"/>
            <a:ext cx="8380330" cy="666892"/>
          </a:xfrm>
        </p:spPr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4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r>
              <a:rPr lang="en-US" altLang="zh-CN" sz="2200" dirty="0" smtClean="0">
                <a:solidFill>
                  <a:srgbClr val="0000CC"/>
                </a:solidFill>
              </a:rPr>
              <a:t>Complete the Word Builder. </a:t>
            </a:r>
            <a:r>
              <a:rPr lang="zh-CN" altLang="zh-CN" sz="2200" dirty="0" smtClean="0">
                <a:solidFill>
                  <a:srgbClr val="0000CC"/>
                </a:solidFill>
              </a:rPr>
              <a:t/>
            </a:r>
            <a:br>
              <a:rPr lang="zh-CN" altLang="zh-CN" sz="2200" dirty="0" smtClean="0">
                <a:solidFill>
                  <a:srgbClr val="0000CC"/>
                </a:solidFill>
              </a:rPr>
            </a:br>
            <a:endParaRPr lang="zh-CN" altLang="en-US" sz="2200" dirty="0" smtClean="0">
              <a:solidFill>
                <a:srgbClr val="0000CC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91266" y="798689"/>
          <a:ext cx="7150196" cy="3931920"/>
        </p:xfrm>
        <a:graphic>
          <a:graphicData uri="http://schemas.openxmlformats.org/drawingml/2006/table">
            <a:tbl>
              <a:tblPr/>
              <a:tblGrid>
                <a:gridCol w="1090583"/>
                <a:gridCol w="1430414"/>
                <a:gridCol w="2852707"/>
                <a:gridCol w="1776492"/>
              </a:tblGrid>
              <a:tr h="219075">
                <a:tc rowSpan="1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 kern="100" dirty="0" smtClean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 kern="100" dirty="0" smtClean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 kern="100" dirty="0" smtClean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CC0099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Word </a:t>
                      </a:r>
                      <a:r>
                        <a:rPr lang="en-US" sz="2400" b="1" kern="100" dirty="0" smtClean="0">
                          <a:solidFill>
                            <a:srgbClr val="CC0099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Builder</a:t>
                      </a:r>
                      <a:endParaRPr lang="zh-CN" sz="2400" b="1" kern="100" dirty="0">
                        <a:solidFill>
                          <a:srgbClr val="CC0099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宋体"/>
                          <a:cs typeface="Times New Roman"/>
                        </a:rPr>
                        <a:t>suffixes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 pitchFamily="34" charset="0"/>
                          <a:ea typeface="宋体"/>
                          <a:cs typeface="Times New Roman"/>
                        </a:rPr>
                        <a:t>prepare</a:t>
                      </a:r>
                      <a:endParaRPr lang="zh-CN" sz="20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 pitchFamily="34" charset="0"/>
                          <a:ea typeface="宋体"/>
                          <a:cs typeface="Times New Roman"/>
                        </a:rPr>
                        <a:t>situate</a:t>
                      </a:r>
                      <a:endParaRPr lang="zh-CN" sz="20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 pitchFamily="34" charset="0"/>
                          <a:ea typeface="宋体"/>
                          <a:cs typeface="Times New Roman"/>
                        </a:rPr>
                        <a:t>protect</a:t>
                      </a:r>
                      <a:endParaRPr lang="zh-CN" sz="20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Arial Narrow" pitchFamily="34" charset="0"/>
                          <a:ea typeface="宋体"/>
                          <a:cs typeface="Times New Roman"/>
                        </a:rPr>
                        <a:t>explore</a:t>
                      </a:r>
                      <a:endParaRPr lang="zh-CN" sz="20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Arial Narrow" pitchFamily="34" charset="0"/>
                          <a:ea typeface="宋体"/>
                          <a:cs typeface="Times New Roman"/>
                        </a:rPr>
                        <a:t>die</a:t>
                      </a:r>
                      <a:endParaRPr lang="zh-CN" sz="20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81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Arial Narrow" pitchFamily="34" charset="0"/>
                          <a:ea typeface="宋体"/>
                          <a:cs typeface="Times New Roman"/>
                        </a:rPr>
                        <a:t>disappear</a:t>
                      </a:r>
                      <a:endParaRPr lang="zh-CN" sz="20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Arial Narrow" pitchFamily="34" charset="0"/>
                          <a:ea typeface="宋体"/>
                          <a:cs typeface="Times New Roman"/>
                        </a:rPr>
                        <a:t>hope</a:t>
                      </a:r>
                      <a:endParaRPr lang="zh-CN" sz="20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Arial Narrow" pitchFamily="34" charset="0"/>
                          <a:ea typeface="宋体"/>
                          <a:cs typeface="Times New Roman"/>
                        </a:rPr>
                        <a:t>harm</a:t>
                      </a:r>
                      <a:endParaRPr lang="zh-CN" sz="20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65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Arial Narrow" pitchFamily="34" charset="0"/>
                          <a:ea typeface="宋体"/>
                          <a:cs typeface="Times New Roman"/>
                        </a:rPr>
                        <a:t>cheer</a:t>
                      </a:r>
                      <a:endParaRPr lang="zh-CN" sz="20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06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Arial Narrow" pitchFamily="34" charset="0"/>
                          <a:ea typeface="宋体"/>
                          <a:cs typeface="Times New Roman"/>
                        </a:rPr>
                        <a:t>sad</a:t>
                      </a:r>
                      <a:endParaRPr lang="zh-CN" sz="20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Arial Narrow" pitchFamily="34" charset="0"/>
                          <a:ea typeface="宋体"/>
                          <a:cs typeface="Times New Roman"/>
                        </a:rPr>
                        <a:t>ambition</a:t>
                      </a:r>
                      <a:endParaRPr lang="zh-CN" sz="20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19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Arial Narrow" pitchFamily="34" charset="0"/>
                          <a:ea typeface="宋体"/>
                          <a:cs typeface="Times New Roman"/>
                        </a:rPr>
                        <a:t>anxious</a:t>
                      </a:r>
                      <a:endParaRPr lang="zh-CN" sz="20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 dirty="0"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45" name="Oval 1"/>
          <p:cNvSpPr>
            <a:spLocks noChangeArrowheads="1"/>
          </p:cNvSpPr>
          <p:nvPr/>
        </p:nvSpPr>
        <p:spPr bwMode="auto">
          <a:xfrm>
            <a:off x="6063916" y="797521"/>
            <a:ext cx="1663794" cy="38569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宋体" pitchFamily="2" charset="-122"/>
                <a:cs typeface="宋体" pitchFamily="2" charset="-122"/>
              </a:rPr>
              <a:t>-</a:t>
            </a:r>
            <a:r>
              <a:rPr kumimoji="0" lang="en-US" altLang="zh-C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宋体" pitchFamily="2" charset="-122"/>
                <a:cs typeface="宋体" pitchFamily="2" charset="-122"/>
              </a:rPr>
              <a:t>tion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宋体" pitchFamily="2" charset="-122"/>
              <a:cs typeface="宋体" pitchFamily="2" charset="-122"/>
            </a:endParaRPr>
          </a:p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-</a:t>
            </a:r>
            <a:r>
              <a:rPr lang="en-US" altLang="zh-CN" b="1" dirty="0" err="1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ness</a:t>
            </a:r>
            <a:endParaRPr lang="en-US" altLang="zh-CN" b="1" dirty="0" smtClean="0">
              <a:solidFill>
                <a:schemeClr val="tx1"/>
              </a:solidFill>
              <a:latin typeface="Arial Narrow" pitchFamily="34" charset="0"/>
              <a:ea typeface="宋体" pitchFamily="2" charset="-122"/>
              <a:cs typeface="宋体" pitchFamily="2" charset="-122"/>
            </a:endParaRPr>
          </a:p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-</a:t>
            </a:r>
            <a:r>
              <a:rPr lang="en-US" altLang="zh-CN" b="1" dirty="0" err="1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th</a:t>
            </a:r>
            <a:endParaRPr lang="en-US" altLang="zh-CN" b="1" dirty="0" smtClean="0">
              <a:solidFill>
                <a:schemeClr val="tx1"/>
              </a:solidFill>
              <a:latin typeface="Arial Narrow" pitchFamily="34" charset="0"/>
              <a:ea typeface="宋体" pitchFamily="2" charset="-122"/>
              <a:cs typeface="宋体" pitchFamily="2" charset="-122"/>
            </a:endParaRPr>
          </a:p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-</a:t>
            </a:r>
            <a:r>
              <a:rPr lang="en-US" altLang="zh-CN" b="1" dirty="0" err="1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ance</a:t>
            </a:r>
            <a:endParaRPr lang="en-US" altLang="zh-CN" b="1" dirty="0" smtClean="0">
              <a:solidFill>
                <a:schemeClr val="tx1"/>
              </a:solidFill>
              <a:latin typeface="Arial Narrow" pitchFamily="34" charset="0"/>
              <a:ea typeface="宋体" pitchFamily="2" charset="-122"/>
              <a:cs typeface="宋体" pitchFamily="2" charset="-122"/>
            </a:endParaRPr>
          </a:p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-</a:t>
            </a:r>
            <a:r>
              <a:rPr lang="en-US" altLang="zh-CN" b="1" dirty="0" err="1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ful</a:t>
            </a:r>
            <a:endParaRPr lang="en-US" altLang="zh-CN" b="1" dirty="0" smtClean="0">
              <a:solidFill>
                <a:schemeClr val="tx1"/>
              </a:solidFill>
              <a:latin typeface="Arial Narrow" pitchFamily="34" charset="0"/>
              <a:ea typeface="宋体" pitchFamily="2" charset="-122"/>
              <a:cs typeface="宋体" pitchFamily="2" charset="-122"/>
            </a:endParaRPr>
          </a:p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宋体" pitchFamily="2" charset="-122"/>
                <a:cs typeface="宋体" pitchFamily="2" charset="-122"/>
              </a:rPr>
              <a:t>-less</a:t>
            </a:r>
          </a:p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-</a:t>
            </a:r>
            <a:r>
              <a:rPr lang="en-US" altLang="zh-CN" b="1" dirty="0" err="1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ive</a:t>
            </a:r>
            <a:endParaRPr lang="en-US" altLang="zh-CN" b="1" dirty="0" smtClean="0">
              <a:solidFill>
                <a:schemeClr val="tx1"/>
              </a:solidFill>
              <a:latin typeface="Arial Narrow" pitchFamily="34" charset="0"/>
              <a:ea typeface="宋体" pitchFamily="2" charset="-122"/>
              <a:cs typeface="宋体" pitchFamily="2" charset="-122"/>
            </a:endParaRPr>
          </a:p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-</a:t>
            </a:r>
            <a:r>
              <a:rPr lang="en-US" altLang="zh-CN" b="1" dirty="0" err="1" smtClean="0">
                <a:solidFill>
                  <a:schemeClr val="tx1"/>
                </a:solidFill>
                <a:latin typeface="Arial Narrow" pitchFamily="34" charset="0"/>
                <a:ea typeface="宋体" pitchFamily="2" charset="-122"/>
                <a:cs typeface="宋体" pitchFamily="2" charset="-122"/>
              </a:rPr>
              <a:t>ous</a:t>
            </a:r>
            <a:endParaRPr lang="en-US" altLang="zh-CN" b="1" dirty="0" smtClean="0">
              <a:solidFill>
                <a:schemeClr val="tx1"/>
              </a:solidFill>
              <a:latin typeface="Arial Narrow" pitchFamily="34" charset="0"/>
              <a:ea typeface="宋体" pitchFamily="2" charset="-122"/>
              <a:cs typeface="宋体" pitchFamily="2" charset="-122"/>
            </a:endParaRPr>
          </a:p>
          <a:p>
            <a:pPr marR="0" lvl="0" indent="268288" algn="l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宋体" pitchFamily="2" charset="-122"/>
                <a:cs typeface="宋体" pitchFamily="2" charset="-122"/>
              </a:rPr>
              <a:t>-</a:t>
            </a:r>
            <a:r>
              <a:rPr kumimoji="0" lang="en-US" altLang="zh-C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宋体" pitchFamily="2" charset="-122"/>
                <a:cs typeface="宋体" pitchFamily="2" charset="-122"/>
              </a:rPr>
              <a:t>ly</a:t>
            </a:r>
            <a:endParaRPr kumimoji="0" lang="zh-CN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9915" y="1046421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preparation     n.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77311" y="1343201"/>
            <a:ext cx="1558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situation     n.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64706" y="2843139"/>
            <a:ext cx="2895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hopeful    a. / hopeless     a.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79602" y="3435551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cheerful   a.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79602" y="1943637"/>
            <a:ext cx="1930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exploration       n.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58977" y="3772435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sadness    n. / sadly    </a:t>
            </a:r>
            <a:r>
              <a:rPr lang="en-US" altLang="zh-CN" sz="2000" b="1" kern="100" dirty="0" err="1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ad.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86477" y="3181168"/>
            <a:ext cx="280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harmful   a. / harmless    a.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93353" y="4384326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anxiously       </a:t>
            </a:r>
            <a:r>
              <a:rPr lang="en-US" altLang="zh-CN" sz="2000" b="1" kern="100" dirty="0" err="1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ad.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94498" y="4062339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ambitious      a.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80748" y="2240415"/>
            <a:ext cx="133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death       n.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16270" y="1636545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protection      n.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61267" y="2550946"/>
            <a:ext cx="224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disappearance       n.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85430" y="2022698"/>
            <a:ext cx="386240" cy="369332"/>
          </a:xfrm>
          <a:prstGeom prst="rect">
            <a:avLst/>
          </a:prstGeom>
          <a:solidFill>
            <a:srgbClr val="FFFF00">
              <a:alpha val="92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n.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1" name="右大括号 20"/>
          <p:cNvSpPr/>
          <p:nvPr/>
        </p:nvSpPr>
        <p:spPr>
          <a:xfrm>
            <a:off x="7254245" y="1595044"/>
            <a:ext cx="274085" cy="1168782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大括号 21"/>
          <p:cNvSpPr/>
          <p:nvPr/>
        </p:nvSpPr>
        <p:spPr>
          <a:xfrm>
            <a:off x="7110090" y="3088104"/>
            <a:ext cx="315112" cy="1105761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554145" y="3302628"/>
            <a:ext cx="579204" cy="646331"/>
          </a:xfrm>
          <a:prstGeom prst="rect">
            <a:avLst/>
          </a:prstGeom>
          <a:solidFill>
            <a:srgbClr val="FFFF00">
              <a:alpha val="92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adj.  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a.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97253" y="4347656"/>
            <a:ext cx="646331" cy="646331"/>
          </a:xfrm>
          <a:prstGeom prst="rect">
            <a:avLst/>
          </a:prstGeom>
          <a:solidFill>
            <a:srgbClr val="FFFF00">
              <a:alpha val="92000"/>
            </a:srgbClr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adv.</a:t>
            </a:r>
          </a:p>
          <a:p>
            <a:r>
              <a:rPr lang="en-US" altLang="zh-CN" b="1" dirty="0" err="1" smtClean="0">
                <a:solidFill>
                  <a:srgbClr val="C00000"/>
                </a:solidFill>
              </a:rPr>
              <a:t>ad.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786" y="215589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5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ts val="1900"/>
              </a:lnSpc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 and Amundsen waited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anxiously</a:t>
            </a:r>
            <a:r>
              <a:rPr lang="en-US" altLang="zh-CN" sz="2000" b="1" dirty="0" smtClean="0">
                <a:latin typeface="Arial Narrow" pitchFamily="34" charset="0"/>
              </a:rPr>
              <a:t> for spring during the </a:t>
            </a:r>
            <a:r>
              <a:rPr lang="en-US" altLang="zh-CN" sz="2000" b="1" dirty="0" smtClean="0">
                <a:latin typeface="Arial Narrow" pitchFamily="34" charset="0"/>
              </a:rPr>
              <a:t>Antarctic </a:t>
            </a:r>
            <a:r>
              <a:rPr lang="en-US" altLang="zh-CN" sz="2000" b="1" dirty="0" smtClean="0">
                <a:latin typeface="Arial Narrow" pitchFamily="34" charset="0"/>
              </a:rPr>
              <a:t>winter of 1911.</a:t>
            </a:r>
          </a:p>
          <a:p>
            <a:pPr marL="228600" indent="-228600">
              <a:lnSpc>
                <a:spcPts val="1900"/>
              </a:lnSpc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Amundsen got to the South Pole before Scott because he had done more ___________ before leaving for the Pole. </a:t>
            </a:r>
          </a:p>
          <a:p>
            <a:pPr marL="228600" indent="-228600">
              <a:lnSpc>
                <a:spcPts val="1900"/>
              </a:lnSpc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 and his team got into a difficult __________ because their sledges broke down.</a:t>
            </a:r>
          </a:p>
          <a:p>
            <a:pPr marL="228600" indent="-228600">
              <a:lnSpc>
                <a:spcPts val="1900"/>
              </a:lnSpc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Scott’s team tried to stay __________ despite of all the difficulties they faced. </a:t>
            </a:r>
          </a:p>
          <a:p>
            <a:pPr marL="228600" indent="-228600">
              <a:lnSpc>
                <a:spcPts val="1900"/>
              </a:lnSpc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 experienced a great sense of _____________ after realizing that all of his efforts to reach the South Pole were for nothing. </a:t>
            </a:r>
          </a:p>
          <a:p>
            <a:pPr marL="228600" indent="-228600">
              <a:lnSpc>
                <a:spcPts val="1900"/>
              </a:lnSpc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 wrote about their ____________ situation in his diary.</a:t>
            </a:r>
          </a:p>
          <a:p>
            <a:pPr marL="228600" indent="-228600">
              <a:lnSpc>
                <a:spcPts val="1900"/>
              </a:lnSpc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The bad weather increases the danger of their ___________.  </a:t>
            </a:r>
          </a:p>
          <a:p>
            <a:pPr marL="228600" indent="-228600">
              <a:lnSpc>
                <a:spcPts val="1900"/>
              </a:lnSpc>
              <a:buFont typeface="+mj-lt"/>
              <a:buAutoNum type="arabicPeriod"/>
            </a:pPr>
            <a:endParaRPr lang="zh-CN" altLang="en-US" sz="2000" b="1" dirty="0">
              <a:latin typeface="Arial Narrow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5511" y="1493310"/>
            <a:ext cx="134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preparation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2373" y="1838215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situation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45350" y="3675038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hopeless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9001" y="2452398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cheerful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0316" y="4040569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exploration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90905" y="3050541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sadness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59737" y="95654"/>
            <a:ext cx="6651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1200" spc="200" noProof="1" smtClean="0">
                <a:solidFill>
                  <a:srgbClr val="0000CC"/>
                </a:solidFill>
                <a:latin typeface="Arial Narrow" pitchFamily="34" charset="0"/>
                <a:ea typeface="微软雅黑" panose="020B0503020204020204" charset="-122"/>
                <a:sym typeface="+mn-ea"/>
              </a:rPr>
              <a:t>Use the correct form of the words to complete the sentences in exercise 7 on page 39. </a:t>
            </a:r>
            <a:endParaRPr lang="zh-CN" alt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786" y="215589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5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537" y="604466"/>
            <a:ext cx="8235952" cy="4042179"/>
          </a:xfrm>
        </p:spPr>
        <p:txBody>
          <a:bodyPr>
            <a:noAutofit/>
          </a:bodyPr>
          <a:lstStyle/>
          <a:p>
            <a:pPr marL="228600" indent="-228600">
              <a:lnSpc>
                <a:spcPts val="19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Amundsen got to the South Pole before Scott because he had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</a:rPr>
              <a:t>done</a:t>
            </a:r>
            <a:r>
              <a:rPr lang="en-US" altLang="zh-CN" sz="2000" b="1" dirty="0" smtClean="0">
                <a:latin typeface="Arial Narrow" pitchFamily="34" charset="0"/>
              </a:rPr>
              <a:t> more ___________ before leaving for the Pole. </a:t>
            </a:r>
          </a:p>
          <a:p>
            <a:pPr marL="228600" indent="-228600">
              <a:lnSpc>
                <a:spcPts val="19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 and his team got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</a:rPr>
              <a:t>into</a:t>
            </a:r>
            <a:r>
              <a:rPr lang="en-US" altLang="zh-CN" sz="2000" b="1" dirty="0" smtClean="0">
                <a:latin typeface="Arial Narrow" pitchFamily="34" charset="0"/>
              </a:rPr>
              <a:t> a difficult __________ because their sledges broke down.</a:t>
            </a:r>
          </a:p>
          <a:p>
            <a:pPr marL="228600" indent="-228600">
              <a:lnSpc>
                <a:spcPts val="19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 experienced a great sense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</a:rPr>
              <a:t>of</a:t>
            </a:r>
            <a:r>
              <a:rPr lang="en-US" altLang="zh-CN" sz="2000" b="1" dirty="0" smtClean="0">
                <a:latin typeface="Arial Narrow" pitchFamily="34" charset="0"/>
              </a:rPr>
              <a:t> _____________ after realizing that all of his efforts to reach the South Pole were for nothing. </a:t>
            </a:r>
          </a:p>
          <a:p>
            <a:pPr marL="228600" indent="-228600">
              <a:lnSpc>
                <a:spcPts val="19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The bad weather increases the danger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</a:rPr>
              <a:t>of</a:t>
            </a:r>
            <a:r>
              <a:rPr lang="en-US" altLang="zh-CN" sz="2000" b="1" dirty="0" smtClean="0">
                <a:latin typeface="Arial Narrow" pitchFamily="34" charset="0"/>
              </a:rPr>
              <a:t> their ___________.  </a:t>
            </a:r>
          </a:p>
          <a:p>
            <a:pPr marL="228600" indent="-228600">
              <a:lnSpc>
                <a:spcPts val="1900"/>
              </a:lnSpc>
              <a:spcBef>
                <a:spcPts val="1200"/>
              </a:spcBef>
              <a:buFont typeface="+mj-lt"/>
              <a:buAutoNum type="arabicPeriod"/>
            </a:pPr>
            <a:endParaRPr lang="en-US" altLang="zh-CN" sz="2000" b="1" dirty="0" smtClean="0">
              <a:latin typeface="Arial Narrow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5511" y="792040"/>
            <a:ext cx="134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preparation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11748" y="1329451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situation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49065" y="2761783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exploration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97160" y="2039889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sadness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8166" y="3661286"/>
            <a:ext cx="5541402" cy="400110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u"/>
            </a:pP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句子的主语或宾语 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(</a:t>
            </a: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动宾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/</a:t>
            </a: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介宾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) </a:t>
            </a: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一般是名词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68949" y="138897"/>
            <a:ext cx="265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grammar rules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786" y="215589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5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537" y="604466"/>
            <a:ext cx="8235952" cy="4042179"/>
          </a:xfrm>
        </p:spPr>
        <p:txBody>
          <a:bodyPr>
            <a:noAutofit/>
          </a:bodyPr>
          <a:lstStyle/>
          <a:p>
            <a:pPr marL="228600" indent="-228600">
              <a:lnSpc>
                <a:spcPts val="1900"/>
              </a:lnSpc>
              <a:spcBef>
                <a:spcPts val="1800"/>
              </a:spcBef>
              <a:buFont typeface="+mj-lt"/>
              <a:buAutoNum type="arabicPeriod"/>
            </a:pPr>
            <a:endParaRPr lang="en-US" altLang="zh-CN" sz="2000" b="1" dirty="0" smtClean="0">
              <a:latin typeface="Arial Narrow" pitchFamily="34" charset="0"/>
            </a:endParaRPr>
          </a:p>
          <a:p>
            <a:pPr marL="228600" indent="-228600">
              <a:lnSpc>
                <a:spcPts val="19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Scott’s team tried to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</a:rPr>
              <a:t>stay</a:t>
            </a:r>
            <a:r>
              <a:rPr lang="en-US" altLang="zh-CN" sz="2000" b="1" dirty="0" smtClean="0">
                <a:latin typeface="Arial Narrow" pitchFamily="34" charset="0"/>
              </a:rPr>
              <a:t> __________ despite of all the difficulties they faced. </a:t>
            </a:r>
          </a:p>
          <a:p>
            <a:pPr marL="228600" indent="-228600">
              <a:lnSpc>
                <a:spcPts val="19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 wrote about their ____________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</a:rPr>
              <a:t>situation</a:t>
            </a:r>
            <a:r>
              <a:rPr lang="en-US" altLang="zh-CN" sz="2000" b="1" dirty="0" smtClean="0">
                <a:latin typeface="Arial Narrow" pitchFamily="34" charset="0"/>
              </a:rPr>
              <a:t> in his diary.</a:t>
            </a:r>
          </a:p>
          <a:p>
            <a:pPr marL="228600" indent="-228600">
              <a:lnSpc>
                <a:spcPts val="19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altLang="zh-CN" sz="2000" b="1" dirty="0" smtClean="0">
                <a:latin typeface="Arial Narrow" pitchFamily="34" charset="0"/>
              </a:rPr>
              <a:t>Scott and Amundsen </a:t>
            </a:r>
            <a:r>
              <a:rPr lang="en-US" altLang="zh-CN" sz="2000" b="1" dirty="0" smtClean="0">
                <a:solidFill>
                  <a:srgbClr val="0000CC"/>
                </a:solidFill>
                <a:latin typeface="Arial Narrow" pitchFamily="34" charset="0"/>
              </a:rPr>
              <a:t>waited</a:t>
            </a:r>
            <a:r>
              <a:rPr lang="en-US" altLang="zh-CN" sz="2000" b="1" dirty="0" smtClean="0">
                <a:latin typeface="Arial Narrow" pitchFamily="34" charset="0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 Narrow" pitchFamily="34" charset="0"/>
              </a:rPr>
              <a:t>anxiously</a:t>
            </a:r>
            <a:r>
              <a:rPr lang="en-US" altLang="zh-CN" sz="2000" b="1" dirty="0" smtClean="0">
                <a:latin typeface="Arial Narrow" pitchFamily="34" charset="0"/>
              </a:rPr>
              <a:t> for spring during the Antarctic winter of 1911.</a:t>
            </a:r>
          </a:p>
          <a:p>
            <a:pPr marL="228600" indent="-228600">
              <a:lnSpc>
                <a:spcPts val="1900"/>
              </a:lnSpc>
              <a:spcBef>
                <a:spcPts val="1800"/>
              </a:spcBef>
              <a:buFont typeface="+mj-lt"/>
              <a:buAutoNum type="arabicPeriod"/>
            </a:pPr>
            <a:endParaRPr lang="zh-CN" altLang="en-US" sz="2000" b="1" dirty="0">
              <a:latin typeface="Arial Narrow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2225" y="1894364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hopeless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77124" y="1084235"/>
            <a:ext cx="1059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kern="100" dirty="0" smtClean="0">
                <a:solidFill>
                  <a:srgbClr val="C00000"/>
                </a:solidFill>
                <a:latin typeface="Arial Narrow" pitchFamily="34" charset="0"/>
                <a:ea typeface="宋体"/>
                <a:cs typeface="Times New Roman"/>
              </a:rPr>
              <a:t>cheerful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7548" y="3463053"/>
            <a:ext cx="6242671" cy="707886"/>
          </a:xfrm>
          <a:prstGeom prst="rect">
            <a:avLst/>
          </a:prstGeom>
          <a:solidFill>
            <a:srgbClr val="FF0000">
              <a:alpha val="12000"/>
            </a:srgb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句子的表语或定语 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(</a:t>
            </a: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修饰名词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) </a:t>
            </a: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一般是形容词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; </a:t>
            </a:r>
          </a:p>
          <a:p>
            <a:pPr>
              <a:buFont typeface="Wingdings" pitchFamily="2" charset="2"/>
              <a:buChar char="u"/>
            </a:pP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句子的状语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(</a:t>
            </a: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修饰动词</a:t>
            </a:r>
            <a:r>
              <a:rPr lang="en-US" altLang="zh-CN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)</a:t>
            </a:r>
            <a:r>
              <a:rPr lang="zh-CN" altLang="en-US" sz="2000" b="1" kern="100" dirty="0" smtClean="0">
                <a:solidFill>
                  <a:schemeClr val="tx1"/>
                </a:solidFill>
                <a:latin typeface="Arial Narrow" pitchFamily="34" charset="0"/>
                <a:ea typeface="宋体"/>
                <a:cs typeface="Times New Roman"/>
              </a:rPr>
              <a:t>一般是副词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68949" y="138897"/>
            <a:ext cx="265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grammar rules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134" y="220006"/>
            <a:ext cx="8332205" cy="1368162"/>
          </a:xfrm>
        </p:spPr>
        <p:txBody>
          <a:bodyPr>
            <a:normAutofit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Homework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r>
              <a:rPr lang="en-US" altLang="zh-CN" sz="2700" dirty="0" smtClean="0">
                <a:solidFill>
                  <a:srgbClr val="0000CC"/>
                </a:solidFill>
              </a:rPr>
              <a:t> Choose one explorer that you are interested in and introduce his  experience of exploration to your class. </a:t>
            </a:r>
            <a:endParaRPr lang="zh-CN" altLang="en-US" sz="2700" dirty="0" smtClean="0">
              <a:solidFill>
                <a:srgbClr val="0000CC"/>
              </a:solidFill>
            </a:endParaRPr>
          </a:p>
        </p:txBody>
      </p:sp>
      <p:pic>
        <p:nvPicPr>
          <p:cNvPr id="4098" name="Picture 2" descr="https://timgsa.baidu.com/timg?image&amp;quality=80&amp;size=b9999_10000&amp;sec=1581269799070&amp;di=06355632d041651c4ab563d9b68da705&amp;imgtype=0&amp;src=http%3A%2F%2Fphotocdn.sohu.com%2F20070629%2FImg250829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31" y="1601920"/>
            <a:ext cx="1725955" cy="2421904"/>
          </a:xfrm>
          <a:prstGeom prst="rect">
            <a:avLst/>
          </a:prstGeom>
          <a:noFill/>
        </p:spPr>
      </p:pic>
      <p:sp>
        <p:nvSpPr>
          <p:cNvPr id="4100" name="AutoShape 4" descr="http://img5.imgtn.bdimg.com/it/u=2585583182,923268585&amp;fm=26&amp;gp=0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2" name="Picture 6" descr="https://timgsa.baidu.com/timg?image&amp;quality=80&amp;size=b9999_10000&amp;sec=1581269862051&amp;di=fa9dbe10ae0eccd1e89d47a72c76b495&amp;imgtype=0&amp;src=http%3A%2F%2Fimg64.pp.sohu.com%2Fimages%2Fblog%2F2007%2F4%2F13%2F18%2F9%2F11281ca7c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28" y="4028860"/>
            <a:ext cx="1821421" cy="987210"/>
          </a:xfrm>
          <a:prstGeom prst="rect">
            <a:avLst/>
          </a:prstGeom>
          <a:noFill/>
        </p:spPr>
      </p:pic>
      <p:pic>
        <p:nvPicPr>
          <p:cNvPr id="4104" name="Picture 8" descr="https://timgsa.baidu.com/timg?image&amp;quality=80&amp;size=b9999_10000&amp;sec=1581269951125&amp;di=7b009ab0d27f81a00f3f97616074b0a0&amp;imgtype=0&amp;src=http%3A%2F%2Fp0.ifengimg.com%2Ffck%2F2018_20%2F51b9910822d7394_w500_h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6307" y="1955752"/>
            <a:ext cx="1925052" cy="1701848"/>
          </a:xfrm>
          <a:prstGeom prst="rect">
            <a:avLst/>
          </a:prstGeom>
          <a:noFill/>
        </p:spPr>
      </p:pic>
      <p:pic>
        <p:nvPicPr>
          <p:cNvPr id="4106" name="Picture 10" descr="https://timgsa.baidu.com/timg?image&amp;quality=80&amp;size=b9999_10000&amp;sec=1581270003276&amp;di=75b20e21f74954995dfec6e1be81cac0&amp;imgtype=0&amp;src=http%3A%2F%2Fimg3m6.ddimg.cn%2F17%2F19%2F1176940826-1_w_2.jpg"/>
          <p:cNvPicPr>
            <a:picLocks noChangeAspect="1" noChangeArrowheads="1"/>
          </p:cNvPicPr>
          <p:nvPr/>
        </p:nvPicPr>
        <p:blipFill>
          <a:blip r:embed="rId6" cstate="print"/>
          <a:srcRect l="15300" t="7176" r="15009"/>
          <a:stretch>
            <a:fillRect/>
          </a:stretch>
        </p:blipFill>
        <p:spPr bwMode="auto">
          <a:xfrm>
            <a:off x="4164808" y="1753173"/>
            <a:ext cx="1548473" cy="2401278"/>
          </a:xfrm>
          <a:prstGeom prst="rect">
            <a:avLst/>
          </a:prstGeom>
          <a:noFill/>
        </p:spPr>
      </p:pic>
      <p:pic>
        <p:nvPicPr>
          <p:cNvPr id="4108" name="Picture 12" descr="https://timgsa.baidu.com/timg?image&amp;quality=80&amp;size=b9999_10000&amp;sec=1581270204684&amp;di=59108ed59041b635031506ca9fe8e6fd&amp;imgtype=0&amp;src=http%3A%2F%2Fimgsrc.baidu.com%2Fbaike%2Fpic%2Fitem%2F63d9f2d3572c11dfb2968645622762d0f703c2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7958" y="1650045"/>
            <a:ext cx="1459058" cy="216064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6115223" y="389962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Jacques </a:t>
            </a:r>
          </a:p>
          <a:p>
            <a:r>
              <a:rPr lang="en-US" altLang="zh-CN" b="1" dirty="0" smtClean="0"/>
              <a:t>Piccard</a:t>
            </a:r>
            <a:endParaRPr lang="zh-CN" altLang="en-US" b="1" dirty="0"/>
          </a:p>
        </p:txBody>
      </p:sp>
      <p:pic>
        <p:nvPicPr>
          <p:cNvPr id="4110" name="Picture 14" descr="https://timgsa.baidu.com/timg?image&amp;quality=80&amp;size=b9999_10000&amp;sec=1581270289662&amp;di=9023cd96b7fb5d068a006f867b22d980&amp;imgtype=0&amp;src=http%3A%2F%2Fwww.travogue.cn%2Fimages%2Fhistory%2Ffram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5076" y="1656919"/>
            <a:ext cx="1397670" cy="2052275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7697662" y="3990149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Amundsen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8962" y="252458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Requirements: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65684" y="1619249"/>
            <a:ext cx="662768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lang="en-US" altLang="zh-CN" sz="2400" b="1" dirty="0" smtClean="0">
                <a:solidFill>
                  <a:schemeClr val="tx1"/>
                </a:solidFill>
              </a:rPr>
              <a:t>Use at least 5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relative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clauses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(who, which , whose, that, when, where ,why ) appropriately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r>
              <a:rPr lang="en-US" altLang="zh-CN" sz="2400" b="1" dirty="0" smtClean="0">
                <a:solidFill>
                  <a:schemeClr val="tx1"/>
                </a:solidFill>
              </a:rPr>
              <a:t>Include at least 4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words with suffixes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(in task 5) in your essay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88757" y="336885"/>
            <a:ext cx="8332205" cy="1368162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pPr lvl="0" hangingPunct="1">
              <a:spcBef>
                <a:spcPct val="0"/>
              </a:spcBef>
              <a:defRPr/>
            </a:pPr>
            <a:r>
              <a:rPr kumimoji="0" lang="zh-CN" altLang="zh-CN" sz="2700" b="1" i="0" u="none" strike="noStrike" kern="1200" cap="none" spc="20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【</a:t>
            </a:r>
            <a:r>
              <a:rPr kumimoji="0" lang="en-US" altLang="zh-CN" sz="2700" b="1" i="0" u="none" strike="noStrike" kern="1200" cap="none" spc="20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Homework</a:t>
            </a:r>
            <a:r>
              <a:rPr kumimoji="0" lang="zh-CN" altLang="zh-CN" sz="2700" b="1" i="0" u="none" strike="noStrike" kern="1200" cap="none" spc="20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】</a:t>
            </a:r>
            <a:r>
              <a:rPr kumimoji="0" lang="en-US" altLang="zh-CN" sz="2700" b="1" i="0" u="none" strike="noStrike" kern="1200" cap="none" spc="20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 Choose one explorer that you are interested in and introduce </a:t>
            </a:r>
            <a:r>
              <a:rPr lang="en-US" altLang="zh-CN" sz="27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his  experience of exploration</a:t>
            </a:r>
            <a:r>
              <a:rPr lang="en-US" altLang="zh-CN" sz="2700" b="1" kern="1200" spc="200" noProof="1" smtClean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kumimoji="0" lang="en-US" altLang="zh-CN" sz="2700" b="1" i="0" u="none" strike="noStrike" kern="1200" cap="none" spc="200" normalizeH="0" baseline="0" noProof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to your class. </a:t>
            </a:r>
            <a:endParaRPr kumimoji="0" lang="zh-CN" altLang="en-US" sz="2700" b="1" i="0" u="none" strike="noStrike" kern="1200" cap="none" spc="200" normalizeH="0" baseline="0" noProof="1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914" y="387468"/>
            <a:ext cx="8139178" cy="331514"/>
          </a:xfrm>
        </p:spPr>
        <p:txBody>
          <a:bodyPr>
            <a:noAutofit/>
          </a:bodyPr>
          <a:lstStyle/>
          <a:p>
            <a:r>
              <a:rPr lang="zh-CN" altLang="zh-CN" sz="2400" dirty="0" smtClean="0">
                <a:solidFill>
                  <a:srgbClr val="0000CC"/>
                </a:solidFill>
              </a:rPr>
              <a:t>【 </a:t>
            </a:r>
            <a:r>
              <a:rPr lang="en-US" altLang="zh-CN" sz="2400" dirty="0" smtClean="0">
                <a:solidFill>
                  <a:srgbClr val="0000CC"/>
                </a:solidFill>
              </a:rPr>
              <a:t>Learning objectives</a:t>
            </a:r>
            <a:r>
              <a:rPr lang="zh-CN" altLang="zh-CN" sz="2400" dirty="0" smtClean="0">
                <a:solidFill>
                  <a:srgbClr val="0000CC"/>
                </a:solidFill>
              </a:rPr>
              <a:t> 】 </a:t>
            </a:r>
            <a:r>
              <a:rPr lang="en-US" altLang="zh-CN" sz="2400" dirty="0" smtClean="0">
                <a:solidFill>
                  <a:srgbClr val="0000CC"/>
                </a:solidFill>
              </a:rPr>
              <a:t/>
            </a:r>
            <a:br>
              <a:rPr lang="en-US" altLang="zh-CN" sz="2400" dirty="0" smtClean="0">
                <a:solidFill>
                  <a:srgbClr val="0000CC"/>
                </a:solidFill>
              </a:rPr>
            </a:br>
            <a:r>
              <a:rPr lang="en-US" altLang="zh-CN" sz="2400" dirty="0" smtClean="0">
                <a:solidFill>
                  <a:srgbClr val="0000CC"/>
                </a:solidFill>
              </a:rPr>
              <a:t>By the end of the class, you will be able to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072529"/>
            <a:ext cx="8139178" cy="3684119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3600" b="1" dirty="0" smtClean="0">
                <a:solidFill>
                  <a:srgbClr val="990000"/>
                </a:solidFill>
              </a:rPr>
              <a:t>Summarize </a:t>
            </a:r>
            <a:r>
              <a:rPr lang="en-US" altLang="zh-CN" sz="3600" b="1" dirty="0" smtClean="0"/>
              <a:t>the grammar rules of relative clauses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3600" b="1" dirty="0" smtClean="0">
                <a:solidFill>
                  <a:srgbClr val="990000"/>
                </a:solidFill>
              </a:rPr>
              <a:t>Identify </a:t>
            </a:r>
            <a:r>
              <a:rPr lang="en-US" altLang="zh-CN" sz="3600" b="1" dirty="0" smtClean="0"/>
              <a:t>suffixes of different part of speech--noun, adj., adv. </a:t>
            </a:r>
          </a:p>
          <a:p>
            <a:pPr marL="228600" indent="-228600">
              <a:buFont typeface="+mj-lt"/>
              <a:buAutoNum type="arabicPeriod"/>
            </a:pPr>
            <a:endParaRPr lang="en-US" altLang="zh-CN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852523"/>
            <a:ext cx="8139178" cy="3904125"/>
          </a:xfrm>
        </p:spPr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altLang="zh-CN" sz="3600" b="1" dirty="0" smtClean="0">
                <a:solidFill>
                  <a:srgbClr val="990000"/>
                </a:solidFill>
              </a:rPr>
              <a:t>3. Write </a:t>
            </a:r>
            <a:r>
              <a:rPr lang="en-US" altLang="zh-CN" sz="3600" b="1" dirty="0" smtClean="0"/>
              <a:t>a brief introduction of  a famous explorer using relative clauses and words with correct suffixes.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78039" y="298091"/>
            <a:ext cx="8139178" cy="331514"/>
          </a:xfrm>
        </p:spPr>
        <p:txBody>
          <a:bodyPr>
            <a:noAutofit/>
          </a:bodyPr>
          <a:lstStyle/>
          <a:p>
            <a:r>
              <a:rPr lang="zh-CN" altLang="zh-CN" sz="2400" dirty="0" smtClean="0">
                <a:solidFill>
                  <a:srgbClr val="0000CC"/>
                </a:solidFill>
              </a:rPr>
              <a:t>【 </a:t>
            </a:r>
            <a:r>
              <a:rPr lang="en-US" altLang="zh-CN" sz="2400" dirty="0" smtClean="0">
                <a:solidFill>
                  <a:srgbClr val="0000CC"/>
                </a:solidFill>
              </a:rPr>
              <a:t>Learning objectives</a:t>
            </a:r>
            <a:r>
              <a:rPr lang="zh-CN" altLang="zh-CN" sz="2400" dirty="0" smtClean="0">
                <a:solidFill>
                  <a:srgbClr val="0000CC"/>
                </a:solidFill>
              </a:rPr>
              <a:t> 】 </a:t>
            </a:r>
            <a:r>
              <a:rPr lang="en-US" altLang="zh-CN" sz="2400" dirty="0" smtClean="0">
                <a:solidFill>
                  <a:srgbClr val="0000CC"/>
                </a:solidFill>
              </a:rPr>
              <a:t/>
            </a:r>
            <a:br>
              <a:rPr lang="en-US" altLang="zh-CN" sz="2400" dirty="0" smtClean="0">
                <a:solidFill>
                  <a:srgbClr val="0000CC"/>
                </a:solidFill>
              </a:rPr>
            </a:br>
            <a:r>
              <a:rPr lang="en-US" altLang="zh-CN" sz="2400" dirty="0" smtClean="0">
                <a:solidFill>
                  <a:srgbClr val="0000CC"/>
                </a:solidFill>
              </a:rPr>
              <a:t>By the end of the class, you will be able to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3134"/>
            <a:ext cx="8139178" cy="457725"/>
          </a:xfrm>
        </p:spPr>
        <p:txBody>
          <a:bodyPr>
            <a:normAutofit fontScale="90000"/>
          </a:bodyPr>
          <a:lstStyle/>
          <a:p>
            <a:r>
              <a:rPr lang="zh-CN" altLang="zh-CN" sz="2700" dirty="0" smtClean="0">
                <a:solidFill>
                  <a:srgbClr val="0000CC"/>
                </a:solidFill>
              </a:rPr>
              <a:t>【</a:t>
            </a:r>
            <a:r>
              <a:rPr lang="en-US" altLang="zh-CN" sz="2700" dirty="0" smtClean="0">
                <a:solidFill>
                  <a:srgbClr val="0000CC"/>
                </a:solidFill>
              </a:rPr>
              <a:t>Learning strategy </a:t>
            </a:r>
            <a:r>
              <a:rPr lang="zh-CN" altLang="zh-CN" sz="2700" dirty="0" smtClean="0">
                <a:solidFill>
                  <a:srgbClr val="0000CC"/>
                </a:solidFill>
              </a:rPr>
              <a:t>】</a:t>
            </a:r>
            <a:br>
              <a:rPr lang="zh-CN" altLang="zh-CN" sz="2700" dirty="0" smtClean="0">
                <a:solidFill>
                  <a:srgbClr val="0000CC"/>
                </a:solidFill>
              </a:rPr>
            </a:br>
            <a:endParaRPr lang="zh-CN" altLang="en-US" sz="2700" dirty="0" smtClean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sz="3300" b="1" dirty="0" smtClean="0"/>
              <a:t>meaning &gt;form</a:t>
            </a:r>
          </a:p>
          <a:p>
            <a:pPr marL="514350" indent="-514350">
              <a:buAutoNum type="arabicPeriod"/>
            </a:pPr>
            <a:r>
              <a:rPr lang="en-US" altLang="zh-CN" sz="3300" b="1" dirty="0" smtClean="0"/>
              <a:t>Pay attention to the part of speech of a word to make your expression more accurate</a:t>
            </a:r>
            <a:endParaRPr lang="zh-CN" altLang="zh-CN" sz="3300" b="1" dirty="0" smtClean="0"/>
          </a:p>
          <a:p>
            <a:pPr marL="514350" indent="-514350">
              <a:buAutoNum type="arabicPeriod"/>
            </a:pPr>
            <a:endParaRPr lang="en-US" altLang="zh-CN" sz="3300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643810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</a:rPr>
              <a:t>【task 1】 Finish the following chart.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74605" y="985102"/>
          <a:ext cx="7558122" cy="3684189"/>
        </p:xfrm>
        <a:graphic>
          <a:graphicData uri="http://schemas.openxmlformats.org/drawingml/2006/table">
            <a:tbl>
              <a:tblPr/>
              <a:tblGrid>
                <a:gridCol w="1700463"/>
                <a:gridCol w="2770700"/>
                <a:gridCol w="3086959"/>
              </a:tblGrid>
              <a:tr h="421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等线"/>
                          <a:ea typeface="宋体"/>
                          <a:cs typeface="Times New Roman"/>
                        </a:rPr>
                        <a:t>先行</a:t>
                      </a:r>
                      <a:r>
                        <a:rPr lang="zh-CN" sz="1600" b="1" kern="100" dirty="0" smtClean="0">
                          <a:latin typeface="等线"/>
                          <a:ea typeface="宋体"/>
                          <a:cs typeface="Times New Roman"/>
                        </a:rPr>
                        <a:t>词</a:t>
                      </a:r>
                      <a:r>
                        <a:rPr lang="en-US" altLang="zh-CN" sz="1600" b="1" kern="100" dirty="0" smtClean="0">
                          <a:latin typeface="等线"/>
                          <a:ea typeface="宋体"/>
                          <a:cs typeface="Times New Roman"/>
                        </a:rPr>
                        <a:t> (noun)</a:t>
                      </a:r>
                      <a:endParaRPr lang="zh-CN" sz="1600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等线"/>
                          <a:ea typeface="宋体"/>
                          <a:cs typeface="Times New Roman"/>
                        </a:rPr>
                        <a:t>关系代词</a:t>
                      </a:r>
                      <a:r>
                        <a:rPr lang="en-US" sz="1600" b="1" kern="100" dirty="0">
                          <a:latin typeface="等线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1600" b="1" kern="100" dirty="0">
                          <a:latin typeface="等线"/>
                          <a:ea typeface="宋体"/>
                          <a:cs typeface="Times New Roman"/>
                        </a:rPr>
                        <a:t>关系副词</a:t>
                      </a:r>
                      <a:endParaRPr lang="zh-CN" sz="1600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等线"/>
                          <a:ea typeface="宋体"/>
                          <a:cs typeface="Times New Roman"/>
                        </a:rPr>
                        <a:t>在定语从句中充当的成分</a:t>
                      </a:r>
                      <a:endParaRPr lang="zh-CN" sz="1600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5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宋体"/>
                          <a:ea typeface="等线"/>
                          <a:cs typeface="Times New Roman"/>
                        </a:rPr>
                        <a:t>people</a:t>
                      </a:r>
                      <a:endParaRPr lang="zh-CN" sz="2800" b="1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16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宋体"/>
                          <a:ea typeface="等线"/>
                          <a:cs typeface="Times New Roman"/>
                        </a:rPr>
                        <a:t>thing</a:t>
                      </a:r>
                      <a:endParaRPr lang="zh-CN" sz="2800" b="1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宋体"/>
                          <a:ea typeface="等线"/>
                          <a:cs typeface="Times New Roman"/>
                        </a:rPr>
                        <a:t>time</a:t>
                      </a:r>
                      <a:endParaRPr lang="zh-CN" sz="2800" b="1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宋体"/>
                          <a:ea typeface="等线"/>
                          <a:cs typeface="Times New Roman"/>
                        </a:rPr>
                        <a:t>place</a:t>
                      </a:r>
                      <a:endParaRPr lang="zh-CN" sz="2800" b="1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宋体"/>
                          <a:ea typeface="等线"/>
                          <a:cs typeface="Times New Roman"/>
                        </a:rPr>
                        <a:t>reason</a:t>
                      </a:r>
                      <a:endParaRPr lang="zh-CN" sz="2800" b="1" kern="100" dirty="0"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 kern="100" dirty="0">
                        <a:latin typeface="宋体"/>
                        <a:ea typeface="等线"/>
                        <a:cs typeface="Times New Roman"/>
                      </a:endParaRPr>
                    </a:p>
                  </a:txBody>
                  <a:tcPr marL="56208" marR="56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91294" y="1431432"/>
            <a:ext cx="1962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who (that)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7441" y="1927591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whose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00460" y="2437500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which (that)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8587" y="2905013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whose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27961" y="3338151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when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14211" y="3812538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where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14211" y="4238799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why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17523" y="1432578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CC"/>
                </a:solidFill>
              </a:rPr>
              <a:t>主语 ，宾语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87421" y="189436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CC"/>
                </a:solidFill>
              </a:rPr>
              <a:t>定语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35547" y="2410000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CC"/>
                </a:solidFill>
              </a:rPr>
              <a:t>主语 ，宾语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77944" y="29199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CC"/>
                </a:solidFill>
              </a:rPr>
              <a:t>定语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98570" y="33667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CC"/>
                </a:solidFill>
              </a:rPr>
              <a:t>状语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99716" y="378045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CC"/>
                </a:solidFill>
              </a:rPr>
              <a:t>状语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92841" y="41792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CC"/>
                </a:solidFill>
              </a:rPr>
              <a:t>状语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537" y="288757"/>
            <a:ext cx="8139178" cy="1003777"/>
          </a:xfrm>
        </p:spPr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2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r>
              <a:rPr lang="en-US" altLang="zh-CN" sz="2200" dirty="0" smtClean="0">
                <a:solidFill>
                  <a:srgbClr val="0000CC"/>
                </a:solidFill>
              </a:rPr>
              <a:t>Match the sentence from column A to an appropriate word and a relative clause in columns B and C.</a:t>
            </a:r>
            <a:r>
              <a:rPr lang="zh-CN" altLang="zh-CN" sz="2200" dirty="0" smtClean="0">
                <a:solidFill>
                  <a:srgbClr val="0000CC"/>
                </a:solidFill>
              </a:rPr>
              <a:t/>
            </a:r>
            <a:br>
              <a:rPr lang="zh-CN" altLang="zh-CN" sz="2200" dirty="0" smtClean="0">
                <a:solidFill>
                  <a:srgbClr val="0000CC"/>
                </a:solidFill>
              </a:rPr>
            </a:br>
            <a:endParaRPr lang="zh-CN" altLang="en-US" sz="2200" dirty="0" smtClean="0">
              <a:solidFill>
                <a:srgbClr val="0000CC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75634" y="1166632"/>
          <a:ext cx="8197105" cy="3761057"/>
        </p:xfrm>
        <a:graphic>
          <a:graphicData uri="http://schemas.openxmlformats.org/drawingml/2006/table">
            <a:tbl>
              <a:tblPr/>
              <a:tblGrid>
                <a:gridCol w="3446351"/>
                <a:gridCol w="990027"/>
                <a:gridCol w="3760727"/>
              </a:tblGrid>
              <a:tr h="350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Column A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32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Column B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Column C</a:t>
                      </a:r>
                      <a:endParaRPr lang="zh-CN" sz="20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151457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That is the reason 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Xia </a:t>
                      </a:r>
                      <a:r>
                        <a:rPr lang="en-US" sz="1600" b="1" kern="10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Boyu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 is a great climber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Rescue teams try to save people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Amundsen will never forget the time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The scientists hope to discover the drug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My brothers and I went back from the islands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People all over the world were moved by the courage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32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9388" indent="0" algn="l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who</a:t>
                      </a:r>
                      <a:endParaRPr lang="zh-CN" sz="1600" b="1" kern="1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179388" indent="0" algn="l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which </a:t>
                      </a:r>
                      <a:endParaRPr lang="zh-CN" sz="1600" b="1" kern="1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179388" indent="0" algn="l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that </a:t>
                      </a:r>
                      <a:endParaRPr lang="zh-CN" sz="1600" b="1" kern="1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179388" indent="0" algn="l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whose</a:t>
                      </a:r>
                      <a:endParaRPr lang="zh-CN" sz="1600" b="1" kern="1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179388" indent="0" algn="l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when</a:t>
                      </a:r>
                      <a:endParaRPr lang="zh-CN" sz="1600" b="1" kern="1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179388" indent="0" algn="l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where</a:t>
                      </a:r>
                    </a:p>
                    <a:p>
                      <a:pPr marL="179388" indent="0" algn="l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zh-CN" sz="1600" b="1" kern="1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179388" indent="0" algn="l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why</a:t>
                      </a:r>
                      <a:endParaRPr lang="zh-CN" sz="1600" b="1" kern="1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are trapped under buildings. 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they set foot on the South Pole. 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was shown by Scott and his men. 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we often got more fish than others.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is used to treat the pneumonia (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肺炎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)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Scott won the respect of the whole world.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experience has been an inspiration to us.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宋体"/>
                          <a:cs typeface="Times New Roman"/>
                        </a:rPr>
                        <a:t> 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Arial Narrow" pitchFamily="34" charset="0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任意多边形 10"/>
          <p:cNvSpPr/>
          <p:nvPr/>
        </p:nvSpPr>
        <p:spPr>
          <a:xfrm>
            <a:off x="2124433" y="1966304"/>
            <a:ext cx="2122141" cy="2439545"/>
          </a:xfrm>
          <a:custGeom>
            <a:avLst/>
            <a:gdLst>
              <a:gd name="connsiteX0" fmla="*/ 0 w 2025888"/>
              <a:gd name="connsiteY0" fmla="*/ 0 h 2425795"/>
              <a:gd name="connsiteX1" fmla="*/ 1175657 w 2025888"/>
              <a:gd name="connsiteY1" fmla="*/ 708144 h 2425795"/>
              <a:gd name="connsiteX2" fmla="*/ 1512541 w 2025888"/>
              <a:gd name="connsiteY2" fmla="*/ 2124433 h 2425795"/>
              <a:gd name="connsiteX3" fmla="*/ 1959428 w 2025888"/>
              <a:gd name="connsiteY3" fmla="*/ 2385690 h 2425795"/>
              <a:gd name="connsiteX4" fmla="*/ 1911302 w 2025888"/>
              <a:gd name="connsiteY4" fmla="*/ 2365065 h 2425795"/>
              <a:gd name="connsiteX5" fmla="*/ 1911302 w 2025888"/>
              <a:gd name="connsiteY5" fmla="*/ 2365065 h 24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888" h="2425795">
                <a:moveTo>
                  <a:pt x="0" y="0"/>
                </a:moveTo>
                <a:cubicBezTo>
                  <a:pt x="461783" y="177036"/>
                  <a:pt x="923567" y="354072"/>
                  <a:pt x="1175657" y="708144"/>
                </a:cubicBezTo>
                <a:cubicBezTo>
                  <a:pt x="1427747" y="1062216"/>
                  <a:pt x="1381913" y="1844842"/>
                  <a:pt x="1512541" y="2124433"/>
                </a:cubicBezTo>
                <a:cubicBezTo>
                  <a:pt x="1643170" y="2404024"/>
                  <a:pt x="1892968" y="2345585"/>
                  <a:pt x="1959428" y="2385690"/>
                </a:cubicBezTo>
                <a:cubicBezTo>
                  <a:pt x="2025888" y="2425795"/>
                  <a:pt x="1911302" y="2365065"/>
                  <a:pt x="1911302" y="2365065"/>
                </a:cubicBezTo>
                <a:lnTo>
                  <a:pt x="1911302" y="2365065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4613251" y="3698850"/>
            <a:ext cx="474388" cy="687519"/>
          </a:xfrm>
          <a:custGeom>
            <a:avLst/>
            <a:gdLst>
              <a:gd name="connsiteX0" fmla="*/ 0 w 474388"/>
              <a:gd name="connsiteY0" fmla="*/ 694394 h 694394"/>
              <a:gd name="connsiteX1" fmla="*/ 220006 w 474388"/>
              <a:gd name="connsiteY1" fmla="*/ 605016 h 694394"/>
              <a:gd name="connsiteX2" fmla="*/ 233757 w 474388"/>
              <a:gd name="connsiteY2" fmla="*/ 233756 h 694394"/>
              <a:gd name="connsiteX3" fmla="*/ 474388 w 474388"/>
              <a:gd name="connsiteY3" fmla="*/ 0 h 69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88" h="694394">
                <a:moveTo>
                  <a:pt x="0" y="694394"/>
                </a:moveTo>
                <a:cubicBezTo>
                  <a:pt x="90523" y="688091"/>
                  <a:pt x="181047" y="681789"/>
                  <a:pt x="220006" y="605016"/>
                </a:cubicBezTo>
                <a:cubicBezTo>
                  <a:pt x="258966" y="528243"/>
                  <a:pt x="191360" y="334592"/>
                  <a:pt x="233757" y="233756"/>
                </a:cubicBezTo>
                <a:cubicBezTo>
                  <a:pt x="276154" y="132920"/>
                  <a:pt x="375271" y="66460"/>
                  <a:pt x="474388" y="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2770701" y="2330689"/>
            <a:ext cx="1464415" cy="687519"/>
          </a:xfrm>
          <a:custGeom>
            <a:avLst/>
            <a:gdLst>
              <a:gd name="connsiteX0" fmla="*/ 0 w 2025888"/>
              <a:gd name="connsiteY0" fmla="*/ 0 h 2425795"/>
              <a:gd name="connsiteX1" fmla="*/ 1175657 w 2025888"/>
              <a:gd name="connsiteY1" fmla="*/ 708144 h 2425795"/>
              <a:gd name="connsiteX2" fmla="*/ 1512541 w 2025888"/>
              <a:gd name="connsiteY2" fmla="*/ 2124433 h 2425795"/>
              <a:gd name="connsiteX3" fmla="*/ 1959428 w 2025888"/>
              <a:gd name="connsiteY3" fmla="*/ 2385690 h 2425795"/>
              <a:gd name="connsiteX4" fmla="*/ 1911302 w 2025888"/>
              <a:gd name="connsiteY4" fmla="*/ 2365065 h 2425795"/>
              <a:gd name="connsiteX5" fmla="*/ 1911302 w 2025888"/>
              <a:gd name="connsiteY5" fmla="*/ 2365065 h 24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888" h="2425795">
                <a:moveTo>
                  <a:pt x="0" y="0"/>
                </a:moveTo>
                <a:cubicBezTo>
                  <a:pt x="461783" y="177036"/>
                  <a:pt x="923567" y="354072"/>
                  <a:pt x="1175657" y="708144"/>
                </a:cubicBezTo>
                <a:cubicBezTo>
                  <a:pt x="1427747" y="1062216"/>
                  <a:pt x="1381913" y="1844842"/>
                  <a:pt x="1512541" y="2124433"/>
                </a:cubicBezTo>
                <a:cubicBezTo>
                  <a:pt x="1643170" y="2404024"/>
                  <a:pt x="1892968" y="2345585"/>
                  <a:pt x="1959428" y="2385690"/>
                </a:cubicBezTo>
                <a:cubicBezTo>
                  <a:pt x="2025888" y="2425795"/>
                  <a:pt x="1911302" y="2365065"/>
                  <a:pt x="1911302" y="2365065"/>
                </a:cubicBezTo>
                <a:lnTo>
                  <a:pt x="1911302" y="2365065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V="1">
            <a:off x="4806902" y="2991852"/>
            <a:ext cx="266987" cy="1043883"/>
          </a:xfrm>
          <a:custGeom>
            <a:avLst/>
            <a:gdLst>
              <a:gd name="connsiteX0" fmla="*/ 0 w 474388"/>
              <a:gd name="connsiteY0" fmla="*/ 694394 h 694394"/>
              <a:gd name="connsiteX1" fmla="*/ 220006 w 474388"/>
              <a:gd name="connsiteY1" fmla="*/ 605016 h 694394"/>
              <a:gd name="connsiteX2" fmla="*/ 233757 w 474388"/>
              <a:gd name="connsiteY2" fmla="*/ 233756 h 694394"/>
              <a:gd name="connsiteX3" fmla="*/ 474388 w 474388"/>
              <a:gd name="connsiteY3" fmla="*/ 0 h 69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388" h="694394">
                <a:moveTo>
                  <a:pt x="0" y="694394"/>
                </a:moveTo>
                <a:cubicBezTo>
                  <a:pt x="90523" y="688091"/>
                  <a:pt x="181047" y="681789"/>
                  <a:pt x="220006" y="605016"/>
                </a:cubicBezTo>
                <a:cubicBezTo>
                  <a:pt x="258966" y="528243"/>
                  <a:pt x="191360" y="334592"/>
                  <a:pt x="233757" y="233756"/>
                </a:cubicBezTo>
                <a:cubicBezTo>
                  <a:pt x="276154" y="132920"/>
                  <a:pt x="375271" y="66460"/>
                  <a:pt x="474388" y="0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537" y="288757"/>
            <a:ext cx="8139178" cy="639393"/>
          </a:xfrm>
        </p:spPr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2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br>
              <a:rPr lang="zh-CN" altLang="zh-CN" sz="2200" dirty="0" smtClean="0">
                <a:solidFill>
                  <a:srgbClr val="0000CC"/>
                </a:solidFill>
              </a:rPr>
            </a:br>
            <a:endParaRPr lang="zh-CN" altLang="en-US" sz="2200" dirty="0" smtClean="0">
              <a:solidFill>
                <a:srgbClr val="0000CC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12511" y="826342"/>
          <a:ext cx="8291479" cy="3868411"/>
        </p:xfrm>
        <a:graphic>
          <a:graphicData uri="http://schemas.openxmlformats.org/drawingml/2006/table">
            <a:tbl>
              <a:tblPr/>
              <a:tblGrid>
                <a:gridCol w="3550306"/>
                <a:gridCol w="863565"/>
                <a:gridCol w="3877608"/>
              </a:tblGrid>
              <a:tr h="266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Column A </a:t>
                      </a:r>
                      <a:endParaRPr lang="zh-CN" sz="12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45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Column B </a:t>
                      </a:r>
                      <a:endParaRPr lang="zh-CN" sz="12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Arial Narrow" pitchFamily="34" charset="0"/>
                          <a:ea typeface="等线"/>
                          <a:cs typeface="Times New Roman"/>
                        </a:rPr>
                        <a:t>Column C </a:t>
                      </a:r>
                      <a:endParaRPr lang="zh-CN" sz="12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436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That is the reason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45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why 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Scott won the respect of the whole world.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458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The scientists hope to discover the drug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45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which 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(that)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is used to treat the pneumonia (</a:t>
                      </a:r>
                      <a:r>
                        <a:rPr lang="zh-CN" sz="1800" b="1" kern="100" dirty="0">
                          <a:latin typeface="Arial Narrow" pitchFamily="34" charset="0"/>
                          <a:ea typeface="宋体"/>
                          <a:cs typeface="Times New Roman"/>
                        </a:rPr>
                        <a:t>肺炎</a:t>
                      </a:r>
                      <a:r>
                        <a:rPr lang="en-US" sz="1800" b="1" kern="100" dirty="0">
                          <a:latin typeface="Arial Narrow" pitchFamily="34" charset="0"/>
                          <a:ea typeface="宋体"/>
                          <a:cs typeface="Times New Roman"/>
                        </a:rPr>
                        <a:t>)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387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Xia </a:t>
                      </a:r>
                      <a:r>
                        <a:rPr lang="en-US" sz="1800" b="1" kern="100" dirty="0" err="1">
                          <a:latin typeface="Arial Narrow" pitchFamily="34" charset="0"/>
                          <a:ea typeface="等线"/>
                          <a:cs typeface="Times New Roman"/>
                        </a:rPr>
                        <a:t>Boyu</a:t>
                      </a: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 is a great climber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45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whose 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experience has been an inspiration to us.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387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Amundsen will never forget the time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45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when 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they set foot on the </a:t>
                      </a:r>
                      <a:r>
                        <a:rPr lang="en-US" sz="1800" b="1" kern="100" dirty="0" smtClean="0">
                          <a:latin typeface="Arial Narrow" pitchFamily="34" charset="0"/>
                          <a:ea typeface="等线"/>
                          <a:cs typeface="Times New Roman"/>
                        </a:rPr>
                        <a:t>South Pole</a:t>
                      </a: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.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537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My brothers and I went back from the islands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45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where 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we often got more fish than others.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387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Rescue teams try to save people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45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who 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(that)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are trapped under buildings.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716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 Narrow" pitchFamily="34" charset="0"/>
                          <a:ea typeface="等线"/>
                          <a:cs typeface="Times New Roman"/>
                        </a:rPr>
                        <a:t>People all over the world were moved by the courage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rgbClr val="00B0F0">
                            <a:alpha val="45000"/>
                          </a:srgb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which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(that) </a:t>
                      </a:r>
                      <a:endParaRPr lang="zh-CN" sz="1800" kern="100" dirty="0">
                        <a:solidFill>
                          <a:srgbClr val="C00000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Arial Narrow" pitchFamily="34" charset="0"/>
                          <a:ea typeface="等线"/>
                          <a:cs typeface="Times New Roman"/>
                        </a:rPr>
                        <a:t>was shown by Scott and his men. </a:t>
                      </a:r>
                      <a:endParaRPr lang="zh-CN" sz="1800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36914" y="1161907"/>
            <a:ext cx="742521" cy="233756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3657" y="1836821"/>
            <a:ext cx="583245" cy="239486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166829" y="2139329"/>
            <a:ext cx="742521" cy="233756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87487" y="2510590"/>
            <a:ext cx="473242" cy="266986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20532" y="3198109"/>
            <a:ext cx="742521" cy="233756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30595" y="3466241"/>
            <a:ext cx="742521" cy="233756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59925" y="4296992"/>
            <a:ext cx="742521" cy="262403"/>
          </a:xfrm>
          <a:prstGeom prst="ellipse">
            <a:avLst/>
          </a:prstGeom>
          <a:noFill/>
          <a:ln w="38100">
            <a:solidFill>
              <a:srgbClr val="99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3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r>
              <a:rPr lang="en-US" altLang="zh-CN" sz="2200" dirty="0" smtClean="0">
                <a:solidFill>
                  <a:srgbClr val="0000CC"/>
                </a:solidFill>
              </a:rPr>
              <a:t>Writing </a:t>
            </a:r>
            <a:r>
              <a:rPr lang="zh-CN" altLang="zh-CN" sz="2200" dirty="0" smtClean="0">
                <a:solidFill>
                  <a:srgbClr val="0000CC"/>
                </a:solidFill>
              </a:rPr>
              <a:t/>
            </a:r>
            <a:br>
              <a:rPr lang="zh-CN" altLang="zh-CN" sz="2200" dirty="0" smtClean="0">
                <a:solidFill>
                  <a:srgbClr val="0000CC"/>
                </a:solidFill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9388" y="590716"/>
            <a:ext cx="8257102" cy="2530619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You are supposed to make a brief introduction of Xia </a:t>
            </a:r>
            <a:r>
              <a:rPr lang="en-US" altLang="zh-CN" sz="2800" b="1" dirty="0" err="1" smtClean="0"/>
              <a:t>Boyu’s</a:t>
            </a:r>
            <a:r>
              <a:rPr lang="en-US" altLang="zh-CN" sz="2800" b="1" dirty="0" smtClean="0"/>
              <a:t> life experience to your class.  Use at least 4 relative clauses appropriately. </a:t>
            </a:r>
            <a:endParaRPr lang="zh-CN" altLang="en-US" sz="2800" b="1" dirty="0" smtClean="0"/>
          </a:p>
        </p:txBody>
      </p:sp>
      <p:pic>
        <p:nvPicPr>
          <p:cNvPr id="1030" name="Picture 6" descr="https://timgsa.baidu.com/timg?image&amp;quality=80&amp;size=b9999_10000&amp;sec=1581262767278&amp;di=c1c005b64356626424ee67d243a35576&amp;imgtype=0&amp;src=http%3A%2F%2Fimg1.cloud.itouchtv.cn%2Fd4716efc34f1631218d1cbbae640177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490" y="3306967"/>
            <a:ext cx="1849411" cy="1526292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BDAAgGBgcGBQgHBwcJCQgKDBQNDAsLDBkSEw8UHRofHh0aHBwgJC4nICIsIxwcKDcpLDAxNDQ0Hyc5PTgyPC4zNDL/2wBDAQkJCQwLDBgNDRgyIRwhMjIyMjIyMjIyMjIyMjIyMjIyMjIyMjIyMjIyMjIyMjIyMjIyMjIyMjIyMjIyMjIyMjL/wAARCAFN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nFGKdRivZOMbRinYoxQITFGKdijFADcUYp2KMUAJijFOxRigBuKWlxS4oAbijFOoxQAmKMU7FGKYDcUYp2KMUCG4oxTsUYoAbijFOxRigBuKMU/FGKAuMxRin4oxQAzFLinYoxQAzFLinYoxQA3FJin4oxQAzFGKfijFADMUYp2KMUANxRinYoxQA3FGKdijFADMUYp+KMUAMxRin4oxQAzFGKdilxQAzFGKdijFADcUYp2KMUANxRinYoxQA3FGKdijFMBuKMU7FLigBmKXFOxRigBuKMU7FGKAG4oxT8UYoAbiinYooAjxS4p2KMVIxuKMU7FGKYhuKXFOxRigBuKMU7FLigBuKMU7FGKAG4pcU7FGKAG4oxTsUuKAG4oxTsUYoFcbijFPxRimFxuKMU7FGKAG4oxT8UYoAZijFPxRigBmKXFOxS4oAZijFPxRigLjMVYtbOS6fCDCj7zHoKZHHvdVyACeSe1XJL1gqwWo2RjgY6t7msK1X2aNacOdkgsIF3AhmwcZzioJbKIAlGZT78iop47m3cNcCRAefmzzVaTUvKlykmU9GNcEcW29Gdbw65XL8OoroUYqcZHpSYp4nRoEBUo555GN2e4oxXo0qntI3OKpDldiPFGKfijFakDMUYp+KMUAMxRin4oxQAzFJipMUmKAGYoxT8UYoAZijFPxRigBmKMU/FGKAGYoxTsUYoAbijFOxRigBuKMU/FGKAGYoxT8UYoAZijFPxRimAzFLinYoxQA3FGKdijFADcUU/FFAEeKMU7FGKkYmKMU7FGKAG4pcU7FGKBDcUYp+KMUANxRinYpcUwGYpcU7bS4oAZijFPxRigQ3FGKdilxQFxmKXFOxRigVxuKMU/FGKYXGYpcU/FGKAuMxRin4pcUBcjxRipMUYoC4zFGKfijFAXLKW0UNrDcXBYidiiIpweOpJqe0vCEgVLONFhbcXVctIfcmnTSldH05VUsWmeLjtnmsZYNR1BJHSQpCrbQTkAnv0r5PGVZ1as4zdkm1+J9NhMNT5Icqvdf5G34v8UXOuXaPcLFG0cYQCMYAAFcVMpkky7HB75zV7U7aOygDyO5JIwOm41W02z/ALTvLZE3YZiJQD7Z/X+lOjCnSpXjsa16cVV9lbXQ0dPi1C9nhV5y0MQIj80D04GO/StO/t/KMDbAjSRBnVTwG5Bx+VdCmlLbWBk2hI7dS+MdABXP3EhltLPe6tKIjv29ssSP0Ip5ViZ1sSuT4f8AgM5sfTpRoSV7yX/AKWKMVJijFfVHztyPFGKkxRigLkeKMU/FGKAuMxRin4oxQFyPFGKkxSYoC4zFGKfijFA7jMUmKkxRigLkeKMVJijFAXI8UYqTbRtoC5HilxT8UYoC5HilxT9tGKAI8UuKfijFADMUYp+KMUAMxRin4pcUAR4oqTFFAEWKMU/FGKkYzFLin4oxQFxmKXFPxRimIbijFOxS4oC4zFLin4oxQK4zFLin4oxQAzFLin4o20wGYoxUm2jFAhmKNtP20u2gCPbS4p+2l20AR7aXbT9tLtoAjxRipNtG2gBm2jbUm2jbQBHtoxUm2jbQBFLLcRW0n2eRkfGVx6j2NSW2raraWsK+RbS2seQQybD9Mjv+FMeUK2xFLuOSB2+p7VpW8i6hA1sgQNnDDqBnqa8nMsNSqJSlG56eArTTcVLbY5e+uJdYvhNdhYo0BCRRAkAfXuarWto8c++2naJsdD3HccV1d5oJtwwilc+m6AMPzrFNrNbMDKwYdiFxXHGMIx5I7HVJScuaWrK19cXwsbexa8mkQyYCluuTnB9efWtWKIRRJGOijFc9qV8UuYfJIDpk564NOg165RsTosgB5xwa9DBuFNPpc4MSnJ2R0O2jbUdndw3sRkhPQ4ZT1FWNtekmmro4mrbke2k21Lto20CIttGKl20m2gCPFGKk20baAIsUbal20baAIsUbak20baAI8Ubak20baAIttGKl20baAIsUYqXbSbaAI8UYqTbRtpgR4oxUm2jbQBHilxT8UYpDGYoxT9tG2mAzFGKfijFIBmKKfiigLkWKXFPxRtqRjMUYqTbRigQzFLtp+2jFMBm2jbUmKNtADNtLin4pdtAiPFLtqTbRtoAZtoxUm2l20AR4o21JtpdtMCPbRtqTbS7aBEe2l20/bS7aAI9tG2pNtLtoAi20u2pNtLtoAi20bal20EBRkkAe9DaSuxpOTsiPbUczbFHJGT2GascdqjEW+8iVlVsng+n/ANevKxWYU7OnB/M9fDZdUpr29VaLW3cztsttpjRkK0uS5ZT945z+eKrWMVyNQlNu5EpiDKc43YPQ/gRW9qumrDPG9rC72yxZkzNuJb1Hr+dYRv8Ay7oNE5SZT3GD+VccsbKskuiR00MJQ5XOD1b67mjL4nuSpgnjKSJwVbiuf1PUprqQ8kZ4AFbNzcW2sLFDLH9nvB8ofGA3p/8AqrnZ4JVnkh3ICjFXkLfKD9e/4U6dpEVlKGjKQUFiDkyE9fSnkDcxPr2q/BHpcEf72aeaTv5S7R+ZpX1CM25tbW3EaE8u5y5/GuxOEI6vU89qbe2n9fMseG43+0TsP9XtAI9+39a6PbXOWWj3KRJcGdokkXcPLJyRnHP5VqxXcsDiOYmRcDDfxY/rVYfG0l7kma1MBWqR9rBXRe20bakXDqGU5B70u2vSTTV0eY007Mh20bal20baYEW2jFS7aNtAEW2k21NtpNtICLbRtqXbRtpgRbaTbUu2jbQBFto21Lto20gIttG2pdtG2gCLbRtqTbRtpgR7aTbUu2jbSAi20bal20baAIttG2pdtG2gZFto21Jto20AR4oqTbRQBFijbVtLYv7Vbj0xiOoNYupFGihJmVtpdta50eQgYQjPQ9jVNbNpbyS2tWW5ZACTEcgj29fShVIsHTkiptoxUzxPG7I6lXU4ZSOQaTbWlyCPFLipNtG2gRHtpdtSbaXbQBHtpdtSbaNtADNtG2pNtLtoAj20u2pNtLtpgRbaXbUu2jbQIi20u2pdlG2ncCPbRtqXbS7aAIttG2o72+ttPjD3Mm3d90AZLfQVk3Pie3WL/RondyP4xgColVhHdlRhKWyNrbSxlGaSI7c4GAe/0rmrHxO+9kvQCpHyui4wfcelbCBLyzSeJiZMHORw49j615eYYlSpqEep7OU4a1V1JdNvmbUH9nxgM/zORnbgmpLa3iudZtgsbKrvja3pjms+wu3tUCmMSKwyrMACh9DWxpt5DBq0U944CRxsfk+b5jwP614Uk7Ox7WLU5UWoptsf4gjzc+TAo42oFA7dTXOTpp8kkkF5AzOMEFDnr/ntW1q1wtzK88FwhLsQEIPHufyHesHzL2K7E8aqzDIZpJQMjtgAdqKULRMsJSqU6VvZtt+X+ZDLZ2sMZ8u3uHU8qkx/zxUTWUXkr/xLg5YkkleRyf0rr5vEyxx4tbG0hkI5dhuJ/lWePEUwlR550dQ3zKqgbh/Sq56ltF+J0OjiG7qml6tHOjT4pVLLpoK529hk/wCQagtfDkd5dw/v/ISVjuYrlY/mx1z6Vp6jqQu5nMUrwxs5cRpj5c9efz/OoY765SHyxO7IcAgqvQdB0961jKSjpuYVcHiKqs4r79jbvdFj0azeCO/W7SMFlkxhQOhA9hwa526/fFZFHykBE+XGcdwKsXF9d3Mm6eaST5SuGOeCOarsW+UsSfTcxNSlZ3NsLgq1ODhO1iXS7kee1qc9N67uvv8AzrW21gpGsUomRArjo3ejUJ7v7OypO4cnAAPJr18Pj1CCg0ebi8kqSlKqpLvYu3ur2li2xm8yTuic4+tVV8SWRGWjmU+mAf61yxLEnA57k00Ejrj8K6Hipt6HjfV4rRnoFvNHdQLNEcow44qTbWX4YlEumNHn5o5Dx7Hn/GtrbXbTnzRTOWceWTRDto21Nso21dySHbSban2Um2i4EO2jbU22jbRcCHbSbam20baAIdtG2pttG2i4EO2k21Nto20XAh20bam20baVwIdtG2pdtG2i4EO2jbU22jbRcZDto21Lto20XAi20VLtoouBowoNwGK0ZW/s+AOyBp2G6OE9T9R784FYcd0BqJ8xyLWCQfMRjcfXFaWrmS8cTiFhFwzjbg+3OOvSvNZ3op6p4hNwz+coiQxkR7cgqOMHB6nr+dZGlak0WpJdoYY3jj29NoIxjPHWqLTZgnhyGLE4Y8kY6D6VThJjVGIyRnaRVpaEtnS/aotR1GcyXMUIC7lyCdxPbP8AWmtEyMVYYIrPQJcyQP5YtxIvlsyDjnjJ/Wuns/sBeHzHSSzY7FiOQ4A7rn+nFVGryaMiVPm1Rj7aXbW1e6M6u0lkjSQknC9WX6+tZZQg4Iwa6IzUldGEotPUi20u2pNtLtqrisR7aULUm2l20XFYj20bal20u2i4WIgtKFqULS7adwsRbaXbUoWl20XFYi20bamC0u2i4WIdtLtqXbQUypHqKG9Bpa6nnviCZptblJOVQBU9hWc3C10GuabmYyD5W6Hjg/8A16zINMmuruG1yiPIwRSx4ya8aNTn1e57FXDyhJ8q06ehnVp6VrNzpzNEsh+zufnTsD61W1DTbvSp/JvIGjPY9Q3uD3qC3t3nkIXHHJPtRNJq0hUJVI1E6e53NtFf3sojhG5mBIx3AGahYXZHU4rT8E3VxHMsdvE9y8MRBQ4zj1FbVzpVo0s012s9nEx3EbOF/E14s6yhUcWfVwxkOblndaL7+xx/lXTdGNXnsYmsh5ckhm3YYD5e3XntT54bNpGFpPMFH3Gk6n8qigkkhu181gyHjcK0d3ZnY6UZWd2VY9MaRSxckYznNSf2dEibmOfmC9fatqy1Oyi0xrN4isx3KsmAxA6/kazJgRbSp6Op/SnGTe+goJO942sVbmOGJkWJcnH5mmmNwgLDADEYq5Dagzxbh1Gc+lPvY9szehYHH4VVzTlKRj3PITwB2pjrv8pug2/1qR3G+XHA3UNGXZAOME44+lArXISc3IBHyq2MVdtrYwvJdyj5wCVz/CKsWtisaNcSe5A96fqThLPaPvPjNK/QfLZXZxt/ZbxJcKcYJLD+tZIAzxXQajkWTYHUgGsWW1k3BgMZ9K76U9LM+UzGhFVLwXqSadfS2OoxyxMdu4BwP4l716QF3AEdCMiuG0XSpLm7VREOOWd+QB9K9ACYAAHAr0sJJtPseJioKNr7kOyk2VPto2113OSxBto21NtpNtHMKxDto21Nto207jsQ7aTbU22jbSuFiHbSbam20baOYLEO2jbUu2jbRcLEO2jbU22k20XCxDto21NtpNtFwsRbaNtS7aNtFwsQ7aNtS7aNtFwsRbaKl20UXHYr2sJmkk83JDqd7NznHpn8q19YvfK0iIxyAAwmIAHA3YGT79KrNfRT6NNBHH88S7o5Ozbe3HsWzVC0dtSsFgVVUWyfMTyW3HnH6VwJXVzsZyxcMwGQMkbj2+tXY7SQW7v/AMs0baD601bDddrEpHzPsyfr1q/eQOIbeytxuVQW+UYO7uT/AJ7Vo3YkspLHcaZDAke1t6qADz+H4110el29m48mOMOzdGyzJx2PYCs/wnpMjW4uZwpHmYXcMnPfHYVt3kbXMbRhvLRvlLg8qgOT/KsJPWxotjL1RpdOsEWCQvNKDgOdxGSOT+dYBnSK6e3eZXZW2ZXkbh71DqmpCe6abzQFEg2E8kAcDH86yLZxHczSeY+QeD3IJrSHu6kS10OlxS4qhYagJmEUpG89D0/CtICt+YwcRuKXFWLe1kuWITAA6k9Ka8TJ1x+FL2ivYfI7XIgKUCpVhcru28epp4g+U7id3YAUe0QezbIMUuKeVKnBGD6UoHtT5xcowCl20/FKBT5w5Rm2lxTsUuKOcOUbijbUhjYDlSB7ijbxntRzhyGFqqiOXMjqu85XcK56e38qcXCzEyI25SOxHIrtb60jvLV4pE3dwK5K702SJd0JDqD0bjFeRWp8lRtdT3sNW9rSSfTQ7+3EOs6LDdNGjxyDJDKCFboR+dc14j0+OGCG5iiVNh8p9oAGOo/rVz4e6kUuJ9LuPmWT97Ep6ZA+YfiMH8K6bW/Dkt5Z3KQRtiRcqgOcMOR/Kt3+8pmdKfsayOB8P3p03UvtSFl2oc47+1drpvie31qwubLUVjjnkQhD/Ax6gexrhbO1eNSzZBP8JpMEMQOorxqtGE5Xe59PHCxklKS1N57KJlJjXa3pVUW4KFMH7x/A0yz1JlIjm5HZv8a6C30oT6c16JcYztRgFBOeuT2olJQ3OudWMUnJmHDpEklpLdrJGRG2Gy2MDvnPfp+dVwS8cnZeMn8qY011vZIiwTey4B4OetSwjFrMHIHTNNKSbuxQUtbstx4i2Ec5Xqe1Ub0kTtk5JqeZzGsZZgBt4I71m3Nzvbjn3x1qki5tJBGNzHg5JrSSFjIOMAgH681SsImkVscDHNbsY2qpxk4FDFHYSZNtqEUcZrD1Scs23PTit+aQBd7HCpk1yVzKZJWYdMkjNOCuyK8+WBRvW/0cD+81Ot03xopH3fWl8vzZVQgnArpdL8O+XiW73DuI84z9a7IQctEfNYqtGMnJkvh+ylht5ZHX5ZCCvFa+2rERdFCxj5QMYA4pGJJORg16dN8kVE8Cr+8m5EHlN6UNEyjkVMwdMEgjPSkDEdear2jI9miuVo21YZlK9OaYFJHGKftBezGrCSMngUhgbsM08lhwc/SkMhxgClzyK5I2IStJipQR3GaTbnpgCq9oT7MjxSYqXZkgDkmrTWJFp5wbLZ5UelJ1Ug9kyjtpNtTJtwdw+lMzk4NL2juP2asM24GSOKTbU/mMRtPK9KURZ5Bo9r3H7LsQGM5xinC3YrkYqQgoxB60qyEHrSdV9BqkupXaNlPIpuK0BICPnj3D61UlTYx2ghe2aaq33E6ViHFJinZPekzVKZLgGKKM0U+cXIZV150xUonyIpU+VnAH0/rVezE9ne4j/eAxlmA/u4z+Y/pW88llbQLZQ3TAFszSKvzN6DHpXPajdCK5bywQBgpnqPr+dc8X0N33GytmXzYxgE70ra03T1uURy+7znLFRwQMdj9a5mOVwCv8JOcelb2hXcyy4jZI0X7xbuaqWwo7nWX11/Y+lxIoDhhtSPoeOp+lc3d65f3EEkbIkKyDaP8AZHsau6kW1HUAlxkMEHlsnG3AyMVg3RNvbShzh8jDdc/X1rOKKZk3ZCSlSdwAwSKWzSR2cR55GcUkykxLMZI8MxG0H5vqR2qS0WRd0207fujngk1r0J6iuDJNGV+VlXBz7cV0dtd2zNaQOxjZoxuLHqc4/DNY6WpeN5zKoRenPzE46D1qSUoY9+XKquGkJyTU36DsdnE6quF+UDoKzJZN0kgweuRisuDV94CzSlUwSjZ5PsavA+YodJMrjJNRGNnqU3daE0N2yHDZIxyD/OrEUm5evHfmsjeyS53ZwatIwXIP4+1XKJMZGoiwtgOmT6mo3nXOxAAo9OKqi8+bPAzxmkW4GzaFHqcjk1Ciy7o1YZPOjDHpjuKcXhchfLX1PFZVtPLI4z9xM4HTk1OjDOFwr4yT3NS42Y1K6G3Ug81mAwuOB246UlvcxlwPIBbHBZu9NuVOWU/MRwT61Ujdo5NynkVrFXiZydmbhlLzNuIK4HHaqt4VIBCjAb5aWOUOgc5yeMf0qO4YHK8bieTURVmXLVFqGKOZMkDAA+bpk4rLu9OFxuETFJSOQOjfoa0ozlSqj5AAPrULXSx3jOSANu3aKlrmumVGTg00YmkeH9RtNVgui8cSwyCQHduYj0/pXrC3BZEeOMbThhk54rikuI5QSDtLY611vhuZbqwkRusTFRn06ilThy6FzqubTZ5nfWr2GqXVq/G2QkEdweR+lZzrm2E3dZCD7g11njq3Fvr8FwCDHJCoJ9CCRXLqu61MQ5YlunqORXlVY8s2j7nCVPa0IzfVFSSMoenBGQfatCwvZPLePceVAIPcZ/8ArVXgfdH5UgyvODjpUULeVc4/Cs3qbNF6Eu0abFUfNk8d/WnXESpbyMxBOM4FMjfbDt9Cf51UvJXa1k6jchOPxoQm7IozXjOQAflUYGaSFHnlUBdxJHWrVppe8K87gZ/hHWtDZFEpjiXDYNW5JbGcKcpO8iexijjgBBDFueO1WGb50XHWqts2LZc8D3qtd6gsT5jOWAwDUJNm0moq4aveBY/s6Hn+I1iE4G48052aVyzHJNQzN8oA/St4xseZXq8zOx8O6FaNaw3tyTJJINyoeFHp9a6GRWaTG0bc8ntWZYTG1tLe1mACrGoDEe1WzO88rW1uGZjjL+n0r0Iw5UfKVqnPNtj3uYLbC7xk8UrTW8xUNKpC9T0qK60kQFEZy0j/ADbs4/PP4VTVYypDgZ+6wHY1oknqjBto1ZWikTBxgcD1qiUYn5T+FLG3yhd+FFWBJEqEAjjqacVYUncpFCDhuKdA6qwyOT0zSyHuGqv5mJOMcA4PvVPUS0NdG+UluSe+KiZIlXOxcjqcUy3lEkYDZBPaoppApYPkegz1rFLU1urD5ZUdMBF2j8CabugJhj2KGPJI7Zqok4OC4BUHv2qVWUyPIVAZcn8e1XaxN7lkJFG+MFjnGR1qR5dkeHbaSeKgxtxzzw2aZO5YRsw4weancrZDZgroWH3x1xVdVPByanVgqqdwK5wcjqKfIyJHwCT2I7VXNbQnlvqQFXHGQPrV0TRwwrkgt+HNZ7Sk5BxgDg4p8EifxDj3oaugW5LkTAlQAvr3zUXlkHGeaWSePcQWAVuuO1Qfak+ZSScdCKFcHYu7sKFz2qKVgRhufSqDznqjncewHb61NNKkaRjPUZJNHKLmQpiO0kHOKZtbOOlRi8QnaCfrinrIGbI+6QcZODV6omyY4x4PWioZZEDDktkfl7UU9Q0IotNuZZXZiqGMZ2ydfrnvWTq1u8c4DYYDI3j+I1vT34uIUhPyoBgEty31NRasi3SJGkESlRkDf835dqmL1BrQ5u2twxk5OAM8davaQTHqUSOheN3AZR1zmrFpp7DUURX2q+4Keu44zj8eK0XSKxlsrsrvBfLcY+Xp/Wrk+hKXU3bmJLyNy37kFjkHjb7iuG1e4MwiiaYMsYOMDoPet/XNRY3jLyu5flIOQPY1zd8yzAbAA38YxjJqIIcjOK/N7e9WIZZ4fkU4z2NQgEkVekh2HeVG0thRmtGSi1byxTrHHJhcZAYdf/rVO9vuIAKkL3zwagtLKSZlCcsWwB7noKnmintXZE6gYYY6H0qCinJs2lPKQl1I2r/D9Kt2hJCM7M46Eg8n0puLdLeAuNreblieT/jiti108QRwzp8wdiRg5GD3xRJ6AlqUm82OVllj2rxhscZz3qfzAGG7gnkDHWnNdmzuZFQLOu/IL9MjoarTyTX9wrABShJC9zUxk27MbSRJIxZtuKlyRCHYgFeg9RTY4jMoKITu9KjaKUkxohK9SBVklm3uVgJJThj09BTvtPIKt/FnGargusayArtHylc8mqrN8xA6UWTY72NcTpLkcZPGM1HIViBPQ+prPRiDn0pw3XDNub5F5x60WsK9y/bTSOcD7g5LelVmuG84fvGduuelIJf3OFAUPx/+qpLa2kuLoeUm7A4zRotWPXYlaRvLwLhSp5wDg0hQCMHI61Mmk3Ug8wEK27GGplz5MUgijl8xwPmIGFpJroOz6iwzKpG7le9db4XubeO8MUUhJlGMH1FcTayQM7o/3j2PT86vafMbHU7aWN18sSKQA3vyPyoa1BM2fiNGI57Bgd2+N1cegyMfrmuKtCq5Q/eU7lNdr8QV23FjKTmKSNo8+jA5H864j5Y0WQ8FTxXk4lfvGfb5XJfVIW/rUvJHDIN5XaT1FVbnTG8zfAw9cHtU8EySLlDjud1Tu+yMvwQBniuc9HQowxTFWDoQc0lzBGEBaRVIPT1FTbiIkzy7dT6d6ptBJPKAeMjj6etA7InhL3SuyKBjoccZqEyx2ZO9t0x6jOcVLfXK2dusMfVhWE7s5LHqeatRuYVK3K9CzLeu3CnAHAqqzFjknrTOSQKVjitErHFOrKWrDdhselNjBluo1GOueaAvBz1PWr+k2olvowUYrnovUnsK1iruyOOrJQi5Sex0drqDJalLhTKv3UZh8yew9R7flVlZvLiSa3ncy4+fafunP+RWfEiuqK645KHPBB7Usg+zNhiVL/fHT5h2I9M16B8uXzcmRz9olMm9Sd7dVPpTFui4GcAsDk45NVnkiAAQ5GOvoackm4KXPy9OlVYVy1ETKFRc9cZokBUleahSYKNq9Ac/jVuQCAEyYJPWgCqXfbnnHpTt6MOnUfkah8/zm2KuAajw5jPHOeKYiaG7aKQhgWUHHXpTZbgSlnycngCozGR8zMM054CACoPI69aWm49Rqy7UYZ69aTzy2ASQR0p3lED2P6UzywOoougsSLckHJyTT5rp3TbtCIO3rVcRnkg4+lDBV5I3H3osrhqT+dF5YwxHoD1FIb9gu1Rz/eNVSzcgAAe1NNPlXULsurdRvHiUbW9QKabg+WVVBzzmm2iozYlB8s88etXXkitkIidj7EAj9al2Q1qURazzEMI3YHpxxUpspUjzI8US/wC03WkmvJ7gBWb5R2AxVf7xo1FoBAViFbcB3HGavPdi609YnCoyt1A7VnNKo+Uc1EXZzjOB6Cna4r2JWhjhb5XDAjr6UwSAnGePeoj0phkxwBxVCL+9DzuCewGaKprKmPmDZ9qKVh3Ni7ksreUm2tIpASdq4J49etZ9reR200krwpmQkFsZK84wtVmkWKQqV6HJJHamSyblCIo2gYGBgipsO5bW6ga2kChikcuVkHBX6fShrxROscjFdrEYA42nkY/EmqyO6qYRhmYFdh9+59KoXGHmAY7cAAnOapaieh0V00TyySGMbBGA24HBXsTgdaw72G1gRGiuPMVj6Y4/xqOK8bkTSOY8dM9SOgPtUEsKylXU4J4IH+FCVmF7jWUE/LhgD19a1rG2W+KnaxbOGYDgemBWSY1i6Pu9sYrV0C7+zXmGDbX5+QZPHanLVXJW5oxWkqXaPCfKhiJILtjBx6+pqO4vINhWY73iU7XYcH2q7dzTz220RsIm+aN2HBP4Vzl5BK8obO4seVzyD9KzirltjxP9qZpXh+TcCcemec1qzazcXMpaMIkS8BVUAIue36Vn28YhhKyxsckcgn8qktER7l4wDhyVHI4puwkWlzOjKIgWc8EDp6VKYQjNBsAc4BY8EdsfnirWly+RqcJYOpXjkZwBTL6ZjM0zOVUtuxjnP+TUdS+hBZX72VwEkGyJ8oWPO04xn8akvRJa36xqQysu8EHr/kVQdVa3kUlyWGVwO/HWq8lxeW8MSsQQh3IepX6H+laJXIbsXJ7kttDKBtyMY7VEDu+Yip5l+2zJcCdCHXDBsjacdKqTHyZTFu6eh4P0pprYTJS/ynFLFuKnBAqtu3NyRS7yfu5+lUBZMmHGABg8bjWourwoh8pT5meWI25+grHuoEg8lpWyhIbC96i2y3CAo33SclsAD2HrUtJjTaNl9Se4jIZnDdtp4qsyFU3njiq8U8MDASuCBwD7064uXkBVBhPWktNg3GuQuMj5+easecTbMu7djkH0NVYz5sOSBuB64/OnRwSzLII2woGWAOCattCSZpav4mbVbS3sZoEZYyp808OSBg1kSwvvQmQMp+UJjv1/lU40+UjeLeaRVGSyoSBjvmqz7GnGVGQMk5/pXm4tK6Z7uV1aii4p9S6ESBPmVufRuKill8xcDzFHsc0G58jGJYyOuCAP0qtLfRS5L3EpbqVjGM/jXDGMnserLEuPxSt8ylqF1ewZWK4HA6MFrbTSNRg0izvNSvWgE6CR3ii3eUuCQH4wCRyP/r1Q0lYtT1WCy8jyLQt5twzcsUXk5Jq14luGvNRkMwdYS/mSbTwGIAVPbamOvrXp0aUYUnOpE8TEY2tVxEaVGo0vVnO63qn27UjJYxtHaxqEQN958fxN7msVrm48wgTSAZ6E9K27q1hRS4+U4yFJqrYRRyX4d0VsDKr1DEdAfrzWdNqWth4mVSmtZP7xbaFpyWMjMF6kHP8AKpTb5J/eygY7mpIbe9MslrZ2zTpH842tyVPQ470jGRCFkQo/dGBBH51Hs530NI4qlyq71+ZNo6rb6rEbhWmiPGCc8/jW/Gj+etwkL4VshQpPTtWb4b0691jW4YLazllCupeSLOEXPUntX0EtusSKoUqoGAW6n8e9ddJ2VmjzsS05XT0PHBZ3Ivlkgt5WhcB8FCcHuPrUt1peoX7MyWFwHLbzlDgk9ea9gCDHagQA9DWhzHkFt4V1uReNPlGTn5iB/M1aj8K64vym22jOcGRf8a9UFsxO0Ec9vWk8lgn3B16g0+YVjz6HwtqXlh/LhEkfADMMEHucVPc+Eb+7k3PdwKCAOENd2cfLlVHPULyPwp0gRAFRGB788fhSuM4FfBUiRbRdxBx/FtJz+tH/AAhErY36imPRY/8A69d26u4BwVQchiMn9Krkc8pn3AouByv/AAhdt8pku5WPsB/hUo8J2CtnzLrj+64H8hXR5A4x+lGQccD8BQBgr4ftF4MkzAdmIP8ASrMGjabFKGW2V2x/Gu7mtbKhvmH5Uu8M33u+Rn/GgLmfJYwTx+XJY27KuSBsAxVKPw7poYMunqec/MxI/KtwyDBBGSRwSaZ3HJPuKBGd/YOmuoLaZbgMcBtvFRf8I9pofBtbcY9UFaZOR95uvSmHJPGW9+9O4EMVrb26eWkSqPRUApLi1trgBZYYpB0+ZB/OpWWQdRjPrQiEk5QEDrzQBktoGns277NEPoKlttNsrQlooVVsdVAzWu1rGFyGIz0zzUZiaTAAXjjIFFwKYjg3hjBCxHGWiU1KEtfmzawsSePkFT/Y3BzlenbmmLaMRneBj1FAGLe+HdIvHZjYCORupiYqPy6VmjwVp4PzNdbe+1x/hXVGFlBLY+vpUIdl5z+GadwOe/4QvRx1e8P/AANf8KK6My5/hSii4Hj94qDUl8p90JXILHp7UyExGAkZIBI68nmmagpRvKIySSV29frxUVn+4byJl2OfmUnvmi2gdSRMiTIJZuhPoKqXRKSRoR82SxPTqeB+lawsp5pDFaj7w5A6j3qtqNnCJB5AZig+bcOT+VOL1BmdgMCuM0sMvkyA7Qw7g85o2lTxyKGj28+9Xa5BeCeaN8aZLcg+pqKyjAvYw7+WQ4JJ4x61PppU7hK5WIc8DvipIljlWWWJ0Bx824ckdxWe2he5Le3bPMzpNLLGmOSMKT64qnEnyNI+5iW49yP8KilkfcQX3J0wDwauWgSO0yzYzyIyuSc8cGnsg6jbaWUKzB8DPRT1rVtbdorM3DPt3MSg6Ej/APXV3S/DMD27STTvsI3AIuOPr0qxYyBLmaNGMqW0R2K8QHI6N9azb7FJFC2VYLZpGkkklUndHtyGXrx9KqzXBvEBYpHgE4A9D3qxZTyQSSSuoKAEncOxPP4k1DFYT392IbKBppZOdijOB7n0oAhEU8kC7uLfkhz90Dv+PtWyttbPCA0YdTgOMdBj/PNSf8Iprsln9jayIZZMj94o3e2M/rVqTwrr9vG0slv+9kAU4nBHHt0pgYcjppU00FvbrPghv33Jxj2rNfUGneRjaxiU/d2jgfnmu1uPAms6lNHKqxQqYwHaR8nPToK0Lf4bWyAfa753buIV2/zov1YjzuG1kuXysYeQ9EQd6lu4bu2QwuGCEjgeuK9XtPB2iWcqyJaF5FOQ0jk4PrjpWvHY2kX3LaJfogouB4dBbXc0qbYZpCmSNkZbn8qtJ4b16QOkOnXWzqhZdo/XpXtyoAMKMD2oZQCN2T7A0cwWPHB4C12UgeQijGCXkAzWtafDzVXiRZri2jI7rlv8K9S2QLtIQn2NOU8/KpNDkwscFYfDKCFi89/Mxb73lqFz+JzXR2XhHQreRVeyWUsPleQkkH37UzUfGOmaVrUemXspimkwB6DPQE1tmUSsp4z0JA/nSvcdrEN9osU2i3trbgRuYXVUA46HtXz5aWN1rOpSWlrKsCqR5jkeoP8AhX0nFOch26g4DZ615D421HRfD2vk6JaxpOWLXCLkJ5nOf0I6VjUp8zTOrD1uSMkU4fCGnW8RRnlnk7ueMf596oQ6FpMWomN9RAwpkaOUA7VHUnHaqYk8ReIc4aRID1IPlxj8e/61W0/w3dLqXk3A+SQFXVTkMnXOfqOO5q4x1tcxlPS5q6ZCtlaXWoKoZ7lv3KNgZTP7tOOgJG4+w96q+CJWuLm/iuyJJbgecxbncc85H41fkgn1HUhbpNEllbNlmjPfGODjk44/CsTz00DxjuQ4ti3Y5/dt/h/SrnJS91bGcIuPvPdnSa7DaQRJGbO3O85zsAri1ik1XV47S0VIhv2R7VChQOp4/Guh8U34SHIILDKDnuab4H0uQmTUyQFXMUYI6+p/pWa0VzWWrsU44TpfiaNbwFVjB2SDARwexz0zz9D7Ut94ut5tQNvPpzpbR5VvNRZHJ+hOAK7G/wBNhvirzIFmT7koAJX8xXO/8ITbyTzTXdw8zSc7l+Vs+p6ihNCs1saHw98Racvi6KCGBLRLpWiYYOHP8IwOAc17VhQQrABfzFeDaJ4Zh0vxbpV19rb7MlypYsvKnPHPTGe9e7MjMpB4xVoiQ6S0VV3Rk/QnioC4VyD8voccVZgbI2uelJIA+FTG0clv8KBFZpFIPBP0HSmMxVtu7g+neuM+K+sXWn6bp62V28DPKxlMbbSwGAOnPU1veELuTV/DFjdzSmaUZimkPUspxn8RilzK9jV0ZqmqnT/h/wDI2NmIgzEbiMHkY/Ko9rFNu0sq9sVcFsUKlVXAGMEVE8TK25Cqt/smqMSFJVgQAHd7GkWRM5ZeM96kMkrN+8C5xjOOtNEEcykYww9KAAxxSfdAFVpIGjboCPapViaPlWyM4x6VOsfnrjcFPvQBnj8qdHFHJIqSOV3cemDUsq+VGxbAK8g/Sq1qHnuDK/Ruo9PSgCwbOJGILMce/FWIbGOTdn5SPc802ZSmBkHH3sVailQKerH06YoAo3Ni0R3Id6Z7dRVcQxuOG+buGq+JDM23JUg9PSop4R9pGCNx5JouBUeFGdRFknODk8ClMQRiAh+Y8ge1W1VppDGqoGAzwcUwxzR7SwBdc9ORQAzh88cjt6VWdSzllPK9cVNg5+bAZeWHr+FKY41UujbnY4wPT3oAVIrk4dU98+oqU2zqhYbcntmg3LvG0TOFOACB6fWoWVVIKMdwHAoAnLwIqjYQOhLetQtDbz/L5aFz6HFQzBsfvEw2c5qP7RsQBgGb6HNMRYbSMnkuvsOaKT+0Z8AF8474oo1A8NUosct5Japl2zEm0529PX/9dVCHntUbyAphJ3yck57VehunlxEYQXXAAB546nFSWVq80qxtHJIjNwgzhj61ewbk0dzcWlqtx9njIkjGwheuevOfapoNVEReSK1i88rkHZnHFXbnw/q99bWtrBayLCgO52+X5ievOOKmg8GawsAjLWqErglpCf5VNhnFTMDOzoNuTkAdjV+FUvLVIwoaXDbx0IHr/n3rqLb4bMSHu9TGc9Io8/qa27TwJpNuQSJ5mH8TyY/lirbVibHm0TRwKMgrJ0YZyMj/AD+lSWml3l5HLFZ28ssjED92pI/OvXbbw5pdu2YrC3U+uwE/rWvFbqqbVUAe1S5DseW2nw/uQiyahdxWvGdi/Of8K3tL8LaTYTxzGeW6eNt37wDGfpWrrGl3qh7mOQOo52nqBTdO0iadUeaXKnqsfNJu4Fu6v1dVSGIsQfuLGCD+FQarYMskeoyRygGEh44lyVbHH9a2o3SyGy3hjQ9NxOWqGTU5Tc+Syo6kc44xSGc1o2iaNqNuwVJ2JTbIW5Oc9c4wea7Oy02ysLJILCFI1XALFeSfX61TtlKAPCAinsO1aUDtEMjBPf3pDKN2JYZ9pC5z97oT9Kv2Za608ebguuVJas+cfatQBmYhVwy4BwT6Vo27IxOxlK55AHegBkEQiDRGU47BTSm1lYB4phtIzhhUk4wAy5L4xiorKUugUf6zJ3c0gCGKSbIEq5AzginSW7x4DTqD2HTNMtt8l47yDZg447irc9xbbo2EgaRDjBHJFAEAtpANytkHijGDk9frWklxFJH8oI9sVl6zJHDaB1RQc8mgC7E29RjaQfalaKQnAfHH8NZ9rBNNHGZn2wkZKrwTnpWpbiKFFjDMwUY3McmgDwf4mlrrxVcW0ZQXKRqpHQ52g5B/KvRfDmq/2lo9rclsTCFROgbJRwMHPseteSeKr9rz4n6rd2cK3YV5QgHK4WMru+gxn8K3/hVDJrd9d3U0jobMJ8sfCyht3DDuOM1CupaHXelOjaTaktuzPZbGaJyodcjjmvJGsl1HxfqFzdRRukbLLGCn3jIv6gY4NeomNYIJJPMACqTwOnFcWtrGt9OsBAGyLLE52gLVuLa0OaNTluL5KOpMrhIIxl2PRR/X6Vx+pavLrt79l0mCdbZBt+U4Lj1Y9gfSt3Vnk1KU6XbsUtoj/pMg9f7g9W9fTp9W/ZobWAQwp5cY/hXjPufWiSUPdW4oNz957FO1tLTTLRUuZ0DZyUU5Gfp3rnPGMYuYIL2OGRUQmPfINu8ew9B6+9dfBBFGpnkVEQc9Ov41zerTtqq3lzLn7JCPIhX+856n8B/Os09TVrQ5G2F7rmoW9iCWYDCn0Hdj9BXrdhaxWdjDbQY8qJdoPr7n3rG8N+Fv+EbnnlvCjXUkUbK39xWGcfnx+FdABtYr+VEn0FFaXGkEc1BKoYfdA+hxVwEHINQyAYz0pFGRdLIuGQEspDDcNwyK9R0m9OqaTBfBCjSA7lwcZBwSM9q82uXVVLOQB6mum8BXpfR7q3imb91cttAYnqAe/vmrizOaOwUhvvISfUcUjJ1wpB9aWG6d4RuIEgPXpn2qxFcRXIO1ckHBHaquQeA/FvVZZ/ED2krMDbgCNcYXbgEn65P5CvQvg0ZJvBzhlxi5Jy3oUU15p8VdL1NNfvtRvLZoreWci1JYHdGqqO3QdPzrpPAHjaPQNENrcWjOskUUieU2DnYF5z67amMW3odNWVo26NL8P+Dc9nuCETYMH3JrNZZomLAqRnGaw7f4iaLPBk+bA4Aykq9foRxWfd/EezHywQswz/FxWihLscvMjp5JD9/DKw6g9DS4yA0Lf/WrjE8drPOFlhTZ3wcGuriCzwpPbSbo3GQc0NNbgncnLOrbyDnvgd6VnIRiiHb1NIFnwCe3PNTrGty5SYgkc/LxkUgM+aFZgTIXKgcqDinoqpxG2CfXvVqe3MKeYgO4MQT6iq4aASllbHfAoAfJHIpUMwye+aYI5VYqGXOM4Pelkk3YG8OvuabFH5sxUEiTngmgBPKmUedwQeo7055lLDnJ7HoandJ0Y59hQCWyvyqB6jmgCp5hEmQ2GP45pBcvGS5GcnnjNSSWR2Bo1I455qg7OjEEEjPfgg0wLzS+ady4GRziq6qc7tvI9OKYsm1vmUkAduKuxj5fkfcCM/SkBB5TeZlVw+M5zn8KjdpAQxbJBxgdatEyvkAkHsTxmq+2V8o+0fU9KYDjIkwUtKWbupWmSohG0Eu/bHG38KGSWHuu36cE0NIPMIKbGGM4/wAaBAIVAH7xl9gKKFVZRvIb6kdaKLgc9ZeFtFsCGhsg7j+OZi5/wrXSMxriOPao7IoFXiYoR8+B6cVJ5gVGYqdoGeB1p3HYz8NgkxvgdTSRzQsQDuU+hFW4LgzFnaN0i7Blwfyp0tskgJfaFPPSlcBiomM5FPGM4A/GoV8hCcHheCTT44ZTKdw+TGc+xoAaPNmbC/ImfmJPJq5vA5H6VXAMe2JRgdix607aWZgzYUdx3+lAEzyKUIIyD61XWCLDEZDN1K1L5PB5UfzpVVs4DqT25pAUrmHyoCfm2jqx7CsG3uNl6zEnyiMFs4Jq3rl2yyfZ9/LDsPlrGZ9iqo/E0wOug/fyZiOF6kEdP/r1oAFSCSM/SsvQZTNb4UDjgmtSUYHHWkMZdMFgZ1+8B271X0qY+WwdFVhyoHp/jVmdDFaEhQST6ZNVbC3aWYlwVUde1IC9IglG9nIGcAVOsCGP5QOmNwGDTJzbxqMvkA/dApwuV8r5FxjsaAE8tFwNpOO+aR7OJ384qrEdqgF4CxVwFI/WnvcFk2IrNu4+XtQBHuxKzqcg9Rziq86/aSFcZVW6e9XjAI4sKVZ89DVRojE5JJZjwQDjigCcTTOm0OMjriq+r3klnoOoz8M0drKw9SdhqWK2OGYLle1RawXtdMuJVgYlYXYbRzkKaAPm7w/qFvYvqj3DOkkunywW6gH5nfAxx04zXtvw+8My+GvCpMwxqN+Q7p3j4wi/gCSfrXFfCTw1YarfXWr6jAZPsciC2LHCb8EkkdyOPpXsztHFcZiU7m4L9aSG2RyW8E9k9qzMzMDHLhuenJFcQ6PZzvbeXJHMUX94yEEgfKGz04HA9yTXfwsrMRnljkn1NYHidVF7ERnPl4Pp1OKtVHFOxLpqbVzmkijgiEcahUXoKrz7dheVhHGvLE9atsM5JOFFZN1GLg7pSfLU/LEvTPue5rA3KM8l3rVytrbKYbcfxHsPU/4VT8QCG2SHTrcYihGPcsepPvXSIYtNsnlZQpxk47n0ri7iRry/QsctJKP500B6zr9m8ttb3RUf6kROQOg/h/mfzrCiLNAu77w4P4V2F7C02nzRKNx28AHkY5H8q5KMcuAM7vmH1oluTF6DgNwB7+tRupxyKduI6jFKW4wc0ijPuFDIQQCD29a2/AlykVxqEB4DeXIAB9Qf6VjT9Tjj2qja65J4fvZbmONXaSIoA3QHIINVHcmex6yWhZdj8jPJ71HLf2OkR755FSEDhlOSf8a8em8a6xLuRpwA5zwgzj0+lZR1OaRFSR2IBJUE8V0Kk+phzo6n4raxp+sRaZHbSeYuJt3GODtGa4OKQWv9nIWBjkg8lj/tL0/mah12+dmtpcfKCVx9e1VbmK6kiiiWEugYsdp+YHFZJShN2R23p1cNGLdpJv7mbpVAT85x7Gk2srnEuQPXtVOPzRCnmkb8AN9amEpA+5uX1rsPMLqkDG9wxr0DwZryzRjTTGTIoyrDoRXmEjZIJBTsDVrTdRn0y9huomJKNnHTPtUyjdFRdme+RzQuuxi8behNQxzvHeRHIZN2Gz2HrWN4d8UQ63a73VY5UODGWBP1HqK3fIhkJbcM4xgDGRXM1bQ2NEMjLgkHPNVHhtnLEKFIPJqv9lECEo75P3VzwajkW5eJec9yCc0ANdFjPGCp7ZNQlpEm3EkMDxzUiO0h2ydqUpv6jn1xQBM89yVMmxWXoStRm4DAbmAz1GelIsrBBHjIHU1HMpZs7CufQ5oA0IpzK7KkinA6EVXvYHkAkKLnrkHrVFnMKnGSPyIp6SxOAN4LAZxnn8qYDdwVFIJYEdRQkahcrIW9FzikZTnehwQegFZmparLEssSIquvBcdc1jWrwox5pDjFy2Jr3xDFp8LtLIDsB3E9Bj1Nc1b+NW1APLBHOY1JDfu8nnoQSQPXiuU8S3DJYzqzMgf5cE9e+KzdIleSFWihMpUfMFBIAqaGIVWN7WFP3Gup6hD4ttJB5cwaEgY+YjB/wqMeM7Ex4jt5J2JPzD7o5655zXBXmgRanfiWJkt43jDzLnOwggN3445q5q/hW5ECS6DdC7syQTbo+CpHcEcGupuKtYdrnpUOoWrRK3nxnIz94CivIor3WrBDbtZsGU8iSBic/XFFLmiKz7HtDRRuQ7NwOmT3qy0iiMEktx26VWETm3aIuGZ+QT2FMgZY0MJDlQeWAzn/AOtSAtJKJCfQfzp7p5kXBINNGAFRARGRz2qBnlM5iXIQj7w7UAQ2chaWZQu8KcMW55rXgmUw/ezx1NZMREatGo6k5C9/xq3HJgBcYpMZJOd+Afuse3UVBPbtsBSVlA5O7kEDtVrAZeD9aqah5rwGJDiLGXf0FAiv9sjdio2sRz8vH51fiQz4XbtCncM/1rJsLAW6u2WZwdwPdx2+laFpekF2kj2nPTPJpgVtd0trtY1iAMi5YDpXLx6de3kwSOJh6s3AH412I1JbmUrGhjwPvEHn6etWMJFCEhAduQFz/Oi4FDR1aysI7dlRZiTuwevuakOou1wyLguh496Lq3G7JGWUAkAZx9DRbWqJ+9XG9u2aQGilwUt8svznnHYVXjX7ZkyHBU5G04yO2aJ5EkhK4Ct0IpbaERoApy3XJ7UDHNaGJdzyMR29aYJ3VuFA98VJIWzl5DuxgDHFReYC4G7qMYNICtPdwxsyu2+QnnA6VNbXG/JjjdQeQCccfSrSWasgfYcn3oaGVGwBk0ASiFxHknBx9KiaBmQsX+cdOM5poknJKlcYpjM4bPQexoAk897S72MxdSgyq9j/AIio9cvc+G9SkD8rbSYPYHacGopGd1yD83b/AArnPHFy8Hg2/Iby2eIJkcdSAf60MCr8LbcQ+CrV2/5bTyS49RuwP5V6FFEjMrnGPX0rkfBkP2LwXoqBsMbdTtK92Jb+tdJKsoicKzgdcdjQBsrBEnzYArk/FXN1CwHy7Sufxz/WtSOS7S3X5kbA6HrWZ4hcz2kEjIVKnkfX/wDVUvYcdzmJfmG3kL7dTVZtqEuQqqg6nooq0y5JJ6etZt3icYf/AFC8hP759T/hUGph6ldTag425WDOEB6t70zR7LzvFGn2w5xOu78Dk/yqe7k8pjJjL9FA/wA9BWt8O7P7R4hkunAYW8JPp8zHH+NNCZ6SqqpA3DrXJ3kAtb6WNeVDZX6GureYwXqlhlcdeuKoa/ZrLbi8i6qcOPbtVSWhEXZnOgdc0x1GOBinZ9qRjxzWZoUrjvXN6yq+WCfyrp5lyDiud1NI/MUzlvL53beuParg9UTPY53dnIJz6e1I2N5I+7jvSOUVzt5XtmmmVMgMcegFd5xlHWCHhgB4/fAA5q+e5VjjPSs3VArxQnJ3CUcY6mrjyjd8owPSoj8TKeyLDMrEFcgHqKC3zfeYH0qqH285NKbuIAFpEz6bqu5Niy0vHdsdBSGUlCAMYOc1TF4mDtLH6IaUzuSMRufwApXQ+Vl6OeTcpDMrf3ga2Y/FOuKgjW+mCp0bPNZum6XqepSgQW0jAD7xOABXd2vhMi0VGs4lkAwZWkLH64BqJTRSgy74V8Qanf5gvT5yn5g/AK11+6TO4EYPqa5mz0KbTyPJuEiyMHy4cn/x4mrn2G7UgnUbwgnttUH8gKxer0NUvM1pTn73APPynjNRNdRQD95PGo9GcD+dZh0WB9vnG7m56vOxz+uKtWulaZakPHaDzB03AGkGg2412zjgZ1mgfA4MYL5+uM1zN/4qvJotunadOGI5lnXaoNdmIpCxUMgTPRRjAqLZkno2Dg0PbQaaXQ86m8U+J1G0IGBGG8naxH0zz+dS2mr6s5htpbUrPgKZLgmPB7Z/LrXoBgt2yWRAccgjrUTWNtN87KpPv/L3FRBVIu7d/kayqwlHl5Ucal14oe/kS1eHaihmjZ8qOTjr3IHrVyKx8T6lGJLie2gfPKCME4/CukisLW2ybeGOLJyVVcDNKJPmG35H6A571ckpboy5rbHLy+FLqbaLi8ScA5/1eMGrlr4LsETMt5OS3O0KuB+ldJG0rckBz6Us0jFfli6dcnGKEkthOTZj/wDCMafMDDLumQrtycA4z04xWxFpttbwR29qiRKowqqMAVAWkUAqqjHdTS+c0SF3OxR82W6fnTFdsa9m5Y/P+dFZ83ifTYpCpv7dT3AfP8qKXMu5fsan8r+43HYkBgpPHHAzUOAFMagDPt0qYGTCr8ygdTgc1A0RbocZ65pkDopys5tQucLneAcVG4n3nY4VMEYzwTUm0KuHlwv5VGBbpINxdvYHjmgBgyxRV+XHBPSrePkIx9PWhfKzgBjQ7g8ICO+T1oAUozoeQD6c1BIjmNl3Kox1LcE1HJICMFm9iTRCx2nIHluM8jNADvNkQKCRu4G5OmfSmoIvOaXah+U5UNy1Mhu5Wypt9jZ5IPb1p0jxxiSQ4PHzDocUAK6iREuLZWL7SwBPWlhuJRH+8UxlzkZ5OfrVe3mV5D5SDy8gL6njP5Vo42gM2CR3NIBpDnkAZI5PrWfA+2/DTSMiKDtVQOfqa02mUJkNg4qvFIkkrxyxAsB1OCfwoGWBNFIx+QnHft+dWrdoki+c7OcZNR29sqRYJye2aiuxJO3lkhUIxnGcUAS+aJFKjBxwaiaDa6OBllx19Ky5JZk1CG2gUhFzu2c5FbNm6shYk5yep5pAXRKGiJAIPpSZDJ1OPSo45UcMB8u3rTmkRAAoyetABk4+6xPpVeVpAv8Aqhj3NSiQkY3Djt0pruuOWzQBVEjYJK7eema5nx/MjeFpYWdF85tqg+uD/XFdRcNHGPmIX6kCvOvH+oxT3OhWazRtuuyZNrAhVGBz+f6VM03FpCaujv8ASLeNdNs1TcTDAkWQchflANaBkmZkERDDdtbPp/jWRFrmlQzMIrglQRjykZgQfoKBrMbuRbW17Mc5GLdl/U4qrFWZryRsCXLMvbpx+NZurAPprnzQcMDt/GiTVrmQkJpV1uGP9Y6L/WqV7LfPZN51tHFGW6+aGPXjt/Wh7DSMO4bhtzBI1+8T3PpWfMplBYLsjA5d+KvzglgwUMR0z0H/ANesfV7mRI/LUhpD1PRV/wDr1kaGJeyq8rgZwflGfSu2+G9oTBqEqkqSyduoANcQLbCK0nzSSEbR6D1rs/Dtlby/aPPVigVRgOQOc+hqo7kvY7aQKJPndFGOGzjPrWfc3dv+8ia7tgCMEiQfNnp3qCLSrCRHZLaPf1IYZPpxnvUzQWdnbljbW4QHjIHA9KsjQ51kJ43EUnlc8yGpPX60xwAMkZNYmo1lycDp6muU1wNHHIAAzDJAJxmur2OFyCPYE1zPiFUCMwIMgyGA61UN0TLY44tcjdtjRR7vk/yqLFywGDGGB4IXP9a0DwxUEZ65NVpH/eblbJ9q7zlJILR7m0ljadBIHV1VgOeu6qPlK2SzyE56bjVyK6+zXMbEMwcMDjsTgA/r+tMWItuXAyfUVjBfvJX8g1IRbRDDEL9TzU6KI8cDGOgFIkWTgtz71o2Fm1xOiqCxY4Cr1NbaICtHbs6bY0+Yc59a6vw94MudQYXFyskNsOrEYJOOMA9veu10XQrbT7WJ/Jj84r8+4AsK3hn/AJ55GMEA1jKp2LUe5Q03TYrG08mBAoVcE5xuqwgKHnp15FTfu8k7SrAdTk08BwNy9PQ1ncoZ8zKCvHpxSB26cYPUZpzI4A4GDyAp6fhSb9jBTgBu3pQAuAFC59xinKgwMbsEdqa21j8pb8qaCwOAW9aAJSNo2AY9SeKiYDHzJn60js4UgDIPXPUUqKGXBk5PTNAED7Mcfk1RbOuG+Unip5LeRQSOR/KoRIsYKsM++KAJEhI5yc9uKjaFgeUIPrg0pu4oYvOkmWONfvMzYArhvEHjp2kMGlSHZ0adhkt/ug9BSlNRWptRw9Ss7QR2Ul2YAzSSCNR3JAx+dZVz4s0y2zm8aZvSNd3/ANavMbnULi6k33E7yt6u2arNPmueWI7I9OnlcftyO41Dx7IylLO1SP8A25DuP5dBXL3ur3t+2bieSQdgzcD8OlZZMjyoF4QkZJ7V0808Gk6ejafbiVZTta8nTKse6gHoPrWfNKd7vQ7oUKVCyjHV/wBbmATJmit+fSYLlkntbuziV0DNGZhhG7ge1FL2NTobqvRtqz1WSdJwdjEBeuO9NbJwTnPtVWdJ45v3Aj25Bbd1H0p9vLI7Yk25z9K7z5EkktjKyjGBnJweTUksTZ3ImW6YzgVZULGM55NKZo8YBzQBWiSSP5hGoJ5IzVadrgyDY3zE9OgrQMkJUkEMV6+1UkmjmZigIKnHzcZ+lAEflN0yxx196cqyNGrAndjAVjwfrT5Z1t4jI+ceopfOgjXzJbiOMEZw7gY/OgBxgLbPlHA5FY2o6XJd3G9JSrHgDHark2rWayKqXCSfMVIQFiCO3AqE6yI5CwtboqqggtFt4PH8RGKB2Y3SZobaSVJpWLxn5iF4x2rYaVZrlVB+TGevWsOxvd8ss1vYAbmJZpJgN2BweAaum41GVP3dlbKw46sx/pQFi/NJGUlQuPTp0+lNso4pUBlyHX7vPSsa8F8Yy1xciJFPSOPB47d/zqxb6bcy2il7m4xt+XE2Ac8/wgUBY2mBQnceOgLVkXep20MxjM6EMPmYyAAD6Zp0OlwbczwJM24fO5LYI78k1eW1s4YlW3giDZxhUA/lSHoZEeo2UV4rwSNKR0KIz4/IVdGqOzZt7C6fkg/IFH6mr8EkaAhgu3pkdB9ae8efmjDHAwMdKA0Moz3jnemmhG45luAPrwAeRT4k1i6jX97ap15AZ2Hp3FabSJ5DK4KuF+YkcE1CqpFEBC5znPHf1oC5F9i1Fsq+pbP+uUKj+eaYNILzAzXd1JzyPNOMfhirXnyGMsFPBwPSmwXTO4f7hwRhh1+lAXZENDsY9xltopBgYLjecDpnOa4DxFaw3PxU8OWUaoqxp5rqowOrNzj/AHRXpz52fL19c15vAn2343yM4Hl21nyf+AAfzakxXZ6HFEpx5YCnuqinsq4K5KsDzzRcRxyyxlDs8s/wt96mzQny2ZT85+7QAioIldn3bsDbk1R1SMRaawXkNJnIGPep1SXA81wHXBGDx9Kp6jc+dZbRjAkwfXPPFJ7DW5hTOm7bnpWFc2zTTkyYEYPCjvW9gEA4yKytYuIorcog/etwMDOPeszUx5XD6mq7gQo4A6A12fh0nzLlAR9xCQe/Jrh7OEh97ZyT364rsPDZaXUrgIScQAYHrmmtyXsdVnyW3Kcp6MKy7+9M7S21qsLvJH85Yn5B0yKjvb2W8k+xWm8SA7JXCZAH1qa18PC1iO3JkbG9ietaGZlDPzD0NOAHWkA2yOmOR1/Wmt9wr71kbEZ3TSHb90d6yPEEHl2DuWG5htHqa3Y8Kp4rmdfmeRwrDoOFz09aFuJ7HGOCGI4+ppQQVXIHFaEGkXepTBLWDf1OegqfVvD8mjCFZJVd3XLbf4T6V3KSOWzObvmze2Spk/P06elXnkbIzwVXAx3qjegpqFiCcnd1H4Ve58o/xMDwQKmPxMHsgSJsjjJJyT6Gu78A2ME1xNNLFmRAFUnoM964e28x5AQMnNeleC4LmGeWW6QopAwGHXPeib0HHc68QtbSE4yD3xTvMLZBbbgenFSJLGS/zKy56E1VnmjhBdwUGOoPA+tYGhi+JLu401YbmC4IG7DRseCK1rHUWvbOKcP8rjJIPGa4PU7l9evXiEgSKDJz6D3FdZ4e05LDTgiszhzu+fjFW1oSmbvmJsVdxLAdaidwCQMlOo74NMKOoDICR9OKFn2qQ68eo/lUjHhpFCuM4zwR2p+9weeT61ErvvIjJweOeac5YgBpFwB6UAWUlJj2kEE9TVV14IQgr7mkL4Gd2R7UrBj1TBPOcUAKt0UYCTlcdRVfV9VtdN0yS7mBMaDoo5JPQVO0ClCwkI9ea8/8e3TrNbaejnywhmdexJ4H9aipLli5HVg6Ht68ab26+hy+ta7d6tdM8zFIs/JEOij/ABrKLE0N1IJz70w1wNt6s+m5Yx92KskKTmkHJpM0qnBpDSLSfKAa0LPV7iyR4k8uSFzlopVDKT64rPXlQTS4FJSad0auKkrSRsprOmsM3Wi27yesZKDH0orUZ4tOt7WO102CdJIFkMki5JJ60V6EaFRq919x4k8fQjJrlf3v/M7O6upEmkaSeKGFQPvkAsfamT6lBIqeR500mR8yRHGfrUdrY2rllWEBCMBjgED2NaZggiiWPIVMYADc1seLoUp9VuvKVjp0+7GfmZVGfTqaWC8vncPHYxLv7tIeR64x1q26oIBk5jA6Afqahtmee5cxyERKABxxQFxgi1Z5D+/tYjjkrGWOfxOKeLGdmH2i/lY9cJtQD8hmrIjZpccge1K6DcCWwQPSgdzMOl27OwlkllIO5VMjEAfj1qdbG1hwkUKYxgvsA49DVxUSRSVbp1yO9LsidRlduTg0CuxURRwqgEDoO/0qJZYrhGj4aQHBRjyamEKxsMFQG9zxWbHp/kXzTwnJc8mVuB9AKQjQgslRQdw+Q5x2q1EREzglSDzxwawo4LrftlvJVjVv4VBBFWI3MkroMiMHhy3WgZrzQJLbFSmQw4zz+dMjQq4iHII5Ptiqc0vyoqlgR6HrSC7WM7WkIJ4A96QGgQEAXIAXgAdqaylQ/KgHoKpiSRpY+Q4Y/Nzwoq4zBYztQkgYyaAGRFCGUlRjqcf0qeGUeXkygAcLVV1L7C0nboOtPBiYHa+XAwAf60ASyTQtnIJOccUCUBtigEeoNMXy/vBdo7ZNRz+WrI2QGzhefvUASyvs5QHc3HB5NRGWSJE+6QTjc69PrTmSJ5Y0LAfNng88VZMKSo6nvSAjgdmdlzx7V5t4RuRqvxJ8Q3m042Nsx2AcLz+Arvr20cW8qQS+W+xlQg45xx9K4T4Z2P2fUNXvVjnELhIVMpGWbJLdPw596V9bFKPu81z0dFKkAYY4+v50oucXAUg8DOT0qRCHUnHUYOB1qIRIrg4yB196ZJLKYrjG3hweorJ1ZSkKoTn5uDV2JxHeFZF2BuVwen403VrYz2oMK5ZTu+opPYa3OXDbFbd2JxWPegEOzHc56e1bL8jHvWbdKMOcZ44rM0MRN5uPLBwNuc10PhZZH1CeOFyqNHmRlPIXPasUR7GZj1bv6V0/hKyuopXumUxwFNg3dXOQenpxVLcT2OjggjiZgmEIxggYzx3qwkpZ9jdvyNG8PG2WDD/ZHWue13X4tNhZAjCcAFWJ4q9zMiuFAvJwP7x/nUB4PrVbTdQj1G2EqyBpMfvBnkGrLc5NZvc1WwGVVHINc/qoV5nYjO8Afhmtp8BTk1j35LYwCSeAB3pIGdfoVnDb6PZyxRqDIgdmA5JNeeeJbie4vpAVyocheMV6parHpugWyytgQQKG+uOa8t1m6W4u5JE+VCxPvXRAwkcfct5eoW4ZeQevpk1oJE0iqV+Ug8+lQ6jYziWG6CgwFkG7cOue9XxgOem3OcetVCSbdgqU5QspKxoaTYCW/gjwWZnAwOK9hhs1hRFI2DGCe1cB4NsRcXhunGI4+c+/avQvPDRgFl+uambuwihJLNTkK3OOtYutRi5to7AswklbBC/3fWtaaQpGzZVQoJOO4/pWVpkzXd695IpK7dkeT2qUM5ePwVqFtdObe6QxsBncOfoa7K1ikSBI3ChwoBx61bO8nIwPU4psisMMVDAnHy027hYPMkRsMOD3p7HevzMox2Pemr02nG30akRApZSoKjsO1IBNpUnjAPcc08BQ4wCx96QMpDBHG0eopTISAAAPr3oAerrtZQmM03Y2Mgtt7gGmny8fdYH1xS428jJH60AM3mM7UBb1yK8+8eQuupWdyyECSExnPqpz/WvRZCoUMFJx61z/AItsY9U0OR1U+da/vUB6t6j8v5VnVjzQaO7LqypYmMntt955DNgSN6VHVq4Cl0dfusKqSpJCC4XdH3A6ivPR9LVTi2xMUlCOsi7kORSmmZqRNE+V2nr2pSSOtQYp6ykcMMilY1jNbM1bbxDqdrbpBFc4jQYUFQcD8RRWaNpGQRRVqrUWikyHQot3cV9x7mqJ5ewj5cdBSSmT5RGse0DDBuoFJb3CTIOOCSMnpSSRtklSwyecV6Z8cG90O3aCGFOii+UGMcck4OOahYyAAAkH+ImpRK6IVjKlwvy+lAEu2RAWBXOM4oUyPy/II4AHSoZGdo0O/D/xcdqljBCYHI9KAI5WjgwDtXd6U4TJLkbjjbyB39qV90YXfGCM4+gpktos+3nCk/epASRcQv5q7mzlVBGB7GqscXlAl2LOxyecqPYe1JqqkkeQRExOGYDoPb3qRVWXahzlRyT3oAtQgbTtUHjv2pCX39F57dM1Subj7JE6hm3lOqnpWauvWbNHFKDE4Yqhc/KSB3NZ+1hz+zvqX7OXLzW0OgdUliyhAOcEHtWVqOlR3DJILhlRDl8dMVcg1G0eFTFMpLHA2kHNJdSybwEVWZ+GJHTArQkWzdUUIBvReAVH5Hir29mQ5B45xWLpcn2dSHZiqsd245wT71eS6czFc/IeaQiVnxgE/KeeKehXDlcDnrnrTjKpTYqfMOeR2rLvL+WJmcqu0dABjigZpNGsvzCTrx06GkuLMLHlHIlHCsP4fwqK0LPaRSqcAjJB681OZFByMlh0OOlAFeNTaQs5XecfMx6mrkM4lgVwdq9ttMlkDqBInUc4qBP3bKpdgAMgigB108cFlcyu/wByNmHvgGsTwJbgeGRIDh5ZnYj8cf0q74ilCeG79lIysRHvycf1pfC8MSeGNPixiQxb/rkk/wBaANonagUPnjsaajCSPgHPPtUNyXjjyvUjIpba4WWFX+UEdf8ACkA8whkKNw5GQwpQWQbSMhQKklkLj5eg7VS1C4+xxLO+TGD83qBQB5Z4p1m68IeInsraQ3NnKgnWObkxlicqren1rU0Z9V8RaYl7aQ2qK5IAlLA8H2z6VxnxG1GDUvFTyW2fLSFI+RjkDJ/nXpvw6IHgrTNq/OA+eevzmlbUq7LWjeGZra5jutRukkn5KQxLiJfqTyx/KugAdSxOA2eo7inMWbDAYwTla53xXrLWdj9nU7ZZB2OMCmkS2Sajr0NrDL86+YMhVDcg15rquoS30xlll3EnGapzPK0hJcnnuetVmVsHJ5rWMbEN3JYZ54JN0cjI4PyshwanuPGmq6fMiBop125ZZV5/MYqGKKS4x5MbMBj7ozj61z2r5XU7hOpRtp+o4qalrDhe57P4USfxHo0OoXarb+czBEiy3yg4zz75reOj6bp0vnyO0jx/MWk5247gUaLp32Lw7p1qODDbIDg45xk/rmua8W6tdWcxtlRgjLyxGQ1QoluTL3iTxFbLbeTZTJJE4ByBkV59cXbSOxOMmoTM8zH5vqKrknf6+9bRjYybuDRxzFXdckH19AcVpaVpx1G6WJQzZ/u9aqQREuiqNxZuB+Fem+GNK/s63eW4T99LjjGdtJu1x2vY09H0uPSNOjgU84y+R1Per20MwC8e696bFJGMqUIz3o+1rEzBQMAHGRWRRk6u8s08WmRLtZ+WYHoK1YLf7JbxxbF2Ad6z9HAubya7lbcw+UGt91icckkUwKGJY8BSSD6GpVUPDvB69mPelkCAYAOPU9qcLaF13BtxPOO9AEIUggPlj3yOtK2CRlmGOM+lQ/NDK/DFR39qcZQ4OFII6qaAEORKDjg98daQyxhiMMOehqyJVKq23j0JpHlWXKiJT6ZoAh88LkbuuPlPWntnbkE/jzULopbeV5UcA9akSU4yHGPpTAkQKy4LEseMUNaq6MSwIxyD3qCXBbJfJIxheOaSOKcr8rKQOoJoA8m8U6T/AGLq8kCZNu37yI+int+HSsfzikZY4wOler+I9BfXbWNFZIriIna7DjB6ivMtS0S80O4WDUIW8lz+7lHKn2zXBVpOL0Wh9Pg8ZGrTV5e9s/8AMx5B5cnnIMB+WUVNnIyKmntmKBo8ex7H2qmlxHu8t/3cg/hbj/8AXWa1Npr2b8mTUlLRQF0xOKKXaDRRoL3j3GPcoDhMf7J7VMktxID90cVVExMoDcAdvWpoZFkzt6jg8Zr1D5MbcuVGWPyjliKoxapGZTGg3Y65FaDRiWMjzASRgoapR2sFqcRoEkP900AaEUu8fMArYzg1ZdkRf3ZBk9h0qmiZTc+S3G45xmpUwYuMr24pAQTys52luR15oxKNu4ttz060h8ti244C8E06S/jitGcoWjA5YdMUDK1/fRQxySyyjCLkjvnsK4qPxFqQlZzdg7ELbjgKGyPlx71qazM17Z7ogsa9F3jG/wBga52dEhtRfLGXlXAaEHIbHr+Wa8rGVZ+0UVoexgaMPZuTVzTvvEbtEizRoLpjuaND90Y6Mf1/GsyIjV5mkjJd4TsKgd/p6VXtNGutSnknvnMe9gWMYzsOOn8q3fDqJoMF80AS8uZbjbG4TOQAOMfjWWGcPaOpJ6/qzTEU2oKEEdFp2kGKwVyB5qKRjoIyew/rWtaBEgUFSCn6+9T6cWNifNA3scsvZT6CkBCTN5wIxwABnivaueG9xJoFUxtbMoTJZ8nO7P8AKkkjeMEIuC3Qr2qUIzCTBBB5UelIzl154UEZHc/SkA6A+dDv+82NvvTRYRyuGkG7HY9KlBiDELkE84FMNyVm2AHn2oAsR20canIyT3qKVhGGIbjOCDzx7Ux5WiI3nYp6kmmJOCAxCsG560CJzGJSArDb696a9uWcnOQo4GetDISwdDgAfdpUWUHccUDMDxs6QeGJVQANI6Lnuec/0rQ09WtLC1jJOY4lUZHUYrI8bzefZafZhdrTXSg4ORjp/WuoZQ8e0LynGRQIV5lkiC7Dlh6dKYkGxGMY+U9RimpITnPOOMHvitCFlcA7sY6ikMpQTmEnzFwD7dBWXqHnaucIwjtVON2OXq5eiW4vTaAhUA3MV649PxqnrV9Ho2mMxjD54ii7k4yR9BjNMR5V4o8IX0+vTzWZie3f5mZpAPLwBuB+ntXpXhy2tNB8NW1stxFMsCHfMpwCSck4PQZNeeahNNP/AKbLqTQwXJaSW3XgEjGRn0OBxU+gQah4m1W4uA7RQSFWlA4A7DjvSSGdpqXjC3RTHp6Mz5272HGfYVmL4ZudStpLi7LrKwyu9s10OkeH9Otp1LLvdSTuk5+h+ta8sSL8ucENkbe4qr22FY4S58E+ZGrQuf8Adbgn8aqJ4IumlMDxnBIPmZH3a9AdissYjYbByQw5zUpcCPl1UKMk5xgUXYWMe28PWuh6Hcx29u01wY2bJ6yMASB7c18/xQz3F/HAFP2iSUIFYc7ycc/jXvc/jG2NlcNBFMxAkjSUgBfMAOMfj+dc3p2v+HrnWba68mN7tYt8snkjehwSSTjrnA/Gpeo0d9PMdPt/NmYYVRu561wniXxDHrGy1t4CR7pznPaoNRvrjxBrGyzLvAuFVQDgD3rpvD3h9dPeWSeHfKR8rf3apaC3OfsvA0skCyTt5cmclfb0qf8A4QILIU+1YUkcla7xcbct0zyafmJwCJMuOMEdaOZisjz+PRbfTPGGl2kRLAoXYt3OG/wFd4BtT5kJHsK5W+3f8LEsVBwVgPv2aurhkYMU25OO/BpMZXBZUZweP7vSuZ1S4v7jUmtYgfJXqU7D3rpNXBt7J5kfJ7exqlodoEidpcLJLzz3FCAt6bbrbWyKCBxz35rSUtIgUn5R6VVZIhEwU4bOc46U5GdVOAT9KAHSRyM+VJKHgCmmBkTJyO4x6VKAcKc49MUqyEl1Y8HqR1FAEG3I3A5BGDk1GIwACrHBPbtUkloZ4/llIPXI4prW80fYEY5OaAFSYICjgkA5HFNlaOQK6jYw6f7VLlvLyyD61GuQdvAz3HegB4CgLuB2nv6U8wCQqUOAPaosSAE44z1zSozY4P1FMB7QKB2DZ4zTWDd249QelTBN65IyOxNRpGH5VgxBoENyR0lPPqM1Wv4I761ktblI5oGGGQr1qzJ+6PA2juOtMa5z8gO5exxzQNNrVHntz4BuYyW02/STn/Vz/K30z0Nc/qfhPW2BS40pm29JI8Nj/vmvYdizdQd+OMd6R4ZIR8j4rF0IN3Wh3wzKslyz1R893Om6lp55t5YwO5BxVddQuUOGRG/DFfQjPu3CZAQe/UVQn0PSb18z6fauT3MQBNL2HmV9ej0TXzPE11KIr8yOp9MZor2ZvBHh1jltITP+wxA/nRU/VzX+0vU1PNS4gIVThOGyMfhVq1MSpuCbSeeaitFBhIT5V5OKniYhUDHcccmuo8kinijdxKrYcVTYqsoaTOc9fepLidjN0wAelSKqzCPeuccjNMB+4FMnlSPSonnk8vMSgIPvO3THt60ku6RwC3yKcBccfU+tT7Q6iN+VPJHr7UgKdoEmdpC5KAkYK9TRdyySWskcCCQohJDfdx6U4EEqoAC9l7VaWNZbcoMoVbqO59TSZS3OKt7O+1QGZzIvU7FXHA4x6jP9KqyWsjvc28drLGiDDBjvZjn72a9ESP7GjyqQeMdOT+NPk0u3VXnVcTycs/f6VwzwUZy5pPU7oY2UFyxWh5O9vPHYsrRyuyOVjVTncTz+NdboejGyazN5OoKpnyVB3eYedxPrXQ22j2scEjBBukkVgccpjpj0pzwmKGaYOSzHBJHP50qGCjB80tXe5eIzCVRcsdFYmjfy4QHXYT90d6kgRiJPMJZs4zVG3upp7lg5UqqjjFW1lIcMB1BOK7jzSNnKkLE/JbB3DrVhlJjAJBYdhTGlDMhMa8nFSSruiIB2k9CO1MREAd4LoCT7UBVJ2gEHqRVmFcrtc7iB1NQhw7sNoHOKAB0V4uCDjoOtUvKDBVOQUbP1q4yhG4z83aoyoQMo5wM80gCLK3PLEArkYp8MvnEkSD5T0IqzFCqoX6k+tZ8y+VcMV78/Q0DMHxKrTeJdCtNn/LQyYHfkf4VvtuGNrlSRlsmuR1TUpB8TbKFlDeXGVU5/2C39a65pTKoBAGB1HegCPe4kDN/d7dDUv9qwxghXLMOsajJz6Vm3l89vbtEFBLAkNnpir+j2iR2AY/M0mGJNAixGfKieaZ1WSTljnOB6VxW6HxRrlzJetiws8xxg5x6lvqf5V2Gostpp91OED+VGzhT0OBnFeb6pHPpfnWiz71vsSyELtI3YJHX3xTWoF2bw1DqemfaVuCttACYBKQRtzkgk9B/jXUeG7QLpHneXhp3Mh5xj0A9hXIQXlzq1zDo4kEForpGyqM788ZPt7d676zj+xxtp4dnSFAA7feb64pWGPhJe13DgBiPcY61MCqgKxP41EpLQgHGcAE4605xlBzjAoESGJJCBt5z61Xv7MTJ5TR5RhgkMRxU0WCDkcEflU0EnnDaw5B65pDPKZr6bT7+6s4PMitJ5fuMMEgNjIbtnAPvms7WrtV1a5htbdESSTDuoGVQcDJXg9jmvQPGVlFGLTUFAEqTBMY4IOP8AP4Vm32n2ejNYarZ2yI2RHJHjiQMQPzp9Q6G94f0qxtdMimsWWXzAGaQclq2VkZCR0x15/SsOKZ7DxDDFbnZDcxMzRD7qsvcfXNbUgHmBh1IyaBEyIrMRnG7qBSvHGvIwQeMVFlpJGJbBXHOKefnI3Y656UAcrMVPxItsE4W2zz67TXVTfM8csedydx/KuYZMfEwAH7tsSM/7tdJfERafPMow6qSMcUAZ094NVlFrGjKquS+7uBVxoW2ZAxtFUNAXNp5rcvK3U9q00fdIyEdO9MByAOobJGRzQGKZVDuHr3p2PLcMvBqYKJdxYDcvGcdaQEBbcuAMetML+WxYsQeh96kkUIAcZwajuGIt93qOlAC7kKf6z5h0PrS5Ow859qQMDbBtgp4G4hc8GgBg3KoBI59RUTrg4DKMHipDEuWDZbj8qixtLexpiFDqWAwQe/fNPQfKSgBx+tRuAR0GAfSq5cq4UZGeOtAFouTlecdSopFlVeg5PQdKiVyoJPJFPkADIQMbhzzQA8zYBBU5PrVNy+/Jxg1bEhZgCOBRcKptiwUA4yKAIUjKRh1b5upNSIzZJyW9qjVvkzj8KDIzYIwPoKAJGAb+Djpg1BIhJwgH09KeXO3bk8+9JtZejfpTAi3SjgtgjsaKmU+YNzZz9aK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" name="AutoShape 10" descr="data:image/jpeg;base64,/9j/4AAQSkZJRgABAQAAAQABAAD/2wBDAAgGBgcGBQgHBwcJCQgKDBQNDAsLDBkSEw8UHRofHh0aHBwgJC4nICIsIxwcKDcpLDAxNDQ0Hyc5PTgyPC4zNDL/2wBDAQkJCQwLDBgNDRgyIRwhMjIyMjIyMjIyMjIyMjIyMjIyMjIyMjIyMjIyMjIyMjIyMjIyMjIyMjIyMjIyMjIyMjL/wAARCAFN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nFGKdRivZOMbRinYoxQITFGKdijFADcUYp2KMUAJijFOxRigBuKWlxS4oAbijFOoxQAmKMU7FGKYDcUYp2KMUCG4oxTsUYoAbijFOxRigBuKMU/FGKAuMxRin4oxQAzFLinYoxQAzFLinYoxQA3FJin4oxQAzFGKfijFADMUYp2KMUANxRinYoxQA3FGKdijFADMUYp+KMUAMxRin4oxQAzFGKdilxQAzFGKdijFADcUYp2KMUANxRinYoxQA3FGKdijFMBuKMU7FLigBmKXFOxRigBuKMU7FGKAG4oxT8UYoAbiinYooAjxS4p2KMVIxuKMU7FGKYhuKXFOxRigBuKMU7FLigBuKMU7FGKAG4pcU7FGKAG4oxTsUuKAG4oxTsUYoFcbijFPxRimFxuKMU7FGKAG4oxT8UYoAZijFPxRigBmKXFOxS4oAZijFPxRigLjMVYtbOS6fCDCj7zHoKZHHvdVyACeSe1XJL1gqwWo2RjgY6t7msK1X2aNacOdkgsIF3AhmwcZzioJbKIAlGZT78iop47m3cNcCRAefmzzVaTUvKlykmU9GNcEcW29Gdbw65XL8OoroUYqcZHpSYp4nRoEBUo555GN2e4oxXo0qntI3OKpDldiPFGKfijFakDMUYp+KMUAMxRin4oxQAzFJipMUmKAGYoxT8UYoAZijFPxRigBmKMU/FGKAGYoxTsUYoAbijFOxRigBuKMU/FGKAGYoxT8UYoAZijFPxRimAzFLinYoxQA3FGKdijFADcUU/FFAEeKMU7FGKkYmKMU7FGKAG4pcU7FGKBDcUYp+KMUANxRinYpcUwGYpcU7bS4oAZijFPxRigQ3FGKdilxQFxmKXFOxRigVxuKMU/FGKYXGYpcU/FGKAuMxRin4pcUBcjxRipMUYoC4zFGKfijFAXLKW0UNrDcXBYidiiIpweOpJqe0vCEgVLONFhbcXVctIfcmnTSldH05VUsWmeLjtnmsZYNR1BJHSQpCrbQTkAnv0r5PGVZ1as4zdkm1+J9NhMNT5Icqvdf5G34v8UXOuXaPcLFG0cYQCMYAAFcVMpkky7HB75zV7U7aOygDyO5JIwOm41W02z/ALTvLZE3YZiJQD7Z/X+lOjCnSpXjsa16cVV9lbXQ0dPi1C9nhV5y0MQIj80D04GO/StO/t/KMDbAjSRBnVTwG5Bx+VdCmlLbWBk2hI7dS+MdABXP3EhltLPe6tKIjv29ssSP0Ip5ViZ1sSuT4f8AgM5sfTpRoSV7yX/AKWKMVJijFfVHztyPFGKkxRigLkeKMU/FGKAuMxRin4oxQFyPFGKkxSYoC4zFGKfijFA7jMUmKkxRigLkeKMVJijFAXI8UYqTbRtoC5HilxT8UYoC5HilxT9tGKAI8UuKfijFADMUYp+KMUAMxRin4pcUAR4oqTFFAEWKMU/FGKkYzFLin4oxQFxmKXFPxRimIbijFOxS4oC4zFLin4oxQK4zFLin4oxQAzFLin4o20wGYoxUm2jFAhmKNtP20u2gCPbS4p+2l20AR7aXbT9tLtoAjxRipNtG2gBm2jbUm2jbQBHtoxUm2jbQBFLLcRW0n2eRkfGVx6j2NSW2raraWsK+RbS2seQQybD9Mjv+FMeUK2xFLuOSB2+p7VpW8i6hA1sgQNnDDqBnqa8nMsNSqJSlG56eArTTcVLbY5e+uJdYvhNdhYo0BCRRAkAfXuarWto8c++2naJsdD3HccV1d5oJtwwilc+m6AMPzrFNrNbMDKwYdiFxXHGMIx5I7HVJScuaWrK19cXwsbexa8mkQyYCluuTnB9efWtWKIRRJGOijFc9qV8UuYfJIDpk564NOg165RsTosgB5xwa9DBuFNPpc4MSnJ2R0O2jbUdndw3sRkhPQ4ZT1FWNtekmmro4mrbke2k21Lto20CIttGKl20m2gCPFGKk20baAIsUbal20baAIsUbak20baAI8Ubak20baAIttGKl20baAIsUYqXbSbaAI8UYqTbRtpgR4oxUm2jbQBHilxT8UYpDGYoxT9tG2mAzFGKfijFIBmKKfiigLkWKXFPxRtqRjMUYqTbRigQzFLtp+2jFMBm2jbUmKNtADNtLin4pdtAiPFLtqTbRtoAZtoxUm2l20AR4o21JtpdtMCPbRtqTbS7aBEe2l20/bS7aAI9tG2pNtLtoAi20u2pNtLtoAi20bal20EBRkkAe9DaSuxpOTsiPbUczbFHJGT2GascdqjEW+8iVlVsng+n/ANevKxWYU7OnB/M9fDZdUpr29VaLW3cztsttpjRkK0uS5ZT945z+eKrWMVyNQlNu5EpiDKc43YPQ/gRW9qumrDPG9rC72yxZkzNuJb1Hr+dYRv8Ay7oNE5SZT3GD+VccsbKskuiR00MJQ5XOD1b67mjL4nuSpgnjKSJwVbiuf1PUprqQ8kZ4AFbNzcW2sLFDLH9nvB8ofGA3p/8AqrnZ4JVnkh3ICjFXkLfKD9e/4U6dpEVlKGjKQUFiDkyE9fSnkDcxPr2q/BHpcEf72aeaTv5S7R+ZpX1CM25tbW3EaE8u5y5/GuxOEI6vU89qbe2n9fMseG43+0TsP9XtAI9+39a6PbXOWWj3KRJcGdokkXcPLJyRnHP5VqxXcsDiOYmRcDDfxY/rVYfG0l7kma1MBWqR9rBXRe20bakXDqGU5B70u2vSTTV0eY007Mh20bal20baYEW2jFS7aNtAEW2k21NtpNtICLbRtqXbRtpgRbaTbUu2jbQBFto21Lto20gIttG2pdtG2gCLbRtqTbRtpgR7aTbUu2jbSAi20bal20baAIttG2pdtG2gZFto21Jto20AR4oqTbRQBFijbVtLYv7Vbj0xiOoNYupFGihJmVtpdta50eQgYQjPQ9jVNbNpbyS2tWW5ZACTEcgj29fShVIsHTkiptoxUzxPG7I6lXU4ZSOQaTbWlyCPFLipNtG2gRHtpdtSbaXbQBHtpdtSbaNtADNtG2pNtLtoAj20u2pNtLtpgRbaXbUu2jbQIi20u2pdlG2ncCPbRtqXbS7aAIttG2o72+ttPjD3Mm3d90AZLfQVk3Pie3WL/RondyP4xgColVhHdlRhKWyNrbSxlGaSI7c4GAe/0rmrHxO+9kvQCpHyui4wfcelbCBLyzSeJiZMHORw49j615eYYlSpqEep7OU4a1V1JdNvmbUH9nxgM/zORnbgmpLa3iudZtgsbKrvja3pjms+wu3tUCmMSKwyrMACh9DWxpt5DBq0U944CRxsfk+b5jwP614Uk7Ox7WLU5UWoptsf4gjzc+TAo42oFA7dTXOTpp8kkkF5AzOMEFDnr/ntW1q1wtzK88FwhLsQEIPHufyHesHzL2K7E8aqzDIZpJQMjtgAdqKULRMsJSqU6VvZtt+X+ZDLZ2sMZ8u3uHU8qkx/zxUTWUXkr/xLg5YkkleRyf0rr5vEyxx4tbG0hkI5dhuJ/lWePEUwlR550dQ3zKqgbh/Sq56ltF+J0OjiG7qml6tHOjT4pVLLpoK529hk/wCQagtfDkd5dw/v/ISVjuYrlY/mx1z6Vp6jqQu5nMUrwxs5cRpj5c9efz/OoY765SHyxO7IcAgqvQdB0961jKSjpuYVcHiKqs4r79jbvdFj0azeCO/W7SMFlkxhQOhA9hwa526/fFZFHykBE+XGcdwKsXF9d3Mm6eaST5SuGOeCOarsW+UsSfTcxNSlZ3NsLgq1ODhO1iXS7kee1qc9N67uvv8AzrW21gpGsUomRArjo3ejUJ7v7OypO4cnAAPJr18Pj1CCg0ebi8kqSlKqpLvYu3ur2li2xm8yTuic4+tVV8SWRGWjmU+mAf61yxLEnA57k00Ejrj8K6Hipt6HjfV4rRnoFvNHdQLNEcow44qTbWX4YlEumNHn5o5Dx7Hn/GtrbXbTnzRTOWceWTRDto21Nso21dySHbSban2Um2i4EO2jbU22jbRcCHbSbam20baAIdtG2pttG2i4EO2k21Nto20XAh20bam20baVwIdtG2pdtG2i4EO2jbU22jbRcZDto21Lto20XAi20VLtoouBowoNwGK0ZW/s+AOyBp2G6OE9T9R784FYcd0BqJ8xyLWCQfMRjcfXFaWrmS8cTiFhFwzjbg+3OOvSvNZ3op6p4hNwz+coiQxkR7cgqOMHB6nr+dZGlak0WpJdoYY3jj29NoIxjPHWqLTZgnhyGLE4Y8kY6D6VThJjVGIyRnaRVpaEtnS/aotR1GcyXMUIC7lyCdxPbP8AWmtEyMVYYIrPQJcyQP5YtxIvlsyDjnjJ/Wuns/sBeHzHSSzY7FiOQ4A7rn+nFVGryaMiVPm1Rj7aXbW1e6M6u0lkjSQknC9WX6+tZZQg4Iwa6IzUldGEotPUi20u2pNtLtqrisR7aULUm2l20XFYj20bal20u2i4WIgtKFqULS7adwsRbaXbUoWl20XFYi20bamC0u2i4WIdtLtqXbQUypHqKG9Bpa6nnviCZptblJOVQBU9hWc3C10GuabmYyD5W6Hjg/8A16zINMmuruG1yiPIwRSx4ya8aNTn1e57FXDyhJ8q06ehnVp6VrNzpzNEsh+zufnTsD61W1DTbvSp/JvIGjPY9Q3uD3qC3t3nkIXHHJPtRNJq0hUJVI1E6e53NtFf3sojhG5mBIx3AGahYXZHU4rT8E3VxHMsdvE9y8MRBQ4zj1FbVzpVo0s012s9nEx3EbOF/E14s6yhUcWfVwxkOblndaL7+xx/lXTdGNXnsYmsh5ckhm3YYD5e3XntT54bNpGFpPMFH3Gk6n8qigkkhu181gyHjcK0d3ZnY6UZWd2VY9MaRSxckYznNSf2dEibmOfmC9fatqy1Oyi0xrN4isx3KsmAxA6/kazJgRbSp6Op/SnGTe+goJO942sVbmOGJkWJcnH5mmmNwgLDADEYq5Dagzxbh1Gc+lPvY9szehYHH4VVzTlKRj3PITwB2pjrv8pug2/1qR3G+XHA3UNGXZAOME44+lArXISc3IBHyq2MVdtrYwvJdyj5wCVz/CKsWtisaNcSe5A96fqThLPaPvPjNK/QfLZXZxt/ZbxJcKcYJLD+tZIAzxXQajkWTYHUgGsWW1k3BgMZ9K76U9LM+UzGhFVLwXqSadfS2OoxyxMdu4BwP4l716QF3AEdCMiuG0XSpLm7VREOOWd+QB9K9ACYAAHAr0sJJtPseJioKNr7kOyk2VPto2113OSxBto21NtpNtHMKxDto21Nto207jsQ7aTbU22jbSuFiHbSbam20baOYLEO2jbUu2jbRcLEO2jbU22k20XCxDto21NtpNtFwsRbaNtS7aNtFwsQ7aNtS7aNtFwsRbaKl20UXHYr2sJmkk83JDqd7NznHpn8q19YvfK0iIxyAAwmIAHA3YGT79KrNfRT6NNBHH88S7o5Ozbe3HsWzVC0dtSsFgVVUWyfMTyW3HnH6VwJXVzsZyxcMwGQMkbj2+tXY7SQW7v/AMs0baD601bDddrEpHzPsyfr1q/eQOIbeytxuVQW+UYO7uT/AJ7Vo3YkspLHcaZDAke1t6qADz+H4110el29m48mOMOzdGyzJx2PYCs/wnpMjW4uZwpHmYXcMnPfHYVt3kbXMbRhvLRvlLg8qgOT/KsJPWxotjL1RpdOsEWCQvNKDgOdxGSOT+dYBnSK6e3eZXZW2ZXkbh71DqmpCe6abzQFEg2E8kAcDH86yLZxHczSeY+QeD3IJrSHu6kS10OlxS4qhYagJmEUpG89D0/CtICt+YwcRuKXFWLe1kuWITAA6k9Ka8TJ1x+FL2ivYfI7XIgKUCpVhcru28epp4g+U7id3YAUe0QezbIMUuKeVKnBGD6UoHtT5xcowCl20/FKBT5w5Rm2lxTsUuKOcOUbijbUhjYDlSB7ijbxntRzhyGFqqiOXMjqu85XcK56e38qcXCzEyI25SOxHIrtb60jvLV4pE3dwK5K702SJd0JDqD0bjFeRWp8lRtdT3sNW9rSSfTQ7+3EOs6LDdNGjxyDJDKCFboR+dc14j0+OGCG5iiVNh8p9oAGOo/rVz4e6kUuJ9LuPmWT97Ep6ZA+YfiMH8K6bW/Dkt5Z3KQRtiRcqgOcMOR/Kt3+8pmdKfsayOB8P3p03UvtSFl2oc47+1drpvie31qwubLUVjjnkQhD/Ax6gexrhbO1eNSzZBP8JpMEMQOorxqtGE5Xe59PHCxklKS1N57KJlJjXa3pVUW4KFMH7x/A0yz1JlIjm5HZv8a6C30oT6c16JcYztRgFBOeuT2olJQ3OudWMUnJmHDpEklpLdrJGRG2Gy2MDvnPfp+dVwS8cnZeMn8qY011vZIiwTey4B4OetSwjFrMHIHTNNKSbuxQUtbstx4i2Ec5Xqe1Ub0kTtk5JqeZzGsZZgBt4I71m3Nzvbjn3x1qki5tJBGNzHg5JrSSFjIOMAgH681SsImkVscDHNbsY2qpxk4FDFHYSZNtqEUcZrD1Scs23PTit+aQBd7HCpk1yVzKZJWYdMkjNOCuyK8+WBRvW/0cD+81Ot03xopH3fWl8vzZVQgnArpdL8O+XiW73DuI84z9a7IQctEfNYqtGMnJkvh+ylht5ZHX5ZCCvFa+2rERdFCxj5QMYA4pGJJORg16dN8kVE8Cr+8m5EHlN6UNEyjkVMwdMEgjPSkDEdear2jI9miuVo21YZlK9OaYFJHGKftBezGrCSMngUhgbsM08lhwc/SkMhxgClzyK5I2IStJipQR3GaTbnpgCq9oT7MjxSYqXZkgDkmrTWJFp5wbLZ5UelJ1Ug9kyjtpNtTJtwdw+lMzk4NL2juP2asM24GSOKTbU/mMRtPK9KURZ5Bo9r3H7LsQGM5xinC3YrkYqQgoxB60qyEHrSdV9BqkupXaNlPIpuK0BICPnj3D61UlTYx2ghe2aaq33E6ViHFJinZPekzVKZLgGKKM0U+cXIZV150xUonyIpU+VnAH0/rVezE9ne4j/eAxlmA/u4z+Y/pW88llbQLZQ3TAFszSKvzN6DHpXPajdCK5bywQBgpnqPr+dc8X0N33GytmXzYxgE70ra03T1uURy+7znLFRwQMdj9a5mOVwCv8JOcelb2hXcyy4jZI0X7xbuaqWwo7nWX11/Y+lxIoDhhtSPoeOp+lc3d65f3EEkbIkKyDaP8AZHsau6kW1HUAlxkMEHlsnG3AyMVg3RNvbShzh8jDdc/X1rOKKZk3ZCSlSdwAwSKWzSR2cR55GcUkykxLMZI8MxG0H5vqR2qS0WRd0207fujngk1r0J6iuDJNGV+VlXBz7cV0dtd2zNaQOxjZoxuLHqc4/DNY6WpeN5zKoRenPzE46D1qSUoY9+XKquGkJyTU36DsdnE6quF+UDoKzJZN0kgweuRisuDV94CzSlUwSjZ5PsavA+YodJMrjJNRGNnqU3daE0N2yHDZIxyD/OrEUm5evHfmsjeyS53ZwatIwXIP4+1XKJMZGoiwtgOmT6mo3nXOxAAo9OKqi8+bPAzxmkW4GzaFHqcjk1Ciy7o1YZPOjDHpjuKcXhchfLX1PFZVtPLI4z9xM4HTk1OjDOFwr4yT3NS42Y1K6G3Ug81mAwuOB246UlvcxlwPIBbHBZu9NuVOWU/MRwT61Ujdo5NynkVrFXiZydmbhlLzNuIK4HHaqt4VIBCjAb5aWOUOgc5yeMf0qO4YHK8bieTURVmXLVFqGKOZMkDAA+bpk4rLu9OFxuETFJSOQOjfoa0ozlSqj5AAPrULXSx3jOSANu3aKlrmumVGTg00YmkeH9RtNVgui8cSwyCQHduYj0/pXrC3BZEeOMbThhk54rikuI5QSDtLY611vhuZbqwkRusTFRn06ilThy6FzqubTZ5nfWr2GqXVq/G2QkEdweR+lZzrm2E3dZCD7g11njq3Fvr8FwCDHJCoJ9CCRXLqu61MQ5YlunqORXlVY8s2j7nCVPa0IzfVFSSMoenBGQfatCwvZPLePceVAIPcZ/8ArVXgfdH5UgyvODjpUULeVc4/Cs3qbNF6Eu0abFUfNk8d/WnXESpbyMxBOM4FMjfbDt9Cf51UvJXa1k6jchOPxoQm7IozXjOQAflUYGaSFHnlUBdxJHWrVppe8K87gZ/hHWtDZFEpjiXDYNW5JbGcKcpO8iexijjgBBDFueO1WGb50XHWqts2LZc8D3qtd6gsT5jOWAwDUJNm0moq4aveBY/s6Hn+I1iE4G48052aVyzHJNQzN8oA/St4xseZXq8zOx8O6FaNaw3tyTJJINyoeFHp9a6GRWaTG0bc8ntWZYTG1tLe1mACrGoDEe1WzO88rW1uGZjjL+n0r0Iw5UfKVqnPNtj3uYLbC7xk8UrTW8xUNKpC9T0qK60kQFEZy0j/ADbs4/PP4VTVYypDgZ+6wHY1oknqjBto1ZWikTBxgcD1qiUYn5T+FLG3yhd+FFWBJEqEAjjqacVYUncpFCDhuKdA6qwyOT0zSyHuGqv5mJOMcA4PvVPUS0NdG+UluSe+KiZIlXOxcjqcUy3lEkYDZBPaoppApYPkegz1rFLU1urD5ZUdMBF2j8CabugJhj2KGPJI7Zqok4OC4BUHv2qVWUyPIVAZcn8e1XaxN7lkJFG+MFjnGR1qR5dkeHbaSeKgxtxzzw2aZO5YRsw4weancrZDZgroWH3x1xVdVPByanVgqqdwK5wcjqKfIyJHwCT2I7VXNbQnlvqQFXHGQPrV0TRwwrkgt+HNZ7Sk5BxgDg4p8EifxDj3oaugW5LkTAlQAvr3zUXlkHGeaWSePcQWAVuuO1Qfak+ZSScdCKFcHYu7sKFz2qKVgRhufSqDznqjncewHb61NNKkaRjPUZJNHKLmQpiO0kHOKZtbOOlRi8QnaCfrinrIGbI+6QcZODV6omyY4x4PWioZZEDDktkfl7UU9Q0IotNuZZXZiqGMZ2ydfrnvWTq1u8c4DYYDI3j+I1vT34uIUhPyoBgEty31NRasi3SJGkESlRkDf835dqmL1BrQ5u2twxk5OAM8davaQTHqUSOheN3AZR1zmrFpp7DUURX2q+4Keu44zj8eK0XSKxlsrsrvBfLcY+Xp/Wrk+hKXU3bmJLyNy37kFjkHjb7iuG1e4MwiiaYMsYOMDoPet/XNRY3jLyu5flIOQPY1zd8yzAbAA38YxjJqIIcjOK/N7e9WIZZ4fkU4z2NQgEkVekh2HeVG0thRmtGSi1byxTrHHJhcZAYdf/rVO9vuIAKkL3zwagtLKSZlCcsWwB7noKnmintXZE6gYYY6H0qCinJs2lPKQl1I2r/D9Kt2hJCM7M46Eg8n0puLdLeAuNreblieT/jiti108QRwzp8wdiRg5GD3xRJ6AlqUm82OVllj2rxhscZz3qfzAGG7gnkDHWnNdmzuZFQLOu/IL9MjoarTyTX9wrABShJC9zUxk27MbSRJIxZtuKlyRCHYgFeg9RTY4jMoKITu9KjaKUkxohK9SBVklm3uVgJJThj09BTvtPIKt/FnGargusayArtHylc8mqrN8xA6UWTY72NcTpLkcZPGM1HIViBPQ+prPRiDn0pw3XDNub5F5x60WsK9y/bTSOcD7g5LelVmuG84fvGduuelIJf3OFAUPx/+qpLa2kuLoeUm7A4zRotWPXYlaRvLwLhSp5wDg0hQCMHI61Mmk3Ug8wEK27GGplz5MUgijl8xwPmIGFpJroOz6iwzKpG7le9db4XubeO8MUUhJlGMH1FcTayQM7o/3j2PT86vafMbHU7aWN18sSKQA3vyPyoa1BM2fiNGI57Bgd2+N1cegyMfrmuKtCq5Q/eU7lNdr8QV23FjKTmKSNo8+jA5H864j5Y0WQ8FTxXk4lfvGfb5XJfVIW/rUvJHDIN5XaT1FVbnTG8zfAw9cHtU8EySLlDjud1Tu+yMvwQBniuc9HQowxTFWDoQc0lzBGEBaRVIPT1FTbiIkzy7dT6d6ptBJPKAeMjj6etA7InhL3SuyKBjoccZqEyx2ZO9t0x6jOcVLfXK2dusMfVhWE7s5LHqeatRuYVK3K9CzLeu3CnAHAqqzFjknrTOSQKVjitErHFOrKWrDdhselNjBluo1GOueaAvBz1PWr+k2olvowUYrnovUnsK1iruyOOrJQi5Sex0drqDJalLhTKv3UZh8yew9R7flVlZvLiSa3ncy4+fafunP+RWfEiuqK645KHPBB7Usg+zNhiVL/fHT5h2I9M16B8uXzcmRz9olMm9Sd7dVPpTFui4GcAsDk45NVnkiAAQ5GOvoackm4KXPy9OlVYVy1ETKFRc9cZokBUleahSYKNq9Ac/jVuQCAEyYJPWgCqXfbnnHpTt6MOnUfkah8/zm2KuAajw5jPHOeKYiaG7aKQhgWUHHXpTZbgSlnycngCozGR8zMM054CACoPI69aWm49Rqy7UYZ69aTzy2ASQR0p3lED2P6UzywOoougsSLckHJyTT5rp3TbtCIO3rVcRnkg4+lDBV5I3H3osrhqT+dF5YwxHoD1FIb9gu1Rz/eNVSzcgAAe1NNPlXULsurdRvHiUbW9QKabg+WVVBzzmm2iozYlB8s88etXXkitkIidj7EAj9al2Q1qURazzEMI3YHpxxUpspUjzI8US/wC03WkmvJ7gBWb5R2AxVf7xo1FoBAViFbcB3HGavPdi609YnCoyt1A7VnNKo+Uc1EXZzjOB6Cna4r2JWhjhb5XDAjr6UwSAnGePeoj0phkxwBxVCL+9DzuCewGaKprKmPmDZ9qKVh3Ni7ksreUm2tIpASdq4J49etZ9reR200krwpmQkFsZK84wtVmkWKQqV6HJJHamSyblCIo2gYGBgipsO5bW6ga2kChikcuVkHBX6fShrxROscjFdrEYA42nkY/EmqyO6qYRhmYFdh9+59KoXGHmAY7cAAnOapaieh0V00TyySGMbBGA24HBXsTgdaw72G1gRGiuPMVj6Y4/xqOK8bkTSOY8dM9SOgPtUEsKylXU4J4IH+FCVmF7jWUE/LhgD19a1rG2W+KnaxbOGYDgemBWSY1i6Pu9sYrV0C7+zXmGDbX5+QZPHanLVXJW5oxWkqXaPCfKhiJILtjBx6+pqO4vINhWY73iU7XYcH2q7dzTz220RsIm+aN2HBP4Vzl5BK8obO4seVzyD9KzirltjxP9qZpXh+TcCcemec1qzazcXMpaMIkS8BVUAIue36Vn28YhhKyxsckcgn8qktER7l4wDhyVHI4puwkWlzOjKIgWc8EDp6VKYQjNBsAc4BY8EdsfnirWly+RqcJYOpXjkZwBTL6ZjM0zOVUtuxjnP+TUdS+hBZX72VwEkGyJ8oWPO04xn8akvRJa36xqQysu8EHr/kVQdVa3kUlyWGVwO/HWq8lxeW8MSsQQh3IepX6H+laJXIbsXJ7kttDKBtyMY7VEDu+Yip5l+2zJcCdCHXDBsjacdKqTHyZTFu6eh4P0pprYTJS/ynFLFuKnBAqtu3NyRS7yfu5+lUBZMmHGABg8bjWourwoh8pT5meWI25+grHuoEg8lpWyhIbC96i2y3CAo33SclsAD2HrUtJjTaNl9Se4jIZnDdtp4qsyFU3njiq8U8MDASuCBwD7064uXkBVBhPWktNg3GuQuMj5+easecTbMu7djkH0NVYz5sOSBuB64/OnRwSzLII2woGWAOCattCSZpav4mbVbS3sZoEZYyp808OSBg1kSwvvQmQMp+UJjv1/lU40+UjeLeaRVGSyoSBjvmqz7GnGVGQMk5/pXm4tK6Z7uV1aii4p9S6ESBPmVufRuKill8xcDzFHsc0G58jGJYyOuCAP0qtLfRS5L3EpbqVjGM/jXDGMnserLEuPxSt8ylqF1ewZWK4HA6MFrbTSNRg0izvNSvWgE6CR3ii3eUuCQH4wCRyP/r1Q0lYtT1WCy8jyLQt5twzcsUXk5Jq14luGvNRkMwdYS/mSbTwGIAVPbamOvrXp0aUYUnOpE8TEY2tVxEaVGo0vVnO63qn27UjJYxtHaxqEQN958fxN7msVrm48wgTSAZ6E9K27q1hRS4+U4yFJqrYRRyX4d0VsDKr1DEdAfrzWdNqWth4mVSmtZP7xbaFpyWMjMF6kHP8AKpTb5J/eygY7mpIbe9MslrZ2zTpH842tyVPQ470jGRCFkQo/dGBBH51Hs530NI4qlyq71+ZNo6rb6rEbhWmiPGCc8/jW/Gj+etwkL4VshQpPTtWb4b0691jW4YLazllCupeSLOEXPUntX0EtusSKoUqoGAW6n8e9ddJ2VmjzsS05XT0PHBZ3Ivlkgt5WhcB8FCcHuPrUt1peoX7MyWFwHLbzlDgk9ea9gCDHagQA9DWhzHkFt4V1uReNPlGTn5iB/M1aj8K64vym22jOcGRf8a9UFsxO0Ec9vWk8lgn3B16g0+YVjz6HwtqXlh/LhEkfADMMEHucVPc+Eb+7k3PdwKCAOENd2cfLlVHPULyPwp0gRAFRGB788fhSuM4FfBUiRbRdxBx/FtJz+tH/AAhErY36imPRY/8A69d26u4BwVQchiMn9Krkc8pn3AouByv/AAhdt8pku5WPsB/hUo8J2CtnzLrj+64H8hXR5A4x+lGQccD8BQBgr4ftF4MkzAdmIP8ASrMGjabFKGW2V2x/Gu7mtbKhvmH5Uu8M33u+Rn/GgLmfJYwTx+XJY27KuSBsAxVKPw7poYMunqec/MxI/KtwyDBBGSRwSaZ3HJPuKBGd/YOmuoLaZbgMcBtvFRf8I9pofBtbcY9UFaZOR95uvSmHJPGW9+9O4EMVrb26eWkSqPRUApLi1trgBZYYpB0+ZB/OpWWQdRjPrQiEk5QEDrzQBktoGns277NEPoKlttNsrQlooVVsdVAzWu1rGFyGIz0zzUZiaTAAXjjIFFwKYjg3hjBCxHGWiU1KEtfmzawsSePkFT/Y3BzlenbmmLaMRneBj1FAGLe+HdIvHZjYCORupiYqPy6VmjwVp4PzNdbe+1x/hXVGFlBLY+vpUIdl5z+GadwOe/4QvRx1e8P/AANf8KK6My5/hSii4Hj94qDUl8p90JXILHp7UyExGAkZIBI68nmmagpRvKIySSV29frxUVn+4byJl2OfmUnvmi2gdSRMiTIJZuhPoKqXRKSRoR82SxPTqeB+lawsp5pDFaj7w5A6j3qtqNnCJB5AZig+bcOT+VOL1BmdgMCuM0sMvkyA7Qw7g85o2lTxyKGj28+9Xa5BeCeaN8aZLcg+pqKyjAvYw7+WQ4JJ4x61PppU7hK5WIc8DvipIljlWWWJ0Bx824ckdxWe2he5Le3bPMzpNLLGmOSMKT64qnEnyNI+5iW49yP8KilkfcQX3J0wDwauWgSO0yzYzyIyuSc8cGnsg6jbaWUKzB8DPRT1rVtbdorM3DPt3MSg6Ej/APXV3S/DMD27STTvsI3AIuOPr0qxYyBLmaNGMqW0R2K8QHI6N9azb7FJFC2VYLZpGkkklUndHtyGXrx9KqzXBvEBYpHgE4A9D3qxZTyQSSSuoKAEncOxPP4k1DFYT392IbKBppZOdijOB7n0oAhEU8kC7uLfkhz90Dv+PtWyttbPCA0YdTgOMdBj/PNSf8Iprsln9jayIZZMj94o3e2M/rVqTwrr9vG0slv+9kAU4nBHHt0pgYcjppU00FvbrPghv33Jxj2rNfUGneRjaxiU/d2jgfnmu1uPAms6lNHKqxQqYwHaR8nPToK0Lf4bWyAfa753buIV2/zov1YjzuG1kuXysYeQ9EQd6lu4bu2QwuGCEjgeuK9XtPB2iWcqyJaF5FOQ0jk4PrjpWvHY2kX3LaJfogouB4dBbXc0qbYZpCmSNkZbn8qtJ4b16QOkOnXWzqhZdo/XpXtyoAMKMD2oZQCN2T7A0cwWPHB4C12UgeQijGCXkAzWtafDzVXiRZri2jI7rlv8K9S2QLtIQn2NOU8/KpNDkwscFYfDKCFi89/Mxb73lqFz+JzXR2XhHQreRVeyWUsPleQkkH37UzUfGOmaVrUemXspimkwB6DPQE1tmUSsp4z0JA/nSvcdrEN9osU2i3trbgRuYXVUA46HtXz5aWN1rOpSWlrKsCqR5jkeoP8AhX0nFOch26g4DZ615D421HRfD2vk6JaxpOWLXCLkJ5nOf0I6VjUp8zTOrD1uSMkU4fCGnW8RRnlnk7ueMf596oQ6FpMWomN9RAwpkaOUA7VHUnHaqYk8ReIc4aRID1IPlxj8e/61W0/w3dLqXk3A+SQFXVTkMnXOfqOO5q4x1tcxlPS5q6ZCtlaXWoKoZ7lv3KNgZTP7tOOgJG4+w96q+CJWuLm/iuyJJbgecxbncc85H41fkgn1HUhbpNEllbNlmjPfGODjk44/CsTz00DxjuQ4ti3Y5/dt/h/SrnJS91bGcIuPvPdnSa7DaQRJGbO3O85zsAri1ik1XV47S0VIhv2R7VChQOp4/Guh8U34SHIILDKDnuab4H0uQmTUyQFXMUYI6+p/pWa0VzWWrsU44TpfiaNbwFVjB2SDARwexz0zz9D7Ut94ut5tQNvPpzpbR5VvNRZHJ+hOAK7G/wBNhvirzIFmT7koAJX8xXO/8ITbyTzTXdw8zSc7l+Vs+p6ihNCs1saHw98Racvi6KCGBLRLpWiYYOHP8IwOAc17VhQQrABfzFeDaJ4Zh0vxbpV19rb7MlypYsvKnPHPTGe9e7MjMpB4xVoiQ6S0VV3Rk/QnioC4VyD8voccVZgbI2uelJIA+FTG0clv8KBFZpFIPBP0HSmMxVtu7g+neuM+K+sXWn6bp62V28DPKxlMbbSwGAOnPU1veELuTV/DFjdzSmaUZimkPUspxn8RilzK9jV0ZqmqnT/h/wDI2NmIgzEbiMHkY/Ko9rFNu0sq9sVcFsUKlVXAGMEVE8TK25Cqt/smqMSFJVgQAHd7GkWRM5ZeM96kMkrN+8C5xjOOtNEEcykYww9KAAxxSfdAFVpIGjboCPapViaPlWyM4x6VOsfnrjcFPvQBnj8qdHFHJIqSOV3cemDUsq+VGxbAK8g/Sq1qHnuDK/Ruo9PSgCwbOJGILMce/FWIbGOTdn5SPc802ZSmBkHH3sVailQKerH06YoAo3Ni0R3Id6Z7dRVcQxuOG+buGq+JDM23JUg9PSop4R9pGCNx5JouBUeFGdRFknODk8ClMQRiAh+Y8ge1W1VppDGqoGAzwcUwxzR7SwBdc9ORQAzh88cjt6VWdSzllPK9cVNg5+bAZeWHr+FKY41UujbnY4wPT3oAVIrk4dU98+oqU2zqhYbcntmg3LvG0TOFOACB6fWoWVVIKMdwHAoAnLwIqjYQOhLetQtDbz/L5aFz6HFQzBsfvEw2c5qP7RsQBgGb6HNMRYbSMnkuvsOaKT+0Z8AF8474oo1A8NUosct5Japl2zEm0529PX/9dVCHntUbyAphJ3yck57VehunlxEYQXXAAB546nFSWVq80qxtHJIjNwgzhj61ewbk0dzcWlqtx9njIkjGwheuevOfapoNVEReSK1i88rkHZnHFXbnw/q99bWtrBayLCgO52+X5ievOOKmg8GawsAjLWqErglpCf5VNhnFTMDOzoNuTkAdjV+FUvLVIwoaXDbx0IHr/n3rqLb4bMSHu9TGc9Io8/qa27TwJpNuQSJ5mH8TyY/lirbVibHm0TRwKMgrJ0YZyMj/AD+lSWml3l5HLFZ28ssjED92pI/OvXbbw5pdu2YrC3U+uwE/rWvFbqqbVUAe1S5DseW2nw/uQiyahdxWvGdi/Of8K3tL8LaTYTxzGeW6eNt37wDGfpWrrGl3qh7mOQOo52nqBTdO0iadUeaXKnqsfNJu4Fu6v1dVSGIsQfuLGCD+FQarYMskeoyRygGEh44lyVbHH9a2o3SyGy3hjQ9NxOWqGTU5Tc+Syo6kc44xSGc1o2iaNqNuwVJ2JTbIW5Oc9c4wea7Oy02ysLJILCFI1XALFeSfX61TtlKAPCAinsO1aUDtEMjBPf3pDKN2JYZ9pC5z97oT9Kv2Za608ebguuVJas+cfatQBmYhVwy4BwT6Vo27IxOxlK55AHegBkEQiDRGU47BTSm1lYB4phtIzhhUk4wAy5L4xiorKUugUf6zJ3c0gCGKSbIEq5AzginSW7x4DTqD2HTNMtt8l47yDZg447irc9xbbo2EgaRDjBHJFAEAtpANytkHijGDk9frWklxFJH8oI9sVl6zJHDaB1RQc8mgC7E29RjaQfalaKQnAfHH8NZ9rBNNHGZn2wkZKrwTnpWpbiKFFjDMwUY3McmgDwf4mlrrxVcW0ZQXKRqpHQ52g5B/KvRfDmq/2lo9rclsTCFROgbJRwMHPseteSeKr9rz4n6rd2cK3YV5QgHK4WMru+gxn8K3/hVDJrd9d3U0jobMJ8sfCyht3DDuOM1CupaHXelOjaTaktuzPZbGaJyodcjjmvJGsl1HxfqFzdRRukbLLGCn3jIv6gY4NeomNYIJJPMACqTwOnFcWtrGt9OsBAGyLLE52gLVuLa0OaNTluL5KOpMrhIIxl2PRR/X6Vx+pavLrt79l0mCdbZBt+U4Lj1Y9gfSt3Vnk1KU6XbsUtoj/pMg9f7g9W9fTp9W/ZobWAQwp5cY/hXjPufWiSUPdW4oNz957FO1tLTTLRUuZ0DZyUU5Gfp3rnPGMYuYIL2OGRUQmPfINu8ew9B6+9dfBBFGpnkVEQc9Ov41zerTtqq3lzLn7JCPIhX+856n8B/Os09TVrQ5G2F7rmoW9iCWYDCn0Hdj9BXrdhaxWdjDbQY8qJdoPr7n3rG8N+Fv+EbnnlvCjXUkUbK39xWGcfnx+FdABtYr+VEn0FFaXGkEc1BKoYfdA+hxVwEHINQyAYz0pFGRdLIuGQEspDDcNwyK9R0m9OqaTBfBCjSA7lwcZBwSM9q82uXVVLOQB6mum8BXpfR7q3imb91cttAYnqAe/vmrizOaOwUhvvISfUcUjJ1wpB9aWG6d4RuIEgPXpn2qxFcRXIO1ckHBHaquQeA/FvVZZ/ED2krMDbgCNcYXbgEn65P5CvQvg0ZJvBzhlxi5Jy3oUU15p8VdL1NNfvtRvLZoreWci1JYHdGqqO3QdPzrpPAHjaPQNENrcWjOskUUieU2DnYF5z67amMW3odNWVo26NL8P+Dc9nuCETYMH3JrNZZomLAqRnGaw7f4iaLPBk+bA4Aykq9foRxWfd/EezHywQswz/FxWihLscvMjp5JD9/DKw6g9DS4yA0Lf/WrjE8drPOFlhTZ3wcGuriCzwpPbSbo3GQc0NNbgncnLOrbyDnvgd6VnIRiiHb1NIFnwCe3PNTrGty5SYgkc/LxkUgM+aFZgTIXKgcqDinoqpxG2CfXvVqe3MKeYgO4MQT6iq4aASllbHfAoAfJHIpUMwye+aYI5VYqGXOM4Pelkk3YG8OvuabFH5sxUEiTngmgBPKmUedwQeo7055lLDnJ7HoandJ0Y59hQCWyvyqB6jmgCp5hEmQ2GP45pBcvGS5GcnnjNSSWR2Bo1I455qg7OjEEEjPfgg0wLzS+ady4GRziq6qc7tvI9OKYsm1vmUkAduKuxj5fkfcCM/SkBB5TeZlVw+M5zn8KjdpAQxbJBxgdatEyvkAkHsTxmq+2V8o+0fU9KYDjIkwUtKWbupWmSohG0Eu/bHG38KGSWHuu36cE0NIPMIKbGGM4/wAaBAIVAH7xl9gKKFVZRvIb6kdaKLgc9ZeFtFsCGhsg7j+OZi5/wrXSMxriOPao7IoFXiYoR8+B6cVJ5gVGYqdoGeB1p3HYz8NgkxvgdTSRzQsQDuU+hFW4LgzFnaN0i7Blwfyp0tskgJfaFPPSlcBiomM5FPGM4A/GoV8hCcHheCTT44ZTKdw+TGc+xoAaPNmbC/ImfmJPJq5vA5H6VXAMe2JRgdix607aWZgzYUdx3+lAEzyKUIIyD61XWCLDEZDN1K1L5PB5UfzpVVs4DqT25pAUrmHyoCfm2jqx7CsG3uNl6zEnyiMFs4Jq3rl2yyfZ9/LDsPlrGZ9iqo/E0wOug/fyZiOF6kEdP/r1oAFSCSM/SsvQZTNb4UDjgmtSUYHHWkMZdMFgZ1+8B271X0qY+WwdFVhyoHp/jVmdDFaEhQST6ZNVbC3aWYlwVUde1IC9IglG9nIGcAVOsCGP5QOmNwGDTJzbxqMvkA/dApwuV8r5FxjsaAE8tFwNpOO+aR7OJ384qrEdqgF4CxVwFI/WnvcFk2IrNu4+XtQBHuxKzqcg9Rziq86/aSFcZVW6e9XjAI4sKVZ89DVRojE5JJZjwQDjigCcTTOm0OMjriq+r3klnoOoz8M0drKw9SdhqWK2OGYLle1RawXtdMuJVgYlYXYbRzkKaAPm7w/qFvYvqj3DOkkunywW6gH5nfAxx04zXtvw+8My+GvCpMwxqN+Q7p3j4wi/gCSfrXFfCTw1YarfXWr6jAZPsciC2LHCb8EkkdyOPpXsztHFcZiU7m4L9aSG2RyW8E9k9qzMzMDHLhuenJFcQ6PZzvbeXJHMUX94yEEgfKGz04HA9yTXfwsrMRnljkn1NYHidVF7ERnPl4Pp1OKtVHFOxLpqbVzmkijgiEcahUXoKrz7dheVhHGvLE9atsM5JOFFZN1GLg7pSfLU/LEvTPue5rA3KM8l3rVytrbKYbcfxHsPU/4VT8QCG2SHTrcYihGPcsepPvXSIYtNsnlZQpxk47n0ri7iRry/QsctJKP500B6zr9m8ttb3RUf6kROQOg/h/mfzrCiLNAu77w4P4V2F7C02nzRKNx28AHkY5H8q5KMcuAM7vmH1oluTF6DgNwB7+tRupxyKduI6jFKW4wc0ijPuFDIQQCD29a2/AlykVxqEB4DeXIAB9Qf6VjT9Tjj2qja65J4fvZbmONXaSIoA3QHIINVHcmex6yWhZdj8jPJ71HLf2OkR755FSEDhlOSf8a8em8a6xLuRpwA5zwgzj0+lZR1OaRFSR2IBJUE8V0Kk+phzo6n4raxp+sRaZHbSeYuJt3GODtGa4OKQWv9nIWBjkg8lj/tL0/mah12+dmtpcfKCVx9e1VbmK6kiiiWEugYsdp+YHFZJShN2R23p1cNGLdpJv7mbpVAT85x7Gk2srnEuQPXtVOPzRCnmkb8AN9amEpA+5uX1rsPMLqkDG9wxr0DwZryzRjTTGTIoyrDoRXmEjZIJBTsDVrTdRn0y9huomJKNnHTPtUyjdFRdme+RzQuuxi8behNQxzvHeRHIZN2Gz2HrWN4d8UQ63a73VY5UODGWBP1HqK3fIhkJbcM4xgDGRXM1bQ2NEMjLgkHPNVHhtnLEKFIPJqv9lECEo75P3VzwajkW5eJec9yCc0ANdFjPGCp7ZNQlpEm3EkMDxzUiO0h2ydqUpv6jn1xQBM89yVMmxWXoStRm4DAbmAz1GelIsrBBHjIHU1HMpZs7CufQ5oA0IpzK7KkinA6EVXvYHkAkKLnrkHrVFnMKnGSPyIp6SxOAN4LAZxnn8qYDdwVFIJYEdRQkahcrIW9FzikZTnehwQegFZmparLEssSIquvBcdc1jWrwox5pDjFy2Jr3xDFp8LtLIDsB3E9Bj1Nc1b+NW1APLBHOY1JDfu8nnoQSQPXiuU8S3DJYzqzMgf5cE9e+KzdIleSFWihMpUfMFBIAqaGIVWN7WFP3Gup6hD4ttJB5cwaEgY+YjB/wqMeM7Ex4jt5J2JPzD7o5655zXBXmgRanfiWJkt43jDzLnOwggN3445q5q/hW5ECS6DdC7syQTbo+CpHcEcGupuKtYdrnpUOoWrRK3nxnIz94CivIor3WrBDbtZsGU8iSBic/XFFLmiKz7HtDRRuQ7NwOmT3qy0iiMEktx26VWETm3aIuGZ+QT2FMgZY0MJDlQeWAzn/AOtSAtJKJCfQfzp7p5kXBINNGAFRARGRz2qBnlM5iXIQj7w7UAQ2chaWZQu8KcMW55rXgmUw/ezx1NZMREatGo6k5C9/xq3HJgBcYpMZJOd+Afuse3UVBPbtsBSVlA5O7kEDtVrAZeD9aqah5rwGJDiLGXf0FAiv9sjdio2sRz8vH51fiQz4XbtCncM/1rJsLAW6u2WZwdwPdx2+laFpekF2kj2nPTPJpgVtd0trtY1iAMi5YDpXLx6de3kwSOJh6s3AH412I1JbmUrGhjwPvEHn6etWMJFCEhAduQFz/Oi4FDR1aysI7dlRZiTuwevuakOou1wyLguh496Lq3G7JGWUAkAZx9DRbWqJ+9XG9u2aQGilwUt8svznnHYVXjX7ZkyHBU5G04yO2aJ5EkhK4Ct0IpbaERoApy3XJ7UDHNaGJdzyMR29aYJ3VuFA98VJIWzl5DuxgDHFReYC4G7qMYNICtPdwxsyu2+QnnA6VNbXG/JjjdQeQCccfSrSWasgfYcn3oaGVGwBk0ASiFxHknBx9KiaBmQsX+cdOM5poknJKlcYpjM4bPQexoAk897S72MxdSgyq9j/AIio9cvc+G9SkD8rbSYPYHacGopGd1yD83b/AArnPHFy8Hg2/Iby2eIJkcdSAf60MCr8LbcQ+CrV2/5bTyS49RuwP5V6FFEjMrnGPX0rkfBkP2LwXoqBsMbdTtK92Jb+tdJKsoicKzgdcdjQBsrBEnzYArk/FXN1CwHy7Sufxz/WtSOS7S3X5kbA6HrWZ4hcz2kEjIVKnkfX/wDVUvYcdzmJfmG3kL7dTVZtqEuQqqg6nooq0y5JJ6etZt3icYf/AFC8hP759T/hUGph6ldTag425WDOEB6t70zR7LzvFGn2w5xOu78Dk/yqe7k8pjJjL9FA/wA9BWt8O7P7R4hkunAYW8JPp8zHH+NNCZ6SqqpA3DrXJ3kAtb6WNeVDZX6GureYwXqlhlcdeuKoa/ZrLbi8i6qcOPbtVSWhEXZnOgdc0x1GOBinZ9qRjxzWZoUrjvXN6yq+WCfyrp5lyDiud1NI/MUzlvL53beuParg9UTPY53dnIJz6e1I2N5I+7jvSOUVzt5XtmmmVMgMcegFd5xlHWCHhgB4/fAA5q+e5VjjPSs3VArxQnJ3CUcY6mrjyjd8owPSoj8TKeyLDMrEFcgHqKC3zfeYH0qqH285NKbuIAFpEz6bqu5Niy0vHdsdBSGUlCAMYOc1TF4mDtLH6IaUzuSMRufwApXQ+Vl6OeTcpDMrf3ga2Y/FOuKgjW+mCp0bPNZum6XqepSgQW0jAD7xOABXd2vhMi0VGs4lkAwZWkLH64BqJTRSgy74V8Qanf5gvT5yn5g/AK11+6TO4EYPqa5mz0KbTyPJuEiyMHy4cn/x4mrn2G7UgnUbwgnttUH8gKxer0NUvM1pTn73APPynjNRNdRQD95PGo9GcD+dZh0WB9vnG7m56vOxz+uKtWulaZakPHaDzB03AGkGg2412zjgZ1mgfA4MYL5+uM1zN/4qvJotunadOGI5lnXaoNdmIpCxUMgTPRRjAqLZkno2Dg0PbQaaXQ86m8U+J1G0IGBGG8naxH0zz+dS2mr6s5htpbUrPgKZLgmPB7Z/LrXoBgt2yWRAccgjrUTWNtN87KpPv/L3FRBVIu7d/kayqwlHl5Ucal14oe/kS1eHaihmjZ8qOTjr3IHrVyKx8T6lGJLie2gfPKCME4/CukisLW2ybeGOLJyVVcDNKJPmG35H6A571ckpboy5rbHLy+FLqbaLi8ScA5/1eMGrlr4LsETMt5OS3O0KuB+ldJG0rckBz6Us0jFfli6dcnGKEkthOTZj/wDCMafMDDLumQrtycA4z04xWxFpttbwR29qiRKowqqMAVAWkUAqqjHdTS+c0SF3OxR82W6fnTFdsa9m5Y/P+dFZ83ifTYpCpv7dT3AfP8qKXMu5fsan8r+43HYkBgpPHHAzUOAFMagDPt0qYGTCr8ygdTgc1A0RbocZ65pkDopys5tQucLneAcVG4n3nY4VMEYzwTUm0KuHlwv5VGBbpINxdvYHjmgBgyxRV+XHBPSrePkIx9PWhfKzgBjQ7g8ICO+T1oAUozoeQD6c1BIjmNl3Kox1LcE1HJICMFm9iTRCx2nIHluM8jNADvNkQKCRu4G5OmfSmoIvOaXah+U5UNy1Mhu5Wypt9jZ5IPb1p0jxxiSQ4PHzDocUAK6iREuLZWL7SwBPWlhuJRH+8UxlzkZ5OfrVe3mV5D5SDy8gL6njP5Vo42gM2CR3NIBpDnkAZI5PrWfA+2/DTSMiKDtVQOfqa02mUJkNg4qvFIkkrxyxAsB1OCfwoGWBNFIx+QnHft+dWrdoki+c7OcZNR29sqRYJye2aiuxJO3lkhUIxnGcUAS+aJFKjBxwaiaDa6OBllx19Ky5JZk1CG2gUhFzu2c5FbNm6shYk5yep5pAXRKGiJAIPpSZDJ1OPSo45UcMB8u3rTmkRAAoyetABk4+6xPpVeVpAv8Aqhj3NSiQkY3Djt0pruuOWzQBVEjYJK7eema5nx/MjeFpYWdF85tqg+uD/XFdRcNHGPmIX6kCvOvH+oxT3OhWazRtuuyZNrAhVGBz+f6VM03FpCaujv8ASLeNdNs1TcTDAkWQchflANaBkmZkERDDdtbPp/jWRFrmlQzMIrglQRjykZgQfoKBrMbuRbW17Mc5GLdl/U4qrFWZryRsCXLMvbpx+NZurAPprnzQcMDt/GiTVrmQkJpV1uGP9Y6L/WqV7LfPZN51tHFGW6+aGPXjt/Wh7DSMO4bhtzBI1+8T3PpWfMplBYLsjA5d+KvzglgwUMR0z0H/ANesfV7mRI/LUhpD1PRV/wDr1kaGJeyq8rgZwflGfSu2+G9oTBqEqkqSyduoANcQLbCK0nzSSEbR6D1rs/Dtlby/aPPVigVRgOQOc+hqo7kvY7aQKJPndFGOGzjPrWfc3dv+8ia7tgCMEiQfNnp3qCLSrCRHZLaPf1IYZPpxnvUzQWdnbljbW4QHjIHA9KsjQ51kJ43EUnlc8yGpPX60xwAMkZNYmo1lycDp6muU1wNHHIAAzDJAJxmur2OFyCPYE1zPiFUCMwIMgyGA61UN0TLY44tcjdtjRR7vk/yqLFywGDGGB4IXP9a0DwxUEZ65NVpH/eblbJ9q7zlJILR7m0ljadBIHV1VgOeu6qPlK2SzyE56bjVyK6+zXMbEMwcMDjsTgA/r+tMWItuXAyfUVjBfvJX8g1IRbRDDEL9TzU6KI8cDGOgFIkWTgtz71o2Fm1xOiqCxY4Cr1NbaICtHbs6bY0+Yc59a6vw94MudQYXFyskNsOrEYJOOMA9veu10XQrbT7WJ/Jj84r8+4AsK3hn/AJ55GMEA1jKp2LUe5Q03TYrG08mBAoVcE5xuqwgKHnp15FTfu8k7SrAdTk08BwNy9PQ1ncoZ8zKCvHpxSB26cYPUZpzI4A4GDyAp6fhSb9jBTgBu3pQAuAFC59xinKgwMbsEdqa21j8pb8qaCwOAW9aAJSNo2AY9SeKiYDHzJn60js4UgDIPXPUUqKGXBk5PTNAED7Mcfk1RbOuG+Unip5LeRQSOR/KoRIsYKsM++KAJEhI5yc9uKjaFgeUIPrg0pu4oYvOkmWONfvMzYArhvEHjp2kMGlSHZ0adhkt/ug9BSlNRWptRw9Ss7QR2Ul2YAzSSCNR3JAx+dZVz4s0y2zm8aZvSNd3/ANavMbnULi6k33E7yt6u2arNPmueWI7I9OnlcftyO41Dx7IylLO1SP8A25DuP5dBXL3ur3t+2bieSQdgzcD8OlZZMjyoF4QkZJ7V0808Gk6ejafbiVZTta8nTKse6gHoPrWfNKd7vQ7oUKVCyjHV/wBbmATJmit+fSYLlkntbuziV0DNGZhhG7ge1FL2NTobqvRtqz1WSdJwdjEBeuO9NbJwTnPtVWdJ45v3Aj25Bbd1H0p9vLI7Yk25z9K7z5EkktjKyjGBnJweTUksTZ3ImW6YzgVZULGM55NKZo8YBzQBWiSSP5hGoJ5IzVadrgyDY3zE9OgrQMkJUkEMV6+1UkmjmZigIKnHzcZ+lAEflN0yxx196cqyNGrAndjAVjwfrT5Z1t4jI+ceopfOgjXzJbiOMEZw7gY/OgBxgLbPlHA5FY2o6XJd3G9JSrHgDHark2rWayKqXCSfMVIQFiCO3AqE6yI5CwtboqqggtFt4PH8RGKB2Y3SZobaSVJpWLxn5iF4x2rYaVZrlVB+TGevWsOxvd8ss1vYAbmJZpJgN2BweAaum41GVP3dlbKw46sx/pQFi/NJGUlQuPTp0+lNso4pUBlyHX7vPSsa8F8Yy1xciJFPSOPB47d/zqxb6bcy2il7m4xt+XE2Ac8/wgUBY2mBQnceOgLVkXep20MxjM6EMPmYyAAD6Zp0OlwbczwJM24fO5LYI78k1eW1s4YlW3giDZxhUA/lSHoZEeo2UV4rwSNKR0KIz4/IVdGqOzZt7C6fkg/IFH6mr8EkaAhgu3pkdB9ae8efmjDHAwMdKA0Moz3jnemmhG45luAPrwAeRT4k1i6jX97ap15AZ2Hp3FabSJ5DK4KuF+YkcE1CqpFEBC5znPHf1oC5F9i1Fsq+pbP+uUKj+eaYNILzAzXd1JzyPNOMfhirXnyGMsFPBwPSmwXTO4f7hwRhh1+lAXZENDsY9xltopBgYLjecDpnOa4DxFaw3PxU8OWUaoqxp5rqowOrNzj/AHRXpz52fL19c15vAn2343yM4Hl21nyf+AAfzakxXZ6HFEpx5YCnuqinsq4K5KsDzzRcRxyyxlDs8s/wt96mzQny2ZT85+7QAioIldn3bsDbk1R1SMRaawXkNJnIGPep1SXA81wHXBGDx9Kp6jc+dZbRjAkwfXPPFJ7DW5hTOm7bnpWFc2zTTkyYEYPCjvW9gEA4yKytYuIorcog/etwMDOPeszUx5XD6mq7gQo4A6A12fh0nzLlAR9xCQe/Jrh7OEh97ZyT364rsPDZaXUrgIScQAYHrmmtyXsdVnyW3Kcp6MKy7+9M7S21qsLvJH85Yn5B0yKjvb2W8k+xWm8SA7JXCZAH1qa18PC1iO3JkbG9ietaGZlDPzD0NOAHWkA2yOmOR1/Wmt9wr71kbEZ3TSHb90d6yPEEHl2DuWG5htHqa3Y8Kp4rmdfmeRwrDoOFz09aFuJ7HGOCGI4+ppQQVXIHFaEGkXepTBLWDf1OegqfVvD8mjCFZJVd3XLbf4T6V3KSOWzObvmze2Spk/P06elXnkbIzwVXAx3qjegpqFiCcnd1H4Ve58o/xMDwQKmPxMHsgSJsjjJJyT6Gu78A2ME1xNNLFmRAFUnoM964e28x5AQMnNeleC4LmGeWW6QopAwGHXPeib0HHc68QtbSE4yD3xTvMLZBbbgenFSJLGS/zKy56E1VnmjhBdwUGOoPA+tYGhi+JLu401YbmC4IG7DRseCK1rHUWvbOKcP8rjJIPGa4PU7l9evXiEgSKDJz6D3FdZ4e05LDTgiszhzu+fjFW1oSmbvmJsVdxLAdaidwCQMlOo74NMKOoDICR9OKFn2qQ68eo/lUjHhpFCuM4zwR2p+9weeT61ErvvIjJweOeac5YgBpFwB6UAWUlJj2kEE9TVV14IQgr7mkL4Gd2R7UrBj1TBPOcUAKt0UYCTlcdRVfV9VtdN0yS7mBMaDoo5JPQVO0ClCwkI9ea8/8e3TrNbaejnywhmdexJ4H9aipLli5HVg6Ht68ab26+hy+ta7d6tdM8zFIs/JEOij/ABrKLE0N1IJz70w1wNt6s+m5Yx92KskKTmkHJpM0qnBpDSLSfKAa0LPV7iyR4k8uSFzlopVDKT64rPXlQTS4FJSad0auKkrSRsprOmsM3Wi27yesZKDH0orUZ4tOt7WO102CdJIFkMki5JJ60V6EaFRq919x4k8fQjJrlf3v/M7O6upEmkaSeKGFQPvkAsfamT6lBIqeR500mR8yRHGfrUdrY2rllWEBCMBjgED2NaZggiiWPIVMYADc1seLoUp9VuvKVjp0+7GfmZVGfTqaWC8vncPHYxLv7tIeR64x1q26oIBk5jA6Afqahtmee5cxyERKABxxQFxgi1Z5D+/tYjjkrGWOfxOKeLGdmH2i/lY9cJtQD8hmrIjZpccge1K6DcCWwQPSgdzMOl27OwlkllIO5VMjEAfj1qdbG1hwkUKYxgvsA49DVxUSRSVbp1yO9LsidRlduTg0CuxURRwqgEDoO/0qJZYrhGj4aQHBRjyamEKxsMFQG9zxWbHp/kXzTwnJc8mVuB9AKQjQgslRQdw+Q5x2q1EREzglSDzxwawo4LrftlvJVjVv4VBBFWI3MkroMiMHhy3WgZrzQJLbFSmQw4zz+dMjQq4iHII5Ptiqc0vyoqlgR6HrSC7WM7WkIJ4A96QGgQEAXIAXgAdqaylQ/KgHoKpiSRpY+Q4Y/Nzwoq4zBYztQkgYyaAGRFCGUlRjqcf0qeGUeXkygAcLVV1L7C0nboOtPBiYHa+XAwAf60ASyTQtnIJOccUCUBtigEeoNMXy/vBdo7ZNRz+WrI2QGzhefvUASyvs5QHc3HB5NRGWSJE+6QTjc69PrTmSJ5Y0LAfNng88VZMKSo6nvSAjgdmdlzx7V5t4RuRqvxJ8Q3m042Nsx2AcLz+Arvr20cW8qQS+W+xlQg45xx9K4T4Z2P2fUNXvVjnELhIVMpGWbJLdPw596V9bFKPu81z0dFKkAYY4+v50oucXAUg8DOT0qRCHUnHUYOB1qIRIrg4yB196ZJLKYrjG3hweorJ1ZSkKoTn5uDV2JxHeFZF2BuVwen403VrYz2oMK5ZTu+opPYa3OXDbFbd2JxWPegEOzHc56e1bL8jHvWbdKMOcZ44rM0MRN5uPLBwNuc10PhZZH1CeOFyqNHmRlPIXPasUR7GZj1bv6V0/hKyuopXumUxwFNg3dXOQenpxVLcT2OjggjiZgmEIxggYzx3qwkpZ9jdvyNG8PG2WDD/ZHWue13X4tNhZAjCcAFWJ4q9zMiuFAvJwP7x/nUB4PrVbTdQj1G2EqyBpMfvBnkGrLc5NZvc1WwGVVHINc/qoV5nYjO8Afhmtp8BTk1j35LYwCSeAB3pIGdfoVnDb6PZyxRqDIgdmA5JNeeeJbie4vpAVyocheMV6parHpugWyytgQQKG+uOa8t1m6W4u5JE+VCxPvXRAwkcfct5eoW4ZeQevpk1oJE0iqV+Ug8+lQ6jYziWG6CgwFkG7cOue9XxgOem3OcetVCSbdgqU5QspKxoaTYCW/gjwWZnAwOK9hhs1hRFI2DGCe1cB4NsRcXhunGI4+c+/avQvPDRgFl+uambuwihJLNTkK3OOtYutRi5to7AswklbBC/3fWtaaQpGzZVQoJOO4/pWVpkzXd695IpK7dkeT2qUM5ePwVqFtdObe6QxsBncOfoa7K1ikSBI3ChwoBx61bO8nIwPU4psisMMVDAnHy027hYPMkRsMOD3p7HevzMox2Pemr02nG30akRApZSoKjsO1IBNpUnjAPcc08BQ4wCx96QMpDBHG0eopTISAAAPr3oAerrtZQmM03Y2Mgtt7gGmny8fdYH1xS428jJH60AM3mM7UBb1yK8+8eQuupWdyyECSExnPqpz/WvRZCoUMFJx61z/AItsY9U0OR1U+da/vUB6t6j8v5VnVjzQaO7LqypYmMntt955DNgSN6VHVq4Cl0dfusKqSpJCC4XdH3A6ivPR9LVTi2xMUlCOsi7kORSmmZqRNE+V2nr2pSSOtQYp6ykcMMilY1jNbM1bbxDqdrbpBFc4jQYUFQcD8RRWaNpGQRRVqrUWikyHQot3cV9x7mqJ5ewj5cdBSSmT5RGse0DDBuoFJb3CTIOOCSMnpSSRtklSwyecV6Z8cG90O3aCGFOii+UGMcck4OOahYyAAAkH+ImpRK6IVjKlwvy+lAEu2RAWBXOM4oUyPy/II4AHSoZGdo0O/D/xcdqljBCYHI9KAI5WjgwDtXd6U4TJLkbjjbyB39qV90YXfGCM4+gpktos+3nCk/epASRcQv5q7mzlVBGB7GqscXlAl2LOxyecqPYe1JqqkkeQRExOGYDoPb3qRVWXahzlRyT3oAtQgbTtUHjv2pCX39F57dM1Subj7JE6hm3lOqnpWauvWbNHFKDE4Yqhc/KSB3NZ+1hz+zvqX7OXLzW0OgdUliyhAOcEHtWVqOlR3DJILhlRDl8dMVcg1G0eFTFMpLHA2kHNJdSybwEVWZ+GJHTArQkWzdUUIBvReAVH5Hir29mQ5B45xWLpcn2dSHZiqsd245wT71eS6czFc/IeaQiVnxgE/KeeKehXDlcDnrnrTjKpTYqfMOeR2rLvL+WJmcqu0dABjigZpNGsvzCTrx06GkuLMLHlHIlHCsP4fwqK0LPaRSqcAjJB681OZFByMlh0OOlAFeNTaQs5XecfMx6mrkM4lgVwdq9ttMlkDqBInUc4qBP3bKpdgAMgigB108cFlcyu/wByNmHvgGsTwJbgeGRIDh5ZnYj8cf0q74ilCeG79lIysRHvycf1pfC8MSeGNPixiQxb/rkk/wBaANonagUPnjsaajCSPgHPPtUNyXjjyvUjIpba4WWFX+UEdf8ACkA8whkKNw5GQwpQWQbSMhQKklkLj5eg7VS1C4+xxLO+TGD83qBQB5Z4p1m68IeInsraQ3NnKgnWObkxlicqren1rU0Z9V8RaYl7aQ2qK5IAlLA8H2z6VxnxG1GDUvFTyW2fLSFI+RjkDJ/nXpvw6IHgrTNq/OA+eevzmlbUq7LWjeGZra5jutRukkn5KQxLiJfqTyx/KugAdSxOA2eo7inMWbDAYwTla53xXrLWdj9nU7ZZB2OMCmkS2Sajr0NrDL86+YMhVDcg15rquoS30xlll3EnGapzPK0hJcnnuetVmVsHJ5rWMbEN3JYZ54JN0cjI4PyshwanuPGmq6fMiBop125ZZV5/MYqGKKS4x5MbMBj7ozj61z2r5XU7hOpRtp+o4qalrDhe57P4USfxHo0OoXarb+czBEiy3yg4zz75reOj6bp0vnyO0jx/MWk5247gUaLp32Lw7p1qODDbIDg45xk/rmua8W6tdWcxtlRgjLyxGQ1QoluTL3iTxFbLbeTZTJJE4ByBkV59cXbSOxOMmoTM8zH5vqKrknf6+9bRjYybuDRxzFXdckH19AcVpaVpx1G6WJQzZ/u9aqQREuiqNxZuB+Fem+GNK/s63eW4T99LjjGdtJu1x2vY09H0uPSNOjgU84y+R1Per20MwC8e696bFJGMqUIz3o+1rEzBQMAHGRWRRk6u8s08WmRLtZ+WYHoK1YLf7JbxxbF2Ad6z9HAubya7lbcw+UGt91icckkUwKGJY8BSSD6GpVUPDvB69mPelkCAYAOPU9qcLaF13BtxPOO9AEIUggPlj3yOtK2CRlmGOM+lQ/NDK/DFR39qcZQ4OFII6qaAEORKDjg98daQyxhiMMOehqyJVKq23j0JpHlWXKiJT6ZoAh88LkbuuPlPWntnbkE/jzULopbeV5UcA9akSU4yHGPpTAkQKy4LEseMUNaq6MSwIxyD3qCXBbJfJIxheOaSOKcr8rKQOoJoA8m8U6T/AGLq8kCZNu37yI+int+HSsfzikZY4wOler+I9BfXbWNFZIriIna7DjB6ivMtS0S80O4WDUIW8lz+7lHKn2zXBVpOL0Wh9Pg8ZGrTV5e9s/8AMx5B5cnnIMB+WUVNnIyKmntmKBo8ex7H2qmlxHu8t/3cg/hbj/8AXWa1Npr2b8mTUlLRQF0xOKKXaDRRoL3j3GPcoDhMf7J7VMktxID90cVVExMoDcAdvWpoZFkzt6jg8Zr1D5MbcuVGWPyjliKoxapGZTGg3Y65FaDRiWMjzASRgoapR2sFqcRoEkP900AaEUu8fMArYzg1ZdkRf3ZBk9h0qmiZTc+S3G45xmpUwYuMr24pAQTys52luR15oxKNu4ttz060h8ti244C8E06S/jitGcoWjA5YdMUDK1/fRQxySyyjCLkjvnsK4qPxFqQlZzdg7ELbjgKGyPlx71qazM17Z7ogsa9F3jG/wBga52dEhtRfLGXlXAaEHIbHr+Wa8rGVZ+0UVoexgaMPZuTVzTvvEbtEizRoLpjuaND90Y6Mf1/GsyIjV5mkjJd4TsKgd/p6VXtNGutSnknvnMe9gWMYzsOOn8q3fDqJoMF80AS8uZbjbG4TOQAOMfjWWGcPaOpJ6/qzTEU2oKEEdFp2kGKwVyB5qKRjoIyew/rWtaBEgUFSCn6+9T6cWNifNA3scsvZT6CkBCTN5wIxwABnivaueG9xJoFUxtbMoTJZ8nO7P8AKkkjeMEIuC3Qr2qUIzCTBBB5UelIzl154UEZHc/SkA6A+dDv+82NvvTRYRyuGkG7HY9KlBiDELkE84FMNyVm2AHn2oAsR20canIyT3qKVhGGIbjOCDzx7Ux5WiI3nYp6kmmJOCAxCsG560CJzGJSArDb696a9uWcnOQo4GetDISwdDgAfdpUWUHccUDMDxs6QeGJVQANI6Lnuec/0rQ09WtLC1jJOY4lUZHUYrI8bzefZafZhdrTXSg4ORjp/WuoZQ8e0LynGRQIV5lkiC7Dlh6dKYkGxGMY+U9RimpITnPOOMHvitCFlcA7sY6ikMpQTmEnzFwD7dBWXqHnaucIwjtVON2OXq5eiW4vTaAhUA3MV649PxqnrV9Ho2mMxjD54ii7k4yR9BjNMR5V4o8IX0+vTzWZie3f5mZpAPLwBuB+ntXpXhy2tNB8NW1stxFMsCHfMpwCSck4PQZNeeahNNP/AKbLqTQwXJaSW3XgEjGRn0OBxU+gQah4m1W4uA7RQSFWlA4A7DjvSSGdpqXjC3RTHp6Mz5272HGfYVmL4ZudStpLi7LrKwyu9s10OkeH9Otp1LLvdSTuk5+h+ta8sSL8ucENkbe4qr22FY4S58E+ZGrQuf8Adbgn8aqJ4IumlMDxnBIPmZH3a9AdissYjYbByQw5zUpcCPl1UKMk5xgUXYWMe28PWuh6Hcx29u01wY2bJ6yMASB7c18/xQz3F/HAFP2iSUIFYc7ycc/jXvc/jG2NlcNBFMxAkjSUgBfMAOMfj+dc3p2v+HrnWba68mN7tYt8snkjehwSSTjrnA/Gpeo0d9PMdPt/NmYYVRu561wniXxDHrGy1t4CR7pznPaoNRvrjxBrGyzLvAuFVQDgD3rpvD3h9dPeWSeHfKR8rf3apaC3OfsvA0skCyTt5cmclfb0qf8A4QILIU+1YUkcla7xcbct0zyafmJwCJMuOMEdaOZisjz+PRbfTPGGl2kRLAoXYt3OG/wFd4BtT5kJHsK5W+3f8LEsVBwVgPv2aurhkYMU25OO/BpMZXBZUZweP7vSuZ1S4v7jUmtYgfJXqU7D3rpNXBt7J5kfJ7exqlodoEidpcLJLzz3FCAt6bbrbWyKCBxz35rSUtIgUn5R6VVZIhEwU4bOc46U5GdVOAT9KAHSRyM+VJKHgCmmBkTJyO4x6VKAcKc49MUqyEl1Y8HqR1FAEG3I3A5BGDk1GIwACrHBPbtUkloZ4/llIPXI4prW80fYEY5OaAFSYICjgkA5HFNlaOQK6jYw6f7VLlvLyyD61GuQdvAz3HegB4CgLuB2nv6U8wCQqUOAPaosSAE44z1zSozY4P1FMB7QKB2DZ4zTWDd249QelTBN65IyOxNRpGH5VgxBoENyR0lPPqM1Wv4I761ktblI5oGGGQr1qzJ+6PA2juOtMa5z8gO5exxzQNNrVHntz4BuYyW02/STn/Vz/K30z0Nc/qfhPW2BS40pm29JI8Nj/vmvYdizdQd+OMd6R4ZIR8j4rF0IN3Wh3wzKslyz1R893Om6lp55t5YwO5BxVddQuUOGRG/DFfQjPu3CZAQe/UVQn0PSb18z6fauT3MQBNL2HmV9ej0TXzPE11KIr8yOp9MZor2ZvBHh1jltITP+wxA/nRU/VzX+0vU1PNS4gIVThOGyMfhVq1MSpuCbSeeaitFBhIT5V5OKniYhUDHcccmuo8kinijdxKrYcVTYqsoaTOc9fepLidjN0wAelSKqzCPeuccjNMB+4FMnlSPSonnk8vMSgIPvO3THt60ku6RwC3yKcBccfU+tT7Q6iN+VPJHr7UgKdoEmdpC5KAkYK9TRdyySWskcCCQohJDfdx6U4EEqoAC9l7VaWNZbcoMoVbqO59TSZS3OKt7O+1QGZzIvU7FXHA4x6jP9KqyWsjvc28drLGiDDBjvZjn72a9ESP7GjyqQeMdOT+NPk0u3VXnVcTycs/f6VwzwUZy5pPU7oY2UFyxWh5O9vPHYsrRyuyOVjVTncTz+NdboejGyazN5OoKpnyVB3eYedxPrXQ22j2scEjBBukkVgccpjpj0pzwmKGaYOSzHBJHP50qGCjB80tXe5eIzCVRcsdFYmjfy4QHXYT90d6kgRiJPMJZs4zVG3upp7lg5UqqjjFW1lIcMB1BOK7jzSNnKkLE/JbB3DrVhlJjAJBYdhTGlDMhMa8nFSSruiIB2k9CO1MREAd4LoCT7UBVJ2gEHqRVmFcrtc7iB1NQhw7sNoHOKAB0V4uCDjoOtUvKDBVOQUbP1q4yhG4z83aoyoQMo5wM80gCLK3PLEArkYp8MvnEkSD5T0IqzFCqoX6k+tZ8y+VcMV78/Q0DMHxKrTeJdCtNn/LQyYHfkf4VvtuGNrlSRlsmuR1TUpB8TbKFlDeXGVU5/2C39a65pTKoBAGB1HegCPe4kDN/d7dDUv9qwxghXLMOsajJz6Vm3l89vbtEFBLAkNnpir+j2iR2AY/M0mGJNAixGfKieaZ1WSTljnOB6VxW6HxRrlzJetiws8xxg5x6lvqf5V2Gostpp91OED+VGzhT0OBnFeb6pHPpfnWiz71vsSyELtI3YJHX3xTWoF2bw1DqemfaVuCttACYBKQRtzkgk9B/jXUeG7QLpHneXhp3Mh5xj0A9hXIQXlzq1zDo4kEForpGyqM788ZPt7d676zj+xxtp4dnSFAA7feb64pWGPhJe13DgBiPcY61MCqgKxP41EpLQgHGcAE4605xlBzjAoESGJJCBt5z61Xv7MTJ5TR5RhgkMRxU0WCDkcEflU0EnnDaw5B65pDPKZr6bT7+6s4PMitJ5fuMMEgNjIbtnAPvms7WrtV1a5htbdESSTDuoGVQcDJXg9jmvQPGVlFGLTUFAEqTBMY4IOP8AP4Vm32n2ejNYarZ2yI2RHJHjiQMQPzp9Q6G94f0qxtdMimsWWXzAGaQclq2VkZCR0x15/SsOKZ7DxDDFbnZDcxMzRD7qsvcfXNbUgHmBh1IyaBEyIrMRnG7qBSvHGvIwQeMVFlpJGJbBXHOKefnI3Y656UAcrMVPxItsE4W2zz67TXVTfM8csedydx/KuYZMfEwAH7tsSM/7tdJfERafPMow6qSMcUAZ094NVlFrGjKquS+7uBVxoW2ZAxtFUNAXNp5rcvK3U9q00fdIyEdO9MByAOobJGRzQGKZVDuHr3p2PLcMvBqYKJdxYDcvGcdaQEBbcuAMetML+WxYsQeh96kkUIAcZwajuGIt93qOlAC7kKf6z5h0PrS5Ow859qQMDbBtgp4G4hc8GgBg3KoBI59RUTrg4DKMHipDEuWDZbj8qixtLexpiFDqWAwQe/fNPQfKSgBx+tRuAR0GAfSq5cq4UZGeOtAFouTlecdSopFlVeg5PQdKiVyoJPJFPkADIQMbhzzQA8zYBBU5PrVNy+/Jxg1bEhZgCOBRcKptiwUA4yKAIUjKRh1b5upNSIzZJyW9qjVvkzj8KDIzYIwPoKAJGAb+Djpg1BIhJwgH09KeXO3bk8+9JtZejfpTAi3SjgtgjsaKmU+YNzZz9aK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6" name="Picture 12" descr="https://timgsa.baidu.com/timg?image&amp;quality=80&amp;size=b9999_10000&amp;sec=1581262985966&amp;di=04dc0cd632ebc96c9cf936be1a5c84c1&amp;imgtype=0&amp;src=http%3A%2F%2Fbjby.bjwmb.gov.cn%2Fpxbd%2F2017%2F10%2F05%2FW020171030334077534261.jpg"/>
          <p:cNvPicPr>
            <a:picLocks noChangeAspect="1" noChangeArrowheads="1"/>
          </p:cNvPicPr>
          <p:nvPr/>
        </p:nvPicPr>
        <p:blipFill>
          <a:blip r:embed="rId5" cstate="print"/>
          <a:srcRect l="1121" r="23523"/>
          <a:stretch>
            <a:fillRect/>
          </a:stretch>
        </p:blipFill>
        <p:spPr bwMode="auto">
          <a:xfrm>
            <a:off x="1120654" y="3291645"/>
            <a:ext cx="1666508" cy="1472860"/>
          </a:xfrm>
          <a:prstGeom prst="rect">
            <a:avLst/>
          </a:prstGeom>
          <a:noFill/>
        </p:spPr>
      </p:pic>
      <p:pic>
        <p:nvPicPr>
          <p:cNvPr id="1038" name="Picture 14" descr="https://timgsa.baidu.com/timg?image&amp;quality=80&amp;size=b9999_10000&amp;sec=1581263087716&amp;di=402ad25cf8b636f3d34410253ffebdb4&amp;imgtype=0&amp;src=http%3A%2F%2Fheze.dzwww.com%2Fty%2F201902%2FW020190219578590013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7612" y="3190087"/>
            <a:ext cx="1101577" cy="161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76314" y="1542763"/>
          <a:ext cx="5790790" cy="2604046"/>
        </p:xfrm>
        <a:graphic>
          <a:graphicData uri="http://schemas.openxmlformats.org/drawingml/2006/table">
            <a:tbl>
              <a:tblPr/>
              <a:tblGrid>
                <a:gridCol w="1037664"/>
                <a:gridCol w="1920247"/>
                <a:gridCol w="2832879"/>
              </a:tblGrid>
              <a:tr h="210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when</a:t>
                      </a:r>
                      <a:endParaRPr lang="zh-CN" sz="2000" b="1" kern="100" dirty="0">
                        <a:solidFill>
                          <a:srgbClr val="0000CC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where</a:t>
                      </a:r>
                      <a:endParaRPr lang="zh-CN" sz="2000" b="1" kern="100" dirty="0">
                        <a:solidFill>
                          <a:srgbClr val="0000CC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CC"/>
                          </a:solidFill>
                          <a:latin typeface="Arial Narrow" pitchFamily="34" charset="0"/>
                          <a:ea typeface="等线"/>
                          <a:cs typeface="Times New Roman"/>
                        </a:rPr>
                        <a:t>what</a:t>
                      </a:r>
                      <a:endParaRPr lang="zh-CN" sz="2000" b="1" kern="100" dirty="0">
                        <a:solidFill>
                          <a:srgbClr val="0000CC"/>
                        </a:solidFill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1949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Chongqing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was born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Arial Narrow" pitchFamily="34" charset="0"/>
                          <a:ea typeface="等线"/>
                          <a:cs typeface="Times New Roman"/>
                        </a:rPr>
                        <a:t>1975</a:t>
                      </a:r>
                      <a:endParaRPr lang="zh-CN" sz="18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Arial Narrow" pitchFamily="34" charset="0"/>
                          <a:ea typeface="等线"/>
                          <a:cs typeface="Times New Roman"/>
                        </a:rPr>
                        <a:t>at </a:t>
                      </a: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an altitude of 8,600 meters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gave </a:t>
                      </a:r>
                      <a:r>
                        <a:rPr lang="en-US" sz="1800" b="1" kern="0" dirty="0" smtClean="0">
                          <a:latin typeface="Arial Narrow" pitchFamily="34" charset="0"/>
                          <a:ea typeface="等线"/>
                          <a:cs typeface="Times New Roman"/>
                        </a:rPr>
                        <a:t>his sleeping </a:t>
                      </a: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bag to a teammate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lost both of </a:t>
                      </a:r>
                      <a:r>
                        <a:rPr lang="en-US" sz="1800" b="1" kern="0" dirty="0" smtClean="0">
                          <a:latin typeface="Arial Narrow" pitchFamily="34" charset="0"/>
                          <a:ea typeface="等线"/>
                          <a:cs typeface="Times New Roman"/>
                        </a:rPr>
                        <a:t>his lower </a:t>
                      </a: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legs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Arial Narrow" pitchFamily="34" charset="0"/>
                          <a:ea typeface="等线"/>
                          <a:cs typeface="Times New Roman"/>
                        </a:rPr>
                        <a:t>1975-2018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 kern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 smtClean="0">
                          <a:latin typeface="Arial Narrow" pitchFamily="34" charset="0"/>
                          <a:ea typeface="等线"/>
                          <a:cs typeface="Times New Roman"/>
                        </a:rPr>
                        <a:t>kept training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>
                          <a:latin typeface="Arial Narrow" pitchFamily="34" charset="0"/>
                          <a:ea typeface="等线"/>
                          <a:cs typeface="Times New Roman"/>
                        </a:rPr>
                        <a:t>May 14th, 2018</a:t>
                      </a:r>
                      <a:endParaRPr lang="zh-CN" sz="1800" b="1" kern="10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the summit(=top) of </a:t>
                      </a:r>
                      <a:r>
                        <a:rPr lang="en-US" sz="1800" b="1" kern="0" dirty="0" err="1">
                          <a:latin typeface="Arial Narrow" pitchFamily="34" charset="0"/>
                          <a:ea typeface="等线"/>
                          <a:cs typeface="Times New Roman"/>
                        </a:rPr>
                        <a:t>Qomolangma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en-US" sz="1800" b="1" kern="0" dirty="0">
                          <a:latin typeface="Arial Narrow" pitchFamily="34" charset="0"/>
                          <a:ea typeface="等线"/>
                          <a:cs typeface="Times New Roman"/>
                        </a:rPr>
                        <a:t>succeeded</a:t>
                      </a:r>
                      <a:endParaRPr lang="zh-CN" sz="1800" b="1" kern="100" dirty="0">
                        <a:latin typeface="Arial Narrow" pitchFamily="34" charset="0"/>
                        <a:ea typeface="等线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sz="2200" dirty="0" smtClean="0">
                <a:solidFill>
                  <a:srgbClr val="0000CC"/>
                </a:solidFill>
              </a:rPr>
              <a:t>【</a:t>
            </a:r>
            <a:r>
              <a:rPr lang="en-US" altLang="zh-CN" sz="2200" dirty="0" smtClean="0">
                <a:solidFill>
                  <a:srgbClr val="0000CC"/>
                </a:solidFill>
              </a:rPr>
              <a:t>task 3</a:t>
            </a:r>
            <a:r>
              <a:rPr lang="zh-CN" altLang="zh-CN" sz="2200" dirty="0" smtClean="0">
                <a:solidFill>
                  <a:srgbClr val="0000CC"/>
                </a:solidFill>
              </a:rPr>
              <a:t>】</a:t>
            </a:r>
            <a:r>
              <a:rPr lang="en-US" altLang="zh-CN" sz="2200" dirty="0" smtClean="0">
                <a:solidFill>
                  <a:srgbClr val="0000CC"/>
                </a:solidFill>
              </a:rPr>
              <a:t>Writing </a:t>
            </a:r>
            <a:r>
              <a:rPr lang="zh-CN" altLang="zh-CN" sz="2200" dirty="0" smtClean="0">
                <a:solidFill>
                  <a:srgbClr val="0000CC"/>
                </a:solidFill>
              </a:rPr>
              <a:t/>
            </a:r>
            <a:br>
              <a:rPr lang="zh-CN" altLang="zh-CN" sz="2200" dirty="0" smtClean="0">
                <a:solidFill>
                  <a:srgbClr val="0000CC"/>
                </a:solidFill>
              </a:rPr>
            </a:br>
            <a:endParaRPr lang="zh-CN" altLang="en-US" dirty="0"/>
          </a:p>
        </p:txBody>
      </p:sp>
      <p:pic>
        <p:nvPicPr>
          <p:cNvPr id="43014" name="Picture 6" descr="https://ss2.bdstatic.com/70cFvnSh_Q1YnxGkpoWK1HF6hhy/it/u=2262614397,589213253&amp;fm=26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130" y="1124965"/>
            <a:ext cx="2163692" cy="1354472"/>
          </a:xfrm>
          <a:prstGeom prst="rect">
            <a:avLst/>
          </a:prstGeom>
          <a:noFill/>
        </p:spPr>
      </p:pic>
      <p:pic>
        <p:nvPicPr>
          <p:cNvPr id="11" name="img-5e15cc27a310cf3e97afc7c6" descr="https://img2.chinadaily.com.cn/images/202001/08/5e15cc27a310cf3e97afc7c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64" y="2646948"/>
            <a:ext cx="1292535" cy="216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1146</Words>
  <Application>Microsoft Office PowerPoint</Application>
  <PresentationFormat>全屏显示(16:9)</PresentationFormat>
  <Paragraphs>206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1_Office 主题​​</vt:lpstr>
      <vt:lpstr>必修（二）Unit 5  定语从句总复习+后缀</vt:lpstr>
      <vt:lpstr>【 Learning objectives 】  By the end of the class, you will be able to</vt:lpstr>
      <vt:lpstr>【 Learning objectives 】  By the end of the class, you will be able to</vt:lpstr>
      <vt:lpstr>【Learning strategy 】 </vt:lpstr>
      <vt:lpstr>【task 1】 Finish the following chart.</vt:lpstr>
      <vt:lpstr>【task 2】Match the sentence from column A to an appropriate word and a relative clause in columns B and C. </vt:lpstr>
      <vt:lpstr>【task 2】 </vt:lpstr>
      <vt:lpstr>【task 3】Writing  </vt:lpstr>
      <vt:lpstr>【task 3】Writing  </vt:lpstr>
      <vt:lpstr>【task 3】Writing  </vt:lpstr>
      <vt:lpstr>【task 4】Complete the Word Builder.  </vt:lpstr>
      <vt:lpstr>【task 5】</vt:lpstr>
      <vt:lpstr>【task 5】</vt:lpstr>
      <vt:lpstr>【task 5】</vt:lpstr>
      <vt:lpstr>【Homework】 Choose one explorer that you are interested in and introduce his  experience of exploration to your class. 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clw</cp:lastModifiedBy>
  <cp:revision>83</cp:revision>
  <dcterms:created xsi:type="dcterms:W3CDTF">2020-02-01T11:21:51Z</dcterms:created>
  <dcterms:modified xsi:type="dcterms:W3CDTF">2020-02-11T10:22:56Z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