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3"/>
  </p:notesMasterIdLst>
  <p:sldIdLst>
    <p:sldId id="265" r:id="rId2"/>
    <p:sldId id="273" r:id="rId3"/>
    <p:sldId id="274" r:id="rId4"/>
    <p:sldId id="289" r:id="rId5"/>
    <p:sldId id="272" r:id="rId6"/>
    <p:sldId id="276" r:id="rId7"/>
    <p:sldId id="275" r:id="rId8"/>
    <p:sldId id="278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88" r:id="rId18"/>
    <p:sldId id="285" r:id="rId19"/>
    <p:sldId id="290" r:id="rId20"/>
    <p:sldId id="286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0000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-75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image.baidu.com/search/detail?ct=503316480&amp;z=&amp;tn=baiduimagedetail&amp;ipn=d&amp;word=%E5%9B%BD%E5%AE%B6%E5%8D%9A%E7%89%A9%E9%A6%86&amp;step_word=&amp;ie=utf-8&amp;in=&amp;cl=2&amp;lm=-1&amp;st=-1&amp;hd=&amp;latest=&amp;copyright=&amp;cs=2117073522,2380151994&amp;os=1253564986,3193258638&amp;simid=4184785854,709610269&amp;pn=111&amp;rn=1&amp;di=146850&amp;ln=1458&amp;fr=&amp;fmq=1581156866470_R&amp;ic=&amp;s=undefined&amp;se=&amp;sme=&amp;tab=0&amp;width=&amp;height=&amp;face=undefined&amp;is=0,0&amp;istype=2&amp;ist=&amp;jit=&amp;bdtype=0&amp;spn=0&amp;pi=0&amp;gsm=3c&amp;objurl=http://b2-q.mafengwo.net/s5/M00/AA/0B/wKgB3FERNn2AeEDrAAiRCjDBauA19.jpeg&amp;rpstart=0&amp;rpnum=0&amp;adpicid=0&amp;force=undefin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1126728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必修（二）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5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定语从句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(2)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北京市三里屯一中   罗云屏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</a:rPr>
              <a:t>P83  Exercise 4 </a:t>
            </a:r>
            <a:endParaRPr lang="zh-CN" altLang="en-US" sz="2400" dirty="0" smtClean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635" y="714469"/>
            <a:ext cx="8525233" cy="4042179"/>
          </a:xfrm>
        </p:spPr>
        <p:txBody>
          <a:bodyPr>
            <a:noAutofit/>
          </a:bodyPr>
          <a:lstStyle/>
          <a:p>
            <a:r>
              <a:rPr lang="en-US" altLang="zh-CN" sz="2000" b="1" dirty="0" smtClean="0"/>
              <a:t>Maria: I’m very worried about my aunt and uncle in Indonesia. There have been news reports of a bad landslide near the place _________ they live.</a:t>
            </a:r>
          </a:p>
          <a:p>
            <a:r>
              <a:rPr lang="en-US" altLang="zh-CN" sz="2000" b="1" dirty="0" smtClean="0"/>
              <a:t>Bi Yu: Oh no! I’m very sorry to hear that. Have you tried to call or email them?</a:t>
            </a:r>
          </a:p>
          <a:p>
            <a:r>
              <a:rPr lang="en-US" altLang="zh-CN" sz="2000" b="1" dirty="0" err="1" smtClean="0"/>
              <a:t>Maria:I</a:t>
            </a:r>
            <a:r>
              <a:rPr lang="en-US" altLang="zh-CN" sz="2000" b="1" dirty="0" smtClean="0"/>
              <a:t> couldn’t reach them by phones and they are not online. The place ________ they live is quite remote, which is the reason _______ they have no Internet access. When I tried to call, the phone didn’t seem to connect.</a:t>
            </a:r>
          </a:p>
        </p:txBody>
      </p:sp>
      <p:sp>
        <p:nvSpPr>
          <p:cNvPr id="4" name="矩形 3"/>
          <p:cNvSpPr/>
          <p:nvPr/>
        </p:nvSpPr>
        <p:spPr>
          <a:xfrm>
            <a:off x="4293667" y="1458934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Arial Narrow" pitchFamily="34" charset="0"/>
              </a:rPr>
              <a:t>where</a:t>
            </a:r>
            <a:r>
              <a:rPr lang="en-US" altLang="zh-CN" sz="2400" b="1" dirty="0" smtClean="0">
                <a:latin typeface="Arial Narrow" pitchFamily="34" charset="0"/>
              </a:rPr>
              <a:t> </a:t>
            </a: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3106632" y="1616814"/>
            <a:ext cx="922229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78482" y="3452490"/>
            <a:ext cx="922229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01658" y="3275129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Arial Narrow" pitchFamily="34" charset="0"/>
              </a:rPr>
              <a:t>where</a:t>
            </a:r>
            <a:r>
              <a:rPr lang="en-US" altLang="zh-CN" sz="2400" b="1" dirty="0" smtClean="0">
                <a:latin typeface="Arial Narrow" pitchFamily="34" charset="0"/>
              </a:rPr>
              <a:t> </a:t>
            </a:r>
            <a:endParaRPr lang="zh-CN" altLang="en-US" sz="2400" dirty="0"/>
          </a:p>
        </p:txBody>
      </p:sp>
      <p:sp>
        <p:nvSpPr>
          <p:cNvPr id="8" name="椭圆 7"/>
          <p:cNvSpPr/>
          <p:nvPr/>
        </p:nvSpPr>
        <p:spPr>
          <a:xfrm>
            <a:off x="2324006" y="3879897"/>
            <a:ext cx="1051711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64061" y="3730037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Arial Narrow" pitchFamily="34" charset="0"/>
              </a:rPr>
              <a:t>why</a:t>
            </a:r>
            <a:r>
              <a:rPr lang="en-US" altLang="zh-CN" sz="2400" b="1" dirty="0" smtClean="0">
                <a:latin typeface="Arial Narrow" pitchFamily="34" charset="0"/>
              </a:rPr>
              <a:t> </a:t>
            </a:r>
            <a:endParaRPr lang="zh-CN" altLang="en-US" sz="2400" dirty="0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044903" y="1876927"/>
            <a:ext cx="2795908" cy="229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076648" y="3722920"/>
            <a:ext cx="2540381" cy="343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400928" y="4129702"/>
            <a:ext cx="5199932" cy="228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</a:rPr>
              <a:t>P83  Exercise 4 </a:t>
            </a:r>
            <a:endParaRPr lang="zh-CN" altLang="en-US" sz="2400" dirty="0" smtClean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 smtClean="0"/>
              <a:t>Bi Yu: Well, I’m sure they will get in touch with you as soon as they can. The bad weather is most likely the reason ___________ the phone lines are down. If I can do anything to help, please let me know. I remember the time __________ my sister was in Japan during an earthquake. I was so anxious until I heard from her. Wait --- is that your phone ringing?</a:t>
            </a:r>
          </a:p>
          <a:p>
            <a:r>
              <a:rPr lang="en-US" altLang="zh-CN" sz="2000" b="1" dirty="0" smtClean="0"/>
              <a:t>Maria: Oh, yes! It’s my aunt calling. What a relief!</a:t>
            </a:r>
            <a:endParaRPr lang="zh-CN" altLang="en-US" sz="20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2053501" y="1446329"/>
            <a:ext cx="67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Arial Narrow" pitchFamily="34" charset="0"/>
              </a:rPr>
              <a:t>why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211631" y="2257601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Arial Narrow" pitchFamily="34" charset="0"/>
              </a:rPr>
              <a:t>when</a:t>
            </a:r>
            <a:r>
              <a:rPr lang="en-US" altLang="zh-CN" sz="2400" b="1" dirty="0" smtClean="0">
                <a:latin typeface="Arial Narrow" pitchFamily="34" charset="0"/>
              </a:rPr>
              <a:t> </a:t>
            </a:r>
            <a:endParaRPr lang="zh-CN" altLang="en-US" sz="2400" dirty="0"/>
          </a:p>
        </p:txBody>
      </p:sp>
      <p:sp>
        <p:nvSpPr>
          <p:cNvPr id="6" name="椭圆 5"/>
          <p:cNvSpPr/>
          <p:nvPr/>
        </p:nvSpPr>
        <p:spPr>
          <a:xfrm>
            <a:off x="624689" y="1616814"/>
            <a:ext cx="1142234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215955" y="2393710"/>
            <a:ext cx="784725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796717" y="1883802"/>
            <a:ext cx="5353478" cy="917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68597" y="2669869"/>
            <a:ext cx="6267878" cy="3208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99815" y="3123632"/>
            <a:ext cx="1565250" cy="1145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4070" y="166398"/>
            <a:ext cx="8002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【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task 3</a:t>
            </a:r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】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Describe the following time, places and reasons in a sentence using relative clauses with “when,where,why”. 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8754" y="1487274"/>
          <a:ext cx="3066335" cy="3280238"/>
        </p:xfrm>
        <a:graphic>
          <a:graphicData uri="http://schemas.openxmlformats.org/drawingml/2006/table">
            <a:tbl>
              <a:tblPr/>
              <a:tblGrid>
                <a:gridCol w="3066335"/>
              </a:tblGrid>
              <a:tr h="537038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time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1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day (Sept. 1</a:t>
                      </a:r>
                      <a:r>
                        <a:rPr lang="en-US" sz="2000" b="1" kern="100" baseline="30000" dirty="0">
                          <a:latin typeface="Arial Narrow"/>
                          <a:ea typeface="宋体"/>
                          <a:cs typeface="Times New Roman"/>
                        </a:rPr>
                        <a:t>st</a:t>
                      </a: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, 2019)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day (Jan.25</a:t>
                      </a:r>
                      <a:r>
                        <a:rPr lang="en-US" sz="2000" b="1" kern="100" baseline="30000" dirty="0">
                          <a:latin typeface="Arial Narrow"/>
                          <a:ea typeface="宋体"/>
                          <a:cs typeface="Times New Roman"/>
                        </a:rPr>
                        <a:t>th</a:t>
                      </a: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, 2020)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days (June 24-26, 2019)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Arial Narrow"/>
                          <a:ea typeface="宋体"/>
                          <a:cs typeface="Times New Roman"/>
                        </a:rPr>
                        <a:t>the season (spring)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moment </a:t>
                      </a:r>
                      <a:r>
                        <a:rPr lang="en-US" sz="2000" b="1" kern="100" dirty="0" smtClean="0">
                          <a:latin typeface="Arial Narrow"/>
                          <a:ea typeface="宋体"/>
                          <a:cs typeface="Times New Roman"/>
                        </a:rPr>
                        <a:t>/ the day (May </a:t>
                      </a: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24</a:t>
                      </a:r>
                      <a:r>
                        <a:rPr lang="en-US" sz="2000" b="1" kern="100" baseline="30000" dirty="0">
                          <a:latin typeface="Arial Narrow"/>
                          <a:ea typeface="宋体"/>
                          <a:cs typeface="Times New Roman"/>
                        </a:rPr>
                        <a:t>th</a:t>
                      </a: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, 1960)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375718" y="1508502"/>
          <a:ext cx="2103807" cy="3228503"/>
        </p:xfrm>
        <a:graphic>
          <a:graphicData uri="http://schemas.openxmlformats.org/drawingml/2006/table">
            <a:tbl>
              <a:tblPr/>
              <a:tblGrid>
                <a:gridCol w="2103807"/>
              </a:tblGrid>
              <a:tr h="52294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places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561"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Forbidden City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National Museum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Beijing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Australia </a:t>
                      </a:r>
                      <a:endParaRPr lang="en-US" sz="2000" b="1" kern="100" dirty="0" smtClean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Antarctica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647095" y="1494149"/>
          <a:ext cx="3304400" cy="3284106"/>
        </p:xfrm>
        <a:graphic>
          <a:graphicData uri="http://schemas.openxmlformats.org/drawingml/2006/table">
            <a:tbl>
              <a:tblPr/>
              <a:tblGrid>
                <a:gridCol w="3304400"/>
              </a:tblGrid>
              <a:tr h="547351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reasons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55"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like / don’t like </a:t>
                      </a: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English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respect the explorer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survived the disaster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was moved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love reading the novel 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9694" y="716413"/>
            <a:ext cx="2034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【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task 3</a:t>
            </a:r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】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8754" y="1487274"/>
          <a:ext cx="3066335" cy="3280238"/>
        </p:xfrm>
        <a:graphic>
          <a:graphicData uri="http://schemas.openxmlformats.org/drawingml/2006/table">
            <a:tbl>
              <a:tblPr/>
              <a:tblGrid>
                <a:gridCol w="3066335"/>
              </a:tblGrid>
              <a:tr h="537038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time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1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day (Sept. 1</a:t>
                      </a:r>
                      <a:r>
                        <a:rPr lang="en-US" sz="2000" b="1" kern="100" baseline="30000" dirty="0">
                          <a:latin typeface="Arial Narrow"/>
                          <a:ea typeface="宋体"/>
                          <a:cs typeface="Times New Roman"/>
                        </a:rPr>
                        <a:t>st</a:t>
                      </a: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, 2019)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day (Jan.25</a:t>
                      </a:r>
                      <a:r>
                        <a:rPr lang="en-US" sz="2000" b="1" kern="100" baseline="30000" dirty="0">
                          <a:latin typeface="Arial Narrow"/>
                          <a:ea typeface="宋体"/>
                          <a:cs typeface="Times New Roman"/>
                        </a:rPr>
                        <a:t>th</a:t>
                      </a: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, 2020)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days (June 24-26, 2019)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Arial Narrow"/>
                          <a:ea typeface="宋体"/>
                          <a:cs typeface="Times New Roman"/>
                        </a:rPr>
                        <a:t>the season (spring)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the </a:t>
                      </a:r>
                      <a:r>
                        <a:rPr lang="en-US" sz="2000" b="1" kern="100" dirty="0" smtClean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moment /</a:t>
                      </a:r>
                      <a:r>
                        <a:rPr lang="en-US" sz="2000" b="1" kern="100" baseline="0" dirty="0" smtClean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 the day</a:t>
                      </a:r>
                      <a:r>
                        <a:rPr lang="en-US" sz="2000" b="1" kern="100" dirty="0" smtClean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b="1" kern="100" dirty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(May 24</a:t>
                      </a:r>
                      <a:r>
                        <a:rPr lang="en-US" sz="2000" b="1" kern="100" baseline="30000" dirty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th</a:t>
                      </a:r>
                      <a:r>
                        <a:rPr lang="en-US" sz="2000" b="1" kern="100" dirty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, 1960)</a:t>
                      </a:r>
                      <a:endParaRPr lang="zh-CN" sz="2000" b="1" kern="100" dirty="0">
                        <a:solidFill>
                          <a:srgbClr val="0000CC"/>
                        </a:solidFill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610903" y="1637689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Example: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483838" y="2201453"/>
            <a:ext cx="53989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b="1" dirty="0" smtClean="0"/>
              <a:t>May 24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, 1960 is the day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when</a:t>
            </a:r>
            <a:r>
              <a:rPr lang="en-US" altLang="zh-CN" sz="2400" b="1" dirty="0" smtClean="0"/>
              <a:t> Chinese climbers first reached the top of </a:t>
            </a:r>
            <a:r>
              <a:rPr lang="en-US" altLang="zh-CN" sz="2400" b="1" dirty="0" err="1" smtClean="0"/>
              <a:t>Qomolangma</a:t>
            </a:r>
            <a:r>
              <a:rPr lang="en-US" altLang="zh-CN" sz="2400" b="1" dirty="0" smtClean="0"/>
              <a:t>.</a:t>
            </a:r>
          </a:p>
          <a:p>
            <a:pPr>
              <a:buFont typeface="Wingdings" pitchFamily="2" charset="2"/>
              <a:buChar char="l"/>
            </a:pPr>
            <a:endParaRPr lang="en-US" altLang="zh-CN" sz="24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zh-CN" sz="2400" b="1" dirty="0" smtClean="0"/>
              <a:t>The climbers will never forget the moment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when</a:t>
            </a:r>
            <a:r>
              <a:rPr lang="en-US" altLang="zh-CN" sz="2400" b="1" dirty="0" smtClean="0"/>
              <a:t> they stood on the top of </a:t>
            </a:r>
            <a:r>
              <a:rPr lang="en-US" altLang="zh-CN" sz="2400" b="1" dirty="0" err="1" smtClean="0"/>
              <a:t>Qomolangma</a:t>
            </a:r>
            <a:r>
              <a:rPr lang="en-US" altLang="zh-CN" sz="2400" b="1" dirty="0" smtClean="0"/>
              <a:t>.</a:t>
            </a:r>
            <a:endParaRPr lang="zh-CN" altLang="en-US" sz="2400" dirty="0"/>
          </a:p>
        </p:txBody>
      </p:sp>
      <p:sp>
        <p:nvSpPr>
          <p:cNvPr id="10" name="椭圆 9"/>
          <p:cNvSpPr/>
          <p:nvPr/>
        </p:nvSpPr>
        <p:spPr>
          <a:xfrm>
            <a:off x="6729856" y="2283708"/>
            <a:ext cx="681597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457265" y="4105632"/>
            <a:ext cx="1334741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7437235" y="2606956"/>
            <a:ext cx="771949" cy="905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592287" y="2970081"/>
            <a:ext cx="4898570" cy="3094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592287" y="3327591"/>
            <a:ext cx="2863514" cy="2406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874508" y="4413872"/>
            <a:ext cx="3334466" cy="206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592287" y="4816073"/>
            <a:ext cx="2815388" cy="343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s://timgsa.baidu.com/timg?image&amp;quality=80&amp;size=b9999_10000&amp;sec=1581166241575&amp;di=90d63c5a29cc78ec82be9db065383528&amp;imgtype=0&amp;src=http%3A%2F%2Fn1.itc.cn%2Fimg7%2Fadapt%2Fwb%2Fcommon%2F2019%2F10%2F02%2F1569973304669543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8030" y="165002"/>
            <a:ext cx="2539703" cy="1693135"/>
          </a:xfrm>
          <a:prstGeom prst="rect">
            <a:avLst/>
          </a:prstGeom>
          <a:noFill/>
        </p:spPr>
      </p:pic>
      <p:pic>
        <p:nvPicPr>
          <p:cNvPr id="7172" name="Picture 4" descr="https://timgsa.baidu.com/timg?image&amp;quality=80&amp;size=b9999_10000&amp;sec=1581166300512&amp;di=f39f74b15a07a06841ff4961cfc06400&amp;imgtype=0&amp;src=http%3A%2F%2F09.imgmini.eastday.com%2Fmobile%2F20170707%2F20170707083240_d6715537aef08e68b5aedb2f00ed4a81_5.jpe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576722" y="202162"/>
            <a:ext cx="2060932" cy="1396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0945" y="613285"/>
            <a:ext cx="2227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【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task 3</a:t>
            </a:r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】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4448" y="1336020"/>
          <a:ext cx="3304400" cy="3284106"/>
        </p:xfrm>
        <a:graphic>
          <a:graphicData uri="http://schemas.openxmlformats.org/drawingml/2006/table">
            <a:tbl>
              <a:tblPr/>
              <a:tblGrid>
                <a:gridCol w="3304400"/>
              </a:tblGrid>
              <a:tr h="547351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reason</a:t>
                      </a:r>
                      <a:r>
                        <a:rPr lang="en-US" altLang="zh-CN" sz="20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s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55"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like / don’t like </a:t>
                      </a: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English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respect the explorer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survived the disaster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was moved</a:t>
                      </a:r>
                      <a:endParaRPr lang="zh-CN" sz="2000" b="1" kern="100" dirty="0">
                        <a:solidFill>
                          <a:srgbClr val="0000CC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love reading the novel 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099041" y="158956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Example: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745094" y="2112076"/>
            <a:ext cx="539890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b="1" dirty="0" smtClean="0"/>
              <a:t>The reason </a:t>
            </a:r>
            <a:r>
              <a:rPr lang="en-US" altLang="zh-CN" sz="2400" b="1" dirty="0" smtClean="0">
                <a:solidFill>
                  <a:srgbClr val="990000"/>
                </a:solidFill>
              </a:rPr>
              <a:t>why</a:t>
            </a:r>
            <a:r>
              <a:rPr lang="en-US" altLang="zh-CN" sz="2400" b="1" dirty="0" smtClean="0"/>
              <a:t> I was moved was that they were cheerful in spite of all the challenges. </a:t>
            </a:r>
            <a:endParaRPr lang="zh-CN" altLang="en-US" sz="2400" dirty="0"/>
          </a:p>
        </p:txBody>
      </p:sp>
      <p:sp>
        <p:nvSpPr>
          <p:cNvPr id="10" name="椭圆 9"/>
          <p:cNvSpPr/>
          <p:nvPr/>
        </p:nvSpPr>
        <p:spPr>
          <a:xfrm>
            <a:off x="4619173" y="2311208"/>
            <a:ext cx="1114734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764846" y="2681323"/>
            <a:ext cx="2457879" cy="344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4070" y="166398"/>
            <a:ext cx="8002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【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task 3</a:t>
            </a:r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】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Describe the following time, places and reasons in a sentence using relative clauses with “when,where,why”. 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8754" y="1487274"/>
          <a:ext cx="3066335" cy="3222229"/>
        </p:xfrm>
        <a:graphic>
          <a:graphicData uri="http://schemas.openxmlformats.org/drawingml/2006/table">
            <a:tbl>
              <a:tblPr/>
              <a:tblGrid>
                <a:gridCol w="3066335"/>
              </a:tblGrid>
              <a:tr h="537038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time (when)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1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day (Sept. 1</a:t>
                      </a:r>
                      <a:r>
                        <a:rPr lang="en-US" sz="2000" b="1" kern="100" baseline="30000" dirty="0">
                          <a:latin typeface="Arial Narrow"/>
                          <a:ea typeface="宋体"/>
                          <a:cs typeface="Times New Roman"/>
                        </a:rPr>
                        <a:t>st</a:t>
                      </a: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, 2019)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day (Jan.25</a:t>
                      </a:r>
                      <a:r>
                        <a:rPr lang="en-US" sz="2000" b="1" kern="100" baseline="30000" dirty="0">
                          <a:latin typeface="Arial Narrow"/>
                          <a:ea typeface="宋体"/>
                          <a:cs typeface="Times New Roman"/>
                        </a:rPr>
                        <a:t>th</a:t>
                      </a: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, 2020)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/>
                          <a:ea typeface="宋体"/>
                          <a:cs typeface="Times New Roman"/>
                        </a:rPr>
                        <a:t>the days (June 24-26, 2019)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Arial Narrow"/>
                          <a:ea typeface="宋体"/>
                          <a:cs typeface="Times New Roman"/>
                        </a:rPr>
                        <a:t>the season (spring)</a:t>
                      </a:r>
                      <a:endParaRPr lang="zh-CN" sz="2000" b="1" kern="100" dirty="0">
                        <a:latin typeface="等线"/>
                        <a:ea typeface="等线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the moment (May 24</a:t>
                      </a:r>
                      <a:r>
                        <a:rPr lang="en-US" sz="2000" b="1" kern="100" baseline="30000" dirty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th</a:t>
                      </a:r>
                      <a:r>
                        <a:rPr lang="en-US" sz="2000" b="1" kern="100" dirty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, 1960)</a:t>
                      </a:r>
                      <a:endParaRPr lang="zh-CN" sz="2000" b="1" kern="100" dirty="0">
                        <a:solidFill>
                          <a:srgbClr val="0000CC"/>
                        </a:solidFill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375718" y="1508502"/>
          <a:ext cx="2103807" cy="3228503"/>
        </p:xfrm>
        <a:graphic>
          <a:graphicData uri="http://schemas.openxmlformats.org/drawingml/2006/table">
            <a:tbl>
              <a:tblPr/>
              <a:tblGrid>
                <a:gridCol w="2103807"/>
              </a:tblGrid>
              <a:tr h="52294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places (where)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561"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Forbidden City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National Museum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Beijing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Australia </a:t>
                      </a:r>
                      <a:endParaRPr lang="en-US" sz="2000" b="1" kern="100" dirty="0" smtClean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Antarctica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647095" y="1494149"/>
          <a:ext cx="3304400" cy="3284106"/>
        </p:xfrm>
        <a:graphic>
          <a:graphicData uri="http://schemas.openxmlformats.org/drawingml/2006/table">
            <a:tbl>
              <a:tblPr/>
              <a:tblGrid>
                <a:gridCol w="3304400"/>
              </a:tblGrid>
              <a:tr h="547351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reasons (why)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755"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like / don’t like </a:t>
                      </a: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English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respect the explorer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survived the disaster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was moved</a:t>
                      </a:r>
                      <a:endParaRPr lang="zh-CN" sz="2000" b="1" kern="100" dirty="0">
                        <a:solidFill>
                          <a:srgbClr val="0000CC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why I love reading the novel 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5931" y="551408"/>
            <a:ext cx="194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【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task 3</a:t>
            </a:r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】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4380" y="1260996"/>
          <a:ext cx="2000679" cy="3266142"/>
        </p:xfrm>
        <a:graphic>
          <a:graphicData uri="http://schemas.openxmlformats.org/drawingml/2006/table">
            <a:tbl>
              <a:tblPr/>
              <a:tblGrid>
                <a:gridCol w="2000679"/>
              </a:tblGrid>
              <a:tr h="52294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places (where)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561"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Forbidden City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marR="0" indent="88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Australia </a:t>
                      </a: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Antarctica</a:t>
                      </a:r>
                    </a:p>
                    <a:p>
                      <a:pPr marL="0" marR="0" indent="88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Beijing</a:t>
                      </a:r>
                      <a:endParaRPr lang="zh-CN" altLang="zh-CN" sz="2000" b="1" kern="100" dirty="0" smtClean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National 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Museum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255062" y="235150"/>
            <a:ext cx="66895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Arial Narrow" pitchFamily="34" charset="0"/>
              </a:rPr>
              <a:t>Last month, I accompanied my foreign friend to the Forbidden City, </a:t>
            </a:r>
            <a:r>
              <a:rPr lang="en-US" altLang="zh-CN" sz="2400" b="1" dirty="0" smtClean="0">
                <a:solidFill>
                  <a:srgbClr val="990000"/>
                </a:solidFill>
                <a:latin typeface="Arial Narrow" pitchFamily="34" charset="0"/>
              </a:rPr>
              <a:t>where</a:t>
            </a:r>
            <a:r>
              <a:rPr lang="en-US" altLang="zh-CN" sz="2400" b="1" dirty="0" smtClean="0">
                <a:latin typeface="Arial Narrow" pitchFamily="34" charset="0"/>
              </a:rPr>
              <a:t> she was amazed by the splendid ancient buildings in Ming and Qing Dynasties. 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Arial Narrow" pitchFamily="34" charset="0"/>
              </a:rPr>
              <a:t>I went to Australia last winter vacation, </a:t>
            </a:r>
            <a:r>
              <a:rPr lang="en-US" altLang="zh-CN" sz="2400" b="1" dirty="0" smtClean="0">
                <a:solidFill>
                  <a:srgbClr val="990000"/>
                </a:solidFill>
                <a:latin typeface="Arial Narrow" pitchFamily="34" charset="0"/>
              </a:rPr>
              <a:t>where</a:t>
            </a:r>
            <a:r>
              <a:rPr lang="en-US" altLang="zh-CN" sz="2400" b="1" dirty="0" smtClean="0">
                <a:latin typeface="Arial Narrow" pitchFamily="34" charset="0"/>
              </a:rPr>
              <a:t> I saw the unique and cute animal -  koala bear. </a:t>
            </a: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Arial Narrow" pitchFamily="34" charset="0"/>
              </a:rPr>
              <a:t>In 1911, both Amundsen and Scott reached the Antarctica, </a:t>
            </a:r>
            <a:r>
              <a:rPr lang="en-US" altLang="zh-CN" sz="2400" b="1" dirty="0" smtClean="0">
                <a:solidFill>
                  <a:srgbClr val="990000"/>
                </a:solidFill>
                <a:latin typeface="Arial Narrow" pitchFamily="34" charset="0"/>
              </a:rPr>
              <a:t>where</a:t>
            </a:r>
            <a:r>
              <a:rPr lang="en-US" altLang="zh-CN" sz="2400" b="1" dirty="0" smtClean="0">
                <a:latin typeface="Arial Narrow" pitchFamily="34" charset="0"/>
              </a:rPr>
              <a:t> they had a race to the South Pole.</a:t>
            </a:r>
          </a:p>
        </p:txBody>
      </p:sp>
      <p:sp>
        <p:nvSpPr>
          <p:cNvPr id="10" name="椭圆 9"/>
          <p:cNvSpPr/>
          <p:nvPr/>
        </p:nvSpPr>
        <p:spPr>
          <a:xfrm>
            <a:off x="2542866" y="984297"/>
            <a:ext cx="1891629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4513563" y="1323479"/>
            <a:ext cx="3523532" cy="1718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643511" y="1883801"/>
            <a:ext cx="5187327" cy="1032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616009" y="2399440"/>
            <a:ext cx="1199720" cy="344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3630292" y="2635488"/>
            <a:ext cx="1168589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7306035" y="2956331"/>
            <a:ext cx="1384202" cy="458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610282" y="3504058"/>
            <a:ext cx="4890548" cy="22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2524533" y="4293553"/>
            <a:ext cx="1332448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4013966" y="4612109"/>
            <a:ext cx="4710647" cy="148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5931" y="551408"/>
            <a:ext cx="194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【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task 3</a:t>
            </a:r>
            <a:r>
              <a:rPr lang="zh-CN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】</a:t>
            </a:r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4380" y="1260996"/>
          <a:ext cx="2000679" cy="3266142"/>
        </p:xfrm>
        <a:graphic>
          <a:graphicData uri="http://schemas.openxmlformats.org/drawingml/2006/table">
            <a:tbl>
              <a:tblPr/>
              <a:tblGrid>
                <a:gridCol w="2000679"/>
              </a:tblGrid>
              <a:tr h="52294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places (where)</a:t>
                      </a:r>
                      <a:endParaRPr lang="zh-CN" sz="2000" b="1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561">
                <a:tc>
                  <a:txBody>
                    <a:bodyPr/>
                    <a:lstStyle/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Forbidden City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marR="0" indent="88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Australia </a:t>
                      </a: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Antarctica</a:t>
                      </a:r>
                    </a:p>
                    <a:p>
                      <a:pPr marL="0" marR="0" indent="88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Beijing</a:t>
                      </a:r>
                      <a:endParaRPr lang="zh-CN" altLang="zh-CN" sz="2000" b="1" kern="100" dirty="0" smtClean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National 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Museum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marL="0" indent="88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255063" y="1947071"/>
            <a:ext cx="6689558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Bef>
                <a:spcPts val="3000"/>
              </a:spcBef>
            </a:pPr>
            <a:r>
              <a:rPr lang="en-US" altLang="zh-CN" sz="2400" b="1" dirty="0" smtClean="0">
                <a:latin typeface="Arial Narrow" pitchFamily="34" charset="0"/>
              </a:rPr>
              <a:t>4. Beijing is the city </a:t>
            </a:r>
            <a:r>
              <a:rPr lang="en-US" altLang="zh-CN" sz="2400" b="1" dirty="0" smtClean="0">
                <a:solidFill>
                  <a:srgbClr val="990000"/>
                </a:solidFill>
                <a:latin typeface="Arial Narrow" pitchFamily="34" charset="0"/>
              </a:rPr>
              <a:t>where</a:t>
            </a:r>
            <a:r>
              <a:rPr lang="en-US" altLang="zh-CN" sz="2400" b="1" dirty="0" smtClean="0">
                <a:latin typeface="Arial Narrow" pitchFamily="34" charset="0"/>
              </a:rPr>
              <a:t> I live, I study and I grow up. </a:t>
            </a:r>
          </a:p>
          <a:p>
            <a:pPr marL="268288" indent="-268288">
              <a:spcBef>
                <a:spcPts val="3000"/>
              </a:spcBef>
            </a:pPr>
            <a:r>
              <a:rPr lang="en-US" altLang="zh-CN" sz="2400" b="1" dirty="0" smtClean="0">
                <a:latin typeface="Arial Narrow" pitchFamily="34" charset="0"/>
              </a:rPr>
              <a:t>5. National Museum is a place </a:t>
            </a:r>
            <a:r>
              <a:rPr lang="en-US" altLang="zh-CN" sz="2400" b="1" dirty="0" smtClean="0">
                <a:solidFill>
                  <a:srgbClr val="990000"/>
                </a:solidFill>
                <a:latin typeface="Arial Narrow" pitchFamily="34" charset="0"/>
              </a:rPr>
              <a:t>where</a:t>
            </a:r>
            <a:r>
              <a:rPr lang="en-US" altLang="zh-CN" sz="2400" b="1" dirty="0" smtClean="0">
                <a:latin typeface="Arial Narrow" pitchFamily="34" charset="0"/>
              </a:rPr>
              <a:t> you can admire countless collections of ancient Chinese art. </a:t>
            </a:r>
          </a:p>
        </p:txBody>
      </p:sp>
      <p:sp>
        <p:nvSpPr>
          <p:cNvPr id="28" name="椭圆 27"/>
          <p:cNvSpPr/>
          <p:nvPr/>
        </p:nvSpPr>
        <p:spPr>
          <a:xfrm>
            <a:off x="4167704" y="2045367"/>
            <a:ext cx="562425" cy="333447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4950137" y="2398181"/>
            <a:ext cx="3600864" cy="126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5177016" y="2795909"/>
            <a:ext cx="763147" cy="339177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5955060" y="3108735"/>
            <a:ext cx="2616672" cy="892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2627470" y="3471969"/>
            <a:ext cx="5230870" cy="2177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Picture 4" descr="https://timgsa.baidu.com/timg?image&amp;quality=80&amp;size=b9999_10000&amp;sec=1581166909117&amp;di=b4cc5e0897421408a61dcd9eea60e9df&amp;imgtype=0&amp;src=http%3A%2F%2Fpavo.elongstatic.com%2Fi%2FHotel795_325%2F0000cm9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078" y="306366"/>
            <a:ext cx="2502569" cy="1518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s://timgsa.baidu.com/timg?image&amp;quality=80&amp;size=b9999_10000&amp;sec=1581166977705&amp;di=09e5f8831bda51addb315d33565695e0&amp;imgtype=0&amp;src=http%3A%2F%2Fimg1.cache.netease.com%2Fcatchpic%2F5%2F54%2F5409FFF62F2456AB5C565600ED0CCF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910" y="163280"/>
            <a:ext cx="1328463" cy="1681110"/>
          </a:xfrm>
          <a:prstGeom prst="rect">
            <a:avLst/>
          </a:prstGeom>
          <a:noFill/>
        </p:spPr>
      </p:pic>
      <p:pic>
        <p:nvPicPr>
          <p:cNvPr id="41992" name="Picture 8" descr="https://ss2.bdstatic.com/70cFvnSh_Q1YnxGkpoWK1HF6hhy/it/u=2117073522,2380151994&amp;fm=26&amp;gp=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2696" y="523432"/>
            <a:ext cx="1760048" cy="1280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913" y="385011"/>
            <a:ext cx="8139178" cy="1794424"/>
          </a:xfrm>
        </p:spPr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task 4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r>
              <a:rPr lang="en-US" altLang="zh-CN" sz="2700" dirty="0" smtClean="0">
                <a:solidFill>
                  <a:srgbClr val="0000CC"/>
                </a:solidFill>
              </a:rPr>
              <a:t>Describe the journey to the South Pole in Amundsen’s and Scott’s tone respectively using “when, where, why” in 3 relative clauses. </a:t>
            </a:r>
            <a:r>
              <a:rPr lang="zh-CN" altLang="zh-CN" sz="2700" dirty="0" smtClean="0">
                <a:solidFill>
                  <a:srgbClr val="0000CC"/>
                </a:solidFill>
              </a:rPr>
              <a:t/>
            </a:r>
            <a:br>
              <a:rPr lang="zh-CN" altLang="zh-CN" sz="2700" dirty="0" smtClean="0">
                <a:solidFill>
                  <a:srgbClr val="0000CC"/>
                </a:solidFill>
              </a:rPr>
            </a:br>
            <a:endParaRPr lang="zh-CN" altLang="en-US" sz="2700" dirty="0" smtClean="0">
              <a:solidFill>
                <a:srgbClr val="0000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38773" y="2194217"/>
          <a:ext cx="7377076" cy="1222754"/>
        </p:xfrm>
        <a:graphic>
          <a:graphicData uri="http://schemas.openxmlformats.org/drawingml/2006/table">
            <a:tbl>
              <a:tblPr/>
              <a:tblGrid>
                <a:gridCol w="7377076"/>
              </a:tblGrid>
              <a:tr h="1222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the day (14 December, 1911)  / the day (17 January, 1912)  / 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  <a:p>
                      <a:pPr indent="666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the South Pole / 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Antarctica / Scott 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Arial Narrow"/>
                          <a:ea typeface="宋体"/>
                          <a:cs typeface="Times New Roman"/>
                        </a:rPr>
                        <a:t>/ the Norwegian flag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Arial Narrow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663" y="192506"/>
            <a:ext cx="8139178" cy="687518"/>
          </a:xfrm>
        </p:spPr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task 4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r>
              <a:rPr lang="en-US" altLang="zh-CN" sz="2700" dirty="0" smtClean="0">
                <a:solidFill>
                  <a:srgbClr val="0000CC"/>
                </a:solidFill>
              </a:rPr>
              <a:t> </a:t>
            </a:r>
            <a:r>
              <a:rPr lang="zh-CN" altLang="zh-CN" sz="2700" dirty="0" smtClean="0">
                <a:solidFill>
                  <a:srgbClr val="0000CC"/>
                </a:solidFill>
              </a:rPr>
              <a:t/>
            </a:r>
            <a:br>
              <a:rPr lang="zh-CN" altLang="zh-CN" sz="2700" dirty="0" smtClean="0">
                <a:solidFill>
                  <a:srgbClr val="0000CC"/>
                </a:solidFill>
              </a:rPr>
            </a:br>
            <a:endParaRPr lang="zh-CN" altLang="en-US" sz="2700" dirty="0" smtClean="0">
              <a:solidFill>
                <a:srgbClr val="0000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875" y="845648"/>
            <a:ext cx="827273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l"/>
            </a:pPr>
            <a:r>
              <a:rPr lang="en-US" altLang="zh-CN" sz="2400" b="1" dirty="0" smtClean="0">
                <a:solidFill>
                  <a:srgbClr val="0000CC"/>
                </a:solidFill>
              </a:rPr>
              <a:t>14 December, 1911</a:t>
            </a:r>
            <a:r>
              <a:rPr lang="en-US" altLang="zh-CN" sz="2400" b="1" dirty="0" smtClean="0"/>
              <a:t> is the day </a:t>
            </a:r>
            <a:r>
              <a:rPr lang="en-US" altLang="zh-CN" sz="2400" b="1" dirty="0" smtClean="0">
                <a:solidFill>
                  <a:srgbClr val="990000"/>
                </a:solidFill>
              </a:rPr>
              <a:t>when</a:t>
            </a:r>
            <a:r>
              <a:rPr lang="en-US" altLang="zh-CN" sz="2400" b="1" dirty="0" smtClean="0"/>
              <a:t> we set foot on the South Pole.</a:t>
            </a:r>
          </a:p>
          <a:p>
            <a:pPr>
              <a:spcBef>
                <a:spcPts val="1800"/>
              </a:spcBef>
              <a:buFont typeface="Wingdings" pitchFamily="2" charset="2"/>
              <a:buChar char="l"/>
            </a:pPr>
            <a:r>
              <a:rPr lang="en-US" altLang="zh-CN" sz="2400" b="1" dirty="0" smtClean="0"/>
              <a:t>We finally reached 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the South Pole</a:t>
            </a:r>
            <a:r>
              <a:rPr lang="en-US" altLang="zh-CN" sz="2400" b="1" dirty="0" smtClean="0"/>
              <a:t>, </a:t>
            </a:r>
            <a:r>
              <a:rPr lang="en-US" altLang="zh-CN" sz="2400" b="1" dirty="0" smtClean="0">
                <a:solidFill>
                  <a:srgbClr val="990000"/>
                </a:solidFill>
              </a:rPr>
              <a:t>where</a:t>
            </a:r>
            <a:r>
              <a:rPr lang="en-US" altLang="zh-CN" sz="2400" b="1" dirty="0" smtClean="0"/>
              <a:t> we saw many penguins. </a:t>
            </a:r>
            <a:endParaRPr lang="zh-CN" altLang="en-US" sz="2400" dirty="0" smtClean="0"/>
          </a:p>
          <a:p>
            <a:pPr>
              <a:spcBef>
                <a:spcPts val="1800"/>
              </a:spcBef>
              <a:buFont typeface="Wingdings" pitchFamily="2" charset="2"/>
              <a:buChar char="l"/>
            </a:pPr>
            <a:r>
              <a:rPr lang="en-US" altLang="zh-CN" sz="2400" b="1" dirty="0" smtClean="0"/>
              <a:t>The reason </a:t>
            </a:r>
            <a:r>
              <a:rPr lang="en-US" altLang="zh-CN" sz="2400" b="1" dirty="0" smtClean="0">
                <a:solidFill>
                  <a:srgbClr val="990000"/>
                </a:solidFill>
              </a:rPr>
              <a:t>why</a:t>
            </a:r>
            <a:r>
              <a:rPr lang="en-US" altLang="zh-CN" sz="2400" b="1" dirty="0" smtClean="0"/>
              <a:t> I respect 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Scott</a:t>
            </a:r>
            <a:r>
              <a:rPr lang="en-US" altLang="zh-CN" sz="2400" b="1" dirty="0" smtClean="0"/>
              <a:t> is that he is brave enough to face all the challenges.</a:t>
            </a:r>
          </a:p>
        </p:txBody>
      </p:sp>
      <p:sp>
        <p:nvSpPr>
          <p:cNvPr id="7" name="椭圆 6"/>
          <p:cNvSpPr/>
          <p:nvPr/>
        </p:nvSpPr>
        <p:spPr>
          <a:xfrm>
            <a:off x="4289165" y="922420"/>
            <a:ext cx="674721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856028" y="1878072"/>
            <a:ext cx="1719750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236580" y="2854349"/>
            <a:ext cx="1114734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001701" y="1265035"/>
            <a:ext cx="3310402" cy="1719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15951" y="1632862"/>
            <a:ext cx="1625980" cy="1030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744220" y="2220685"/>
            <a:ext cx="1983491" cy="344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36576" y="2612571"/>
            <a:ext cx="2230997" cy="1031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382253" y="3169461"/>
            <a:ext cx="2684760" cy="3094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373094" y="20765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In Amundsen’s tone: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pic>
        <p:nvPicPr>
          <p:cNvPr id="19" name="Picture 2" descr="https://timgsa.baidu.com/timg?image&amp;quality=80&amp;size=b9999_10000&amp;sec=1581167364791&amp;di=c8d15ec872b6a7b500b4944a711f8dbf&amp;imgtype=0&amp;src=http%3A%2F%2F5b0988e595225.cdn.sohucs.com%2Fimages%2F20180302%2F32d0fcf97a55402db2f571646fc71f9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524" y="3872429"/>
            <a:ext cx="1388788" cy="982314"/>
          </a:xfrm>
          <a:prstGeom prst="rect">
            <a:avLst/>
          </a:prstGeom>
          <a:noFill/>
        </p:spPr>
      </p:pic>
      <p:pic>
        <p:nvPicPr>
          <p:cNvPr id="20" name="Picture 6" descr="https://timgsa.baidu.com/timg?image&amp;quality=80&amp;size=b9999_10000&amp;sec=1581168987650&amp;di=5a6a26e590dadcff72f59346eba10a72&amp;imgtype=0&amp;src=http%3A%2F%2F5b0988e595225.cdn.sohucs.com%2Fimages%2F20180302%2F02d7c4a5e27b4b9cb381adde45ddc16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460" y="3680674"/>
            <a:ext cx="1863725" cy="135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" descr="https://ss0.bdstatic.com/70cFvHSh_Q1YnxGkpoWK1HF6hhy/it/u=1728016171,91469375&amp;fm=26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49" y="3788470"/>
            <a:ext cx="1655607" cy="1101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072529"/>
            <a:ext cx="8139178" cy="3684119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3600" b="1" dirty="0" smtClean="0">
                <a:solidFill>
                  <a:srgbClr val="990000"/>
                </a:solidFill>
              </a:rPr>
              <a:t>Identify</a:t>
            </a:r>
            <a:r>
              <a:rPr lang="en-US" altLang="zh-CN" sz="3600" b="1" dirty="0" smtClean="0"/>
              <a:t> the sentence patterns with “when, where, why”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3600" b="1" dirty="0" smtClean="0">
                <a:solidFill>
                  <a:srgbClr val="990000"/>
                </a:solidFill>
              </a:rPr>
              <a:t>Experience</a:t>
            </a:r>
            <a:r>
              <a:rPr lang="en-US" altLang="zh-CN" sz="3600" b="1" dirty="0" smtClean="0"/>
              <a:t> and </a:t>
            </a:r>
            <a:r>
              <a:rPr lang="en-US" altLang="zh-CN" sz="3600" b="1" dirty="0" smtClean="0">
                <a:solidFill>
                  <a:srgbClr val="990000"/>
                </a:solidFill>
              </a:rPr>
              <a:t>summarize</a:t>
            </a:r>
            <a:r>
              <a:rPr lang="en-US" altLang="zh-CN" sz="3600" b="1" dirty="0" smtClean="0"/>
              <a:t> the grammar rules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84914" y="387468"/>
            <a:ext cx="8139178" cy="331514"/>
          </a:xfrm>
        </p:spPr>
        <p:txBody>
          <a:bodyPr>
            <a:noAutofit/>
          </a:bodyPr>
          <a:lstStyle/>
          <a:p>
            <a:r>
              <a:rPr lang="zh-CN" altLang="zh-CN" sz="2400" dirty="0" smtClean="0">
                <a:solidFill>
                  <a:srgbClr val="0000CC"/>
                </a:solidFill>
              </a:rPr>
              <a:t>【 </a:t>
            </a:r>
            <a:r>
              <a:rPr lang="en-US" altLang="zh-CN" sz="2400" dirty="0" smtClean="0">
                <a:solidFill>
                  <a:srgbClr val="0000CC"/>
                </a:solidFill>
              </a:rPr>
              <a:t>Learning objectives</a:t>
            </a:r>
            <a:r>
              <a:rPr lang="zh-CN" altLang="zh-CN" sz="2400" dirty="0" smtClean="0">
                <a:solidFill>
                  <a:srgbClr val="0000CC"/>
                </a:solidFill>
              </a:rPr>
              <a:t> 】 </a:t>
            </a:r>
            <a:r>
              <a:rPr lang="en-US" altLang="zh-CN" sz="2400" dirty="0" smtClean="0">
                <a:solidFill>
                  <a:srgbClr val="0000CC"/>
                </a:solidFill>
              </a:rPr>
              <a:t/>
            </a:r>
            <a:br>
              <a:rPr lang="en-US" altLang="zh-CN" sz="2400" dirty="0" smtClean="0">
                <a:solidFill>
                  <a:srgbClr val="0000CC"/>
                </a:solidFill>
              </a:rPr>
            </a:br>
            <a:r>
              <a:rPr lang="en-US" altLang="zh-CN" sz="2400" dirty="0" smtClean="0">
                <a:solidFill>
                  <a:srgbClr val="0000CC"/>
                </a:solidFill>
              </a:rPr>
              <a:t>By the end of the class, you will be able to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663" y="192506"/>
            <a:ext cx="8139178" cy="687518"/>
          </a:xfrm>
        </p:spPr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task 4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r>
              <a:rPr lang="en-US" altLang="zh-CN" sz="2700" dirty="0" smtClean="0">
                <a:solidFill>
                  <a:srgbClr val="0000CC"/>
                </a:solidFill>
              </a:rPr>
              <a:t> </a:t>
            </a:r>
            <a:r>
              <a:rPr lang="zh-CN" altLang="zh-CN" sz="2700" dirty="0" smtClean="0">
                <a:solidFill>
                  <a:srgbClr val="0000CC"/>
                </a:solidFill>
              </a:rPr>
              <a:t/>
            </a:r>
            <a:br>
              <a:rPr lang="zh-CN" altLang="zh-CN" sz="2700" dirty="0" smtClean="0">
                <a:solidFill>
                  <a:srgbClr val="0000CC"/>
                </a:solidFill>
              </a:rPr>
            </a:br>
            <a:endParaRPr lang="zh-CN" altLang="en-US" sz="2700" dirty="0" smtClean="0">
              <a:solidFill>
                <a:srgbClr val="0000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875" y="845648"/>
            <a:ext cx="827273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l"/>
            </a:pPr>
            <a:r>
              <a:rPr lang="en-US" altLang="zh-CN" sz="2400" b="1" dirty="0" smtClean="0">
                <a:solidFill>
                  <a:schemeClr val="tx1"/>
                </a:solidFill>
              </a:rPr>
              <a:t>I will never forget the day -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17 January</a:t>
            </a:r>
            <a:r>
              <a:rPr lang="en-US" altLang="zh-CN" sz="2400" b="1" smtClean="0">
                <a:solidFill>
                  <a:srgbClr val="0000CC"/>
                </a:solidFill>
              </a:rPr>
              <a:t>, </a:t>
            </a:r>
            <a:r>
              <a:rPr lang="en-US" altLang="zh-CN" sz="2400" b="1" smtClean="0">
                <a:solidFill>
                  <a:srgbClr val="0000CC"/>
                </a:solidFill>
              </a:rPr>
              <a:t>1912, </a:t>
            </a:r>
            <a:r>
              <a:rPr lang="en-US" altLang="zh-CN" sz="2400" b="1" dirty="0" smtClean="0">
                <a:solidFill>
                  <a:srgbClr val="990000"/>
                </a:solidFill>
              </a:rPr>
              <a:t>when</a:t>
            </a:r>
            <a:r>
              <a:rPr lang="en-US" altLang="zh-CN" sz="2400" b="1" dirty="0" smtClean="0"/>
              <a:t> we finally reached the South Pole.</a:t>
            </a:r>
          </a:p>
          <a:p>
            <a:pPr>
              <a:spcBef>
                <a:spcPts val="1800"/>
              </a:spcBef>
              <a:buFont typeface="Wingdings" pitchFamily="2" charset="2"/>
              <a:buChar char="l"/>
            </a:pPr>
            <a:r>
              <a:rPr lang="en-US" altLang="zh-CN" sz="2400" b="1" dirty="0" smtClean="0"/>
              <a:t>Amundsen also arrives in 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Antarctica</a:t>
            </a:r>
            <a:r>
              <a:rPr lang="en-US" altLang="zh-CN" sz="2400" b="1" dirty="0" smtClean="0"/>
              <a:t>, </a:t>
            </a:r>
            <a:r>
              <a:rPr lang="en-US" altLang="zh-CN" sz="2400" b="1" dirty="0" smtClean="0">
                <a:solidFill>
                  <a:srgbClr val="990000"/>
                </a:solidFill>
              </a:rPr>
              <a:t>where</a:t>
            </a:r>
            <a:r>
              <a:rPr lang="en-US" altLang="zh-CN" sz="2400" b="1" dirty="0" smtClean="0"/>
              <a:t> we will have a race to the South Pole. </a:t>
            </a:r>
            <a:endParaRPr lang="zh-CN" altLang="en-US" sz="2400" dirty="0" smtClean="0"/>
          </a:p>
          <a:p>
            <a:pPr>
              <a:spcBef>
                <a:spcPts val="1800"/>
              </a:spcBef>
              <a:buFont typeface="Wingdings" pitchFamily="2" charset="2"/>
              <a:buChar char="l"/>
            </a:pPr>
            <a:r>
              <a:rPr lang="en-US" altLang="zh-CN" sz="2400" b="1" dirty="0" smtClean="0"/>
              <a:t>The reason </a:t>
            </a:r>
            <a:r>
              <a:rPr lang="en-US" altLang="zh-CN" sz="2400" b="1" dirty="0" smtClean="0">
                <a:solidFill>
                  <a:srgbClr val="990000"/>
                </a:solidFill>
              </a:rPr>
              <a:t>why</a:t>
            </a:r>
            <a:r>
              <a:rPr lang="en-US" altLang="zh-CN" sz="2400" b="1" dirty="0" smtClean="0"/>
              <a:t> we feel disappointed is that we see 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the Norwegian flag</a:t>
            </a:r>
            <a:r>
              <a:rPr lang="en-US" altLang="zh-CN" sz="2400" b="1" dirty="0" smtClean="0"/>
              <a:t>.</a:t>
            </a:r>
          </a:p>
        </p:txBody>
      </p:sp>
      <p:sp>
        <p:nvSpPr>
          <p:cNvPr id="7" name="椭圆 6"/>
          <p:cNvSpPr/>
          <p:nvPr/>
        </p:nvSpPr>
        <p:spPr>
          <a:xfrm>
            <a:off x="4510123" y="922420"/>
            <a:ext cx="2481943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378542" y="1891822"/>
            <a:ext cx="1630372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236580" y="2854349"/>
            <a:ext cx="1114734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7157071" y="1258159"/>
            <a:ext cx="1155032" cy="687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15951" y="1615669"/>
            <a:ext cx="4369180" cy="1719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180794" y="2213811"/>
            <a:ext cx="1711922" cy="687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26262" y="2564445"/>
            <a:ext cx="4269491" cy="4125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382253" y="3162586"/>
            <a:ext cx="3544159" cy="3781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88702" y="145773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In Scott’s tone: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pic>
        <p:nvPicPr>
          <p:cNvPr id="26" name="Picture 2" descr="https://ss0.bdstatic.com/70cFvHSh_Q1YnxGkpoWK1HF6hhy/it/u=706070147,3208861207&amp;fm=26&amp;gp=0.jpg"/>
          <p:cNvPicPr>
            <a:picLocks noChangeAspect="1" noChangeArrowheads="1"/>
          </p:cNvPicPr>
          <p:nvPr/>
        </p:nvPicPr>
        <p:blipFill>
          <a:blip r:embed="rId2" cstate="print"/>
          <a:srcRect l="7586" t="22371" r="8567"/>
          <a:stretch>
            <a:fillRect/>
          </a:stretch>
        </p:blipFill>
        <p:spPr bwMode="auto">
          <a:xfrm>
            <a:off x="3210712" y="3738433"/>
            <a:ext cx="1698171" cy="1179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https://timgsa.baidu.com/timg?image&amp;quality=80&amp;size=b9999_10000&amp;sec=1581419719512&amp;di=4cd29de094cfa2163b846b887d06fba9&amp;imgtype=0&amp;src=http%3A%2F%2Fimg.mp.itc.cn%2Fupload%2F20170814%2F0fc3b973bc004d6f9048b7e5249352fc_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8905" y="3729065"/>
            <a:ext cx="1486020" cy="112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539" y="935024"/>
            <a:ext cx="8139178" cy="3938501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buNone/>
            </a:pPr>
            <a:r>
              <a:rPr lang="en-US" altLang="zh-CN" sz="3600" b="1" dirty="0" smtClean="0"/>
              <a:t>3. </a:t>
            </a:r>
            <a:r>
              <a:rPr lang="en-US" altLang="zh-CN" sz="3600" b="1" dirty="0" smtClean="0">
                <a:solidFill>
                  <a:srgbClr val="990000"/>
                </a:solidFill>
              </a:rPr>
              <a:t>Apply</a:t>
            </a:r>
            <a:r>
              <a:rPr lang="en-US" altLang="zh-CN" sz="3600" b="1" dirty="0" smtClean="0"/>
              <a:t> grammar rules through writing sentences concerning place, time and reason</a:t>
            </a:r>
          </a:p>
          <a:p>
            <a:pPr marL="228600" indent="-228600">
              <a:lnSpc>
                <a:spcPct val="100000"/>
              </a:lnSpc>
              <a:buNone/>
            </a:pPr>
            <a:r>
              <a:rPr lang="en-US" altLang="zh-CN" sz="3600" b="1" dirty="0" smtClean="0"/>
              <a:t>4. </a:t>
            </a:r>
            <a:r>
              <a:rPr lang="en-US" altLang="zh-CN" sz="3600" b="1" dirty="0" smtClean="0">
                <a:solidFill>
                  <a:srgbClr val="990000"/>
                </a:solidFill>
              </a:rPr>
              <a:t>Describe</a:t>
            </a:r>
            <a:r>
              <a:rPr lang="en-US" altLang="zh-CN" sz="3600" b="1" dirty="0" smtClean="0"/>
              <a:t> the journey to the South Pole using relative clauses with “when, where, why”</a:t>
            </a:r>
            <a:endParaRPr lang="zh-CN" altLang="en-US" sz="3600" b="1" dirty="0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91789" y="298091"/>
            <a:ext cx="8139178" cy="331514"/>
          </a:xfrm>
        </p:spPr>
        <p:txBody>
          <a:bodyPr>
            <a:noAutofit/>
          </a:bodyPr>
          <a:lstStyle/>
          <a:p>
            <a:r>
              <a:rPr lang="zh-CN" altLang="zh-CN" sz="2400" dirty="0" smtClean="0">
                <a:solidFill>
                  <a:srgbClr val="0000CC"/>
                </a:solidFill>
              </a:rPr>
              <a:t>【 </a:t>
            </a:r>
            <a:r>
              <a:rPr lang="en-US" altLang="zh-CN" sz="2400" dirty="0" smtClean="0">
                <a:solidFill>
                  <a:srgbClr val="0000CC"/>
                </a:solidFill>
              </a:rPr>
              <a:t>Learning objectives</a:t>
            </a:r>
            <a:r>
              <a:rPr lang="zh-CN" altLang="zh-CN" sz="2400" dirty="0" smtClean="0">
                <a:solidFill>
                  <a:srgbClr val="0000CC"/>
                </a:solidFill>
              </a:rPr>
              <a:t> 】 </a:t>
            </a:r>
            <a:r>
              <a:rPr lang="en-US" altLang="zh-CN" sz="2400" dirty="0" smtClean="0">
                <a:solidFill>
                  <a:srgbClr val="0000CC"/>
                </a:solidFill>
              </a:rPr>
              <a:t/>
            </a:r>
            <a:br>
              <a:rPr lang="en-US" altLang="zh-CN" sz="2400" dirty="0" smtClean="0">
                <a:solidFill>
                  <a:srgbClr val="0000CC"/>
                </a:solidFill>
              </a:rPr>
            </a:br>
            <a:r>
              <a:rPr lang="en-US" altLang="zh-CN" sz="2400" dirty="0" smtClean="0">
                <a:solidFill>
                  <a:srgbClr val="0000CC"/>
                </a:solidFill>
              </a:rPr>
              <a:t>By the end of the class, you will be able to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23037" y="495014"/>
            <a:ext cx="8139178" cy="457725"/>
          </a:xfrm>
        </p:spPr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Learning strategy 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br>
              <a:rPr lang="zh-CN" altLang="zh-CN" sz="2700" dirty="0" smtClean="0">
                <a:solidFill>
                  <a:srgbClr val="0000CC"/>
                </a:solidFill>
              </a:rPr>
            </a:br>
            <a:endParaRPr lang="zh-CN" altLang="en-US" sz="2700" dirty="0" smtClean="0">
              <a:solidFill>
                <a:srgbClr val="0000CC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57414" y="1690747"/>
            <a:ext cx="8139178" cy="1719348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zh-CN" sz="6000" b="1" dirty="0" smtClean="0"/>
              <a:t>meaning &gt;form</a:t>
            </a:r>
          </a:p>
          <a:p>
            <a:pPr marL="514350" indent="-514350"/>
            <a:endParaRPr lang="en-US" altLang="zh-CN" sz="6000" b="1" dirty="0" smtClean="0"/>
          </a:p>
          <a:p>
            <a:endParaRPr lang="zh-CN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6788" y="309384"/>
            <a:ext cx="8139178" cy="1546916"/>
          </a:xfrm>
        </p:spPr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task 1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r>
              <a:rPr lang="en-US" altLang="zh-CN" sz="2700" dirty="0" smtClean="0">
                <a:solidFill>
                  <a:srgbClr val="0000CC"/>
                </a:solidFill>
              </a:rPr>
              <a:t>  P33  Exercise 9</a:t>
            </a:r>
            <a:br>
              <a:rPr lang="en-US" altLang="zh-CN" sz="2700" dirty="0" smtClean="0">
                <a:solidFill>
                  <a:srgbClr val="0000CC"/>
                </a:solidFill>
              </a:rPr>
            </a:br>
            <a:r>
              <a:rPr lang="en-US" altLang="zh-CN" sz="2700" dirty="0" smtClean="0">
                <a:solidFill>
                  <a:srgbClr val="0000CC"/>
                </a:solidFill>
              </a:rPr>
              <a:t>Read the sentences below. Underline the relative clauses and circle the words that the relative clauses refer to. </a:t>
            </a:r>
            <a:r>
              <a:rPr lang="zh-CN" altLang="zh-CN" sz="2700" dirty="0" smtClean="0">
                <a:solidFill>
                  <a:srgbClr val="0000CC"/>
                </a:solidFill>
              </a:rPr>
              <a:t/>
            </a:r>
            <a:br>
              <a:rPr lang="zh-CN" altLang="zh-CN" sz="2700" dirty="0" smtClean="0">
                <a:solidFill>
                  <a:srgbClr val="0000CC"/>
                </a:solidFill>
              </a:rPr>
            </a:br>
            <a:endParaRPr lang="zh-CN" altLang="en-US" sz="2700" dirty="0" smtClean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2172559"/>
            <a:ext cx="8139178" cy="258408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altLang="zh-CN" sz="3600" b="1" dirty="0" smtClean="0"/>
              <a:t>1. That was the day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when</a:t>
            </a:r>
            <a:r>
              <a:rPr lang="en-US" altLang="zh-CN" sz="3600" b="1" dirty="0" smtClean="0"/>
              <a:t> it took only six hours to break my body and soul. </a:t>
            </a:r>
            <a:endParaRPr lang="zh-CN" altLang="zh-CN" sz="3600" b="1" dirty="0" smtClean="0"/>
          </a:p>
          <a:p>
            <a:endParaRPr lang="zh-CN" altLang="en-US" sz="3600" b="1" dirty="0" smtClean="0"/>
          </a:p>
        </p:txBody>
      </p:sp>
      <p:sp>
        <p:nvSpPr>
          <p:cNvPr id="4" name="椭圆 3"/>
          <p:cNvSpPr/>
          <p:nvPr/>
        </p:nvSpPr>
        <p:spPr>
          <a:xfrm>
            <a:off x="4184891" y="2275477"/>
            <a:ext cx="1065286" cy="715019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299248" y="2860079"/>
            <a:ext cx="2840974" cy="1626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826169" y="3588848"/>
            <a:ext cx="7437807" cy="1489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84918" y="4346266"/>
            <a:ext cx="1985783" cy="572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6788" y="309384"/>
            <a:ext cx="8139178" cy="1546916"/>
          </a:xfrm>
        </p:spPr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task 1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r>
              <a:rPr lang="en-US" altLang="zh-CN" sz="2700" dirty="0" smtClean="0">
                <a:solidFill>
                  <a:srgbClr val="0000CC"/>
                </a:solidFill>
              </a:rPr>
              <a:t/>
            </a:r>
            <a:br>
              <a:rPr lang="en-US" altLang="zh-CN" sz="2700" dirty="0" smtClean="0">
                <a:solidFill>
                  <a:srgbClr val="0000CC"/>
                </a:solidFill>
              </a:rPr>
            </a:br>
            <a:r>
              <a:rPr lang="en-US" altLang="zh-CN" sz="2700" dirty="0" smtClean="0">
                <a:solidFill>
                  <a:srgbClr val="0000CC"/>
                </a:solidFill>
              </a:rPr>
              <a:t>Read the sentences below. Underline the relative clauses and circle the words that the relative clauses refer to. </a:t>
            </a:r>
            <a:r>
              <a:rPr lang="zh-CN" altLang="zh-CN" sz="2700" dirty="0" smtClean="0">
                <a:solidFill>
                  <a:srgbClr val="0000CC"/>
                </a:solidFill>
              </a:rPr>
              <a:t/>
            </a:r>
            <a:br>
              <a:rPr lang="zh-CN" altLang="zh-CN" sz="2700" dirty="0" smtClean="0">
                <a:solidFill>
                  <a:srgbClr val="0000CC"/>
                </a:solidFill>
              </a:rPr>
            </a:br>
            <a:endParaRPr lang="zh-CN" altLang="en-US" sz="2700" dirty="0" smtClean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2172559"/>
            <a:ext cx="8373456" cy="258408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altLang="zh-CN" sz="3600" b="1" dirty="0" smtClean="0"/>
              <a:t>2. The waves soon carried me to an area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where</a:t>
            </a:r>
            <a:r>
              <a:rPr lang="en-US" altLang="zh-CN" sz="3600" b="1" dirty="0" smtClean="0"/>
              <a:t> the other fishermen were. </a:t>
            </a:r>
            <a:endParaRPr lang="zh-CN" altLang="zh-CN" sz="3600" b="1" dirty="0" smtClean="0"/>
          </a:p>
        </p:txBody>
      </p:sp>
      <p:sp>
        <p:nvSpPr>
          <p:cNvPr id="4" name="椭圆 3"/>
          <p:cNvSpPr/>
          <p:nvPr/>
        </p:nvSpPr>
        <p:spPr>
          <a:xfrm>
            <a:off x="1421065" y="3017996"/>
            <a:ext cx="1150255" cy="715019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682470" y="3554472"/>
            <a:ext cx="3848959" cy="3552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64292" y="4317618"/>
            <a:ext cx="3622078" cy="80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6788" y="226881"/>
            <a:ext cx="8139178" cy="1629419"/>
          </a:xfrm>
        </p:spPr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task 1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r>
              <a:rPr lang="en-US" altLang="zh-CN" sz="2700" dirty="0" smtClean="0">
                <a:solidFill>
                  <a:srgbClr val="0000CC"/>
                </a:solidFill>
              </a:rPr>
              <a:t/>
            </a:r>
            <a:br>
              <a:rPr lang="en-US" altLang="zh-CN" sz="2700" dirty="0" smtClean="0">
                <a:solidFill>
                  <a:srgbClr val="0000CC"/>
                </a:solidFill>
              </a:rPr>
            </a:br>
            <a:r>
              <a:rPr lang="en-US" altLang="zh-CN" sz="2700" dirty="0" smtClean="0">
                <a:solidFill>
                  <a:srgbClr val="0000CC"/>
                </a:solidFill>
              </a:rPr>
              <a:t>Read the sentences below. Underline the relative clauses and circle the words that the relative clauses refer to. </a:t>
            </a:r>
            <a:r>
              <a:rPr lang="zh-CN" altLang="zh-CN" sz="2700" dirty="0" smtClean="0">
                <a:solidFill>
                  <a:srgbClr val="0000CC"/>
                </a:solidFill>
              </a:rPr>
              <a:t/>
            </a:r>
            <a:br>
              <a:rPr lang="zh-CN" altLang="zh-CN" sz="2700" dirty="0" smtClean="0">
                <a:solidFill>
                  <a:srgbClr val="0000CC"/>
                </a:solidFill>
              </a:rPr>
            </a:br>
            <a:endParaRPr lang="zh-CN" altLang="en-US" sz="2700" dirty="0" smtClean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2172559"/>
            <a:ext cx="8139178" cy="258408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altLang="zh-CN" sz="3600" b="1" dirty="0" smtClean="0"/>
              <a:t>3. The reason 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why</a:t>
            </a:r>
            <a:r>
              <a:rPr lang="en-US" altLang="zh-CN" sz="3600" b="1" dirty="0" smtClean="0"/>
              <a:t> I’m here to tell the story is that I made the right decision. </a:t>
            </a:r>
            <a:endParaRPr lang="zh-CN" altLang="zh-CN" sz="3600" b="1" dirty="0" smtClean="0"/>
          </a:p>
          <a:p>
            <a:endParaRPr lang="zh-CN" altLang="en-US" sz="3600" b="1" dirty="0" smtClean="0"/>
          </a:p>
        </p:txBody>
      </p:sp>
      <p:sp>
        <p:nvSpPr>
          <p:cNvPr id="4" name="椭圆 3"/>
          <p:cNvSpPr/>
          <p:nvPr/>
        </p:nvSpPr>
        <p:spPr>
          <a:xfrm>
            <a:off x="2053581" y="2254850"/>
            <a:ext cx="1769023" cy="715019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947504" y="2848322"/>
            <a:ext cx="4534063" cy="2665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50541" y="3609474"/>
            <a:ext cx="2068286" cy="802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162" y="215589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task 1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384" y="611342"/>
            <a:ext cx="8325332" cy="4242541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altLang="zh-CN" sz="1800" b="1" dirty="0" smtClean="0">
                <a:latin typeface="Arial Narrow" pitchFamily="34" charset="0"/>
              </a:rPr>
              <a:t>That was the day </a:t>
            </a:r>
            <a:r>
              <a:rPr lang="en-US" altLang="zh-CN" sz="1800" b="1" dirty="0" smtClean="0">
                <a:solidFill>
                  <a:srgbClr val="C00000"/>
                </a:solidFill>
                <a:latin typeface="Arial Narrow" pitchFamily="34" charset="0"/>
              </a:rPr>
              <a:t>when</a:t>
            </a:r>
            <a:r>
              <a:rPr lang="en-US" altLang="zh-CN" sz="1800" b="1" dirty="0" smtClean="0">
                <a:latin typeface="Arial Narrow" pitchFamily="34" charset="0"/>
              </a:rPr>
              <a:t> it took only six hours to break my body and soul. </a:t>
            </a:r>
            <a:endParaRPr lang="zh-CN" altLang="zh-CN" sz="18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800" b="1" dirty="0" smtClean="0">
                <a:solidFill>
                  <a:srgbClr val="0000CC"/>
                </a:solidFill>
                <a:latin typeface="Arial Narrow" pitchFamily="34" charset="0"/>
              </a:rPr>
              <a:t>I’ll never forget the moment </a:t>
            </a:r>
            <a:r>
              <a:rPr lang="en-US" altLang="zh-CN" sz="1800" b="1" dirty="0" smtClean="0">
                <a:solidFill>
                  <a:srgbClr val="990000"/>
                </a:solidFill>
                <a:latin typeface="Arial Narrow" pitchFamily="34" charset="0"/>
              </a:rPr>
              <a:t>when</a:t>
            </a:r>
            <a:r>
              <a:rPr lang="en-US" altLang="zh-CN" sz="1800" b="1" dirty="0" smtClean="0">
                <a:solidFill>
                  <a:srgbClr val="0000CC"/>
                </a:solidFill>
                <a:latin typeface="Arial Narrow" pitchFamily="34" charset="0"/>
              </a:rPr>
              <a:t> I first met the great explorer to Antarctica. </a:t>
            </a:r>
            <a:endParaRPr lang="zh-CN" altLang="zh-CN" sz="18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800" b="1" dirty="0" smtClean="0">
                <a:latin typeface="Arial Narrow" pitchFamily="34" charset="0"/>
              </a:rPr>
              <a:t>The waves soon carried me to an area </a:t>
            </a:r>
            <a:r>
              <a:rPr lang="en-US" altLang="zh-CN" sz="1800" b="1" dirty="0" smtClean="0">
                <a:solidFill>
                  <a:srgbClr val="C00000"/>
                </a:solidFill>
                <a:latin typeface="Arial Narrow" pitchFamily="34" charset="0"/>
              </a:rPr>
              <a:t>where</a:t>
            </a:r>
            <a:r>
              <a:rPr lang="en-US" altLang="zh-CN" sz="1800" b="1" dirty="0" smtClean="0">
                <a:latin typeface="Arial Narrow" pitchFamily="34" charset="0"/>
              </a:rPr>
              <a:t> the other fishermen were. </a:t>
            </a:r>
            <a:endParaRPr lang="zh-CN" altLang="zh-CN" sz="18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800" b="1" dirty="0" smtClean="0">
                <a:solidFill>
                  <a:srgbClr val="0000CC"/>
                </a:solidFill>
                <a:latin typeface="Arial Narrow" pitchFamily="34" charset="0"/>
              </a:rPr>
              <a:t>My brothers and I went back from the islands </a:t>
            </a:r>
            <a:r>
              <a:rPr lang="en-US" altLang="zh-CN" sz="1800" b="1" dirty="0" smtClean="0">
                <a:solidFill>
                  <a:srgbClr val="990000"/>
                </a:solidFill>
                <a:latin typeface="Arial Narrow" pitchFamily="34" charset="0"/>
              </a:rPr>
              <a:t>where</a:t>
            </a:r>
            <a:r>
              <a:rPr lang="en-US" altLang="zh-CN" sz="1800" b="1" dirty="0" smtClean="0">
                <a:solidFill>
                  <a:srgbClr val="0000CC"/>
                </a:solidFill>
                <a:latin typeface="Arial Narrow" pitchFamily="34" charset="0"/>
              </a:rPr>
              <a:t> we often got more fish than others. </a:t>
            </a:r>
            <a:endParaRPr lang="zh-CN" altLang="zh-CN" sz="18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800" b="1" dirty="0" smtClean="0">
                <a:latin typeface="Arial Narrow" pitchFamily="34" charset="0"/>
              </a:rPr>
              <a:t>The reason </a:t>
            </a:r>
            <a:r>
              <a:rPr lang="en-US" altLang="zh-CN" sz="1800" b="1" dirty="0" smtClean="0">
                <a:solidFill>
                  <a:srgbClr val="C00000"/>
                </a:solidFill>
                <a:latin typeface="Arial Narrow" pitchFamily="34" charset="0"/>
              </a:rPr>
              <a:t>why</a:t>
            </a:r>
            <a:r>
              <a:rPr lang="en-US" altLang="zh-CN" sz="1800" b="1" dirty="0" smtClean="0">
                <a:latin typeface="Arial Narrow" pitchFamily="34" charset="0"/>
              </a:rPr>
              <a:t> I’m here to tell the story is that I made the right decision. </a:t>
            </a:r>
            <a:endParaRPr lang="zh-CN" altLang="zh-CN" sz="1800" b="1" dirty="0" smtClean="0">
              <a:latin typeface="Arial Narrow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800" b="1" dirty="0" smtClean="0">
                <a:solidFill>
                  <a:srgbClr val="0000CC"/>
                </a:solidFill>
                <a:latin typeface="Arial Narrow" pitchFamily="34" charset="0"/>
              </a:rPr>
              <a:t>The reason </a:t>
            </a:r>
            <a:r>
              <a:rPr lang="en-US" altLang="zh-CN" sz="1800" b="1" dirty="0" smtClean="0">
                <a:solidFill>
                  <a:srgbClr val="990000"/>
                </a:solidFill>
                <a:latin typeface="Arial Narrow" pitchFamily="34" charset="0"/>
              </a:rPr>
              <a:t>why</a:t>
            </a:r>
            <a:r>
              <a:rPr lang="en-US" altLang="zh-CN" sz="1800" b="1" dirty="0" smtClean="0">
                <a:solidFill>
                  <a:srgbClr val="0000CC"/>
                </a:solidFill>
                <a:latin typeface="Arial Narrow" pitchFamily="34" charset="0"/>
              </a:rPr>
              <a:t> we suffer from the novel </a:t>
            </a:r>
            <a:r>
              <a:rPr lang="en-US" altLang="zh-CN" sz="1800" b="1" dirty="0" err="1" smtClean="0">
                <a:solidFill>
                  <a:srgbClr val="0000CC"/>
                </a:solidFill>
                <a:latin typeface="Arial Narrow" pitchFamily="34" charset="0"/>
              </a:rPr>
              <a:t>coronavirus</a:t>
            </a:r>
            <a:r>
              <a:rPr lang="en-US" altLang="zh-CN" sz="1800" b="1" dirty="0" smtClean="0">
                <a:solidFill>
                  <a:srgbClr val="0000CC"/>
                </a:solidFill>
                <a:latin typeface="Arial Narrow" pitchFamily="34" charset="0"/>
              </a:rPr>
              <a:t> is that some people killed wild animals and ate them. </a:t>
            </a:r>
            <a:endParaRPr lang="zh-CN" altLang="zh-CN" sz="18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sz="1800" b="1" dirty="0">
              <a:latin typeface="Arial Narrow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15458" y="708144"/>
            <a:ext cx="469613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24749" y="1169927"/>
            <a:ext cx="922229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89164" y="2036200"/>
            <a:ext cx="530344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7303" y="2510589"/>
            <a:ext cx="894728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73557" y="3320715"/>
            <a:ext cx="806497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60952" y="4195010"/>
            <a:ext cx="806497" cy="343760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648094" y="996902"/>
            <a:ext cx="5815262" cy="2177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804272" y="1479792"/>
            <a:ext cx="3936717" cy="2129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690958" y="1856301"/>
            <a:ext cx="1151592" cy="344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905448" y="2303188"/>
            <a:ext cx="3344778" cy="3781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634218" y="2785081"/>
            <a:ext cx="2658203" cy="2343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97833" y="3135086"/>
            <a:ext cx="1763484" cy="2406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976618" y="3643850"/>
            <a:ext cx="3138522" cy="3781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976618" y="4496373"/>
            <a:ext cx="4465433" cy="1031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task 2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r>
              <a:rPr lang="en-US" altLang="zh-CN" sz="2700" dirty="0" smtClean="0">
                <a:solidFill>
                  <a:srgbClr val="0000CC"/>
                </a:solidFill>
              </a:rPr>
              <a:t>grammar rules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zh-CN" sz="2800" b="1" dirty="0" smtClean="0"/>
              <a:t>当先行词是时间时</a:t>
            </a:r>
            <a:r>
              <a:rPr lang="en-US" altLang="zh-CN" sz="2800" b="1" dirty="0" smtClean="0"/>
              <a:t>, </a:t>
            </a:r>
            <a:r>
              <a:rPr lang="zh-CN" altLang="zh-CN" sz="2800" b="1" u="dbl" dirty="0" smtClean="0"/>
              <a:t>通常</a:t>
            </a:r>
            <a:r>
              <a:rPr lang="zh-CN" altLang="zh-CN" sz="2800" b="1" dirty="0" smtClean="0"/>
              <a:t>用</a:t>
            </a:r>
            <a:r>
              <a:rPr lang="en-US" altLang="zh-CN" sz="2800" b="1" dirty="0" smtClean="0"/>
              <a:t>____________ </a:t>
            </a:r>
            <a:r>
              <a:rPr lang="zh-CN" altLang="zh-CN" sz="2800" b="1" dirty="0" smtClean="0"/>
              <a:t>引导定语从句。</a:t>
            </a:r>
          </a:p>
          <a:p>
            <a:pPr lvl="0"/>
            <a:r>
              <a:rPr lang="zh-CN" altLang="zh-CN" sz="2800" b="1" dirty="0" smtClean="0"/>
              <a:t>当先行词是地点时，</a:t>
            </a:r>
            <a:r>
              <a:rPr lang="zh-CN" altLang="zh-CN" sz="2800" b="1" u="dbl" dirty="0" smtClean="0"/>
              <a:t>通常</a:t>
            </a:r>
            <a:r>
              <a:rPr lang="zh-CN" altLang="zh-CN" sz="2800" b="1" dirty="0" smtClean="0"/>
              <a:t>用</a:t>
            </a:r>
            <a:r>
              <a:rPr lang="en-US" altLang="zh-CN" sz="2800" b="1" dirty="0" smtClean="0"/>
              <a:t>____________</a:t>
            </a:r>
            <a:r>
              <a:rPr lang="zh-CN" altLang="zh-CN" sz="2800" b="1" dirty="0" smtClean="0"/>
              <a:t>引导定语从句。</a:t>
            </a:r>
          </a:p>
          <a:p>
            <a:pPr lvl="0"/>
            <a:r>
              <a:rPr lang="zh-CN" altLang="zh-CN" sz="2800" b="1" dirty="0" smtClean="0"/>
              <a:t>当先行词是</a:t>
            </a:r>
            <a:r>
              <a:rPr lang="en-US" altLang="zh-CN" sz="2800" b="1" dirty="0" smtClean="0"/>
              <a:t>reason</a:t>
            </a:r>
            <a:r>
              <a:rPr lang="zh-CN" altLang="zh-CN" sz="2800" b="1" dirty="0" smtClean="0"/>
              <a:t>时，</a:t>
            </a:r>
            <a:r>
              <a:rPr lang="zh-CN" altLang="zh-CN" sz="2800" b="1" u="dbl" dirty="0" smtClean="0"/>
              <a:t>通常</a:t>
            </a:r>
            <a:r>
              <a:rPr lang="zh-CN" altLang="zh-CN" sz="2800" b="1" dirty="0" smtClean="0"/>
              <a:t>用</a:t>
            </a:r>
            <a:r>
              <a:rPr lang="en-US" altLang="zh-CN" sz="2800" b="1" dirty="0" smtClean="0"/>
              <a:t>__________</a:t>
            </a:r>
            <a:r>
              <a:rPr lang="zh-CN" altLang="zh-CN" sz="2800" b="1" dirty="0" smtClean="0"/>
              <a:t>引导定语从句。</a:t>
            </a:r>
          </a:p>
          <a:p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5558701" y="503283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  <a:latin typeface="Arial Narrow" pitchFamily="34" charset="0"/>
              </a:rPr>
              <a:t>when</a:t>
            </a:r>
            <a:r>
              <a:rPr lang="en-US" altLang="zh-CN" sz="4000" b="1" dirty="0" smtClean="0">
                <a:latin typeface="Arial Narrow" pitchFamily="34" charset="0"/>
              </a:rPr>
              <a:t> 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807353" y="1776338"/>
            <a:ext cx="1516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  <a:latin typeface="Arial Narrow" pitchFamily="34" charset="0"/>
              </a:rPr>
              <a:t>where</a:t>
            </a:r>
            <a:r>
              <a:rPr lang="en-US" altLang="zh-CN" sz="4000" b="1" dirty="0" smtClean="0">
                <a:latin typeface="Arial Narrow" pitchFamily="34" charset="0"/>
              </a:rPr>
              <a:t> 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6164863" y="2965747"/>
            <a:ext cx="1119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  <a:latin typeface="Arial Narrow" pitchFamily="34" charset="0"/>
              </a:rPr>
              <a:t>why</a:t>
            </a:r>
            <a:r>
              <a:rPr lang="en-US" altLang="zh-CN" sz="4000" b="1" dirty="0" smtClean="0">
                <a:latin typeface="Arial Narrow" pitchFamily="34" charset="0"/>
              </a:rPr>
              <a:t> </a:t>
            </a:r>
            <a:endParaRPr lang="zh-CN" altLang="en-US" sz="4000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42428" y="1842550"/>
            <a:ext cx="1525145" cy="1489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29824" y="3115606"/>
            <a:ext cx="1525145" cy="1489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081697" y="4305013"/>
            <a:ext cx="1525145" cy="1489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1176</Words>
  <Application>Microsoft Office PowerPoint</Application>
  <PresentationFormat>全屏显示(16:9)</PresentationFormat>
  <Paragraphs>137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1_Office 主题​​</vt:lpstr>
      <vt:lpstr>必修（二）Unit 5 语法 定语从句(2)</vt:lpstr>
      <vt:lpstr>【 Learning objectives 】  By the end of the class, you will be able to</vt:lpstr>
      <vt:lpstr>【 Learning objectives 】  By the end of the class, you will be able to</vt:lpstr>
      <vt:lpstr>【Learning strategy 】 </vt:lpstr>
      <vt:lpstr>【task 1】  P33  Exercise 9 Read the sentences below. Underline the relative clauses and circle the words that the relative clauses refer to.  </vt:lpstr>
      <vt:lpstr>【task 1】 Read the sentences below. Underline the relative clauses and circle the words that the relative clauses refer to.  </vt:lpstr>
      <vt:lpstr>【task 1】 Read the sentences below. Underline the relative clauses and circle the words that the relative clauses refer to.  </vt:lpstr>
      <vt:lpstr>【task 1】</vt:lpstr>
      <vt:lpstr>【task 2】grammar rules</vt:lpstr>
      <vt:lpstr>P83  Exercise 4 </vt:lpstr>
      <vt:lpstr>P83  Exercise 4 </vt:lpstr>
      <vt:lpstr>幻灯片 12</vt:lpstr>
      <vt:lpstr>幻灯片 13</vt:lpstr>
      <vt:lpstr>幻灯片 14</vt:lpstr>
      <vt:lpstr>幻灯片 15</vt:lpstr>
      <vt:lpstr>幻灯片 16</vt:lpstr>
      <vt:lpstr>幻灯片 17</vt:lpstr>
      <vt:lpstr>【task 4】Describe the journey to the South Pole in Amundsen’s and Scott’s tone respectively using “when, where, why” in 3 relative clauses.  </vt:lpstr>
      <vt:lpstr>【task 4】  </vt:lpstr>
      <vt:lpstr>【task 4】  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clw</cp:lastModifiedBy>
  <cp:revision>60</cp:revision>
  <dcterms:created xsi:type="dcterms:W3CDTF">2020-02-01T11:21:51Z</dcterms:created>
  <dcterms:modified xsi:type="dcterms:W3CDTF">2020-02-11T09:04:28Z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