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2" r:id="rId5"/>
    <p:sldId id="273" r:id="rId6"/>
    <p:sldId id="274" r:id="rId7"/>
    <p:sldId id="275" r:id="rId8"/>
    <p:sldId id="276" r:id="rId9"/>
    <p:sldId id="277" r:id="rId10"/>
    <p:sldId id="278" r:id="rId11"/>
    <p:sldId id="271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4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5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6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7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8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zh-CN" altLang="en-US" dirty="0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5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0.xml"/><Relationship Id="rId2" Type="http://schemas.openxmlformats.org/officeDocument/2006/relationships/image" Target="../media/image8.jpeg"/><Relationship Id="rId1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07488" y="2207577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zh-CN" dirty="0">
                <a:solidFill>
                  <a:srgbClr val="FF0000"/>
                </a:solidFill>
                <a:effectLst/>
                <a:latin typeface="+mn-ea"/>
                <a:ea typeface="+mn-ea"/>
              </a:rPr>
              <a:t>重读《西游记》</a:t>
            </a:r>
            <a:br>
              <a:rPr lang="en-US" altLang="zh-CN" dirty="0">
                <a:solidFill>
                  <a:srgbClr val="FF0000"/>
                </a:solidFill>
                <a:effectLst/>
              </a:rPr>
            </a:br>
            <a:r>
              <a:rPr lang="zh-CN" altLang="zh-CN" dirty="0">
                <a:solidFill>
                  <a:srgbClr val="FF0000"/>
                </a:solidFill>
                <a:effectLst/>
                <a:latin typeface="+mn-ea"/>
                <a:ea typeface="+mn-ea"/>
              </a:rPr>
              <a:t>反思文本 多元解析</a:t>
            </a:r>
            <a:endParaRPr lang="zh-CN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七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年级语文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人大附中朝阳学校   谭金玲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</a:rPr>
              <a:t>读书，要读出什么？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084" y="1062747"/>
            <a:ext cx="8139178" cy="3545263"/>
          </a:xfrm>
        </p:spPr>
        <p:txBody>
          <a:bodyPr>
            <a:normAutofit/>
          </a:bodyPr>
          <a:lstStyle/>
          <a:p>
            <a:pPr algn="ctr"/>
            <a:endParaRPr lang="en-US" altLang="zh-CN" sz="2800" dirty="0"/>
          </a:p>
          <a:p>
            <a:pPr algn="ctr"/>
            <a:r>
              <a:rPr lang="en-US" altLang="zh-CN" sz="3200" b="1" dirty="0"/>
              <a:t>1.</a:t>
            </a:r>
            <a:r>
              <a:rPr lang="zh-CN" altLang="en-US" sz="3200" b="1" dirty="0"/>
              <a:t>读懂文本</a:t>
            </a:r>
            <a:endParaRPr lang="en-US" altLang="zh-CN" sz="3200" b="1" dirty="0"/>
          </a:p>
          <a:p>
            <a:pPr algn="ctr"/>
            <a:r>
              <a:rPr lang="en-US" altLang="zh-CN" sz="3200" b="1" dirty="0"/>
              <a:t>2.</a:t>
            </a:r>
            <a:r>
              <a:rPr lang="zh-CN" altLang="en-US" sz="3200" b="1" dirty="0"/>
              <a:t>读懂作者</a:t>
            </a:r>
            <a:endParaRPr lang="en-US" altLang="zh-CN" sz="3200" b="1" dirty="0"/>
          </a:p>
          <a:p>
            <a:pPr algn="ctr"/>
            <a:r>
              <a:rPr lang="en-US" altLang="zh-CN" sz="3200" b="1" dirty="0"/>
              <a:t>3.</a:t>
            </a:r>
            <a:r>
              <a:rPr lang="zh-CN" altLang="en-US" sz="3200" b="1" dirty="0"/>
              <a:t>读出社会</a:t>
            </a:r>
            <a:endParaRPr lang="en-US" altLang="zh-CN" sz="3200" b="1" dirty="0"/>
          </a:p>
          <a:p>
            <a:pPr algn="ctr"/>
            <a:r>
              <a:rPr lang="en-US" altLang="zh-CN" sz="3200" b="1" dirty="0"/>
              <a:t>4.</a:t>
            </a:r>
            <a:r>
              <a:rPr lang="zh-CN" altLang="en-US" sz="3200" b="1" dirty="0"/>
              <a:t>读出自己</a:t>
            </a:r>
            <a:endParaRPr lang="en-US" altLang="zh-CN" sz="3200" b="1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828" y="355913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读出自己</a:t>
            </a:r>
            <a:endParaRPr lang="zh-CN" altLang="en-US" sz="44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2451" y="953346"/>
            <a:ext cx="7852236" cy="3949067"/>
          </a:xfrm>
        </p:spPr>
        <p:txBody>
          <a:bodyPr>
            <a:normAutofit fontScale="62500" lnSpcReduction="20000"/>
          </a:bodyPr>
          <a:lstStyle/>
          <a:p>
            <a:pPr marL="82550" lvl="0" indent="0">
              <a:lnSpc>
                <a:spcPct val="170000"/>
              </a:lnSpc>
              <a:buNone/>
            </a:pPr>
            <a:r>
              <a:rPr lang="zh-CN" altLang="en-US" sz="4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“一切诸经，皆不过是敲门砖，是要敲开门，唤出其中的人来，此人即是你自己。”</a:t>
            </a:r>
            <a:endParaRPr lang="en-US" altLang="zh-CN" sz="4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r">
              <a:buNone/>
            </a:pPr>
            <a:r>
              <a:rPr lang="en-US" altLang="zh-CN" sz="4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4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山本玄绛禅师（日本）   </a:t>
            </a:r>
            <a:endParaRPr lang="en-US" altLang="zh-CN" sz="4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2550" lvl="0" indent="0">
              <a:lnSpc>
                <a:spcPct val="150000"/>
              </a:lnSpc>
              <a:buNone/>
            </a:pPr>
            <a:r>
              <a:rPr lang="en-US" altLang="zh-CN" sz="4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读者的角色和经典本身同样重要，如何去理解、阅读经典，得出什么样的结论，这些不是经典本身能够完成的</a:t>
            </a:r>
            <a:r>
              <a:rPr lang="en-US" altLang="zh-CN" sz="4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必须通过读者自身的思考、感悟才能实现。</a:t>
            </a:r>
            <a:endParaRPr lang="zh-CN" altLang="en-US" sz="4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4740" y="205740"/>
            <a:ext cx="7839075" cy="857250"/>
          </a:xfrm>
        </p:spPr>
        <p:txBody>
          <a:bodyPr>
            <a:no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</a:rPr>
              <a:t>读懂文本  读懂作者  读出社会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9728" y="1605419"/>
            <a:ext cx="6969097" cy="2224115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  抓住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西游记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妖怪与神佛的关系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，结合</a:t>
            </a:r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吴承恩生平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经历及其所处的</a:t>
            </a:r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社会背景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，品析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西游记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主题：对明朝晚期社会现实的讽刺与批判。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0450" y="205740"/>
            <a:ext cx="7873365" cy="85725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C00000"/>
                </a:solidFill>
              </a:rPr>
              <a:t>反思文本 多元解析  读出自己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7600" y="1265603"/>
            <a:ext cx="7878611" cy="3600450"/>
          </a:xfrm>
        </p:spPr>
        <p:txBody>
          <a:bodyPr>
            <a:normAutofit/>
          </a:bodyPr>
          <a:lstStyle/>
          <a:p>
            <a:pPr marL="82550" indent="0">
              <a:lnSpc>
                <a:spcPct val="150000"/>
              </a:lnSpc>
              <a:buNone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  如来佛为什么要派出“六耳猕猴”？孙悟空无法证明自己是自己，于是四处求助。可这一次，为什么观音菩萨、地藏王菩萨等都没有帮他，就连三界大天尊玉皇大帝都无能为力？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7925" y="205740"/>
            <a:ext cx="7755890" cy="85725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C00000"/>
                </a:solidFill>
                <a:sym typeface="+mn-ea"/>
              </a:rPr>
              <a:t>反思文本  多元解析 读出自己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 algn="ctr">
              <a:lnSpc>
                <a:spcPct val="150000"/>
              </a:lnSpc>
              <a:buNone/>
            </a:pPr>
            <a:r>
              <a:rPr lang="zh-CN" altLang="en-US" dirty="0"/>
              <a:t>孙悟空的成长变化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孙悟空与六耳猕猴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孙悟空与紧箍咒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410" y="205740"/>
            <a:ext cx="7812405" cy="85725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C00000"/>
                </a:solidFill>
                <a:sym typeface="+mn-ea"/>
              </a:rPr>
              <a:t>反思文本  多元解析 读出自己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1631" y="1085850"/>
            <a:ext cx="8026400" cy="3600450"/>
          </a:xfrm>
        </p:spPr>
        <p:txBody>
          <a:bodyPr>
            <a:normAutofit/>
          </a:bodyPr>
          <a:lstStyle/>
          <a:p>
            <a:pPr marL="82550" lvl="0" indent="0" algn="ctr">
              <a:lnSpc>
                <a:spcPct val="150000"/>
              </a:lnSpc>
              <a:buClr>
                <a:srgbClr val="3891A7"/>
              </a:buClr>
              <a:buNone/>
            </a:pPr>
            <a:r>
              <a:rPr lang="zh-CN" altLang="en-US" sz="4000" dirty="0">
                <a:solidFill>
                  <a:prstClr val="black"/>
                </a:solidFill>
              </a:rPr>
              <a:t>悲剧？</a:t>
            </a:r>
            <a:endParaRPr lang="en-US" altLang="zh-CN" sz="4000" dirty="0">
              <a:solidFill>
                <a:prstClr val="black"/>
              </a:solidFill>
            </a:endParaRPr>
          </a:p>
          <a:p>
            <a:pPr marL="82550" lvl="0" indent="0">
              <a:lnSpc>
                <a:spcPct val="150000"/>
              </a:lnSpc>
              <a:buClr>
                <a:srgbClr val="3891A7"/>
              </a:buClr>
              <a:buNone/>
            </a:pPr>
            <a:r>
              <a:rPr lang="en-US" altLang="zh-CN" sz="27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7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崇尚自我、追求自由、肆意张扬个性的孙悟空</a:t>
            </a:r>
            <a:r>
              <a:rPr lang="en-US" altLang="zh-CN" sz="27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27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最终在内外力量的双重作用下</a:t>
            </a:r>
            <a:r>
              <a:rPr lang="en-US" altLang="zh-CN" sz="27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27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走向个性泯灭</a:t>
            </a:r>
            <a:r>
              <a:rPr lang="en-US" altLang="zh-CN" sz="27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7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丧失了自我</a:t>
            </a:r>
            <a:r>
              <a:rPr lang="en-US" altLang="zh-CN" sz="27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27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最终在佛光普照中放下金箍棒</a:t>
            </a:r>
            <a:r>
              <a:rPr lang="en-US" altLang="zh-CN" sz="27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27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双手合十。</a:t>
            </a:r>
            <a:endParaRPr lang="zh-CN" altLang="en-US" sz="27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6315" y="57785"/>
            <a:ext cx="7898130" cy="85725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C00000"/>
                </a:solidFill>
                <a:sym typeface="+mn-ea"/>
              </a:rPr>
              <a:t>反思文本  多元解析 读出自己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5077" y="859204"/>
            <a:ext cx="8026400" cy="4064488"/>
          </a:xfrm>
        </p:spPr>
        <p:txBody>
          <a:bodyPr>
            <a:normAutofit fontScale="25000" lnSpcReduction="20000"/>
          </a:bodyPr>
          <a:lstStyle/>
          <a:p>
            <a:pPr marL="82550" lvl="0" indent="0" algn="ctr">
              <a:lnSpc>
                <a:spcPct val="150000"/>
              </a:lnSpc>
              <a:buClr>
                <a:srgbClr val="3891A7"/>
              </a:buClr>
              <a:buNone/>
            </a:pPr>
            <a:r>
              <a:rPr lang="zh-CN" altLang="en-US" sz="14400" dirty="0">
                <a:solidFill>
                  <a:prstClr val="black"/>
                </a:solidFill>
              </a:rPr>
              <a:t>哲理？</a:t>
            </a:r>
            <a:endParaRPr lang="en-US" altLang="zh-CN" sz="14400" dirty="0">
              <a:solidFill>
                <a:prstClr val="black"/>
              </a:solidFill>
            </a:endParaRPr>
          </a:p>
          <a:p>
            <a:pPr marL="82550" indent="0">
              <a:lnSpc>
                <a:spcPct val="150000"/>
              </a:lnSpc>
              <a:buClr>
                <a:srgbClr val="3891A7"/>
              </a:buClr>
              <a:buNone/>
            </a:pP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    孙悟空由不戴紧箍儿到戴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再到不戴的过程蕴涵着深刻的哲理。它不禁使人想到“ 不痛不快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痛而后快” 这句话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只有戴上紧箍咒的不自由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才有去掉紧箍咒后真正的自由。正如张书绅所言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: “ 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此心不紧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此学何日是了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此路又几时得到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?” 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换言之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人如果想成就一番事业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就必须不断地给自己施加压力。生命的意义就在于不断接受挑战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战胜、超越、完善自己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在一次次痛苦的裂变中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发挥潜能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实现自我的价值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接近并成为最好的那一个“ 我” </a:t>
            </a:r>
            <a:r>
              <a:rPr lang="en-US" altLang="zh-CN" sz="8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! </a:t>
            </a:r>
            <a:endParaRPr lang="zh-CN" altLang="en-US" sz="8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99.xml><?xml version="1.0" encoding="utf-8"?>
<p:tagLst xmlns:p="http://schemas.openxmlformats.org/presentationml/2006/main">
  <p:tag name="KSO_WM_UNIT_PLACING_PICTURE_USER_VIEWPORT" val="{&quot;height&quot;:1926,&quot;width&quot;:1944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784</Words>
  <Application>WPS 演示</Application>
  <PresentationFormat>全屏显示(16:9)</PresentationFormat>
  <Paragraphs>55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Wingdings 2</vt:lpstr>
      <vt:lpstr>Verdana</vt:lpstr>
      <vt:lpstr>微软雅黑</vt:lpstr>
      <vt:lpstr>汉仪旗黑-85S</vt:lpstr>
      <vt:lpstr>楷体</vt:lpstr>
      <vt:lpstr>黑体</vt:lpstr>
      <vt:lpstr>Gill Sans MT</vt:lpstr>
      <vt:lpstr>华文中宋</vt:lpstr>
      <vt:lpstr>Arial Unicode MS</vt:lpstr>
      <vt:lpstr>Wingdings</vt:lpstr>
      <vt:lpstr>夏至</vt:lpstr>
      <vt:lpstr>重读《西游记》 反思文本 多元解析</vt:lpstr>
      <vt:lpstr>读书，要读出什么？</vt:lpstr>
      <vt:lpstr>读出自己</vt:lpstr>
      <vt:lpstr>读懂文本  读懂作者  读出社会</vt:lpstr>
      <vt:lpstr>反思文本 多元解析  读出自己</vt:lpstr>
      <vt:lpstr>反思文本  多元解析 读出自己</vt:lpstr>
      <vt:lpstr>反思文本  多元解析 读出自己</vt:lpstr>
      <vt:lpstr>反思文本  多元解析 读出自己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于浩</cp:lastModifiedBy>
  <cp:revision>24</cp:revision>
  <dcterms:created xsi:type="dcterms:W3CDTF">2020-02-01T11:21:00Z</dcterms:created>
  <dcterms:modified xsi:type="dcterms:W3CDTF">2020-02-15T12:30:03Z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