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65" r:id="rId2"/>
    <p:sldId id="293" r:id="rId3"/>
    <p:sldId id="290" r:id="rId4"/>
    <p:sldId id="297" r:id="rId5"/>
    <p:sldId id="291" r:id="rId6"/>
    <p:sldId id="292" r:id="rId7"/>
    <p:sldId id="282" r:id="rId8"/>
    <p:sldId id="296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6" r:id="rId17"/>
    <p:sldId id="276" r:id="rId18"/>
    <p:sldId id="305" r:id="rId19"/>
    <p:sldId id="271" r:id="rId2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28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F0378-CD89-4AB9-B0A5-9ECF90B0EB6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8C26D79-B47D-44B7-A4AC-F0C89F23B5C5}">
      <dgm:prSet phldrT="[文本]"/>
      <dgm:spPr/>
      <dgm:t>
        <a:bodyPr/>
        <a:lstStyle/>
        <a:p>
          <a:r>
            <a:rPr lang="zh-CN" altLang="en-US" dirty="0" smtClean="0"/>
            <a:t>角</a:t>
          </a:r>
          <a:endParaRPr lang="zh-CN" altLang="en-US" dirty="0"/>
        </a:p>
      </dgm:t>
    </dgm:pt>
    <dgm:pt modelId="{092B03A3-3E8A-4E9C-8FFD-C8E2C3AC2BD2}" type="parTrans" cxnId="{FE7DC55A-BD48-4264-A95F-C8A29B84E017}">
      <dgm:prSet/>
      <dgm:spPr/>
      <dgm:t>
        <a:bodyPr/>
        <a:lstStyle/>
        <a:p>
          <a:endParaRPr lang="zh-CN" altLang="en-US"/>
        </a:p>
      </dgm:t>
    </dgm:pt>
    <dgm:pt modelId="{F1976C2F-2CC9-447F-BD6B-E8D4F5B1B285}" type="sibTrans" cxnId="{FE7DC55A-BD48-4264-A95F-C8A29B84E017}">
      <dgm:prSet/>
      <dgm:spPr/>
      <dgm:t>
        <a:bodyPr/>
        <a:lstStyle/>
        <a:p>
          <a:endParaRPr lang="zh-CN" altLang="en-US"/>
        </a:p>
      </dgm:t>
    </dgm:pt>
    <dgm:pt modelId="{7BD6ED9E-36F5-4968-A50B-B49BF6A0B54A}">
      <dgm:prSet phldrT="[文本]"/>
      <dgm:spPr/>
      <dgm:t>
        <a:bodyPr/>
        <a:lstStyle/>
        <a:p>
          <a:r>
            <a:rPr lang="zh-CN" altLang="en-US" dirty="0" smtClean="0"/>
            <a:t>名</a:t>
          </a:r>
          <a:endParaRPr lang="zh-CN" altLang="en-US" dirty="0"/>
        </a:p>
      </dgm:t>
    </dgm:pt>
    <dgm:pt modelId="{ABBF26BE-A8BF-4FEF-A027-63BB7707D201}" type="parTrans" cxnId="{11598119-A237-4866-BF81-6A465EC6A264}">
      <dgm:prSet/>
      <dgm:spPr/>
      <dgm:t>
        <a:bodyPr/>
        <a:lstStyle/>
        <a:p>
          <a:endParaRPr lang="zh-CN" altLang="en-US"/>
        </a:p>
      </dgm:t>
    </dgm:pt>
    <dgm:pt modelId="{F590BE54-899A-4274-B6E1-BD15C22B15C1}" type="sibTrans" cxnId="{11598119-A237-4866-BF81-6A465EC6A264}">
      <dgm:prSet/>
      <dgm:spPr/>
      <dgm:t>
        <a:bodyPr/>
        <a:lstStyle/>
        <a:p>
          <a:endParaRPr lang="zh-CN" altLang="en-US"/>
        </a:p>
      </dgm:t>
    </dgm:pt>
    <dgm:pt modelId="{D94939A1-58DB-4418-8A69-8B1B31C94B85}">
      <dgm:prSet phldrT="[文本]"/>
      <dgm:spPr/>
      <dgm:t>
        <a:bodyPr/>
        <a:lstStyle/>
        <a:p>
          <a:r>
            <a:rPr lang="zh-CN" altLang="en-US" dirty="0" smtClean="0"/>
            <a:t>式</a:t>
          </a:r>
          <a:endParaRPr lang="zh-CN" altLang="en-US" dirty="0"/>
        </a:p>
      </dgm:t>
    </dgm:pt>
    <dgm:pt modelId="{303BEE1A-B508-478D-BF21-774245897E52}" type="parTrans" cxnId="{F3C1F1D7-7D0C-40D4-91DF-D6FE9C5D9437}">
      <dgm:prSet/>
      <dgm:spPr/>
      <dgm:t>
        <a:bodyPr/>
        <a:lstStyle/>
        <a:p>
          <a:endParaRPr lang="zh-CN" altLang="en-US"/>
        </a:p>
      </dgm:t>
    </dgm:pt>
    <dgm:pt modelId="{42CEED13-843E-4371-AA38-839081893DBA}" type="sibTrans" cxnId="{F3C1F1D7-7D0C-40D4-91DF-D6FE9C5D9437}">
      <dgm:prSet/>
      <dgm:spPr/>
      <dgm:t>
        <a:bodyPr/>
        <a:lstStyle/>
        <a:p>
          <a:endParaRPr lang="zh-CN" altLang="en-US"/>
        </a:p>
      </dgm:t>
    </dgm:pt>
    <dgm:pt modelId="{11FE98A8-0B1D-46EF-9D7A-5CCD213BF46D}">
      <dgm:prSet/>
      <dgm:spPr/>
      <dgm:t>
        <a:bodyPr/>
        <a:lstStyle/>
        <a:p>
          <a:r>
            <a:rPr lang="zh-CN" altLang="en-US" dirty="0" smtClean="0"/>
            <a:t>观察角之间的差别与联系，将角进行拆分</a:t>
          </a:r>
          <a:r>
            <a:rPr lang="en-US" altLang="zh-CN" dirty="0" smtClean="0"/>
            <a:t>.</a:t>
          </a:r>
          <a:endParaRPr lang="zh-CN" altLang="en-US" dirty="0"/>
        </a:p>
      </dgm:t>
    </dgm:pt>
    <dgm:pt modelId="{A0388EFF-D427-42EF-810A-81A98EBD565C}" type="parTrans" cxnId="{7345CF03-6CB2-4B79-9614-D13E0BF2F57E}">
      <dgm:prSet/>
      <dgm:spPr/>
      <dgm:t>
        <a:bodyPr/>
        <a:lstStyle/>
        <a:p>
          <a:endParaRPr lang="zh-CN" altLang="en-US"/>
        </a:p>
      </dgm:t>
    </dgm:pt>
    <dgm:pt modelId="{72B3EE20-B687-4EEB-A858-7913598D3A16}" type="sibTrans" cxnId="{7345CF03-6CB2-4B79-9614-D13E0BF2F57E}">
      <dgm:prSet/>
      <dgm:spPr/>
      <dgm:t>
        <a:bodyPr/>
        <a:lstStyle/>
        <a:p>
          <a:endParaRPr lang="zh-CN" altLang="en-US"/>
        </a:p>
      </dgm:t>
    </dgm:pt>
    <dgm:pt modelId="{2207CF34-14D1-460E-9CE6-B92C1B846CFA}">
      <dgm:prSet/>
      <dgm:spPr/>
      <dgm:t>
        <a:bodyPr/>
        <a:lstStyle/>
        <a:p>
          <a:r>
            <a:rPr lang="zh-CN" altLang="en-US" dirty="0" smtClean="0"/>
            <a:t>看函数名称，切化弦、画同名</a:t>
          </a:r>
          <a:r>
            <a:rPr lang="en-US" altLang="zh-CN" dirty="0" smtClean="0"/>
            <a:t>.</a:t>
          </a:r>
          <a:endParaRPr lang="zh-CN" altLang="en-US" dirty="0"/>
        </a:p>
      </dgm:t>
    </dgm:pt>
    <dgm:pt modelId="{AA823E20-C549-42A0-BC5B-131EE16AF00C}" type="parTrans" cxnId="{8918AB6B-B531-4343-9C2A-53B2538E9482}">
      <dgm:prSet/>
      <dgm:spPr/>
      <dgm:t>
        <a:bodyPr/>
        <a:lstStyle/>
        <a:p>
          <a:endParaRPr lang="zh-CN" altLang="en-US"/>
        </a:p>
      </dgm:t>
    </dgm:pt>
    <dgm:pt modelId="{449FE893-71BF-4CEA-BAD5-18C88EAFEC13}" type="sibTrans" cxnId="{8918AB6B-B531-4343-9C2A-53B2538E9482}">
      <dgm:prSet/>
      <dgm:spPr/>
      <dgm:t>
        <a:bodyPr/>
        <a:lstStyle/>
        <a:p>
          <a:endParaRPr lang="zh-CN" altLang="en-US"/>
        </a:p>
      </dgm:t>
    </dgm:pt>
    <dgm:pt modelId="{B174A94F-47BD-4C2E-B4CB-D9763E3C1DA5}">
      <dgm:prSet/>
      <dgm:spPr/>
      <dgm:t>
        <a:bodyPr/>
        <a:lstStyle/>
        <a:p>
          <a:r>
            <a:rPr lang="zh-CN" altLang="en-US" dirty="0" smtClean="0"/>
            <a:t>分析结构特征，找到切入点</a:t>
          </a:r>
          <a:r>
            <a:rPr lang="en-US" altLang="zh-CN" dirty="0" smtClean="0"/>
            <a:t>.</a:t>
          </a:r>
          <a:endParaRPr lang="zh-CN" altLang="en-US" dirty="0"/>
        </a:p>
      </dgm:t>
    </dgm:pt>
    <dgm:pt modelId="{7938E7B6-730C-40CB-B0D2-9FE31D8D7E92}" type="parTrans" cxnId="{5F19D82B-3139-46F4-BC33-783D4AC8D1FE}">
      <dgm:prSet/>
      <dgm:spPr/>
      <dgm:t>
        <a:bodyPr/>
        <a:lstStyle/>
        <a:p>
          <a:endParaRPr lang="zh-CN" altLang="en-US"/>
        </a:p>
      </dgm:t>
    </dgm:pt>
    <dgm:pt modelId="{9F67985B-63A3-4710-AFD1-6FBF35C526DE}" type="sibTrans" cxnId="{5F19D82B-3139-46F4-BC33-783D4AC8D1FE}">
      <dgm:prSet/>
      <dgm:spPr/>
      <dgm:t>
        <a:bodyPr/>
        <a:lstStyle/>
        <a:p>
          <a:endParaRPr lang="zh-CN" altLang="en-US"/>
        </a:p>
      </dgm:t>
    </dgm:pt>
    <dgm:pt modelId="{BBE3F870-6C36-47CE-A06D-BF99B6C43322}" type="pres">
      <dgm:prSet presAssocID="{70AF0378-CD89-4AB9-B0A5-9ECF90B0EB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279BAD0-9394-4AC6-B62B-B307EDD3C07A}" type="pres">
      <dgm:prSet presAssocID="{48C26D79-B47D-44B7-A4AC-F0C89F23B5C5}" presName="composite" presStyleCnt="0"/>
      <dgm:spPr/>
    </dgm:pt>
    <dgm:pt modelId="{916622CE-A914-4931-B41A-0A3F46EEBA9E}" type="pres">
      <dgm:prSet presAssocID="{48C26D79-B47D-44B7-A4AC-F0C89F23B5C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3C0EC5-D57B-4256-891B-71BE3BF30DF9}" type="pres">
      <dgm:prSet presAssocID="{48C26D79-B47D-44B7-A4AC-F0C89F23B5C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98E20D-EE83-4719-A740-198D744D6566}" type="pres">
      <dgm:prSet presAssocID="{F1976C2F-2CC9-447F-BD6B-E8D4F5B1B285}" presName="space" presStyleCnt="0"/>
      <dgm:spPr/>
    </dgm:pt>
    <dgm:pt modelId="{BBF79FC6-298C-44AA-8E89-F26611C25AB7}" type="pres">
      <dgm:prSet presAssocID="{7BD6ED9E-36F5-4968-A50B-B49BF6A0B54A}" presName="composite" presStyleCnt="0"/>
      <dgm:spPr/>
    </dgm:pt>
    <dgm:pt modelId="{4B565205-7C0F-4C2D-BD14-D24297159F92}" type="pres">
      <dgm:prSet presAssocID="{7BD6ED9E-36F5-4968-A50B-B49BF6A0B54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15E109-5F78-4133-B987-B31D6F5F73F0}" type="pres">
      <dgm:prSet presAssocID="{7BD6ED9E-36F5-4968-A50B-B49BF6A0B54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4470F0-5099-4EF4-B066-5EE0B8B65B65}" type="pres">
      <dgm:prSet presAssocID="{F590BE54-899A-4274-B6E1-BD15C22B15C1}" presName="space" presStyleCnt="0"/>
      <dgm:spPr/>
    </dgm:pt>
    <dgm:pt modelId="{53891FF1-5C9D-4E9A-8BC5-23F6F92B285A}" type="pres">
      <dgm:prSet presAssocID="{D94939A1-58DB-4418-8A69-8B1B31C94B85}" presName="composite" presStyleCnt="0"/>
      <dgm:spPr/>
    </dgm:pt>
    <dgm:pt modelId="{30609B18-C83F-4361-B0B6-DB8C88453D08}" type="pres">
      <dgm:prSet presAssocID="{D94939A1-58DB-4418-8A69-8B1B31C94B8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DD79FA-E15E-4AAA-A5E2-E32D999B967E}" type="pres">
      <dgm:prSet presAssocID="{D94939A1-58DB-4418-8A69-8B1B31C94B8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B1DFC4D-ADCC-4672-88F2-D708AA08A4BB}" type="presOf" srcId="{7BD6ED9E-36F5-4968-A50B-B49BF6A0B54A}" destId="{4B565205-7C0F-4C2D-BD14-D24297159F92}" srcOrd="0" destOrd="0" presId="urn:microsoft.com/office/officeart/2005/8/layout/hList1"/>
    <dgm:cxn modelId="{7517F68C-EED7-476D-92C6-E83F154F65EC}" type="presOf" srcId="{B174A94F-47BD-4C2E-B4CB-D9763E3C1DA5}" destId="{92DD79FA-E15E-4AAA-A5E2-E32D999B967E}" srcOrd="0" destOrd="0" presId="urn:microsoft.com/office/officeart/2005/8/layout/hList1"/>
    <dgm:cxn modelId="{8918AB6B-B531-4343-9C2A-53B2538E9482}" srcId="{7BD6ED9E-36F5-4968-A50B-B49BF6A0B54A}" destId="{2207CF34-14D1-460E-9CE6-B92C1B846CFA}" srcOrd="0" destOrd="0" parTransId="{AA823E20-C549-42A0-BC5B-131EE16AF00C}" sibTransId="{449FE893-71BF-4CEA-BAD5-18C88EAFEC13}"/>
    <dgm:cxn modelId="{FE7DC55A-BD48-4264-A95F-C8A29B84E017}" srcId="{70AF0378-CD89-4AB9-B0A5-9ECF90B0EB64}" destId="{48C26D79-B47D-44B7-A4AC-F0C89F23B5C5}" srcOrd="0" destOrd="0" parTransId="{092B03A3-3E8A-4E9C-8FFD-C8E2C3AC2BD2}" sibTransId="{F1976C2F-2CC9-447F-BD6B-E8D4F5B1B285}"/>
    <dgm:cxn modelId="{7345CF03-6CB2-4B79-9614-D13E0BF2F57E}" srcId="{48C26D79-B47D-44B7-A4AC-F0C89F23B5C5}" destId="{11FE98A8-0B1D-46EF-9D7A-5CCD213BF46D}" srcOrd="0" destOrd="0" parTransId="{A0388EFF-D427-42EF-810A-81A98EBD565C}" sibTransId="{72B3EE20-B687-4EEB-A858-7913598D3A16}"/>
    <dgm:cxn modelId="{543A7E9B-EA87-4B1F-AAAB-DBDD7F7F34F2}" type="presOf" srcId="{48C26D79-B47D-44B7-A4AC-F0C89F23B5C5}" destId="{916622CE-A914-4931-B41A-0A3F46EEBA9E}" srcOrd="0" destOrd="0" presId="urn:microsoft.com/office/officeart/2005/8/layout/hList1"/>
    <dgm:cxn modelId="{7D3D5732-D8B9-4C68-AD8E-90CEDD9DA9E4}" type="presOf" srcId="{70AF0378-CD89-4AB9-B0A5-9ECF90B0EB64}" destId="{BBE3F870-6C36-47CE-A06D-BF99B6C43322}" srcOrd="0" destOrd="0" presId="urn:microsoft.com/office/officeart/2005/8/layout/hList1"/>
    <dgm:cxn modelId="{F3C1F1D7-7D0C-40D4-91DF-D6FE9C5D9437}" srcId="{70AF0378-CD89-4AB9-B0A5-9ECF90B0EB64}" destId="{D94939A1-58DB-4418-8A69-8B1B31C94B85}" srcOrd="2" destOrd="0" parTransId="{303BEE1A-B508-478D-BF21-774245897E52}" sibTransId="{42CEED13-843E-4371-AA38-839081893DBA}"/>
    <dgm:cxn modelId="{5F19D82B-3139-46F4-BC33-783D4AC8D1FE}" srcId="{D94939A1-58DB-4418-8A69-8B1B31C94B85}" destId="{B174A94F-47BD-4C2E-B4CB-D9763E3C1DA5}" srcOrd="0" destOrd="0" parTransId="{7938E7B6-730C-40CB-B0D2-9FE31D8D7E92}" sibTransId="{9F67985B-63A3-4710-AFD1-6FBF35C526DE}"/>
    <dgm:cxn modelId="{11598119-A237-4866-BF81-6A465EC6A264}" srcId="{70AF0378-CD89-4AB9-B0A5-9ECF90B0EB64}" destId="{7BD6ED9E-36F5-4968-A50B-B49BF6A0B54A}" srcOrd="1" destOrd="0" parTransId="{ABBF26BE-A8BF-4FEF-A027-63BB7707D201}" sibTransId="{F590BE54-899A-4274-B6E1-BD15C22B15C1}"/>
    <dgm:cxn modelId="{872AD857-1D47-4D24-9414-7F23E918041F}" type="presOf" srcId="{2207CF34-14D1-460E-9CE6-B92C1B846CFA}" destId="{B515E109-5F78-4133-B987-B31D6F5F73F0}" srcOrd="0" destOrd="0" presId="urn:microsoft.com/office/officeart/2005/8/layout/hList1"/>
    <dgm:cxn modelId="{FB51B4E4-EE2C-4BEB-86E2-049FE770959C}" type="presOf" srcId="{D94939A1-58DB-4418-8A69-8B1B31C94B85}" destId="{30609B18-C83F-4361-B0B6-DB8C88453D08}" srcOrd="0" destOrd="0" presId="urn:microsoft.com/office/officeart/2005/8/layout/hList1"/>
    <dgm:cxn modelId="{B5C18579-ECC7-476E-B0D6-513D2C030843}" type="presOf" srcId="{11FE98A8-0B1D-46EF-9D7A-5CCD213BF46D}" destId="{4C3C0EC5-D57B-4256-891B-71BE3BF30DF9}" srcOrd="0" destOrd="0" presId="urn:microsoft.com/office/officeart/2005/8/layout/hList1"/>
    <dgm:cxn modelId="{FC0849C9-2B4F-45E2-9309-EE6695EE9784}" type="presParOf" srcId="{BBE3F870-6C36-47CE-A06D-BF99B6C43322}" destId="{D279BAD0-9394-4AC6-B62B-B307EDD3C07A}" srcOrd="0" destOrd="0" presId="urn:microsoft.com/office/officeart/2005/8/layout/hList1"/>
    <dgm:cxn modelId="{0D3B0520-8A67-4DAE-AE3C-BCA588C525AE}" type="presParOf" srcId="{D279BAD0-9394-4AC6-B62B-B307EDD3C07A}" destId="{916622CE-A914-4931-B41A-0A3F46EEBA9E}" srcOrd="0" destOrd="0" presId="urn:microsoft.com/office/officeart/2005/8/layout/hList1"/>
    <dgm:cxn modelId="{5B9D6162-3052-4591-9720-F42318154B25}" type="presParOf" srcId="{D279BAD0-9394-4AC6-B62B-B307EDD3C07A}" destId="{4C3C0EC5-D57B-4256-891B-71BE3BF30DF9}" srcOrd="1" destOrd="0" presId="urn:microsoft.com/office/officeart/2005/8/layout/hList1"/>
    <dgm:cxn modelId="{6722155E-9B13-4550-A2A0-9519FE6ADAD4}" type="presParOf" srcId="{BBE3F870-6C36-47CE-A06D-BF99B6C43322}" destId="{ED98E20D-EE83-4719-A740-198D744D6566}" srcOrd="1" destOrd="0" presId="urn:microsoft.com/office/officeart/2005/8/layout/hList1"/>
    <dgm:cxn modelId="{0305A70E-2671-4BD6-8DB7-474E5FAAF9D8}" type="presParOf" srcId="{BBE3F870-6C36-47CE-A06D-BF99B6C43322}" destId="{BBF79FC6-298C-44AA-8E89-F26611C25AB7}" srcOrd="2" destOrd="0" presId="urn:microsoft.com/office/officeart/2005/8/layout/hList1"/>
    <dgm:cxn modelId="{5E3CC9AC-D392-4C03-BD3F-BFD76415F96F}" type="presParOf" srcId="{BBF79FC6-298C-44AA-8E89-F26611C25AB7}" destId="{4B565205-7C0F-4C2D-BD14-D24297159F92}" srcOrd="0" destOrd="0" presId="urn:microsoft.com/office/officeart/2005/8/layout/hList1"/>
    <dgm:cxn modelId="{DB7BD75F-583A-4B2C-A16C-8A09700A87CF}" type="presParOf" srcId="{BBF79FC6-298C-44AA-8E89-F26611C25AB7}" destId="{B515E109-5F78-4133-B987-B31D6F5F73F0}" srcOrd="1" destOrd="0" presId="urn:microsoft.com/office/officeart/2005/8/layout/hList1"/>
    <dgm:cxn modelId="{D0A1053E-B911-4034-890C-22A0A32C1A27}" type="presParOf" srcId="{BBE3F870-6C36-47CE-A06D-BF99B6C43322}" destId="{4B4470F0-5099-4EF4-B066-5EE0B8B65B65}" srcOrd="3" destOrd="0" presId="urn:microsoft.com/office/officeart/2005/8/layout/hList1"/>
    <dgm:cxn modelId="{05A42443-910A-44D4-98BC-6981627F562F}" type="presParOf" srcId="{BBE3F870-6C36-47CE-A06D-BF99B6C43322}" destId="{53891FF1-5C9D-4E9A-8BC5-23F6F92B285A}" srcOrd="4" destOrd="0" presId="urn:microsoft.com/office/officeart/2005/8/layout/hList1"/>
    <dgm:cxn modelId="{66A3F479-F6D8-4C65-9BCE-E04FA8059ABE}" type="presParOf" srcId="{53891FF1-5C9D-4E9A-8BC5-23F6F92B285A}" destId="{30609B18-C83F-4361-B0B6-DB8C88453D08}" srcOrd="0" destOrd="0" presId="urn:microsoft.com/office/officeart/2005/8/layout/hList1"/>
    <dgm:cxn modelId="{32092D0B-C5D7-429B-AF02-D10A4FE6CB4F}" type="presParOf" srcId="{53891FF1-5C9D-4E9A-8BC5-23F6F92B285A}" destId="{92DD79FA-E15E-4AAA-A5E2-E32D999B96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622CE-A914-4931-B41A-0A3F46EEBA9E}">
      <dsp:nvSpPr>
        <dsp:cNvPr id="0" name=""/>
        <dsp:cNvSpPr/>
      </dsp:nvSpPr>
      <dsp:spPr>
        <a:xfrm>
          <a:off x="2208" y="53169"/>
          <a:ext cx="2153721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角</a:t>
          </a:r>
          <a:endParaRPr lang="zh-CN" altLang="en-US" sz="2800" kern="1200" dirty="0"/>
        </a:p>
      </dsp:txBody>
      <dsp:txXfrm>
        <a:off x="2208" y="53169"/>
        <a:ext cx="2153721" cy="806400"/>
      </dsp:txXfrm>
    </dsp:sp>
    <dsp:sp modelId="{4C3C0EC5-D57B-4256-891B-71BE3BF30DF9}">
      <dsp:nvSpPr>
        <dsp:cNvPr id="0" name=""/>
        <dsp:cNvSpPr/>
      </dsp:nvSpPr>
      <dsp:spPr>
        <a:xfrm>
          <a:off x="2208" y="859570"/>
          <a:ext cx="2153721" cy="31512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/>
            <a:t>观察角之间的差别与联系，将角进行拆分</a:t>
          </a:r>
          <a:r>
            <a:rPr lang="en-US" altLang="zh-CN" sz="2800" kern="1200" dirty="0" smtClean="0"/>
            <a:t>.</a:t>
          </a:r>
          <a:endParaRPr lang="zh-CN" altLang="en-US" sz="2800" kern="1200" dirty="0"/>
        </a:p>
      </dsp:txBody>
      <dsp:txXfrm>
        <a:off x="2208" y="859570"/>
        <a:ext cx="2153721" cy="3151260"/>
      </dsp:txXfrm>
    </dsp:sp>
    <dsp:sp modelId="{4B565205-7C0F-4C2D-BD14-D24297159F92}">
      <dsp:nvSpPr>
        <dsp:cNvPr id="0" name=""/>
        <dsp:cNvSpPr/>
      </dsp:nvSpPr>
      <dsp:spPr>
        <a:xfrm>
          <a:off x="2457452" y="53169"/>
          <a:ext cx="2153721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名</a:t>
          </a:r>
          <a:endParaRPr lang="zh-CN" altLang="en-US" sz="2800" kern="1200" dirty="0"/>
        </a:p>
      </dsp:txBody>
      <dsp:txXfrm>
        <a:off x="2457452" y="53169"/>
        <a:ext cx="2153721" cy="806400"/>
      </dsp:txXfrm>
    </dsp:sp>
    <dsp:sp modelId="{B515E109-5F78-4133-B987-B31D6F5F73F0}">
      <dsp:nvSpPr>
        <dsp:cNvPr id="0" name=""/>
        <dsp:cNvSpPr/>
      </dsp:nvSpPr>
      <dsp:spPr>
        <a:xfrm>
          <a:off x="2457452" y="859570"/>
          <a:ext cx="2153721" cy="31512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/>
            <a:t>看函数名称，切化弦、画同名</a:t>
          </a:r>
          <a:r>
            <a:rPr lang="en-US" altLang="zh-CN" sz="2800" kern="1200" dirty="0" smtClean="0"/>
            <a:t>.</a:t>
          </a:r>
          <a:endParaRPr lang="zh-CN" altLang="en-US" sz="2800" kern="1200" dirty="0"/>
        </a:p>
      </dsp:txBody>
      <dsp:txXfrm>
        <a:off x="2457452" y="859570"/>
        <a:ext cx="2153721" cy="3151260"/>
      </dsp:txXfrm>
    </dsp:sp>
    <dsp:sp modelId="{30609B18-C83F-4361-B0B6-DB8C88453D08}">
      <dsp:nvSpPr>
        <dsp:cNvPr id="0" name=""/>
        <dsp:cNvSpPr/>
      </dsp:nvSpPr>
      <dsp:spPr>
        <a:xfrm>
          <a:off x="4912695" y="53169"/>
          <a:ext cx="2153721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式</a:t>
          </a:r>
          <a:endParaRPr lang="zh-CN" altLang="en-US" sz="2800" kern="1200" dirty="0"/>
        </a:p>
      </dsp:txBody>
      <dsp:txXfrm>
        <a:off x="4912695" y="53169"/>
        <a:ext cx="2153721" cy="806400"/>
      </dsp:txXfrm>
    </dsp:sp>
    <dsp:sp modelId="{92DD79FA-E15E-4AAA-A5E2-E32D999B967E}">
      <dsp:nvSpPr>
        <dsp:cNvPr id="0" name=""/>
        <dsp:cNvSpPr/>
      </dsp:nvSpPr>
      <dsp:spPr>
        <a:xfrm>
          <a:off x="4912695" y="859570"/>
          <a:ext cx="2153721" cy="31512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/>
            <a:t>分析结构特征，找到切入点</a:t>
          </a:r>
          <a:r>
            <a:rPr lang="en-US" altLang="zh-CN" sz="2800" kern="1200" dirty="0" smtClean="0"/>
            <a:t>.</a:t>
          </a:r>
          <a:endParaRPr lang="zh-CN" altLang="en-US" sz="2800" kern="1200" dirty="0"/>
        </a:p>
      </dsp:txBody>
      <dsp:txXfrm>
        <a:off x="4912695" y="859570"/>
        <a:ext cx="2153721" cy="3151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74135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package" Target="../embeddings/Microsoft_Word_Document13.docx"/><Relationship Id="rId7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Word_Document14.docx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Word_Document17.docx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Word_Document19.docx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Word_Document21.docx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package" Target="../embeddings/Microsoft_Word_Document22.docx"/><Relationship Id="rId7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Word_Document23.docx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package" Target="../embeddings/Microsoft_Word_Document25.docx"/><Relationship Id="rId7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Word_Document26.docx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package" Target="../embeddings/Microsoft_Word_Document28.docx"/><Relationship Id="rId7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emf"/><Relationship Id="rId5" Type="http://schemas.openxmlformats.org/officeDocument/2006/relationships/package" Target="../embeddings/Microsoft_Word_Document29.docx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package" Target="../embeddings/Microsoft_Word_Document1.docx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2.docx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package" Target="../embeddings/Microsoft_Word_Document3.docx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11" Type="http://schemas.openxmlformats.org/officeDocument/2006/relationships/image" Target="../media/image20.png"/><Relationship Id="rId5" Type="http://schemas.openxmlformats.org/officeDocument/2006/relationships/package" Target="../embeddings/Microsoft_Word_Document4.docx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package" Target="../embeddings/Microsoft_Word_Document6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Document8.docx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10.docx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12.docx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062180" y="1951990"/>
            <a:ext cx="6294474" cy="728345"/>
          </a:xfrm>
        </p:spPr>
        <p:txBody>
          <a:bodyPr>
            <a:normAutofit/>
          </a:bodyPr>
          <a:lstStyle/>
          <a:p>
            <a:pPr algn="ctr"/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5.5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三角恒等变换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76365" y="3699565"/>
            <a:ext cx="5284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北京市和平街第一中学   杨宝新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2609" y="139243"/>
            <a:ext cx="6547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题型二：</a:t>
            </a:r>
            <a:r>
              <a:rPr lang="zh-CN" altLang="zh-CN" dirty="0"/>
              <a:t>角的变换：</a:t>
            </a:r>
            <a:r>
              <a:rPr lang="zh-CN" altLang="zh-CN" b="1" dirty="0"/>
              <a:t>常见的配角技巧</a:t>
            </a:r>
            <a:r>
              <a:rPr lang="zh-CN" altLang="zh-CN" b="1" dirty="0" smtClean="0"/>
              <a:t>：．</a:t>
            </a:r>
            <a:endParaRPr lang="zh-CN" altLang="zh-CN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417986"/>
              </p:ext>
            </p:extLst>
          </p:nvPr>
        </p:nvGraphicFramePr>
        <p:xfrm>
          <a:off x="1304787" y="508575"/>
          <a:ext cx="4545012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文档" r:id="rId3" imgW="3213639" imgH="815619" progId="Word.Document.12">
                  <p:embed/>
                </p:oleObj>
              </mc:Choice>
              <mc:Fallback>
                <p:oleObj name="文档" r:id="rId3" imgW="3213639" imgH="8156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4787" y="508575"/>
                        <a:ext cx="4545012" cy="115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066659"/>
              </p:ext>
            </p:extLst>
          </p:nvPr>
        </p:nvGraphicFramePr>
        <p:xfrm>
          <a:off x="327688" y="1589148"/>
          <a:ext cx="8540148" cy="763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文档" r:id="rId5" imgW="4474405" imgH="400958" progId="Word.Document.12">
                  <p:embed/>
                </p:oleObj>
              </mc:Choice>
              <mc:Fallback>
                <p:oleObj name="文档" r:id="rId5" imgW="4474405" imgH="4009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88" y="1589148"/>
                        <a:ext cx="8540148" cy="763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942729"/>
              </p:ext>
            </p:extLst>
          </p:nvPr>
        </p:nvGraphicFramePr>
        <p:xfrm>
          <a:off x="221556" y="2476561"/>
          <a:ext cx="8774748" cy="140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文档" r:id="rId7" imgW="5113606" imgH="862133" progId="Word.Document.12">
                  <p:embed/>
                </p:oleObj>
              </mc:Choice>
              <mc:Fallback>
                <p:oleObj name="文档" r:id="rId7" imgW="5113606" imgH="8621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1556" y="2476561"/>
                        <a:ext cx="8774748" cy="1402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" y="4167105"/>
            <a:ext cx="5282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分清已知角与所求角，将所求角用已知角来表示，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注意由值求值时的角的范围确定</a:t>
            </a:r>
            <a:r>
              <a:rPr lang="en-US" altLang="zh-CN" dirty="0" smtClean="0">
                <a:solidFill>
                  <a:srgbClr val="FF0000"/>
                </a:solidFill>
              </a:rPr>
              <a:t>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055342"/>
              </p:ext>
            </p:extLst>
          </p:nvPr>
        </p:nvGraphicFramePr>
        <p:xfrm>
          <a:off x="452916" y="-80008"/>
          <a:ext cx="7242920" cy="8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文档" r:id="rId3" imgW="3586866" imgH="400958" progId="Word.Document.12">
                  <p:embed/>
                </p:oleObj>
              </mc:Choice>
              <mc:Fallback>
                <p:oleObj name="文档" r:id="rId3" imgW="3586866" imgH="4009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916" y="-80008"/>
                        <a:ext cx="7242920" cy="8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965078"/>
              </p:ext>
            </p:extLst>
          </p:nvPr>
        </p:nvGraphicFramePr>
        <p:xfrm>
          <a:off x="1003146" y="932787"/>
          <a:ext cx="5415410" cy="1538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文档" r:id="rId5" imgW="2655058" imgH="813095" progId="Word.Document.12">
                  <p:embed/>
                </p:oleObj>
              </mc:Choice>
              <mc:Fallback>
                <p:oleObj name="文档" r:id="rId5" imgW="2655058" imgH="8130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3146" y="932787"/>
                        <a:ext cx="5415410" cy="1538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42875" y="3520774"/>
            <a:ext cx="528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观察特征找联系，诱导公式</a:t>
            </a:r>
            <a:r>
              <a:rPr lang="en-US" altLang="zh-CN" dirty="0" smtClean="0">
                <a:solidFill>
                  <a:srgbClr val="FF0000"/>
                </a:solidFill>
              </a:rPr>
              <a:t>+</a:t>
            </a:r>
            <a:r>
              <a:rPr lang="zh-CN" altLang="en-US" dirty="0" smtClean="0">
                <a:solidFill>
                  <a:srgbClr val="FF0000"/>
                </a:solidFill>
              </a:rPr>
              <a:t>二倍角公式灵活用</a:t>
            </a:r>
            <a:r>
              <a:rPr lang="en-US" altLang="zh-CN" dirty="0" smtClean="0">
                <a:solidFill>
                  <a:srgbClr val="FF0000"/>
                </a:solidFill>
              </a:rPr>
              <a:t>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9038" y="7889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/>
              <a:t>题型三：</a:t>
            </a:r>
            <a:r>
              <a:rPr lang="zh-CN" altLang="zh-CN" dirty="0"/>
              <a:t>　给值求角：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16657"/>
              </p:ext>
            </p:extLst>
          </p:nvPr>
        </p:nvGraphicFramePr>
        <p:xfrm>
          <a:off x="416880" y="448222"/>
          <a:ext cx="7992049" cy="755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文档" r:id="rId3" imgW="4048271" imgH="430886" progId="Word.Document.12">
                  <p:embed/>
                </p:oleObj>
              </mc:Choice>
              <mc:Fallback>
                <p:oleObj name="文档" r:id="rId3" imgW="4048271" imgH="4308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880" y="448222"/>
                        <a:ext cx="7992049" cy="755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95112"/>
              </p:ext>
            </p:extLst>
          </p:nvPr>
        </p:nvGraphicFramePr>
        <p:xfrm>
          <a:off x="647699" y="1233488"/>
          <a:ext cx="6099329" cy="396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文档" r:id="rId5" imgW="3152094" imgH="2106114" progId="Word.Document.12">
                  <p:embed/>
                </p:oleObj>
              </mc:Choice>
              <mc:Fallback>
                <p:oleObj name="文档" r:id="rId5" imgW="3152094" imgH="21061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699" y="1233488"/>
                        <a:ext cx="6099329" cy="3969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138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976932"/>
              </p:ext>
            </p:extLst>
          </p:nvPr>
        </p:nvGraphicFramePr>
        <p:xfrm>
          <a:off x="443560" y="124102"/>
          <a:ext cx="8414429" cy="67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文档" r:id="rId3" imgW="4314965" imgH="406367" progId="Word.Document.12">
                  <p:embed/>
                </p:oleObj>
              </mc:Choice>
              <mc:Fallback>
                <p:oleObj name="文档" r:id="rId3" imgW="4314965" imgH="4063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560" y="124102"/>
                        <a:ext cx="8414429" cy="67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863293"/>
              </p:ext>
            </p:extLst>
          </p:nvPr>
        </p:nvGraphicFramePr>
        <p:xfrm>
          <a:off x="300083" y="667013"/>
          <a:ext cx="7944392" cy="44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文档" r:id="rId5" imgW="5276645" imgH="2974016" progId="Word.Document.12">
                  <p:embed/>
                </p:oleObj>
              </mc:Choice>
              <mc:Fallback>
                <p:oleObj name="文档" r:id="rId5" imgW="5276645" imgH="29740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0083" y="667013"/>
                        <a:ext cx="7944392" cy="447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290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9198" y="0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/>
              <a:t>题型四： 三角恒等变换的应用：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814124"/>
              </p:ext>
            </p:extLst>
          </p:nvPr>
        </p:nvGraphicFramePr>
        <p:xfrm>
          <a:off x="479426" y="444500"/>
          <a:ext cx="6045661" cy="1630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文档" r:id="rId3" imgW="3320892" imgH="940738" progId="Word.Document.12">
                  <p:embed/>
                </p:oleObj>
              </mc:Choice>
              <mc:Fallback>
                <p:oleObj name="文档" r:id="rId3" imgW="3320892" imgH="9407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6" y="444500"/>
                        <a:ext cx="6045661" cy="1630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755188"/>
              </p:ext>
            </p:extLst>
          </p:nvPr>
        </p:nvGraphicFramePr>
        <p:xfrm>
          <a:off x="479198" y="2086145"/>
          <a:ext cx="4602692" cy="110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文档" r:id="rId5" imgW="3240992" imgH="867902" progId="Word.Document.12">
                  <p:embed/>
                </p:oleObj>
              </mc:Choice>
              <mc:Fallback>
                <p:oleObj name="文档" r:id="rId5" imgW="3240992" imgH="8679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198" y="2086145"/>
                        <a:ext cx="4602692" cy="110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74796"/>
              </p:ext>
            </p:extLst>
          </p:nvPr>
        </p:nvGraphicFramePr>
        <p:xfrm>
          <a:off x="4779962" y="1950885"/>
          <a:ext cx="4354924" cy="3192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文档" r:id="rId7" imgW="3240992" imgH="2376184" progId="Word.Document.12">
                  <p:embed/>
                </p:oleObj>
              </mc:Choice>
              <mc:Fallback>
                <p:oleObj name="文档" r:id="rId7" imgW="3240992" imgH="23761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79962" y="1950885"/>
                        <a:ext cx="4354924" cy="3192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290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253549"/>
              </p:ext>
            </p:extLst>
          </p:nvPr>
        </p:nvGraphicFramePr>
        <p:xfrm>
          <a:off x="230818" y="407987"/>
          <a:ext cx="5218489" cy="1767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文档" r:id="rId3" imgW="3409790" imgH="1182323" progId="Word.Document.12">
                  <p:embed/>
                </p:oleObj>
              </mc:Choice>
              <mc:Fallback>
                <p:oleObj name="文档" r:id="rId3" imgW="3409790" imgH="11823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818" y="407987"/>
                        <a:ext cx="5218489" cy="1767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175378"/>
              </p:ext>
            </p:extLst>
          </p:nvPr>
        </p:nvGraphicFramePr>
        <p:xfrm>
          <a:off x="258177" y="2042296"/>
          <a:ext cx="3336925" cy="320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文档" r:id="rId5" imgW="3171530" imgH="3054424" progId="Word.Document.12">
                  <p:embed/>
                </p:oleObj>
              </mc:Choice>
              <mc:Fallback>
                <p:oleObj name="文档" r:id="rId5" imgW="3171530" imgH="30544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177" y="2042296"/>
                        <a:ext cx="3336925" cy="320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205076"/>
              </p:ext>
            </p:extLst>
          </p:nvPr>
        </p:nvGraphicFramePr>
        <p:xfrm>
          <a:off x="3400425" y="2166938"/>
          <a:ext cx="5894388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文档" r:id="rId7" imgW="5273046" imgH="2059239" progId="Word.Document.12">
                  <p:embed/>
                </p:oleObj>
              </mc:Choice>
              <mc:Fallback>
                <p:oleObj name="文档" r:id="rId7" imgW="5273046" imgH="20592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00425" y="2166938"/>
                        <a:ext cx="5894388" cy="229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290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80063"/>
              </p:ext>
            </p:extLst>
          </p:nvPr>
        </p:nvGraphicFramePr>
        <p:xfrm>
          <a:off x="550986" y="-106116"/>
          <a:ext cx="6054000" cy="187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文档" r:id="rId3" imgW="3187366" imgH="992300" progId="Word.Document.12">
                  <p:embed/>
                </p:oleObj>
              </mc:Choice>
              <mc:Fallback>
                <p:oleObj name="文档" r:id="rId3" imgW="3187366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986" y="-106116"/>
                        <a:ext cx="6054000" cy="1870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690383"/>
              </p:ext>
            </p:extLst>
          </p:nvPr>
        </p:nvGraphicFramePr>
        <p:xfrm>
          <a:off x="0" y="1829248"/>
          <a:ext cx="4375363" cy="2653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文档" r:id="rId5" imgW="3391795" imgH="2065008" progId="Word.Document.12">
                  <p:embed/>
                </p:oleObj>
              </mc:Choice>
              <mc:Fallback>
                <p:oleObj name="文档" r:id="rId5" imgW="3391795" imgH="20650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829248"/>
                        <a:ext cx="4375363" cy="2653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683626"/>
              </p:ext>
            </p:extLst>
          </p:nvPr>
        </p:nvGraphicFramePr>
        <p:xfrm>
          <a:off x="4420741" y="2069206"/>
          <a:ext cx="4810904" cy="18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文档" r:id="rId7" imgW="3471335" imgH="1318980" progId="Word.Document.12">
                  <p:embed/>
                </p:oleObj>
              </mc:Choice>
              <mc:Fallback>
                <p:oleObj name="文档" r:id="rId7" imgW="3471335" imgH="13189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20741" y="2069206"/>
                        <a:ext cx="4810904" cy="181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099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797" y="0"/>
            <a:ext cx="8139178" cy="518138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小结</a:t>
            </a:r>
            <a:endParaRPr lang="zh-CN" altLang="en-US" sz="28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84657" y="599059"/>
            <a:ext cx="7114630" cy="4221515"/>
          </a:xfrm>
        </p:spPr>
        <p:txBody>
          <a:bodyPr>
            <a:noAutofit/>
          </a:bodyPr>
          <a:lstStyle/>
          <a:p>
            <a:r>
              <a:rPr lang="zh-CN" altLang="en-US" sz="2000" dirty="0"/>
              <a:t>三角函数式</a:t>
            </a:r>
            <a:r>
              <a:rPr lang="zh-CN" altLang="en-US" sz="2000" dirty="0" smtClean="0"/>
              <a:t>化简方法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直接运用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公式进行降次、消项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）异名化同名，异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角化同角，化切为弦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）活用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公式（正用、逆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用、变形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用），活用角变换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等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 smtClean="0"/>
              <a:t>三角函数</a:t>
            </a:r>
            <a:r>
              <a:rPr lang="zh-CN" altLang="en-US" sz="2000" dirty="0"/>
              <a:t>式</a:t>
            </a:r>
            <a:r>
              <a:rPr lang="zh-CN" altLang="en-US" sz="2000" dirty="0" smtClean="0"/>
              <a:t>化简要求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能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求值的要求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值；（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）三角函数种类要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最少；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）项数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要尽量少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（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尽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量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使分母不含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三角函数；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）尽量使被开方数不含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三角函数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18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25872" y="185382"/>
            <a:ext cx="78523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通过本节的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复习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体会如何对变换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对象进行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对比分析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，体会解题过程中如何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选择公式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，如何根据问题的条件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进行公式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变形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，以及变换过程中体现的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换元、逆向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使用公式等数学思想方法的认识，从而加深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理解三角恒等变换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思想，提高推理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能力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55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675" y="0"/>
            <a:ext cx="3009638" cy="518138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三角恒等变换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4901" y="476326"/>
            <a:ext cx="7251405" cy="125254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利用公式对三角函数式进行的</a:t>
            </a:r>
            <a:r>
              <a:rPr lang="zh-CN" altLang="en-US" sz="2400" spc="200" dirty="0">
                <a:latin typeface="方正毡笔黑简体" panose="03000509000000000000" pitchFamily="65" charset="-122"/>
                <a:ea typeface="方正毡笔黑简体" panose="03000509000000000000" pitchFamily="65" charset="-122"/>
                <a:cs typeface="+mj-cs"/>
              </a:rPr>
              <a:t>恒等变形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就是三角</a:t>
            </a:r>
            <a:r>
              <a:rPr lang="zh-CN" altLang="en-US" sz="2400" spc="200" dirty="0">
                <a:latin typeface="方正毡笔黑简体" panose="03000509000000000000" pitchFamily="65" charset="-122"/>
                <a:ea typeface="方正毡笔黑简体" panose="03000509000000000000" pitchFamily="65" charset="-122"/>
                <a:cs typeface="+mj-cs"/>
              </a:rPr>
              <a:t>恒等变换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08268" y="1613123"/>
            <a:ext cx="7251405" cy="125254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对三角函数式进行三角恒等变形，可以达到</a:t>
            </a:r>
            <a:r>
              <a:rPr lang="zh-CN" altLang="en-US" sz="2400" spc="200" dirty="0">
                <a:latin typeface="方正毡笔黑简体" panose="03000509000000000000" pitchFamily="65" charset="-122"/>
                <a:ea typeface="方正毡笔黑简体" panose="03000509000000000000" pitchFamily="65" charset="-122"/>
                <a:cs typeface="+mj-cs"/>
              </a:rPr>
              <a:t>化简、求值或证明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的目的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34753" y="3007856"/>
            <a:ext cx="8139178" cy="518138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2400" b="0" dirty="0" smtClean="0"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1.</a:t>
            </a:r>
            <a:r>
              <a:rPr lang="zh-CN" altLang="en-US" sz="2400" b="0" dirty="0" smtClean="0"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熟悉公式及其之间的关系</a:t>
            </a:r>
            <a:endParaRPr lang="zh-CN" altLang="en-US" sz="2400" b="0" dirty="0">
              <a:latin typeface="方正毡笔黑简体" panose="03000509000000000000" pitchFamily="65" charset="-122"/>
              <a:ea typeface="方正毡笔黑简体" panose="03000509000000000000" pitchFamily="65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34753" y="3525994"/>
            <a:ext cx="8139178" cy="518138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2400" b="0" dirty="0" smtClean="0"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2.</a:t>
            </a:r>
            <a:r>
              <a:rPr lang="zh-CN" altLang="en-US" sz="2400" b="0" dirty="0" smtClean="0"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从角、名、式三个角度进行观察</a:t>
            </a:r>
            <a:endParaRPr lang="zh-CN" altLang="en-US" sz="2400" b="0" dirty="0">
              <a:latin typeface="方正毡笔黑简体" panose="03000509000000000000" pitchFamily="65" charset="-122"/>
              <a:ea typeface="方正毡笔黑简体" panose="03000509000000000000" pitchFamily="65" charset="-122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34753" y="4044132"/>
            <a:ext cx="8139178" cy="518138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2400" b="0" dirty="0" smtClean="0"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3.</a:t>
            </a:r>
            <a:r>
              <a:rPr lang="zh-CN" altLang="en-US" sz="2400" b="0" dirty="0" smtClean="0"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掌握公式的顺用、逆用、变用</a:t>
            </a:r>
            <a:endParaRPr lang="zh-CN" altLang="en-US" sz="2400" b="0" dirty="0">
              <a:latin typeface="方正毡笔黑简体" panose="03000509000000000000" pitchFamily="65" charset="-122"/>
              <a:ea typeface="方正毡笔黑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936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.2018高三上交资料\2018高考冲刺思维导图XP\思维导图(打印稿)\5.三角函数 (已调整大小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7" y="0"/>
            <a:ext cx="74483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760955" y="1695635"/>
            <a:ext cx="5104661" cy="1828800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91739" y="3542930"/>
            <a:ext cx="3673877" cy="267810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3609" y="4785804"/>
            <a:ext cx="1099352" cy="267810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23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128" y="35512"/>
            <a:ext cx="403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三角函数式化简原则</a:t>
            </a:r>
            <a:endParaRPr lang="zh-CN" altLang="en-US" sz="2800" dirty="0"/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2056990479"/>
              </p:ext>
            </p:extLst>
          </p:nvPr>
        </p:nvGraphicFramePr>
        <p:xfrm>
          <a:off x="725968" y="558732"/>
          <a:ext cx="70686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798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2863" y="-15991"/>
            <a:ext cx="2370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一、复习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2863" y="415433"/>
            <a:ext cx="388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两角和与差的余弦公式：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2863" y="2006355"/>
            <a:ext cx="388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两角和与差的正弦公式：</a:t>
            </a:r>
            <a:endParaRPr lang="zh-CN" altLang="en-US" dirty="0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442684"/>
              </p:ext>
            </p:extLst>
          </p:nvPr>
        </p:nvGraphicFramePr>
        <p:xfrm>
          <a:off x="550618" y="879443"/>
          <a:ext cx="4351585" cy="1195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文档" r:id="rId3" imgW="2486620" imgH="683288" progId="Word.Document.12">
                  <p:embed/>
                </p:oleObj>
              </mc:Choice>
              <mc:Fallback>
                <p:oleObj name="文档" r:id="rId3" imgW="2486620" imgH="6832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618" y="879443"/>
                        <a:ext cx="4351585" cy="1195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177100"/>
              </p:ext>
            </p:extLst>
          </p:nvPr>
        </p:nvGraphicFramePr>
        <p:xfrm>
          <a:off x="115610" y="2549072"/>
          <a:ext cx="4943836" cy="1064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文档" r:id="rId5" imgW="2690330" imgH="579082" progId="Word.Document.12">
                  <p:embed/>
                </p:oleObj>
              </mc:Choice>
              <mc:Fallback>
                <p:oleObj name="文档" r:id="rId5" imgW="2690330" imgH="5790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610" y="2549072"/>
                        <a:ext cx="4943836" cy="1064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51900" y="1471878"/>
                <a:ext cx="2760954" cy="49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/>
                  <a:t>简记为：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d>
                          <m:dPr>
                            <m:ctrlPr>
                              <a:rPr lang="zh-CN" alt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/>
                              </a:rPr>
                              <m:t>𝛼</m:t>
                            </m:r>
                            <m:r>
                              <a:rPr lang="zh-CN" altLang="en-US" sz="2400">
                                <a:latin typeface="Cambria Math"/>
                              </a:rPr>
                              <m:t>+</m:t>
                            </m:r>
                            <m:r>
                              <a:rPr lang="zh-CN" altLang="en-US" sz="2400" i="1">
                                <a:latin typeface="Cambria Math"/>
                              </a:rPr>
                              <m:t>𝛽</m:t>
                            </m:r>
                          </m:e>
                        </m:d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900" y="1471878"/>
                <a:ext cx="2760954" cy="494815"/>
              </a:xfrm>
              <a:prstGeom prst="rect">
                <a:avLst/>
              </a:prstGeom>
              <a:blipFill rotWithShape="1">
                <a:blip r:embed="rId7"/>
                <a:stretch>
                  <a:fillRect l="-3311" t="-9756" b="-19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51900" y="809583"/>
                <a:ext cx="2760954" cy="49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/>
                  <a:t>简记为：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d>
                          <m:dPr>
                            <m:ctrlPr>
                              <a:rPr lang="zh-CN" alt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altLang="zh-CN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zh-CN" altLang="en-US" sz="2400" i="1">
                                <a:latin typeface="Cambria Math"/>
                              </a:rPr>
                              <m:t>𝛽</m:t>
                            </m:r>
                          </m:e>
                        </m:d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900" y="809583"/>
                <a:ext cx="2760954" cy="494815"/>
              </a:xfrm>
              <a:prstGeom prst="rect">
                <a:avLst/>
              </a:prstGeom>
              <a:blipFill rotWithShape="1">
                <a:blip r:embed="rId8"/>
                <a:stretch>
                  <a:fillRect l="-3311" t="-9877" b="-20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51900" y="2382749"/>
                <a:ext cx="2760954" cy="49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/>
                  <a:t>简记为：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d>
                          <m:dPr>
                            <m:ctrlPr>
                              <a:rPr lang="zh-CN" alt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/>
                              </a:rPr>
                              <m:t>𝛼</m:t>
                            </m:r>
                            <m:r>
                              <a:rPr lang="zh-CN" altLang="en-US" sz="2400">
                                <a:latin typeface="Cambria Math"/>
                              </a:rPr>
                              <m:t>+</m:t>
                            </m:r>
                            <m:r>
                              <a:rPr lang="zh-CN" altLang="en-US" sz="2400" i="1">
                                <a:latin typeface="Cambria Math"/>
                              </a:rPr>
                              <m:t>𝛽</m:t>
                            </m:r>
                          </m:e>
                        </m:d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900" y="2382749"/>
                <a:ext cx="2760954" cy="494815"/>
              </a:xfrm>
              <a:prstGeom prst="rect">
                <a:avLst/>
              </a:prstGeom>
              <a:blipFill rotWithShape="1">
                <a:blip r:embed="rId9"/>
                <a:stretch>
                  <a:fillRect l="-3311" t="-9877" b="-20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51900" y="3039697"/>
                <a:ext cx="2760954" cy="49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/>
                  <a:t>简记为：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d>
                          <m:dPr>
                            <m:ctrlPr>
                              <a:rPr lang="zh-CN" alt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altLang="zh-CN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zh-CN" altLang="en-US" sz="2400" i="1">
                                <a:latin typeface="Cambria Math"/>
                              </a:rPr>
                              <m:t>𝛽</m:t>
                            </m:r>
                          </m:e>
                        </m:d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900" y="3039697"/>
                <a:ext cx="2760954" cy="494815"/>
              </a:xfrm>
              <a:prstGeom prst="rect">
                <a:avLst/>
              </a:prstGeom>
              <a:blipFill rotWithShape="1">
                <a:blip r:embed="rId10"/>
                <a:stretch>
                  <a:fillRect l="-3311" t="-9877" b="-20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83579" y="3701990"/>
            <a:ext cx="587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口诀：两角和差取正弦，正余余正号同前</a:t>
            </a:r>
            <a:endParaRPr lang="en-US" altLang="zh-CN" sz="2400" dirty="0" smtClean="0">
              <a:solidFill>
                <a:srgbClr val="FF0000"/>
              </a:solidFill>
              <a:latin typeface="方正毡笔黑简体" panose="03000509000000000000" pitchFamily="65" charset="-122"/>
              <a:ea typeface="方正毡笔黑简体" panose="03000509000000000000" pitchFamily="65" charset="-122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          </a:t>
            </a:r>
            <a:r>
              <a:rPr lang="zh-CN" altLang="en-US" sz="2400" dirty="0" smtClean="0">
                <a:solidFill>
                  <a:srgbClr val="FF0000"/>
                </a:solidFill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两角和差取余弦，余余正正号相反</a:t>
            </a:r>
            <a:endParaRPr lang="zh-CN" altLang="en-US" sz="2400" dirty="0">
              <a:solidFill>
                <a:srgbClr val="FF0000"/>
              </a:solidFill>
              <a:latin typeface="方正毡笔黑简体" panose="03000509000000000000" pitchFamily="65" charset="-122"/>
              <a:ea typeface="方正毡笔黑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837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884" y="133167"/>
            <a:ext cx="388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两角和与差的正切公式：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568979"/>
              </p:ext>
            </p:extLst>
          </p:nvPr>
        </p:nvGraphicFramePr>
        <p:xfrm>
          <a:off x="71022" y="502499"/>
          <a:ext cx="3838263" cy="1738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文档" r:id="rId3" imgW="2193293" imgH="993382" progId="Word.Document.12">
                  <p:embed/>
                </p:oleObj>
              </mc:Choice>
              <mc:Fallback>
                <p:oleObj name="文档" r:id="rId3" imgW="2193293" imgH="993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022" y="502499"/>
                        <a:ext cx="3838263" cy="1738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3884" y="2095132"/>
            <a:ext cx="388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二倍角公式：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681104"/>
              </p:ext>
            </p:extLst>
          </p:nvPr>
        </p:nvGraphicFramePr>
        <p:xfrm>
          <a:off x="97392" y="2464464"/>
          <a:ext cx="5696931" cy="1708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文档" r:id="rId5" imgW="3255389" imgH="976435" progId="Word.Document.12">
                  <p:embed/>
                </p:oleObj>
              </mc:Choice>
              <mc:Fallback>
                <p:oleObj name="文档" r:id="rId5" imgW="3255389" imgH="9764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392" y="2464464"/>
                        <a:ext cx="5696931" cy="1708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683923"/>
              </p:ext>
            </p:extLst>
          </p:nvPr>
        </p:nvGraphicFramePr>
        <p:xfrm>
          <a:off x="4465470" y="1673948"/>
          <a:ext cx="5068887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文档" r:id="rId7" imgW="3631135" imgH="1017540" progId="Word.Document.12">
                  <p:embed/>
                </p:oleObj>
              </mc:Choice>
              <mc:Fallback>
                <p:oleObj name="文档" r:id="rId7" imgW="3631135" imgH="1017540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470" y="1673948"/>
                        <a:ext cx="5068887" cy="141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2140" y="4158284"/>
            <a:ext cx="388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辅助角公式：</a:t>
            </a:r>
            <a:endParaRPr lang="zh-CN" altLang="en-US" dirty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959619"/>
              </p:ext>
            </p:extLst>
          </p:nvPr>
        </p:nvGraphicFramePr>
        <p:xfrm>
          <a:off x="2227987" y="4056376"/>
          <a:ext cx="7017347" cy="78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文档" r:id="rId9" imgW="3631135" imgH="390502" progId="Word.Document.12">
                  <p:embed/>
                </p:oleObj>
              </mc:Choice>
              <mc:Fallback>
                <p:oleObj name="文档" r:id="rId9" imgW="3631135" imgH="3905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27987" y="4056376"/>
                        <a:ext cx="7017347" cy="78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20"/>
          <p:cNvSpPr txBox="1"/>
          <p:nvPr/>
        </p:nvSpPr>
        <p:spPr>
          <a:xfrm>
            <a:off x="5623055" y="2833796"/>
            <a:ext cx="71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变用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直角上箭头 9"/>
          <p:cNvSpPr/>
          <p:nvPr/>
        </p:nvSpPr>
        <p:spPr>
          <a:xfrm>
            <a:off x="5193437" y="2649130"/>
            <a:ext cx="515494" cy="484688"/>
          </a:xfrm>
          <a:prstGeom prst="bentUpArrow">
            <a:avLst>
              <a:gd name="adj1" fmla="val 25000"/>
              <a:gd name="adj2" fmla="val 2591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 flipV="1">
            <a:off x="5548096" y="1319437"/>
            <a:ext cx="149918" cy="378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框 24"/>
          <p:cNvSpPr txBox="1"/>
          <p:nvPr/>
        </p:nvSpPr>
        <p:spPr>
          <a:xfrm>
            <a:off x="5623350" y="1310368"/>
            <a:ext cx="1295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角的代换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250560" y="439041"/>
                <a:ext cx="4431801" cy="874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zh-CN" sz="2400" i="1" dirty="0" smtClean="0"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 smtClean="0"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zh-CN" altLang="en-US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2400" i="1" dirty="0"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zh-CN" altLang="en-US" sz="2400" b="0" i="1" dirty="0" smtClean="0"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zh-CN" sz="2400" b="0" i="1" dirty="0" smtClean="0"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zh-CN" sz="2400" i="1" dirty="0"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zh-CN" altLang="en-US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560" y="439041"/>
                <a:ext cx="4431801" cy="87466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26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  <p:bldP spid="16" grpId="0" animBg="1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675" y="58805"/>
            <a:ext cx="8139178" cy="525785"/>
          </a:xfrm>
          <a:noFill/>
        </p:spPr>
        <p:txBody>
          <a:bodyPr wrap="square" rtlCol="0">
            <a:spAutoFit/>
          </a:bodyPr>
          <a:lstStyle/>
          <a:p>
            <a:pPr hangingPunct="0">
              <a:spcBef>
                <a:spcPts val="0"/>
              </a:spcBef>
            </a:pPr>
            <a:r>
              <a:rPr lang="zh-CN" altLang="en-US" sz="2800" b="0" spc="0" dirty="0" smtClean="0">
                <a:solidFill>
                  <a:srgbClr val="000000"/>
                </a:solidFill>
                <a:latin typeface="+mj-lt"/>
                <a:ea typeface="+mj-ea"/>
                <a:sym typeface="Calibri" panose="020F0502020204030204"/>
              </a:rPr>
              <a:t>二、例题</a:t>
            </a:r>
            <a:r>
              <a:rPr lang="zh-CN" altLang="en-US" sz="2800" b="0" spc="0" dirty="0">
                <a:solidFill>
                  <a:srgbClr val="000000"/>
                </a:solidFill>
                <a:latin typeface="+mj-lt"/>
                <a:ea typeface="+mj-ea"/>
                <a:sym typeface="Calibri" panose="020F0502020204030204"/>
              </a:rPr>
              <a:t>讲解</a:t>
            </a:r>
          </a:p>
        </p:txBody>
      </p:sp>
      <p:sp>
        <p:nvSpPr>
          <p:cNvPr id="7" name="矩形 6"/>
          <p:cNvSpPr/>
          <p:nvPr/>
        </p:nvSpPr>
        <p:spPr>
          <a:xfrm>
            <a:off x="564510" y="989760"/>
            <a:ext cx="8304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CN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510" y="620428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/>
              <a:t>题型一　三角函数式的化简与求值：</a:t>
            </a:r>
            <a:endParaRPr lang="zh-CN" altLang="zh-CN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723210"/>
              </p:ext>
            </p:extLst>
          </p:nvPr>
        </p:nvGraphicFramePr>
        <p:xfrm>
          <a:off x="1419887" y="989760"/>
          <a:ext cx="3623803" cy="1003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文档" r:id="rId3" imgW="2149024" imgH="597111" progId="Word.Document.12">
                  <p:embed/>
                </p:oleObj>
              </mc:Choice>
              <mc:Fallback>
                <p:oleObj name="文档" r:id="rId3" imgW="2149024" imgH="5971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9887" y="989760"/>
                        <a:ext cx="3623803" cy="1003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491065"/>
              </p:ext>
            </p:extLst>
          </p:nvPr>
        </p:nvGraphicFramePr>
        <p:xfrm>
          <a:off x="564510" y="2122487"/>
          <a:ext cx="7889133" cy="94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文档" r:id="rId5" imgW="4235065" imgH="593145" progId="Word.Document.12">
                  <p:embed/>
                </p:oleObj>
              </mc:Choice>
              <mc:Fallback>
                <p:oleObj name="文档" r:id="rId5" imgW="4235065" imgH="5931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4510" y="2122487"/>
                        <a:ext cx="7889133" cy="940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41865" y="3519087"/>
            <a:ext cx="387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诱导公式</a:t>
            </a:r>
            <a:r>
              <a:rPr lang="en-US" altLang="zh-CN" dirty="0" smtClean="0">
                <a:solidFill>
                  <a:srgbClr val="FF0000"/>
                </a:solidFill>
              </a:rPr>
              <a:t>+</a:t>
            </a:r>
            <a:r>
              <a:rPr lang="zh-CN" altLang="en-US" dirty="0" smtClean="0">
                <a:solidFill>
                  <a:srgbClr val="FF0000"/>
                </a:solidFill>
              </a:rPr>
              <a:t>二倍角公式</a:t>
            </a:r>
            <a:r>
              <a:rPr lang="en-US" altLang="zh-CN" dirty="0" smtClean="0">
                <a:solidFill>
                  <a:srgbClr val="FF0000"/>
                </a:solidFill>
              </a:rPr>
              <a:t>+</a:t>
            </a:r>
            <a:r>
              <a:rPr lang="zh-CN" altLang="en-US" dirty="0" smtClean="0">
                <a:solidFill>
                  <a:srgbClr val="FF0000"/>
                </a:solidFill>
              </a:rPr>
              <a:t>降幂扩角公式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85511"/>
              </p:ext>
            </p:extLst>
          </p:nvPr>
        </p:nvGraphicFramePr>
        <p:xfrm>
          <a:off x="532568" y="150150"/>
          <a:ext cx="6767820" cy="86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文档" r:id="rId3" imgW="2868125" imgH="426199" progId="Word.Document.12">
                  <p:embed/>
                </p:oleObj>
              </mc:Choice>
              <mc:Fallback>
                <p:oleObj name="文档" r:id="rId3" imgW="2868125" imgH="4261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568" y="150150"/>
                        <a:ext cx="6767820" cy="86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051689"/>
              </p:ext>
            </p:extLst>
          </p:nvPr>
        </p:nvGraphicFramePr>
        <p:xfrm>
          <a:off x="346322" y="1012718"/>
          <a:ext cx="8501410" cy="1011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文档" r:id="rId5" imgW="4244062" imgH="592423" progId="Word.Document.12">
                  <p:embed/>
                </p:oleObj>
              </mc:Choice>
              <mc:Fallback>
                <p:oleObj name="文档" r:id="rId5" imgW="4244062" imgH="5924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322" y="1012718"/>
                        <a:ext cx="8501410" cy="1011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42874" y="2649075"/>
            <a:ext cx="285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诱导公式</a:t>
            </a:r>
            <a:r>
              <a:rPr lang="en-US" altLang="zh-CN" dirty="0" smtClean="0">
                <a:solidFill>
                  <a:srgbClr val="FF0000"/>
                </a:solidFill>
              </a:rPr>
              <a:t>+</a:t>
            </a:r>
            <a:r>
              <a:rPr lang="zh-CN" altLang="en-US" dirty="0" smtClean="0">
                <a:solidFill>
                  <a:srgbClr val="FF0000"/>
                </a:solidFill>
              </a:rPr>
              <a:t>二倍角公式逆用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691820"/>
              </p:ext>
            </p:extLst>
          </p:nvPr>
        </p:nvGraphicFramePr>
        <p:xfrm>
          <a:off x="568325" y="177800"/>
          <a:ext cx="6346785" cy="1118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文档" r:id="rId3" imgW="2468985" imgH="495429" progId="Word.Document.12">
                  <p:embed/>
                </p:oleObj>
              </mc:Choice>
              <mc:Fallback>
                <p:oleObj name="文档" r:id="rId3" imgW="2468985" imgH="4954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325" y="177800"/>
                        <a:ext cx="6346785" cy="1118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573119"/>
              </p:ext>
            </p:extLst>
          </p:nvPr>
        </p:nvGraphicFramePr>
        <p:xfrm>
          <a:off x="0" y="1233519"/>
          <a:ext cx="9285889" cy="932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文档" r:id="rId5" imgW="5839379" imgH="595054" progId="Word.Document.12">
                  <p:embed/>
                </p:oleObj>
              </mc:Choice>
              <mc:Fallback>
                <p:oleObj name="文档" r:id="rId5" imgW="5839379" imgH="5950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233519"/>
                        <a:ext cx="9285889" cy="932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5737" y="3297093"/>
            <a:ext cx="387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诱导公式</a:t>
            </a:r>
            <a:r>
              <a:rPr lang="en-US" altLang="zh-CN" dirty="0" smtClean="0">
                <a:solidFill>
                  <a:srgbClr val="FF0000"/>
                </a:solidFill>
              </a:rPr>
              <a:t>+</a:t>
            </a:r>
            <a:r>
              <a:rPr lang="zh-CN" altLang="en-US" dirty="0" smtClean="0">
                <a:solidFill>
                  <a:srgbClr val="FF0000"/>
                </a:solidFill>
              </a:rPr>
              <a:t>升幂公式</a:t>
            </a:r>
            <a:r>
              <a:rPr lang="en-US" altLang="zh-CN" dirty="0" smtClean="0">
                <a:solidFill>
                  <a:srgbClr val="FF0000"/>
                </a:solidFill>
              </a:rPr>
              <a:t>+</a:t>
            </a:r>
            <a:r>
              <a:rPr lang="zh-CN" altLang="en-US" dirty="0" smtClean="0">
                <a:solidFill>
                  <a:srgbClr val="FF0000"/>
                </a:solidFill>
              </a:rPr>
              <a:t>辅助角公式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573</Words>
  <Application>Microsoft Office PowerPoint</Application>
  <PresentationFormat>全屏显示(16:9)</PresentationFormat>
  <Paragraphs>57</Paragraphs>
  <Slides>19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1_Office 主题​​</vt:lpstr>
      <vt:lpstr>文档</vt:lpstr>
      <vt:lpstr>5.5三角恒等变换</vt:lpstr>
      <vt:lpstr>三角恒等变换</vt:lpstr>
      <vt:lpstr>PowerPoint 演示文稿</vt:lpstr>
      <vt:lpstr>PowerPoint 演示文稿</vt:lpstr>
      <vt:lpstr>PowerPoint 演示文稿</vt:lpstr>
      <vt:lpstr>PowerPoint 演示文稿</vt:lpstr>
      <vt:lpstr>二、例题讲解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techer</cp:lastModifiedBy>
  <cp:revision>56</cp:revision>
  <dcterms:created xsi:type="dcterms:W3CDTF">2020-02-01T11:21:51Z</dcterms:created>
  <dcterms:modified xsi:type="dcterms:W3CDTF">2020-02-12T08:19:27Z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