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92" r:id="rId3"/>
    <p:sldId id="258" r:id="rId4"/>
    <p:sldId id="274" r:id="rId5"/>
    <p:sldId id="275" r:id="rId6"/>
    <p:sldId id="276" r:id="rId7"/>
    <p:sldId id="283" r:id="rId8"/>
    <p:sldId id="284" r:id="rId9"/>
    <p:sldId id="273" r:id="rId10"/>
    <p:sldId id="291" r:id="rId11"/>
    <p:sldId id="280" r:id="rId12"/>
    <p:sldId id="281" r:id="rId13"/>
    <p:sldId id="282" r:id="rId14"/>
    <p:sldId id="285" r:id="rId15"/>
    <p:sldId id="286" r:id="rId16"/>
    <p:sldId id="290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3366FF"/>
    <a:srgbClr val="0000CC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31" autoAdjust="0"/>
  </p:normalViewPr>
  <p:slideViewPr>
    <p:cSldViewPr snapToGrid="0">
      <p:cViewPr varScale="1">
        <p:scale>
          <a:sx n="92" d="100"/>
          <a:sy n="92" d="100"/>
        </p:scale>
        <p:origin x="64" y="1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3.wmf"/><Relationship Id="rId3" Type="http://schemas.openxmlformats.org/officeDocument/2006/relationships/image" Target="../media/image51.wmf"/><Relationship Id="rId7" Type="http://schemas.openxmlformats.org/officeDocument/2006/relationships/image" Target="../media/image70.wmf"/><Relationship Id="rId12" Type="http://schemas.openxmlformats.org/officeDocument/2006/relationships/image" Target="../media/image43.wmf"/><Relationship Id="rId2" Type="http://schemas.openxmlformats.org/officeDocument/2006/relationships/image" Target="../media/image44.wmf"/><Relationship Id="rId1" Type="http://schemas.openxmlformats.org/officeDocument/2006/relationships/image" Target="../media/image67.wmf"/><Relationship Id="rId6" Type="http://schemas.openxmlformats.org/officeDocument/2006/relationships/image" Target="../media/image58.wmf"/><Relationship Id="rId11" Type="http://schemas.openxmlformats.org/officeDocument/2006/relationships/image" Target="../media/image42.wmf"/><Relationship Id="rId5" Type="http://schemas.openxmlformats.org/officeDocument/2006/relationships/image" Target="../media/image69.wmf"/><Relationship Id="rId10" Type="http://schemas.openxmlformats.org/officeDocument/2006/relationships/image" Target="../media/image41.wmf"/><Relationship Id="rId4" Type="http://schemas.openxmlformats.org/officeDocument/2006/relationships/image" Target="../media/image68.wmf"/><Relationship Id="rId9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4.wmf"/><Relationship Id="rId7" Type="http://schemas.openxmlformats.org/officeDocument/2006/relationships/image" Target="../media/image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4.wmf"/><Relationship Id="rId5" Type="http://schemas.openxmlformats.org/officeDocument/2006/relationships/image" Target="../media/image6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image" Target="../media/image4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29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4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43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3.wmf"/><Relationship Id="rId7" Type="http://schemas.openxmlformats.org/officeDocument/2006/relationships/image" Target="../media/image56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5.wmf"/><Relationship Id="rId5" Type="http://schemas.openxmlformats.org/officeDocument/2006/relationships/image" Target="../media/image43.wmf"/><Relationship Id="rId10" Type="http://schemas.openxmlformats.org/officeDocument/2006/relationships/image" Target="../media/image41.wmf"/><Relationship Id="rId4" Type="http://schemas.openxmlformats.org/officeDocument/2006/relationships/image" Target="../media/image54.wmf"/><Relationship Id="rId9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AE8D1-CB2F-45E8-A835-E73A3A0CAA96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ACD32-C356-4B70-8E6C-C55B70E331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15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CD32-C356-4B70-8E6C-C55B70E331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03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31C6E-4E8C-42E6-A6E0-9A4E78945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539A94-D218-459E-B3BE-666932FC1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E203FB-4F9D-4B4C-AD9F-5A070B07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8CCDDD-12A8-4311-84C3-CEFE6B44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BC39E-3E43-4162-B320-90FBE7D9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32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C41B34-5B36-469E-BE83-7724D73C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27C2DE-6CC0-4758-9F7D-7B5B13E5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09C06F-6B21-4364-9279-A67BBB2D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286986-C955-4F63-B173-85DE75EA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AEFB2C-D42F-47F2-9CAE-B209AA9EC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42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E22CC8-A04B-4FEA-9841-C9AD7794B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DB8E81-7247-4656-8EA4-365B130E9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4BE7AE-76B2-49E0-B4FE-E46A9F1A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5518CF-49BB-497B-9113-8AAEB0EB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73FE85-1D6C-4C38-BC5E-273E0EE8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2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72535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279B9-BE6D-4F05-92F0-CE818F7C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73E63A-FFF2-49CD-ACF6-EE2EC2A7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14B42-330D-4905-90AE-A975A46E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DEE5BA-6FA1-4AB5-A831-400EB801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9A6F7D-8668-47F4-B813-0A99D11F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B38857-E57B-472F-B58F-1E7527EC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BD18A6-6C74-4C5F-8F4A-7724D5326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8D7A6-AF54-4B61-980B-4329EC86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7EC2F0-EB22-483F-8DD4-952B2A99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283882-C78B-45C6-BDEB-93A8AB05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19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26E43-8B24-415E-9630-92935746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79BC5C-F0C6-4081-BE5D-E0F992798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5883EF-F1D0-4C2A-8AF0-CA0534C1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B9B15B-AB07-44A5-8101-E567EE5F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A74665-7ECF-49B3-973F-D4ABEF37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E6747-4866-4490-8D7E-6271E61A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5B47E4-2D93-439D-9FEA-54BE439B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47D425-92A7-43FC-A9F8-9EFC35B57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9C1ECB-8860-4F7A-B48A-4859649C3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CF215D-B40D-45AF-BFE8-33D6A2D19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4B20BF-522B-4BC0-AC52-D7A4F6E09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4B0261-8536-4310-B5DB-58A7F02F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46D591-BEDA-40B2-BB6E-BCBC965B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39E006-7E84-45B0-9BA3-4F76AA5E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74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ED2AD-BA89-4545-B6E2-2FEEACD7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3841D9-2520-4C4C-BF89-3E7BE458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DBFED4-7DEA-4C07-8675-A3292B9F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E625EF-5D6B-4113-82C0-DE0B53A9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13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95B037-C408-4488-9FF9-49BCE4A2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283AA7-6FA0-4D5A-BD64-EB8285D3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F62838-FF1A-48F7-9FE8-3EBA809D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6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330686-41E1-4E31-8B57-78AFCB25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C04300-0D89-4A30-A1EA-A473B7E54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1DC501-69D7-4AAE-9538-EE993E8EF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011EB5-14AE-4424-BA70-A26A51C3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B3D4B7-CB70-4832-8EE0-2447E539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22F9E7-0A07-46E7-897B-9D1D43A7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9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57A4E-7B7E-4103-A469-DCB3B5F2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48AFAE-D446-4B90-A83D-6E25832F3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2B4861-53A0-4591-8F93-7FE754C0D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13B509-05CB-485F-B1E4-7A8E9E9E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92E7A6-74E4-4F76-970B-C84882E6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A18D04-C2CB-476E-92CE-B159C464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7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E56827-E431-4336-AFC0-9CD5A7CF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CE07A3-D059-476C-A90D-59C84398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C42895-A5D9-40A8-B951-E39C3AC8D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2CE5-8341-42D9-8CF0-D2FD7C63E9C4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AEF68-FDCA-49B8-97CE-DAADE8288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F458FD-7521-471D-AD27-46A3FD798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6DFC-1D40-4E40-910C-92F36776F9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6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3.wmf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2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3.wmf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image" Target="../media/image50.emf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70.bin"/><Relationship Id="rId3" Type="http://schemas.openxmlformats.org/officeDocument/2006/relationships/oleObject" Target="../embeddings/oleObject63.bin"/><Relationship Id="rId21" Type="http://schemas.openxmlformats.org/officeDocument/2006/relationships/image" Target="../media/image58.wmf"/><Relationship Id="rId7" Type="http://schemas.openxmlformats.org/officeDocument/2006/relationships/image" Target="../media/image59.png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73.bin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55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81.bin"/><Relationship Id="rId3" Type="http://schemas.openxmlformats.org/officeDocument/2006/relationships/image" Target="../media/image59.png"/><Relationship Id="rId21" Type="http://schemas.openxmlformats.org/officeDocument/2006/relationships/image" Target="../media/image41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3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9.bin"/><Relationship Id="rId18" Type="http://schemas.openxmlformats.org/officeDocument/2006/relationships/image" Target="../media/image70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84.bin"/><Relationship Id="rId21" Type="http://schemas.openxmlformats.org/officeDocument/2006/relationships/image" Target="../media/image71.wmf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90.bin"/><Relationship Id="rId25" Type="http://schemas.openxmlformats.org/officeDocument/2006/relationships/oleObject" Target="../embeddings/oleObject93.bin"/><Relationship Id="rId33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91.bin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72.wmf"/><Relationship Id="rId32" Type="http://schemas.openxmlformats.org/officeDocument/2006/relationships/oleObject" Target="../embeddings/oleObject97.bin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74.png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42.wmf"/><Relationship Id="rId10" Type="http://schemas.openxmlformats.org/officeDocument/2006/relationships/image" Target="../media/image68.wmf"/><Relationship Id="rId19" Type="http://schemas.openxmlformats.org/officeDocument/2006/relationships/image" Target="../media/image75.emf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58.wmf"/><Relationship Id="rId22" Type="http://schemas.openxmlformats.org/officeDocument/2006/relationships/image" Target="../media/image76.e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43.wmf"/><Relationship Id="rId8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0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6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emf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20.bin"/><Relationship Id="rId5" Type="http://schemas.openxmlformats.org/officeDocument/2006/relationships/package" Target="../embeddings/Microsoft_Word_Document.docx"/><Relationship Id="rId15" Type="http://schemas.openxmlformats.org/officeDocument/2006/relationships/package" Target="../embeddings/Microsoft_Word_Document1.docx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16.png"/><Relationship Id="rId21" Type="http://schemas.openxmlformats.org/officeDocument/2006/relationships/image" Target="../media/image28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32.bin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35.wmf"/><Relationship Id="rId9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9" y="3015845"/>
            <a:ext cx="7216140" cy="97112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14</a:t>
            </a:r>
            <a:r>
              <a:rPr lang="zh-CN" altLang="en-US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课时三角函数的</a:t>
            </a:r>
            <a:br>
              <a:rPr lang="en-US" altLang="zh-CN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图象与性质精讲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301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latin typeface="微软雅黑" panose="020B0503020204020204" charset="-122"/>
                <a:ea typeface="微软雅黑" panose="020B0503020204020204" charset="-122"/>
              </a:rPr>
              <a:t>对外经济贸易大学附属中学   倪瑞霞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84154BE-FACE-4195-863A-A9C355953BFD}"/>
              </a:ext>
            </a:extLst>
          </p:cNvPr>
          <p:cNvGrpSpPr/>
          <p:nvPr/>
        </p:nvGrpSpPr>
        <p:grpSpPr>
          <a:xfrm>
            <a:off x="353874" y="4280384"/>
            <a:ext cx="10905223" cy="1312090"/>
            <a:chOff x="353874" y="4280384"/>
            <a:chExt cx="10905223" cy="131209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B701B69-8F56-49B5-AAE4-5C19638EA5E3}"/>
                </a:ext>
              </a:extLst>
            </p:cNvPr>
            <p:cNvGrpSpPr/>
            <p:nvPr/>
          </p:nvGrpSpPr>
          <p:grpSpPr>
            <a:xfrm>
              <a:off x="353874" y="4280384"/>
              <a:ext cx="10905223" cy="1312090"/>
              <a:chOff x="158319" y="4467421"/>
              <a:chExt cx="10905223" cy="1312090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BF8486A-2E6D-406F-A0E9-E5B8E5FE4F1E}"/>
                  </a:ext>
                </a:extLst>
              </p:cNvPr>
              <p:cNvSpPr/>
              <p:nvPr/>
            </p:nvSpPr>
            <p:spPr>
              <a:xfrm>
                <a:off x="158319" y="4467421"/>
                <a:ext cx="10905223" cy="1312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   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【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思路点拨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】</a:t>
                </a:r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将</a:t>
                </a:r>
                <a:r>
                  <a:rPr lang="zh-CN" altLang="zh-CN" sz="2800" dirty="0">
                    <a:ea typeface="宋体" panose="02010600030101010101" pitchFamily="2" charset="-122"/>
                  </a:rPr>
                  <a:t>函数解析式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转</a:t>
                </a:r>
                <a:r>
                  <a:rPr lang="zh-CN" altLang="zh-CN" sz="2800" dirty="0">
                    <a:ea typeface="宋体" panose="02010600030101010101" pitchFamily="2" charset="-122"/>
                  </a:rPr>
                  <a:t>化为</a:t>
                </a:r>
                <a:r>
                  <a:rPr lang="en-US" altLang="zh-CN" sz="2800" i="1" dirty="0">
                    <a:latin typeface="Times New Roman" panose="02020603050405020304" pitchFamily="18" charset="0"/>
                  </a:rPr>
                  <a:t>                               </a:t>
                </a:r>
                <a:r>
                  <a:rPr lang="zh-CN" altLang="zh-CN" sz="2800" dirty="0">
                    <a:ea typeface="宋体" panose="02010600030101010101" pitchFamily="2" charset="-122"/>
                  </a:rPr>
                  <a:t>的形式，利用整体代换思想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，类比            的性质</a:t>
                </a:r>
                <a:r>
                  <a:rPr lang="zh-CN" altLang="zh-CN" sz="2800" dirty="0">
                    <a:ea typeface="宋体" panose="02010600030101010101" pitchFamily="2" charset="-122"/>
                  </a:rPr>
                  <a:t>解决问题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.</a:t>
                </a:r>
                <a:endParaRPr lang="zh-CN" altLang="zh-CN" sz="2800" dirty="0">
                  <a:effectLst/>
                </a:endParaRPr>
              </a:p>
            </p:txBody>
          </p:sp>
          <p:graphicFrame>
            <p:nvGraphicFramePr>
              <p:cNvPr id="6" name="对象 5">
                <a:extLst>
                  <a:ext uri="{FF2B5EF4-FFF2-40B4-BE49-F238E27FC236}">
                    <a16:creationId xmlns:a16="http://schemas.microsoft.com/office/drawing/2014/main" id="{6B27D0CD-CCFF-4D41-A6F0-5F875EBF51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5961181"/>
                  </p:ext>
                </p:extLst>
              </p:nvPr>
            </p:nvGraphicFramePr>
            <p:xfrm>
              <a:off x="6174205" y="4606907"/>
              <a:ext cx="2847903" cy="537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1" name="Equation" r:id="rId3" imgW="1345616" imgH="253890" progId="Equation.DSMT4">
                      <p:embed/>
                    </p:oleObj>
                  </mc:Choice>
                  <mc:Fallback>
                    <p:oleObj name="Equation" r:id="rId3" imgW="1345616" imgH="253890" progId="Equation.DSMT4">
                      <p:embed/>
                      <p:pic>
                        <p:nvPicPr>
                          <p:cNvPr id="3" name="对象 2">
                            <a:extLst>
                              <a:ext uri="{FF2B5EF4-FFF2-40B4-BE49-F238E27FC236}">
                                <a16:creationId xmlns:a16="http://schemas.microsoft.com/office/drawing/2014/main" id="{51FDE33B-7F75-42A5-BBAC-4C9AD83DDB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4205" y="4606907"/>
                            <a:ext cx="2847903" cy="53734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3306F1DB-FEF9-4D72-B735-14B77A5DD6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0067485"/>
                </p:ext>
              </p:extLst>
            </p:nvPr>
          </p:nvGraphicFramePr>
          <p:xfrm>
            <a:off x="3980873" y="5112471"/>
            <a:ext cx="1209675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2" name="Equation" r:id="rId5" imgW="571320" imgH="203040" progId="Equation.DSMT4">
                    <p:embed/>
                  </p:oleObj>
                </mc:Choice>
                <mc:Fallback>
                  <p:oleObj name="Equation" r:id="rId5" imgW="571320" imgH="20304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6B27D0CD-CCFF-4D41-A6F0-5F875EBF51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0873" y="5112471"/>
                          <a:ext cx="1209675" cy="4302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53">
            <a:extLst>
              <a:ext uri="{FF2B5EF4-FFF2-40B4-BE49-F238E27FC236}">
                <a16:creationId xmlns:a16="http://schemas.microsoft.com/office/drawing/2014/main" id="{6A5E6B00-7FA3-4EB5-9923-91A330F03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1C9659D-32B7-407F-B97A-5127E0FCA17D}"/>
              </a:ext>
            </a:extLst>
          </p:cNvPr>
          <p:cNvGrpSpPr/>
          <p:nvPr/>
        </p:nvGrpSpPr>
        <p:grpSpPr>
          <a:xfrm>
            <a:off x="1200258" y="561929"/>
            <a:ext cx="8086675" cy="540915"/>
            <a:chOff x="1130988" y="561929"/>
            <a:chExt cx="8086675" cy="54091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04308166-1AA0-4BDF-9E5C-5F2820B198FD}"/>
                </a:ext>
              </a:extLst>
            </p:cNvPr>
            <p:cNvSpPr/>
            <p:nvPr/>
          </p:nvSpPr>
          <p:spPr>
            <a:xfrm>
              <a:off x="1130988" y="579624"/>
              <a:ext cx="8086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：已知函数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0FB16364-46CF-4BD1-A26B-24FA1FFD38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7262309"/>
                </p:ext>
              </p:extLst>
            </p:nvPr>
          </p:nvGraphicFramePr>
          <p:xfrm>
            <a:off x="3470562" y="561929"/>
            <a:ext cx="5067304" cy="540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3" name="Equation" r:id="rId7" imgW="2209800" imgH="241300" progId="Equation.DSMT4">
                    <p:embed/>
                  </p:oleObj>
                </mc:Choice>
                <mc:Fallback>
                  <p:oleObj name="Equation" r:id="rId7" imgW="2209800" imgH="241300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562" y="561929"/>
                          <a:ext cx="5067304" cy="5403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55">
            <a:extLst>
              <a:ext uri="{FF2B5EF4-FFF2-40B4-BE49-F238E27FC236}">
                <a16:creationId xmlns:a16="http://schemas.microsoft.com/office/drawing/2014/main" id="{AB8F41A4-EE86-40DD-A186-AF59B782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8" y="14127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1">
            <a:extLst>
              <a:ext uri="{FF2B5EF4-FFF2-40B4-BE49-F238E27FC236}">
                <a16:creationId xmlns:a16="http://schemas.microsoft.com/office/drawing/2014/main" id="{E9DC7C5B-FEB3-43B7-8E3C-868EA483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E0D31A2F-130A-421F-9462-F2ED5E46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F064B57-EA86-4DF7-B577-BD3E82CDD59F}"/>
              </a:ext>
            </a:extLst>
          </p:cNvPr>
          <p:cNvGrpSpPr/>
          <p:nvPr/>
        </p:nvGrpSpPr>
        <p:grpSpPr>
          <a:xfrm>
            <a:off x="1087581" y="1143808"/>
            <a:ext cx="9684327" cy="2698638"/>
            <a:chOff x="1087581" y="1102246"/>
            <a:chExt cx="9684327" cy="269863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554013E-BC13-49F0-B075-117AF183F7E0}"/>
                </a:ext>
              </a:extLst>
            </p:cNvPr>
            <p:cNvSpPr/>
            <p:nvPr/>
          </p:nvSpPr>
          <p:spPr>
            <a:xfrm>
              <a:off x="1087581" y="1102246"/>
              <a:ext cx="9684327" cy="2576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）求函数    的最小正周期；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）求函数    的单调递增区间；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）求函数    的对称轴和对称中心；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）当        时，求函数    的最值及此时  对应的值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0F977C07-6CFF-408C-B32B-8381314637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5452860"/>
                </p:ext>
              </p:extLst>
            </p:nvPr>
          </p:nvGraphicFramePr>
          <p:xfrm>
            <a:off x="2487474" y="3090268"/>
            <a:ext cx="1336380" cy="710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4" name="Equation" r:id="rId9" imgW="799753" imgH="431613" progId="Equation.DSMT4">
                    <p:embed/>
                  </p:oleObj>
                </mc:Choice>
                <mc:Fallback>
                  <p:oleObj name="Equation" r:id="rId9" imgW="799753" imgH="431613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474" y="3090268"/>
                          <a:ext cx="1336380" cy="7106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53691988-43EF-43A9-9438-03E70E07A6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4237543"/>
                </p:ext>
              </p:extLst>
            </p:nvPr>
          </p:nvGraphicFramePr>
          <p:xfrm>
            <a:off x="5610189" y="3180938"/>
            <a:ext cx="759571" cy="464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5" name="Equation" r:id="rId11" imgW="342751" imgH="203112" progId="Equation.DSMT4">
                    <p:embed/>
                  </p:oleObj>
                </mc:Choice>
                <mc:Fallback>
                  <p:oleObj name="Equation" r:id="rId11" imgW="342751" imgH="203112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0189" y="3180938"/>
                          <a:ext cx="759571" cy="4641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F8D97022-6664-4C39-BC35-70E839B500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276758"/>
                </p:ext>
              </p:extLst>
            </p:nvPr>
          </p:nvGraphicFramePr>
          <p:xfrm>
            <a:off x="3124491" y="1265525"/>
            <a:ext cx="747854" cy="457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6" name="Equation" r:id="rId13" imgW="342751" imgH="203112" progId="Equation.DSMT4">
                    <p:embed/>
                  </p:oleObj>
                </mc:Choice>
                <mc:Fallback>
                  <p:oleObj name="Equation" r:id="rId13" imgW="342751" imgH="203112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53691988-43EF-43A9-9438-03E70E07A6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491" y="1265525"/>
                          <a:ext cx="747854" cy="4570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1F1879B0-A451-49C1-97F8-73EBA9218D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7971133"/>
                </p:ext>
              </p:extLst>
            </p:nvPr>
          </p:nvGraphicFramePr>
          <p:xfrm>
            <a:off x="3124491" y="1915527"/>
            <a:ext cx="747854" cy="457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7" name="Equation" r:id="rId14" imgW="342751" imgH="203112" progId="Equation.DSMT4">
                    <p:embed/>
                  </p:oleObj>
                </mc:Choice>
                <mc:Fallback>
                  <p:oleObj name="Equation" r:id="rId14" imgW="342751" imgH="203112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F8D97022-6664-4C39-BC35-70E839B500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491" y="1915527"/>
                          <a:ext cx="747854" cy="4570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B56ADA9F-6C5E-4571-8BE6-B4DB01EFD9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503240"/>
                </p:ext>
              </p:extLst>
            </p:nvPr>
          </p:nvGraphicFramePr>
          <p:xfrm>
            <a:off x="3076000" y="2548418"/>
            <a:ext cx="747854" cy="457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8" name="Equation" r:id="rId15" imgW="342751" imgH="203112" progId="Equation.DSMT4">
                    <p:embed/>
                  </p:oleObj>
                </mc:Choice>
                <mc:Fallback>
                  <p:oleObj name="Equation" r:id="rId15" imgW="342751" imgH="203112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F8D97022-6664-4C39-BC35-70E839B500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000" y="2548418"/>
                          <a:ext cx="747854" cy="4570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996A414C-E7AC-4782-91F8-BAB290879D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581014"/>
                </p:ext>
              </p:extLst>
            </p:nvPr>
          </p:nvGraphicFramePr>
          <p:xfrm>
            <a:off x="8450063" y="3287686"/>
            <a:ext cx="310812" cy="357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9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0063" y="3287686"/>
                          <a:ext cx="310812" cy="3574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27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4F8262-3156-4ACB-AE27-AF3B51702527}"/>
              </a:ext>
            </a:extLst>
          </p:cNvPr>
          <p:cNvSpPr/>
          <p:nvPr/>
        </p:nvSpPr>
        <p:spPr>
          <a:xfrm>
            <a:off x="662872" y="33162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【解析】</a:t>
            </a:r>
            <a:endParaRPr lang="zh-CN" altLang="en-US" sz="2800" dirty="0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2F3C198-CEEE-45C4-AB1F-DFEB98873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61305"/>
              </p:ext>
            </p:extLst>
          </p:nvPr>
        </p:nvGraphicFramePr>
        <p:xfrm>
          <a:off x="899966" y="3768591"/>
          <a:ext cx="99885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" name="Equation" r:id="rId3" imgW="4800600" imgH="431640" progId="Equation.DSMT4">
                  <p:embed/>
                </p:oleObj>
              </mc:Choice>
              <mc:Fallback>
                <p:oleObj name="Equation" r:id="rId3" imgW="48006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966" y="3768591"/>
                        <a:ext cx="9988550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774C3CDA-1171-4407-93CC-1F50CB942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777996"/>
              </p:ext>
            </p:extLst>
          </p:nvPr>
        </p:nvGraphicFramePr>
        <p:xfrm>
          <a:off x="2642032" y="2049463"/>
          <a:ext cx="312896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0" name="Equation" r:id="rId5" imgW="1244520" imgH="393480" progId="Equation.DSMT4">
                  <p:embed/>
                </p:oleObj>
              </mc:Choice>
              <mc:Fallback>
                <p:oleObj name="Equation" r:id="rId5" imgW="1244520" imgH="393480" progId="Equation.DSMT4">
                  <p:embed/>
                  <p:pic>
                    <p:nvPicPr>
                      <p:cNvPr id="25617" name="Object 17">
                        <a:extLst>
                          <a:ext uri="{FF2B5EF4-FFF2-40B4-BE49-F238E27FC236}">
                            <a16:creationId xmlns:a16="http://schemas.microsoft.com/office/drawing/2014/main" id="{C2654A58-5B69-4D4E-9500-121E36475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032" y="2049463"/>
                        <a:ext cx="3128962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>
            <a:extLst>
              <a:ext uri="{FF2B5EF4-FFF2-40B4-BE49-F238E27FC236}">
                <a16:creationId xmlns:a16="http://schemas.microsoft.com/office/drawing/2014/main" id="{ED81044F-EFE1-43CB-B06F-943CB32026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04832"/>
              </p:ext>
            </p:extLst>
          </p:nvPr>
        </p:nvGraphicFramePr>
        <p:xfrm>
          <a:off x="5894241" y="1996961"/>
          <a:ext cx="3616904" cy="107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1" name="Equation" r:id="rId7" imgW="1346040" imgH="393480" progId="Equation.DSMT4">
                  <p:embed/>
                </p:oleObj>
              </mc:Choice>
              <mc:Fallback>
                <p:oleObj name="Equation" r:id="rId7" imgW="1346040" imgH="393480" progId="Equation.DSMT4">
                  <p:embed/>
                  <p:pic>
                    <p:nvPicPr>
                      <p:cNvPr id="25618" name="Object 18">
                        <a:extLst>
                          <a:ext uri="{FF2B5EF4-FFF2-40B4-BE49-F238E27FC236}">
                            <a16:creationId xmlns:a16="http://schemas.microsoft.com/office/drawing/2014/main" id="{D99704A9-B2B9-44B5-9E7F-2231D6D49F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241" y="1996961"/>
                        <a:ext cx="3616904" cy="1071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>
            <a:extLst>
              <a:ext uri="{FF2B5EF4-FFF2-40B4-BE49-F238E27FC236}">
                <a16:creationId xmlns:a16="http://schemas.microsoft.com/office/drawing/2014/main" id="{CEAA7AA0-2E4F-4E66-8FAE-DAC4547E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04" y="2230146"/>
            <a:ext cx="2160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降幂公式</a:t>
            </a:r>
            <a:r>
              <a:rPr lang="en-US" altLang="zh-CN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: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EA414AE-54EB-4F49-8B75-632483C8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83735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600A86B-8134-4E58-9A71-316292C7E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93377"/>
              </p:ext>
            </p:extLst>
          </p:nvPr>
        </p:nvGraphicFramePr>
        <p:xfrm>
          <a:off x="904172" y="5717958"/>
          <a:ext cx="15652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" name="Equation" r:id="rId9" imgW="799920" imgH="393480" progId="Equation.DSMT4">
                  <p:embed/>
                </p:oleObj>
              </mc:Choice>
              <mc:Fallback>
                <p:oleObj name="Equation" r:id="rId9" imgW="7999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172" y="5717958"/>
                        <a:ext cx="1565275" cy="769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1">
            <a:extLst>
              <a:ext uri="{FF2B5EF4-FFF2-40B4-BE49-F238E27FC236}">
                <a16:creationId xmlns:a16="http://schemas.microsoft.com/office/drawing/2014/main" id="{1F885BFD-ADB0-4F82-9C15-22D1F2F0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F66C192-BA0D-40A8-AD08-A92890393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331" y="5968975"/>
            <a:ext cx="33519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67FF87-CF4D-45A6-83D3-B2D00E80CA43}"/>
              </a:ext>
            </a:extLst>
          </p:cNvPr>
          <p:cNvGrpSpPr/>
          <p:nvPr/>
        </p:nvGrpSpPr>
        <p:grpSpPr>
          <a:xfrm>
            <a:off x="2511329" y="5841317"/>
            <a:ext cx="5391219" cy="523220"/>
            <a:chOff x="2663416" y="5322210"/>
            <a:chExt cx="5391219" cy="52322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8B87859-7CED-40E1-9385-2A28FBA225E1}"/>
                </a:ext>
              </a:extLst>
            </p:cNvPr>
            <p:cNvSpPr/>
            <p:nvPr/>
          </p:nvSpPr>
          <p:spPr>
            <a:xfrm>
              <a:off x="2663416" y="5322210"/>
              <a:ext cx="53912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即函数    的最小正周期为   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512096DC-75B3-4EC5-ACD5-C6F8A697CF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1989563"/>
                </p:ext>
              </p:extLst>
            </p:nvPr>
          </p:nvGraphicFramePr>
          <p:xfrm>
            <a:off x="3777478" y="5389652"/>
            <a:ext cx="730291" cy="432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3" name="Equation" r:id="rId11" imgW="342751" imgH="203112" progId="Equation.DSMT4">
                    <p:embed/>
                  </p:oleObj>
                </mc:Choice>
                <mc:Fallback>
                  <p:oleObj name="Equation" r:id="rId11" imgW="342751" imgH="203112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7478" y="5389652"/>
                          <a:ext cx="730291" cy="4327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90342811-4DE4-4D4D-B4EE-7421369F24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9998614"/>
                </p:ext>
              </p:extLst>
            </p:nvPr>
          </p:nvGraphicFramePr>
          <p:xfrm>
            <a:off x="7096125" y="5459413"/>
            <a:ext cx="347663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4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6125" y="5459413"/>
                          <a:ext cx="347663" cy="3841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253C492-6598-4218-BD1C-9D5A31D8E1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9670" y="4635316"/>
            <a:ext cx="2219760" cy="86980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E651DBBC-A6C1-4113-8EF0-456C59638EEC}"/>
              </a:ext>
            </a:extLst>
          </p:cNvPr>
          <p:cNvGrpSpPr/>
          <p:nvPr/>
        </p:nvGrpSpPr>
        <p:grpSpPr>
          <a:xfrm>
            <a:off x="1200258" y="451095"/>
            <a:ext cx="8086675" cy="540915"/>
            <a:chOff x="1130988" y="561929"/>
            <a:chExt cx="8086675" cy="54091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A5D34A3-4A8F-4524-A0B5-C3902A5C34CB}"/>
                </a:ext>
              </a:extLst>
            </p:cNvPr>
            <p:cNvSpPr/>
            <p:nvPr/>
          </p:nvSpPr>
          <p:spPr>
            <a:xfrm>
              <a:off x="1130988" y="579624"/>
              <a:ext cx="8086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：已知函数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38B78879-D714-4670-BE49-C532D9438E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9240385"/>
                </p:ext>
              </p:extLst>
            </p:nvPr>
          </p:nvGraphicFramePr>
          <p:xfrm>
            <a:off x="3470562" y="561929"/>
            <a:ext cx="5067304" cy="540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5" name="Equation" r:id="rId16" imgW="2209800" imgH="241300" progId="Equation.DSMT4">
                    <p:embed/>
                  </p:oleObj>
                </mc:Choice>
                <mc:Fallback>
                  <p:oleObj name="Equation" r:id="rId16" imgW="2209800" imgH="24130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0FB16364-46CF-4BD1-A26B-24FA1FFD38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562" y="561929"/>
                          <a:ext cx="5067304" cy="5403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3975FF-96E1-4305-9318-2732894B0297}"/>
              </a:ext>
            </a:extLst>
          </p:cNvPr>
          <p:cNvGrpSpPr/>
          <p:nvPr/>
        </p:nvGrpSpPr>
        <p:grpSpPr>
          <a:xfrm>
            <a:off x="1193682" y="1109085"/>
            <a:ext cx="5391219" cy="637675"/>
            <a:chOff x="1193682" y="1219919"/>
            <a:chExt cx="5391219" cy="63767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9C93267-DEFF-49CC-9999-372055275304}"/>
                </a:ext>
              </a:extLst>
            </p:cNvPr>
            <p:cNvSpPr/>
            <p:nvPr/>
          </p:nvSpPr>
          <p:spPr>
            <a:xfrm>
              <a:off x="1193682" y="1219919"/>
              <a:ext cx="5391219" cy="637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）求函数    的最小正周期；</a:t>
              </a:r>
            </a:p>
          </p:txBody>
        </p:sp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EA1D1FE3-0FB9-4904-8386-3A33E79176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7577791"/>
                </p:ext>
              </p:extLst>
            </p:nvPr>
          </p:nvGraphicFramePr>
          <p:xfrm>
            <a:off x="3249183" y="1397139"/>
            <a:ext cx="747854" cy="457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" name="Equation" r:id="rId18" imgW="342751" imgH="203112" progId="Equation.DSMT4">
                    <p:embed/>
                  </p:oleObj>
                </mc:Choice>
                <mc:Fallback>
                  <p:oleObj name="Equation" r:id="rId18" imgW="342751" imgH="203112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F8D97022-6664-4C39-BC35-70E839B500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183" y="1397139"/>
                          <a:ext cx="747854" cy="4570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209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50499464-4430-4EAE-8FF5-4EC5C6588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7869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94C83F3-610D-4194-86C4-E4D14C5FE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0310AE2-0938-4A7E-B36F-75955A0C08A3}"/>
              </a:ext>
            </a:extLst>
          </p:cNvPr>
          <p:cNvGrpSpPr/>
          <p:nvPr/>
        </p:nvGrpSpPr>
        <p:grpSpPr>
          <a:xfrm>
            <a:off x="383908" y="1566486"/>
            <a:ext cx="11265967" cy="1331649"/>
            <a:chOff x="383908" y="2024265"/>
            <a:chExt cx="11265967" cy="133164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56B5C55-6F77-458A-BC0B-919FE9C56830}"/>
                </a:ext>
              </a:extLst>
            </p:cNvPr>
            <p:cNvSpPr/>
            <p:nvPr/>
          </p:nvSpPr>
          <p:spPr>
            <a:xfrm>
              <a:off x="383908" y="2024265"/>
              <a:ext cx="11265967" cy="1284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   </a:t>
              </a:r>
              <a:r>
                <a:rPr lang="en-US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【</a:t>
              </a:r>
              <a:r>
                <a:rPr lang="zh-CN" altLang="en-US" sz="2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思路点拨</a:t>
              </a:r>
              <a:r>
                <a:rPr lang="en-US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】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整体代换：把含自变量的代数式      整体当作一个角     ，利用正弦函数的单调性列不等式求解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512F755F-938C-4CFC-BC27-5E135EAE03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201526"/>
                </p:ext>
              </p:extLst>
            </p:nvPr>
          </p:nvGraphicFramePr>
          <p:xfrm>
            <a:off x="8124898" y="2248184"/>
            <a:ext cx="1033063" cy="401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3" name="Equation" r:id="rId3" imgW="457002" imgH="177723" progId="Equation.DSMT4">
                    <p:embed/>
                  </p:oleObj>
                </mc:Choice>
                <mc:Fallback>
                  <p:oleObj name="Equation" r:id="rId3" imgW="457002" imgH="177723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4898" y="2248184"/>
                          <a:ext cx="1033063" cy="4017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371119D7-884D-4909-98BF-0E5AD9078E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9348017"/>
                </p:ext>
              </p:extLst>
            </p:nvPr>
          </p:nvGraphicFramePr>
          <p:xfrm>
            <a:off x="876334" y="2871726"/>
            <a:ext cx="873125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4" name="Equation" r:id="rId5" imgW="457200" imgH="253800" progId="Equation.DSMT4">
                    <p:embed/>
                  </p:oleObj>
                </mc:Choice>
                <mc:Fallback>
                  <p:oleObj name="Equation" r:id="rId5" imgW="457200" imgH="253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334" y="2871726"/>
                          <a:ext cx="873125" cy="4841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927C60DD-ABA0-480A-A373-2B557315A09E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9791" r="4836" b="15796"/>
          <a:stretch>
            <a:fillRect/>
          </a:stretch>
        </p:blipFill>
        <p:spPr bwMode="auto">
          <a:xfrm>
            <a:off x="7005006" y="2968862"/>
            <a:ext cx="4537097" cy="21161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2E5CE85-5BA5-4F04-B34D-3B8AA8F5AFF0}"/>
              </a:ext>
            </a:extLst>
          </p:cNvPr>
          <p:cNvSpPr/>
          <p:nvPr/>
        </p:nvSpPr>
        <p:spPr>
          <a:xfrm>
            <a:off x="938981" y="31677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【解析】</a:t>
            </a:r>
            <a:endParaRPr lang="zh-CN" altLang="en-US" sz="2800" dirty="0"/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A188F2AD-C929-4FDD-866B-270665214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91204"/>
              </p:ext>
            </p:extLst>
          </p:nvPr>
        </p:nvGraphicFramePr>
        <p:xfrm>
          <a:off x="2226257" y="4006940"/>
          <a:ext cx="36623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" name="Equation" r:id="rId8" imgW="1993680" imgH="393480" progId="Equation.DSMT4">
                  <p:embed/>
                </p:oleObj>
              </mc:Choice>
              <mc:Fallback>
                <p:oleObj name="Equation" r:id="rId8" imgW="19936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257" y="4006940"/>
                        <a:ext cx="3662362" cy="72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>
            <a:extLst>
              <a:ext uri="{FF2B5EF4-FFF2-40B4-BE49-F238E27FC236}">
                <a16:creationId xmlns:a16="http://schemas.microsoft.com/office/drawing/2014/main" id="{EA706F07-3249-4933-ADA8-88990F1E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83159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D8F83C10-1A50-458D-87FA-EA12C2338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5955"/>
              </p:ext>
            </p:extLst>
          </p:nvPr>
        </p:nvGraphicFramePr>
        <p:xfrm>
          <a:off x="539513" y="4850632"/>
          <a:ext cx="2946448" cy="81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" name="Equation" r:id="rId10" imgW="1422360" imgH="393480" progId="Equation.DSMT4">
                  <p:embed/>
                </p:oleObj>
              </mc:Choice>
              <mc:Fallback>
                <p:oleObj name="Equation" r:id="rId10" imgW="142236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13" y="4850632"/>
                        <a:ext cx="2946448" cy="816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:a16="http://schemas.microsoft.com/office/drawing/2014/main" id="{E70AB1BD-C610-4CC4-A351-796031EF7C0A}"/>
              </a:ext>
            </a:extLst>
          </p:cNvPr>
          <p:cNvGrpSpPr/>
          <p:nvPr/>
        </p:nvGrpSpPr>
        <p:grpSpPr>
          <a:xfrm>
            <a:off x="470240" y="5801842"/>
            <a:ext cx="7328747" cy="708025"/>
            <a:chOff x="572374" y="5675713"/>
            <a:chExt cx="7328747" cy="708025"/>
          </a:xfrm>
        </p:grpSpPr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016783AE-C2A2-496C-BCC0-836B70B6A5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417814"/>
                </p:ext>
              </p:extLst>
            </p:nvPr>
          </p:nvGraphicFramePr>
          <p:xfrm>
            <a:off x="1714981" y="5775901"/>
            <a:ext cx="732917" cy="434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7" name="Equation" r:id="rId12" imgW="342751" imgH="203112" progId="Equation.DSMT4">
                    <p:embed/>
                  </p:oleObj>
                </mc:Choice>
                <mc:Fallback>
                  <p:oleObj name="Equation" r:id="rId12" imgW="342751" imgH="203112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981" y="5775901"/>
                          <a:ext cx="732917" cy="4343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24">
              <a:extLst>
                <a:ext uri="{FF2B5EF4-FFF2-40B4-BE49-F238E27FC236}">
                  <a16:creationId xmlns:a16="http://schemas.microsoft.com/office/drawing/2014/main" id="{EEBF62A5-EC20-4F37-AFBD-C6269AF90E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555963"/>
                </p:ext>
              </p:extLst>
            </p:nvPr>
          </p:nvGraphicFramePr>
          <p:xfrm>
            <a:off x="5318259" y="5675713"/>
            <a:ext cx="2582862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8" name="Equation" r:id="rId14" imgW="1574640" imgH="431640" progId="Equation.DSMT4">
                    <p:embed/>
                  </p:oleObj>
                </mc:Choice>
                <mc:Fallback>
                  <p:oleObj name="Equation" r:id="rId14" imgW="1574640" imgH="43164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259" y="5675713"/>
                          <a:ext cx="2582862" cy="708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E594D0B5-7610-4C15-8F1C-92C7AD7A8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74" y="5715920"/>
              <a:ext cx="67218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zh-C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故函数</a:t>
              </a:r>
              <a:r>
                <a: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的单调递增区间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为 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0">
            <a:extLst>
              <a:ext uri="{FF2B5EF4-FFF2-40B4-BE49-F238E27FC236}">
                <a16:creationId xmlns:a16="http://schemas.microsoft.com/office/drawing/2014/main" id="{D1C33D98-30DB-4FC3-83DA-EAFD9876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01" y="5948612"/>
            <a:ext cx="600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D6FE4D84-975C-4BF0-A334-16E13C151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36170"/>
              </p:ext>
            </p:extLst>
          </p:nvPr>
        </p:nvGraphicFramePr>
        <p:xfrm>
          <a:off x="2466832" y="3014754"/>
          <a:ext cx="27225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9" name="Equation" r:id="rId16" imgW="1447560" imgH="431640" progId="Equation.DSMT4">
                  <p:embed/>
                </p:oleObj>
              </mc:Choice>
              <mc:Fallback>
                <p:oleObj name="Equation" r:id="rId16" imgW="1447560" imgH="43164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42F3C198-CEEE-45C4-AB1F-DFEB988730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832" y="3014754"/>
                        <a:ext cx="2722562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AAF3E7B3-DF2E-402A-ABCC-BEAC8AADF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591632"/>
              </p:ext>
            </p:extLst>
          </p:nvPr>
        </p:nvGraphicFramePr>
        <p:xfrm>
          <a:off x="539513" y="3958084"/>
          <a:ext cx="15636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0" name="Equation" r:id="rId18" imgW="850680" imgH="393480" progId="Equation.DSMT4">
                  <p:embed/>
                </p:oleObj>
              </mc:Choice>
              <mc:Fallback>
                <p:oleObj name="Equation" r:id="rId18" imgW="850680" imgH="39348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A188F2AD-C929-4FDD-866B-270665214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13" y="3958084"/>
                        <a:ext cx="1563688" cy="72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E3586EF9-1B31-49D2-880D-6842C8B0D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31839"/>
              </p:ext>
            </p:extLst>
          </p:nvPr>
        </p:nvGraphicFramePr>
        <p:xfrm>
          <a:off x="9273554" y="3042314"/>
          <a:ext cx="1361145" cy="48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1" name="Equation" r:id="rId20" imgW="571252" imgH="203112" progId="Equation.DSMT4">
                  <p:embed/>
                </p:oleObj>
              </mc:Choice>
              <mc:Fallback>
                <p:oleObj name="Equation" r:id="rId20" imgW="571252" imgH="203112" progId="Equation.DSMT4">
                  <p:embed/>
                  <p:pic>
                    <p:nvPicPr>
                      <p:cNvPr id="29" name="对象 28">
                        <a:extLst>
                          <a:ext uri="{FF2B5EF4-FFF2-40B4-BE49-F238E27FC236}">
                            <a16:creationId xmlns:a16="http://schemas.microsoft.com/office/drawing/2014/main" id="{B9FAFA56-8C6A-4681-83FF-A65E72DCD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3554" y="3042314"/>
                        <a:ext cx="1361145" cy="4860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组合 30">
            <a:extLst>
              <a:ext uri="{FF2B5EF4-FFF2-40B4-BE49-F238E27FC236}">
                <a16:creationId xmlns:a16="http://schemas.microsoft.com/office/drawing/2014/main" id="{58AABCE9-7A18-4F22-A9A0-D5C6C0FE2590}"/>
              </a:ext>
            </a:extLst>
          </p:cNvPr>
          <p:cNvGrpSpPr/>
          <p:nvPr/>
        </p:nvGrpSpPr>
        <p:grpSpPr>
          <a:xfrm>
            <a:off x="1198757" y="277306"/>
            <a:ext cx="8086675" cy="540915"/>
            <a:chOff x="1130988" y="561929"/>
            <a:chExt cx="8086675" cy="54091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FE46A79-4212-4A86-8569-16959EF9E4F1}"/>
                </a:ext>
              </a:extLst>
            </p:cNvPr>
            <p:cNvSpPr/>
            <p:nvPr/>
          </p:nvSpPr>
          <p:spPr>
            <a:xfrm>
              <a:off x="1130988" y="579624"/>
              <a:ext cx="8086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：已知函数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0499574B-0D1D-4E05-8C9D-3220CEBC08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6829464"/>
                </p:ext>
              </p:extLst>
            </p:nvPr>
          </p:nvGraphicFramePr>
          <p:xfrm>
            <a:off x="3470562" y="561929"/>
            <a:ext cx="5067304" cy="540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2" name="Equation" r:id="rId22" imgW="2209800" imgH="241300" progId="Equation.DSMT4">
                    <p:embed/>
                  </p:oleObj>
                </mc:Choice>
                <mc:Fallback>
                  <p:oleObj name="Equation" r:id="rId22" imgW="2209800" imgH="24130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0FB16364-46CF-4BD1-A26B-24FA1FFD38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562" y="561929"/>
                          <a:ext cx="5067304" cy="5403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2F085A42-63E2-4F9E-AA5D-32BCC0FF5D6C}"/>
              </a:ext>
            </a:extLst>
          </p:cNvPr>
          <p:cNvSpPr/>
          <p:nvPr/>
        </p:nvSpPr>
        <p:spPr>
          <a:xfrm>
            <a:off x="1045690" y="858734"/>
            <a:ext cx="5750292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）求函数    的单调递增区间；</a:t>
            </a:r>
          </a:p>
        </p:txBody>
      </p:sp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A0B56170-268F-4353-80F9-09410C537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16956"/>
              </p:ext>
            </p:extLst>
          </p:nvPr>
        </p:nvGraphicFramePr>
        <p:xfrm>
          <a:off x="3080259" y="1018654"/>
          <a:ext cx="747854" cy="45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3" name="Equation" r:id="rId24" imgW="342751" imgH="203112" progId="Equation.DSMT4">
                  <p:embed/>
                </p:oleObj>
              </mc:Choice>
              <mc:Fallback>
                <p:oleObj name="Equation" r:id="rId24" imgW="342751" imgH="203112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A1D1FE3-0FB9-4904-8386-3A33E79176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259" y="1018654"/>
                        <a:ext cx="747854" cy="457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8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0B1F792-3783-4B1E-81D4-E69BA84817A5}"/>
              </a:ext>
            </a:extLst>
          </p:cNvPr>
          <p:cNvSpPr/>
          <p:nvPr/>
        </p:nvSpPr>
        <p:spPr>
          <a:xfrm>
            <a:off x="344256" y="1895593"/>
            <a:ext cx="10344586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【思路点拨】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同（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），利用整体代换及正弦函数性质求解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999C85-2D8E-4685-9B3B-A82B9D95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49" y="3504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D69E1B1-12DE-4F3D-8C5A-9425A75E15BC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9791" r="4836" b="15796"/>
          <a:stretch>
            <a:fillRect/>
          </a:stretch>
        </p:blipFill>
        <p:spPr bwMode="auto">
          <a:xfrm>
            <a:off x="6865610" y="2831658"/>
            <a:ext cx="4941018" cy="2116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A8F2AB7-D18C-4D1C-80BE-D3AB5DA9B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776" y="44480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8739EF3-70A0-451E-90F0-5290666CCFA4}"/>
              </a:ext>
            </a:extLst>
          </p:cNvPr>
          <p:cNvSpPr/>
          <p:nvPr/>
        </p:nvSpPr>
        <p:spPr>
          <a:xfrm>
            <a:off x="925442" y="301351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【解析】</a:t>
            </a:r>
            <a:endParaRPr lang="zh-CN" altLang="en-US" sz="2800" dirty="0"/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D9ACF7EF-C1B1-4A4F-B3E5-A6D0E3354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100780"/>
              </p:ext>
            </p:extLst>
          </p:nvPr>
        </p:nvGraphicFramePr>
        <p:xfrm>
          <a:off x="2446338" y="2860675"/>
          <a:ext cx="2714651" cy="80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" name="Equation" r:id="rId4" imgW="1447560" imgH="431640" progId="Equation.DSMT4">
                  <p:embed/>
                </p:oleObj>
              </mc:Choice>
              <mc:Fallback>
                <p:oleObj name="Equation" r:id="rId4" imgW="1447560" imgH="431640" progId="Equation.DSMT4">
                  <p:embed/>
                  <p:pic>
                    <p:nvPicPr>
                      <p:cNvPr id="29" name="对象 28">
                        <a:extLst>
                          <a:ext uri="{FF2B5EF4-FFF2-40B4-BE49-F238E27FC236}">
                            <a16:creationId xmlns:a16="http://schemas.microsoft.com/office/drawing/2014/main" id="{D6FE4D84-975C-4BF0-A334-16E13C151E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2860675"/>
                        <a:ext cx="2714651" cy="808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>
            <a:extLst>
              <a:ext uri="{FF2B5EF4-FFF2-40B4-BE49-F238E27FC236}">
                <a16:creationId xmlns:a16="http://schemas.microsoft.com/office/drawing/2014/main" id="{D7462E52-C323-4A55-BD38-87976E35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9B21A4EC-F564-4B98-BECE-C189CF50D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47290"/>
              </p:ext>
            </p:extLst>
          </p:nvPr>
        </p:nvGraphicFramePr>
        <p:xfrm>
          <a:off x="1112838" y="3792538"/>
          <a:ext cx="2959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" name="Equation" r:id="rId6" imgW="1485720" imgH="393480" progId="Equation.DSMT4">
                  <p:embed/>
                </p:oleObj>
              </mc:Choice>
              <mc:Fallback>
                <p:oleObj name="Equation" r:id="rId6" imgW="14857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792538"/>
                        <a:ext cx="29591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>
            <a:extLst>
              <a:ext uri="{FF2B5EF4-FFF2-40B4-BE49-F238E27FC236}">
                <a16:creationId xmlns:a16="http://schemas.microsoft.com/office/drawing/2014/main" id="{8435BBD0-AFB0-44D1-8436-30597D57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52" y="4229570"/>
            <a:ext cx="16606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6B4743E8-BBAA-4F00-9960-A187E927C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23322"/>
              </p:ext>
            </p:extLst>
          </p:nvPr>
        </p:nvGraphicFramePr>
        <p:xfrm>
          <a:off x="4222750" y="3759200"/>
          <a:ext cx="16462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"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759200"/>
                        <a:ext cx="1646238" cy="83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8">
            <a:extLst>
              <a:ext uri="{FF2B5EF4-FFF2-40B4-BE49-F238E27FC236}">
                <a16:creationId xmlns:a16="http://schemas.microsoft.com/office/drawing/2014/main" id="{8152A7BB-33C5-45F5-B236-17B7D7C5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C647029F-A242-4EA6-BA12-8653C9FDE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49764"/>
              </p:ext>
            </p:extLst>
          </p:nvPr>
        </p:nvGraphicFramePr>
        <p:xfrm>
          <a:off x="1123950" y="4727575"/>
          <a:ext cx="2517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" name="Equation" r:id="rId10" imgW="1257120" imgH="393480" progId="Equation.DSMT4">
                  <p:embed/>
                </p:oleObj>
              </mc:Choice>
              <mc:Fallback>
                <p:oleObj name="Equation" r:id="rId10" imgW="125712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727575"/>
                        <a:ext cx="2517775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>
            <a:extLst>
              <a:ext uri="{FF2B5EF4-FFF2-40B4-BE49-F238E27FC236}">
                <a16:creationId xmlns:a16="http://schemas.microsoft.com/office/drawing/2014/main" id="{7A8D1213-2C03-4A75-A60E-E649977F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2" y="10180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96A8D550-8050-4382-94D9-42E379342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82106"/>
              </p:ext>
            </p:extLst>
          </p:nvPr>
        </p:nvGraphicFramePr>
        <p:xfrm>
          <a:off x="3824288" y="4733925"/>
          <a:ext cx="1881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" name="Equation" r:id="rId12" imgW="952200" imgH="393480" progId="Equation.DSMT4">
                  <p:embed/>
                </p:oleObj>
              </mc:Choice>
              <mc:Fallback>
                <p:oleObj name="Equation" r:id="rId12" imgW="95220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4733925"/>
                        <a:ext cx="1881187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8">
            <a:extLst>
              <a:ext uri="{FF2B5EF4-FFF2-40B4-BE49-F238E27FC236}">
                <a16:creationId xmlns:a16="http://schemas.microsoft.com/office/drawing/2014/main" id="{60EDE834-607C-4C03-8CCC-C97C0ED96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6576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1A68B511-6876-4982-9A63-CD0EB8B5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34A09D6-6EF4-4D27-8D6B-EAADFFCD5E2C}"/>
              </a:ext>
            </a:extLst>
          </p:cNvPr>
          <p:cNvGrpSpPr/>
          <p:nvPr/>
        </p:nvGrpSpPr>
        <p:grpSpPr>
          <a:xfrm>
            <a:off x="509549" y="5738813"/>
            <a:ext cx="10749001" cy="785812"/>
            <a:chOff x="321089" y="5578268"/>
            <a:chExt cx="10749001" cy="785812"/>
          </a:xfrm>
        </p:grpSpPr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65F6BB60-DDA4-49E3-86B9-D027BF7B2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89" y="5704433"/>
              <a:ext cx="89843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zh-C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故函数</a:t>
              </a:r>
              <a:r>
                <a: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的</a:t>
              </a:r>
              <a:r>
                <a:rPr lang="zh-CN" altLang="zh-CN" sz="2800" dirty="0">
                  <a:ea typeface="宋体" panose="02010600030101010101" pitchFamily="2" charset="-122"/>
                  <a:cs typeface="Times New Roman" panose="02020603050405020304" pitchFamily="18" charset="0"/>
                </a:rPr>
                <a:t>对称轴方程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为             </a:t>
              </a:r>
              <a:r>
                <a:rPr lang="zh-CN" altLang="zh-CN" sz="2800" dirty="0">
                  <a:ea typeface="宋体" panose="02010600030101010101" pitchFamily="2" charset="-122"/>
                  <a:cs typeface="Times New Roman" panose="02020603050405020304" pitchFamily="18" charset="0"/>
                </a:rPr>
                <a:t>对称中心为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9222875F-EB47-469B-B07F-13D65C21F4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3103"/>
                </p:ext>
              </p:extLst>
            </p:nvPr>
          </p:nvGraphicFramePr>
          <p:xfrm>
            <a:off x="4683578" y="5635418"/>
            <a:ext cx="2135187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8" name="Equation" r:id="rId14" imgW="1155600" imgH="393480" progId="Equation.DSMT4">
                    <p:embed/>
                  </p:oleObj>
                </mc:Choice>
                <mc:Fallback>
                  <p:oleObj name="Equation" r:id="rId14" imgW="1155600" imgH="39348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578" y="5635418"/>
                          <a:ext cx="2135187" cy="7286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>
              <a:extLst>
                <a:ext uri="{FF2B5EF4-FFF2-40B4-BE49-F238E27FC236}">
                  <a16:creationId xmlns:a16="http://schemas.microsoft.com/office/drawing/2014/main" id="{F02A6B35-779B-4AD0-BDAE-E2D00E3B3B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912923"/>
                </p:ext>
              </p:extLst>
            </p:nvPr>
          </p:nvGraphicFramePr>
          <p:xfrm>
            <a:off x="8795203" y="5578268"/>
            <a:ext cx="2274887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9" name="Equation" r:id="rId16" imgW="1434960" imgH="431640" progId="Equation.DSMT4">
                    <p:embed/>
                  </p:oleObj>
                </mc:Choice>
                <mc:Fallback>
                  <p:oleObj name="Equation" r:id="rId16" imgW="1434960" imgH="43164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95203" y="5578268"/>
                          <a:ext cx="2274887" cy="685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对象 35">
              <a:extLst>
                <a:ext uri="{FF2B5EF4-FFF2-40B4-BE49-F238E27FC236}">
                  <a16:creationId xmlns:a16="http://schemas.microsoft.com/office/drawing/2014/main" id="{F2FCE271-E1BD-4CAD-94BA-ED26B8B14F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8312065"/>
                </p:ext>
              </p:extLst>
            </p:nvPr>
          </p:nvGraphicFramePr>
          <p:xfrm>
            <a:off x="1447384" y="5749660"/>
            <a:ext cx="730291" cy="432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0" name="Equation" r:id="rId18" imgW="342751" imgH="203112" progId="Equation.DSMT4">
                    <p:embed/>
                  </p:oleObj>
                </mc:Choice>
                <mc:Fallback>
                  <p:oleObj name="Equation" r:id="rId18" imgW="342751" imgH="203112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512096DC-75B3-4EC5-ACD5-C6F8A697CF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384" y="5749660"/>
                          <a:ext cx="730291" cy="4327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34C4C0D-8909-4B6E-B315-25C36758C6AD}"/>
              </a:ext>
            </a:extLst>
          </p:cNvPr>
          <p:cNvGrpSpPr/>
          <p:nvPr/>
        </p:nvGrpSpPr>
        <p:grpSpPr>
          <a:xfrm>
            <a:off x="1200258" y="527294"/>
            <a:ext cx="8086675" cy="540915"/>
            <a:chOff x="1130988" y="561929"/>
            <a:chExt cx="8086675" cy="54091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6241224-555F-4F61-89A2-5A420B1D1FD4}"/>
                </a:ext>
              </a:extLst>
            </p:cNvPr>
            <p:cNvSpPr/>
            <p:nvPr/>
          </p:nvSpPr>
          <p:spPr>
            <a:xfrm>
              <a:off x="1130988" y="579624"/>
              <a:ext cx="8086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：已知函数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id="{B80C0C44-3C93-45E7-9FA4-80CA5FCAEC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6829464"/>
                </p:ext>
              </p:extLst>
            </p:nvPr>
          </p:nvGraphicFramePr>
          <p:xfrm>
            <a:off x="3470562" y="561929"/>
            <a:ext cx="5067304" cy="540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1" name="Equation" r:id="rId20" imgW="2209800" imgH="241300" progId="Equation.DSMT4">
                    <p:embed/>
                  </p:oleObj>
                </mc:Choice>
                <mc:Fallback>
                  <p:oleObj name="Equation" r:id="rId20" imgW="2209800" imgH="24130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0FB16364-46CF-4BD1-A26B-24FA1FFD38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562" y="561929"/>
                          <a:ext cx="5067304" cy="5403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7030ACD3-C4E0-4B7F-A66A-064CFF2C03FF}"/>
              </a:ext>
            </a:extLst>
          </p:cNvPr>
          <p:cNvSpPr/>
          <p:nvPr/>
        </p:nvSpPr>
        <p:spPr>
          <a:xfrm>
            <a:off x="1159020" y="1150218"/>
            <a:ext cx="6468437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）求函数    的对称轴和对称中心；</a:t>
            </a:r>
          </a:p>
        </p:txBody>
      </p:sp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D81BBAC7-C40C-4418-8F6A-8A535DD50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741476"/>
              </p:ext>
            </p:extLst>
          </p:nvPr>
        </p:nvGraphicFramePr>
        <p:xfrm>
          <a:off x="3193766" y="1314013"/>
          <a:ext cx="747854" cy="45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2" name="Equation" r:id="rId22" imgW="342751" imgH="203112" progId="Equation.DSMT4">
                  <p:embed/>
                </p:oleObj>
              </mc:Choice>
              <mc:Fallback>
                <p:oleObj name="Equation" r:id="rId22" imgW="342751" imgH="203112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A1D1FE3-0FB9-4904-8386-3A33E79176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766" y="1314013"/>
                        <a:ext cx="747854" cy="457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3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4958D92-E9F8-45E8-8281-6389CF208C73}"/>
              </a:ext>
            </a:extLst>
          </p:cNvPr>
          <p:cNvSpPr/>
          <p:nvPr/>
        </p:nvSpPr>
        <p:spPr>
          <a:xfrm>
            <a:off x="1129696" y="296926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【解析】</a:t>
            </a:r>
            <a:endParaRPr lang="zh-CN" altLang="en-US" sz="2800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639D636-B517-47B8-850C-2D1F0B73C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813090"/>
              </p:ext>
            </p:extLst>
          </p:nvPr>
        </p:nvGraphicFramePr>
        <p:xfrm>
          <a:off x="2616200" y="2842698"/>
          <a:ext cx="26003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1" name="Equation" r:id="rId3" imgW="1447560" imgH="431640" progId="Equation.DSMT4">
                  <p:embed/>
                </p:oleObj>
              </mc:Choice>
              <mc:Fallback>
                <p:oleObj name="Equation" r:id="rId3" imgW="1447560" imgH="43164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D9ACF7EF-C1B1-4A4F-B3E5-A6D0E3354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842698"/>
                        <a:ext cx="2600325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F3EA72AE-FAE8-4F0D-96D4-D4B219FE4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24313"/>
              </p:ext>
            </p:extLst>
          </p:nvPr>
        </p:nvGraphicFramePr>
        <p:xfrm>
          <a:off x="4789750" y="1762556"/>
          <a:ext cx="314045" cy="34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2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750" y="1762556"/>
                        <a:ext cx="314045" cy="34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E4E0E2A1-FD8F-442C-B740-EAF339041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16568"/>
              </p:ext>
            </p:extLst>
          </p:nvPr>
        </p:nvGraphicFramePr>
        <p:xfrm>
          <a:off x="8093289" y="1691137"/>
          <a:ext cx="1176354" cy="45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3" name="Equation" r:id="rId7" imgW="457002" imgH="177723" progId="Equation.DSMT4">
                  <p:embed/>
                </p:oleObj>
              </mc:Choice>
              <mc:Fallback>
                <p:oleObj name="Equation" r:id="rId7" imgW="457002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289" y="1691137"/>
                        <a:ext cx="1176354" cy="457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FC3F82BC-D854-41F8-8E3F-CD06B479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16" y="1487832"/>
            <a:ext cx="10051420" cy="130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【思路点拨】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由自变量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的取值范围，得出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整体的范围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根据正弦函数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单调性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写出函数的最值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E814290-F008-484D-9A7A-F318D5236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872" y="5877434"/>
            <a:ext cx="4539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EB93646-F1D7-47EE-9690-00CFB3BA5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210153"/>
              </p:ext>
            </p:extLst>
          </p:nvPr>
        </p:nvGraphicFramePr>
        <p:xfrm>
          <a:off x="447799" y="3601338"/>
          <a:ext cx="16779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4" name="Equation" r:id="rId9" imgW="799920" imgH="393480" progId="Equation.DSMT4">
                  <p:embed/>
                </p:oleObj>
              </mc:Choice>
              <mc:Fallback>
                <p:oleObj name="Equation" r:id="rId9" imgW="79992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99" y="3601338"/>
                        <a:ext cx="1677988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8050CFD-5DFA-4627-9E14-6765B283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58293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DB946623-2A74-4F4E-82F9-8E4CCC35C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010413"/>
              </p:ext>
            </p:extLst>
          </p:nvPr>
        </p:nvGraphicFramePr>
        <p:xfrm>
          <a:off x="2379787" y="3615625"/>
          <a:ext cx="37401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5" name="Equation" r:id="rId11" imgW="1854000" imgH="393480" progId="Equation.DSMT4">
                  <p:embed/>
                </p:oleObj>
              </mc:Choice>
              <mc:Fallback>
                <p:oleObj name="Equation" r:id="rId11" imgW="18540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787" y="3615625"/>
                        <a:ext cx="3740150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>
            <a:extLst>
              <a:ext uri="{FF2B5EF4-FFF2-40B4-BE49-F238E27FC236}">
                <a16:creationId xmlns:a16="http://schemas.microsoft.com/office/drawing/2014/main" id="{E73667BB-6358-4CAA-B77C-407647369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80969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93C3DD6-D91F-4B95-8ACF-AF7D10C8D086}"/>
              </a:ext>
            </a:extLst>
          </p:cNvPr>
          <p:cNvGrpSpPr/>
          <p:nvPr/>
        </p:nvGrpSpPr>
        <p:grpSpPr>
          <a:xfrm>
            <a:off x="389397" y="4470682"/>
            <a:ext cx="4493538" cy="538973"/>
            <a:chOff x="563898" y="5559582"/>
            <a:chExt cx="4493538" cy="53897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C43771F-6ACF-423F-ADA8-E6A27847DE5A}"/>
                </a:ext>
              </a:extLst>
            </p:cNvPr>
            <p:cNvSpPr/>
            <p:nvPr/>
          </p:nvSpPr>
          <p:spPr>
            <a:xfrm>
              <a:off x="563898" y="5559582"/>
              <a:ext cx="4493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结合        的图象可知，</a:t>
              </a:r>
            </a:p>
          </p:txBody>
        </p:sp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71C480EB-3CC9-4692-8433-8CF12D5CAA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8345225"/>
                </p:ext>
              </p:extLst>
            </p:nvPr>
          </p:nvGraphicFramePr>
          <p:xfrm>
            <a:off x="1305288" y="5594217"/>
            <a:ext cx="1418450" cy="50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06" name="Equation" r:id="rId13" imgW="571252" imgH="203112" progId="Equation.DSMT4">
                    <p:embed/>
                  </p:oleObj>
                </mc:Choice>
                <mc:Fallback>
                  <p:oleObj name="Equation" r:id="rId13" imgW="571252" imgH="203112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5288" y="5594217"/>
                          <a:ext cx="1418450" cy="5043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图片 26" descr="图片包含 游戏机&#10;&#10;描述已自动生成">
            <a:extLst>
              <a:ext uri="{FF2B5EF4-FFF2-40B4-BE49-F238E27FC236}">
                <a16:creationId xmlns:a16="http://schemas.microsoft.com/office/drawing/2014/main" id="{69E36CC2-2F92-4F80-BCE1-4D89B60734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90" y="3340157"/>
            <a:ext cx="3431808" cy="2873412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02A865C6-21CF-41B8-A595-070A75620534}"/>
              </a:ext>
            </a:extLst>
          </p:cNvPr>
          <p:cNvGrpSpPr/>
          <p:nvPr/>
        </p:nvGrpSpPr>
        <p:grpSpPr>
          <a:xfrm>
            <a:off x="8503293" y="2854740"/>
            <a:ext cx="2083845" cy="2651683"/>
            <a:chOff x="4644128" y="433347"/>
            <a:chExt cx="1712540" cy="2169711"/>
          </a:xfrm>
        </p:grpSpPr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id="{B9FAFA56-8C6A-4681-83FF-A65E72DCDC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4327272"/>
                </p:ext>
              </p:extLst>
            </p:nvPr>
          </p:nvGraphicFramePr>
          <p:xfrm>
            <a:off x="4644128" y="433347"/>
            <a:ext cx="1118613" cy="397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07" name="Equation" r:id="rId16" imgW="571252" imgH="203112" progId="Equation.DSMT4">
                    <p:embed/>
                  </p:oleObj>
                </mc:Choice>
                <mc:Fallback>
                  <p:oleObj name="Equation" r:id="rId16" imgW="571252" imgH="203112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093D7FF2-4AA6-4BE4-8E46-373AACEFFF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128" y="433347"/>
                          <a:ext cx="1118613" cy="39772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C8A57E33-0EC5-41C6-B731-0379D2962B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581334"/>
                </p:ext>
              </p:extLst>
            </p:nvPr>
          </p:nvGraphicFramePr>
          <p:xfrm>
            <a:off x="6031120" y="2042164"/>
            <a:ext cx="325548" cy="560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08" name="Equation" r:id="rId17" imgW="228600" imgH="393480" progId="Equation.DSMT4">
                    <p:embed/>
                  </p:oleObj>
                </mc:Choice>
                <mc:Fallback>
                  <p:oleObj name="Equation" r:id="rId17" imgW="228600" imgH="39348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77491BB8-89BB-4251-98FF-8CC1A3D5EA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1120" y="2042164"/>
                          <a:ext cx="325548" cy="56089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4C4A2C46-386D-4EC7-8E0E-3F8A8557E6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782" y="5046494"/>
            <a:ext cx="8499598" cy="959987"/>
          </a:xfrm>
          <a:prstGeom prst="rect">
            <a:avLst/>
          </a:prstGeom>
        </p:spPr>
      </p:pic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339E18FA-770B-406D-94FD-5C8B96702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7949"/>
              </p:ext>
            </p:extLst>
          </p:nvPr>
        </p:nvGraphicFramePr>
        <p:xfrm>
          <a:off x="3036274" y="5102171"/>
          <a:ext cx="38576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9" name="Equation" r:id="rId20" imgW="1955520" imgH="393480" progId="Equation.DSMT4">
                  <p:embed/>
                </p:oleObj>
              </mc:Choice>
              <mc:Fallback>
                <p:oleObj name="Equation" r:id="rId20" imgW="1955520" imgH="39348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DEF53650-3A60-49DC-90D4-2918907B19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274" y="5102171"/>
                        <a:ext cx="3857625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图片 33">
            <a:extLst>
              <a:ext uri="{FF2B5EF4-FFF2-40B4-BE49-F238E27FC236}">
                <a16:creationId xmlns:a16="http://schemas.microsoft.com/office/drawing/2014/main" id="{88C199AA-458E-4CAE-BB37-72E233E368F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652" y="5875291"/>
            <a:ext cx="8256767" cy="932560"/>
          </a:xfrm>
          <a:prstGeom prst="rect">
            <a:avLst/>
          </a:prstGeom>
        </p:spPr>
      </p:pic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C314F73C-9670-44D8-A7F6-CC935C610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261168"/>
              </p:ext>
            </p:extLst>
          </p:nvPr>
        </p:nvGraphicFramePr>
        <p:xfrm>
          <a:off x="3307760" y="5932139"/>
          <a:ext cx="42402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0" name="Equation" r:id="rId23" imgW="2298600" imgH="431640" progId="Equation.DSMT4">
                  <p:embed/>
                </p:oleObj>
              </mc:Choice>
              <mc:Fallback>
                <p:oleObj name="Equation" r:id="rId23" imgW="2298600" imgH="43164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7CD1188F-8BBF-48CC-974E-2E5AB8C17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760" y="5932139"/>
                        <a:ext cx="4240212" cy="79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组合 24">
            <a:extLst>
              <a:ext uri="{FF2B5EF4-FFF2-40B4-BE49-F238E27FC236}">
                <a16:creationId xmlns:a16="http://schemas.microsoft.com/office/drawing/2014/main" id="{A7A6F6EB-FF2E-41D5-BA4D-9A006B4BF0DC}"/>
              </a:ext>
            </a:extLst>
          </p:cNvPr>
          <p:cNvGrpSpPr/>
          <p:nvPr/>
        </p:nvGrpSpPr>
        <p:grpSpPr>
          <a:xfrm>
            <a:off x="1200258" y="298693"/>
            <a:ext cx="8086675" cy="540915"/>
            <a:chOff x="1130988" y="561929"/>
            <a:chExt cx="8086675" cy="54091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E9B0D19-0F3C-48AD-89B4-7F00A44FE689}"/>
                </a:ext>
              </a:extLst>
            </p:cNvPr>
            <p:cNvSpPr/>
            <p:nvPr/>
          </p:nvSpPr>
          <p:spPr>
            <a:xfrm>
              <a:off x="1130988" y="579624"/>
              <a:ext cx="8086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：已知函数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36" name="对象 35">
              <a:extLst>
                <a:ext uri="{FF2B5EF4-FFF2-40B4-BE49-F238E27FC236}">
                  <a16:creationId xmlns:a16="http://schemas.microsoft.com/office/drawing/2014/main" id="{80E944DF-3BD9-4625-A52A-E01C558D42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6829464"/>
                </p:ext>
              </p:extLst>
            </p:nvPr>
          </p:nvGraphicFramePr>
          <p:xfrm>
            <a:off x="3470562" y="561929"/>
            <a:ext cx="5067304" cy="540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11" name="Equation" r:id="rId25" imgW="2209800" imgH="241300" progId="Equation.DSMT4">
                    <p:embed/>
                  </p:oleObj>
                </mc:Choice>
                <mc:Fallback>
                  <p:oleObj name="Equation" r:id="rId25" imgW="2209800" imgH="24130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0FB16364-46CF-4BD1-A26B-24FA1FFD38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562" y="561929"/>
                          <a:ext cx="5067304" cy="5403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3ACF80B-4DCF-4629-B6B5-4749F89F68C4}"/>
              </a:ext>
            </a:extLst>
          </p:cNvPr>
          <p:cNvSpPr/>
          <p:nvPr/>
        </p:nvSpPr>
        <p:spPr>
          <a:xfrm>
            <a:off x="1156852" y="828713"/>
            <a:ext cx="9372601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）当        时，求函数    的最值及此时  对应的值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4307DA05-6578-47A6-99F6-BDF2993E3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74402"/>
              </p:ext>
            </p:extLst>
          </p:nvPr>
        </p:nvGraphicFramePr>
        <p:xfrm>
          <a:off x="2549818" y="866609"/>
          <a:ext cx="1336380" cy="71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2" name="Equation" r:id="rId27" imgW="799753" imgH="431613" progId="Equation.DSMT4">
                  <p:embed/>
                </p:oleObj>
              </mc:Choice>
              <mc:Fallback>
                <p:oleObj name="Equation" r:id="rId27" imgW="799753" imgH="431613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0F977C07-6CFF-408C-B32B-8381314637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818" y="866609"/>
                        <a:ext cx="1336380" cy="710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3B63FB93-72CD-4C5A-AEB4-AA734725D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154632"/>
              </p:ext>
            </p:extLst>
          </p:nvPr>
        </p:nvGraphicFramePr>
        <p:xfrm>
          <a:off x="5665606" y="978060"/>
          <a:ext cx="759571" cy="46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" name="Equation" r:id="rId29" imgW="342751" imgH="203112" progId="Equation.DSMT4">
                  <p:embed/>
                </p:oleObj>
              </mc:Choice>
              <mc:Fallback>
                <p:oleObj name="Equation" r:id="rId29" imgW="342751" imgH="203112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53691988-43EF-43A9-9438-03E70E07A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606" y="978060"/>
                        <a:ext cx="759571" cy="464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260C0D29-A072-48C4-817D-A8F1DF402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194449"/>
              </p:ext>
            </p:extLst>
          </p:nvPr>
        </p:nvGraphicFramePr>
        <p:xfrm>
          <a:off x="8512407" y="1064027"/>
          <a:ext cx="310812" cy="35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4" name="Equation" r:id="rId31" imgW="126835" imgH="139518" progId="Equation.DSMT4">
                  <p:embed/>
                </p:oleObj>
              </mc:Choice>
              <mc:Fallback>
                <p:oleObj name="Equation" r:id="rId31" imgW="126835" imgH="139518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996A414C-E7AC-4782-91F8-BAB290879D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407" y="1064027"/>
                        <a:ext cx="310812" cy="357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AFB37ED5-8243-427E-9282-95930C28A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4769"/>
              </p:ext>
            </p:extLst>
          </p:nvPr>
        </p:nvGraphicFramePr>
        <p:xfrm>
          <a:off x="8514641" y="4105248"/>
          <a:ext cx="4397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" name="Equation" r:id="rId32" imgW="253800" imgH="393480" progId="Equation.DSMT4">
                  <p:embed/>
                </p:oleObj>
              </mc:Choice>
              <mc:Fallback>
                <p:oleObj name="Equation" r:id="rId32" imgW="253800" imgH="39348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C8A57E33-0EC5-41C6-B731-0379D2962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4641" y="4105248"/>
                        <a:ext cx="439738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9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B233ABF-E104-4C7D-A01D-9B04DC77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998" y="668577"/>
            <a:ext cx="18302435" cy="4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41A3A96-EFEA-444F-A1EF-C4D7611FB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658" y="1600834"/>
            <a:ext cx="164843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6B01842-B910-4327-A8CD-5889B453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B5C6607-E90B-4F8D-8261-FCCE7B7F8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42303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F2520E-B64F-4AFA-B894-526BFC5291D6}"/>
              </a:ext>
            </a:extLst>
          </p:cNvPr>
          <p:cNvGrpSpPr/>
          <p:nvPr/>
        </p:nvGrpSpPr>
        <p:grpSpPr>
          <a:xfrm>
            <a:off x="431983" y="2041852"/>
            <a:ext cx="11328034" cy="1368236"/>
            <a:chOff x="335801" y="3493723"/>
            <a:chExt cx="11328034" cy="136823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671A837-40A8-4AB0-B5A7-C1FA2E7204D7}"/>
                </a:ext>
              </a:extLst>
            </p:cNvPr>
            <p:cNvSpPr/>
            <p:nvPr/>
          </p:nvSpPr>
          <p:spPr>
            <a:xfrm>
              <a:off x="335801" y="3493723"/>
              <a:ext cx="11328034" cy="1284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     ①转化：利用三角恒等变换，把函数解析式转化为“一角一名一次式”，即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                    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的形式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；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57419A82-3176-4425-A503-94F504C159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249065"/>
                </p:ext>
              </p:extLst>
            </p:nvPr>
          </p:nvGraphicFramePr>
          <p:xfrm>
            <a:off x="2169658" y="4193382"/>
            <a:ext cx="3543458" cy="668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8" name="Equation" r:id="rId3" imgW="1345616" imgH="253890" progId="Equation.DSMT4">
                    <p:embed/>
                  </p:oleObj>
                </mc:Choice>
                <mc:Fallback>
                  <p:oleObj name="Equation" r:id="rId3" imgW="1345616" imgH="25389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9658" y="4193382"/>
                          <a:ext cx="3543458" cy="6685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7E77BD3-AD5B-45EF-BAD6-6ADF48361B0A}"/>
              </a:ext>
            </a:extLst>
          </p:cNvPr>
          <p:cNvSpPr/>
          <p:nvPr/>
        </p:nvSpPr>
        <p:spPr>
          <a:xfrm>
            <a:off x="1157477" y="1240280"/>
            <a:ext cx="8769305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反思与感悟</a:t>
            </a:r>
            <a:r>
              <a:rPr lang="zh-CN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】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研究三角函数的性质，要把握两点核心：</a:t>
            </a: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21E5A68-E7C4-4F47-BD2D-E6B64983AE9D}"/>
              </a:ext>
            </a:extLst>
          </p:cNvPr>
          <p:cNvGrpSpPr/>
          <p:nvPr/>
        </p:nvGrpSpPr>
        <p:grpSpPr>
          <a:xfrm>
            <a:off x="1309256" y="3579600"/>
            <a:ext cx="8756073" cy="523220"/>
            <a:chOff x="1309256" y="3579600"/>
            <a:chExt cx="8756073" cy="5232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95B6F50-76B3-4E28-84A8-81B85DA5BE78}"/>
                </a:ext>
              </a:extLst>
            </p:cNvPr>
            <p:cNvSpPr/>
            <p:nvPr/>
          </p:nvSpPr>
          <p:spPr>
            <a:xfrm>
              <a:off x="1309256" y="3579600"/>
              <a:ext cx="87560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②整体代换：         结合三角函数的图象和性质</a:t>
              </a:r>
              <a:r>
                <a:rPr lang="en-US" altLang="zh-CN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dirty="0"/>
            </a:p>
          </p:txBody>
        </p:sp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6A733522-11FA-4E12-9C9A-158969178E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2759808"/>
                </p:ext>
              </p:extLst>
            </p:nvPr>
          </p:nvGraphicFramePr>
          <p:xfrm>
            <a:off x="3383540" y="3615748"/>
            <a:ext cx="1624012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9" name="Equation" r:id="rId5" imgW="774360" imgH="215640" progId="Equation.DSMT4">
                    <p:embed/>
                  </p:oleObj>
                </mc:Choice>
                <mc:Fallback>
                  <p:oleObj name="Equation" r:id="rId5" imgW="774360" imgH="21564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CEB93646-F1D7-47EE-9690-00CFB3BA5F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540" y="3615748"/>
                          <a:ext cx="1624012" cy="4524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428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36F1F5F-1CD7-4D1A-84EB-628CCF44799C}"/>
              </a:ext>
            </a:extLst>
          </p:cNvPr>
          <p:cNvSpPr/>
          <p:nvPr/>
        </p:nvSpPr>
        <p:spPr>
          <a:xfrm>
            <a:off x="1264246" y="325582"/>
            <a:ext cx="2348720" cy="6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0033CC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2800" b="1" kern="100" dirty="0">
                <a:solidFill>
                  <a:srgbClr val="0033CC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kern="100" dirty="0">
                <a:solidFill>
                  <a:srgbClr val="0033CC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课堂小结</a:t>
            </a:r>
            <a:endParaRPr lang="zh-CN" altLang="zh-CN" sz="2800" kern="100" dirty="0">
              <a:solidFill>
                <a:srgbClr val="0033CC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0E3DEA-A29C-484B-9DB4-543941A16EFA}"/>
              </a:ext>
            </a:extLst>
          </p:cNvPr>
          <p:cNvSpPr/>
          <p:nvPr/>
        </p:nvSpPr>
        <p:spPr>
          <a:xfrm>
            <a:off x="1453541" y="3705746"/>
            <a:ext cx="832658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整体代换与数形结合思想的应用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7A1CBE6-B9C1-4685-A1FF-D44903BF23FE}"/>
              </a:ext>
            </a:extLst>
          </p:cNvPr>
          <p:cNvSpPr/>
          <p:nvPr/>
        </p:nvSpPr>
        <p:spPr>
          <a:xfrm>
            <a:off x="1427018" y="1602616"/>
            <a:ext cx="767541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利用单位圆的性质研究正弦、余弦函数的性质；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5D3A75-446B-4AF4-A745-9DCAA4D0DFE7}"/>
              </a:ext>
            </a:extLst>
          </p:cNvPr>
          <p:cNvSpPr/>
          <p:nvPr/>
        </p:nvSpPr>
        <p:spPr>
          <a:xfrm>
            <a:off x="1439687" y="2654181"/>
            <a:ext cx="5211683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灵活运用三角恒等变换公式；</a:t>
            </a:r>
          </a:p>
        </p:txBody>
      </p:sp>
    </p:spTree>
    <p:extLst>
      <p:ext uri="{BB962C8B-B14F-4D97-AF65-F5344CB8AC3E}">
        <p14:creationId xmlns:p14="http://schemas.microsoft.com/office/powerpoint/2010/main" val="12590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447CC4-050B-49FF-B44B-B6C0F8916F96}"/>
              </a:ext>
            </a:extLst>
          </p:cNvPr>
          <p:cNvSpPr/>
          <p:nvPr/>
        </p:nvSpPr>
        <p:spPr>
          <a:xfrm>
            <a:off x="1198719" y="328944"/>
            <a:ext cx="8119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一、利用单位圆的性质研究正弦、余弦函数的性质</a:t>
            </a:r>
            <a:endParaRPr lang="zh-CN" altLang="en-US" sz="2800" b="1" dirty="0">
              <a:solidFill>
                <a:srgbClr val="0033CC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4D2D34-E087-4E0B-AA4F-D9476F3C60F7}"/>
              </a:ext>
            </a:extLst>
          </p:cNvPr>
          <p:cNvSpPr txBox="1"/>
          <p:nvPr/>
        </p:nvSpPr>
        <p:spPr>
          <a:xfrm>
            <a:off x="1281544" y="1350818"/>
            <a:ext cx="9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为什么要用单位圆的性质研究正弦、余弦函数的性质呢？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4D7F92-922E-4E8A-A440-9F20B653B447}"/>
              </a:ext>
            </a:extLst>
          </p:cNvPr>
          <p:cNvSpPr txBox="1"/>
          <p:nvPr/>
        </p:nvSpPr>
        <p:spPr>
          <a:xfrm>
            <a:off x="484910" y="2223656"/>
            <a:ext cx="1093816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）根据三角函数的定义可知，“单位圆上点的坐标就是三角函数”，所以单位圆是研究三角函数的好工具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353ED5-1EE6-4FAF-944B-1AEB25E0DD46}"/>
              </a:ext>
            </a:extLst>
          </p:cNvPr>
          <p:cNvSpPr txBox="1"/>
          <p:nvPr/>
        </p:nvSpPr>
        <p:spPr>
          <a:xfrm>
            <a:off x="574965" y="3650677"/>
            <a:ext cx="1093816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）借助单位圆研究三角函数的性质体现了数形结合的思想方法，有利于从整体上把握三角函数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9FAA4D6-3E32-4A52-AE12-5514DD259F6B}"/>
              </a:ext>
            </a:extLst>
          </p:cNvPr>
          <p:cNvSpPr txBox="1"/>
          <p:nvPr/>
        </p:nvSpPr>
        <p:spPr>
          <a:xfrm>
            <a:off x="1330038" y="5340927"/>
            <a:ext cx="9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如何利用单位圆的性质研究正弦、余弦函数的性质呢？</a:t>
            </a:r>
          </a:p>
        </p:txBody>
      </p:sp>
    </p:spTree>
    <p:extLst>
      <p:ext uri="{BB962C8B-B14F-4D97-AF65-F5344CB8AC3E}">
        <p14:creationId xmlns:p14="http://schemas.microsoft.com/office/powerpoint/2010/main" val="10055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EAA12227-E95B-4780-9C01-0EAA61BC18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22" y="2710840"/>
            <a:ext cx="3928341" cy="360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8">
            <a:extLst>
              <a:ext uri="{FF2B5EF4-FFF2-40B4-BE49-F238E27FC236}">
                <a16:creationId xmlns:a16="http://schemas.microsoft.com/office/drawing/2014/main" id="{748C39C8-CC32-47BB-AC9D-A99C29FA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573" y="4055468"/>
            <a:ext cx="296487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50824C-FEAB-4F00-B542-DC7E945C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874A1D24-EB2B-4375-BBFA-DAAAD410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335" y="3489989"/>
            <a:ext cx="18900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57DBA508-4135-496E-AE97-0AA31CF0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86137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" name="Rectangle 52">
            <a:extLst>
              <a:ext uri="{FF2B5EF4-FFF2-40B4-BE49-F238E27FC236}">
                <a16:creationId xmlns:a16="http://schemas.microsoft.com/office/drawing/2014/main" id="{F6DC9149-58BC-4432-BC8F-FE68D701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205" y="2706101"/>
            <a:ext cx="299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7CA7512-7E1E-4564-9B0B-B4B581664031}"/>
              </a:ext>
            </a:extLst>
          </p:cNvPr>
          <p:cNvGrpSpPr/>
          <p:nvPr/>
        </p:nvGrpSpPr>
        <p:grpSpPr>
          <a:xfrm>
            <a:off x="450274" y="134173"/>
            <a:ext cx="11367654" cy="3222998"/>
            <a:chOff x="450274" y="134173"/>
            <a:chExt cx="11367654" cy="3222998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6D63271-8458-448F-A720-3F5C51C51440}"/>
                </a:ext>
              </a:extLst>
            </p:cNvPr>
            <p:cNvSpPr/>
            <p:nvPr/>
          </p:nvSpPr>
          <p:spPr>
            <a:xfrm>
              <a:off x="450274" y="134173"/>
              <a:ext cx="11367654" cy="3222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    如图，在直角坐标系    中，角  的顶点与原点重合，始边与   轴重合，终边与单位圆交于点            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当角  的终边绕原点从  轴的正半轴开始，按照逆时针方向旋转时，点  的横、纵坐标的变化规律是什么呢？</a:t>
              </a:r>
            </a:p>
          </p:txBody>
        </p:sp>
        <p:graphicFrame>
          <p:nvGraphicFramePr>
            <p:cNvPr id="39" name="对象 38">
              <a:extLst>
                <a:ext uri="{FF2B5EF4-FFF2-40B4-BE49-F238E27FC236}">
                  <a16:creationId xmlns:a16="http://schemas.microsoft.com/office/drawing/2014/main" id="{F901F781-51BE-42DB-BEC2-76D562E8B7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122066"/>
                </p:ext>
              </p:extLst>
            </p:nvPr>
          </p:nvGraphicFramePr>
          <p:xfrm>
            <a:off x="4439376" y="916098"/>
            <a:ext cx="684054" cy="466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2" name="Equation" r:id="rId4" imgW="304404" imgH="177569" progId="Equation.DSMT4">
                    <p:embed/>
                  </p:oleObj>
                </mc:Choice>
                <mc:Fallback>
                  <p:oleObj name="Equation" r:id="rId4" imgW="304404" imgH="177569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9376" y="916098"/>
                          <a:ext cx="684054" cy="4665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对象 45">
              <a:extLst>
                <a:ext uri="{FF2B5EF4-FFF2-40B4-BE49-F238E27FC236}">
                  <a16:creationId xmlns:a16="http://schemas.microsoft.com/office/drawing/2014/main" id="{CDFE90F3-BD4F-45DA-BF53-7605ADDFD0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8249369"/>
                </p:ext>
              </p:extLst>
            </p:nvPr>
          </p:nvGraphicFramePr>
          <p:xfrm>
            <a:off x="6212335" y="990235"/>
            <a:ext cx="335048" cy="394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2335" y="990235"/>
                          <a:ext cx="335048" cy="3944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对象 47">
              <a:extLst>
                <a:ext uri="{FF2B5EF4-FFF2-40B4-BE49-F238E27FC236}">
                  <a16:creationId xmlns:a16="http://schemas.microsoft.com/office/drawing/2014/main" id="{2A462F65-8CE2-4FC7-9C7C-2FD6ED0EC7F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457718"/>
                </p:ext>
              </p:extLst>
            </p:nvPr>
          </p:nvGraphicFramePr>
          <p:xfrm>
            <a:off x="10885491" y="1000618"/>
            <a:ext cx="445234" cy="328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4" name="Equation" r:id="rId8" imgW="241091" imgH="177646" progId="Equation.DSMT4">
                    <p:embed/>
                  </p:oleObj>
                </mc:Choice>
                <mc:Fallback>
                  <p:oleObj name="Equation" r:id="rId8" imgW="241091" imgH="177646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5491" y="1000618"/>
                          <a:ext cx="445234" cy="3280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对象 49">
              <a:extLst>
                <a:ext uri="{FF2B5EF4-FFF2-40B4-BE49-F238E27FC236}">
                  <a16:creationId xmlns:a16="http://schemas.microsoft.com/office/drawing/2014/main" id="{9FC1594D-905C-4587-B9FF-15496DC353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3451377"/>
                </p:ext>
              </p:extLst>
            </p:nvPr>
          </p:nvGraphicFramePr>
          <p:xfrm>
            <a:off x="5123430" y="1515471"/>
            <a:ext cx="2240631" cy="622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5" name="Equation" r:id="rId10" imgW="914400" imgH="254000" progId="Equation.DSMT4">
                    <p:embed/>
                  </p:oleObj>
                </mc:Choice>
                <mc:Fallback>
                  <p:oleObj name="Equation" r:id="rId10" imgW="914400" imgH="2540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3430" y="1515471"/>
                          <a:ext cx="2240631" cy="6223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对象 52">
              <a:extLst>
                <a:ext uri="{FF2B5EF4-FFF2-40B4-BE49-F238E27FC236}">
                  <a16:creationId xmlns:a16="http://schemas.microsoft.com/office/drawing/2014/main" id="{5626AD74-C437-40FD-8A33-B08129001F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471946"/>
                </p:ext>
              </p:extLst>
            </p:nvPr>
          </p:nvGraphicFramePr>
          <p:xfrm>
            <a:off x="8186555" y="1618096"/>
            <a:ext cx="335048" cy="394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6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46" name="对象 45">
                          <a:extLst>
                            <a:ext uri="{FF2B5EF4-FFF2-40B4-BE49-F238E27FC236}">
                              <a16:creationId xmlns:a16="http://schemas.microsoft.com/office/drawing/2014/main" id="{CDFE90F3-BD4F-45DA-BF53-7605ADDFD0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6555" y="1618096"/>
                          <a:ext cx="335048" cy="3944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对象 53">
              <a:extLst>
                <a:ext uri="{FF2B5EF4-FFF2-40B4-BE49-F238E27FC236}">
                  <a16:creationId xmlns:a16="http://schemas.microsoft.com/office/drawing/2014/main" id="{1869C1B2-F92C-477B-AFF1-48CF318231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897815"/>
                </p:ext>
              </p:extLst>
            </p:nvPr>
          </p:nvGraphicFramePr>
          <p:xfrm>
            <a:off x="11009971" y="1598885"/>
            <a:ext cx="445234" cy="328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7" name="Equation" r:id="rId13" imgW="241091" imgH="177646" progId="Equation.DSMT4">
                    <p:embed/>
                  </p:oleObj>
                </mc:Choice>
                <mc:Fallback>
                  <p:oleObj name="Equation" r:id="rId13" imgW="241091" imgH="177646" progId="Equation.DSMT4">
                    <p:embed/>
                    <p:pic>
                      <p:nvPicPr>
                        <p:cNvPr id="48" name="对象 47">
                          <a:extLst>
                            <a:ext uri="{FF2B5EF4-FFF2-40B4-BE49-F238E27FC236}">
                              <a16:creationId xmlns:a16="http://schemas.microsoft.com/office/drawing/2014/main" id="{2A462F65-8CE2-4FC7-9C7C-2FD6ED0EC7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9971" y="1598885"/>
                          <a:ext cx="445234" cy="3280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对象 51">
              <a:extLst>
                <a:ext uri="{FF2B5EF4-FFF2-40B4-BE49-F238E27FC236}">
                  <a16:creationId xmlns:a16="http://schemas.microsoft.com/office/drawing/2014/main" id="{177EE43C-9708-409B-8280-4B786448D2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0761802"/>
                </p:ext>
              </p:extLst>
            </p:nvPr>
          </p:nvGraphicFramePr>
          <p:xfrm>
            <a:off x="7667650" y="2265198"/>
            <a:ext cx="331870" cy="359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7650" y="2265198"/>
                          <a:ext cx="331870" cy="3595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8B73F49A-1E24-4456-8E3C-CBF13C086B2B}"/>
              </a:ext>
            </a:extLst>
          </p:cNvPr>
          <p:cNvSpPr/>
          <p:nvPr/>
        </p:nvSpPr>
        <p:spPr>
          <a:xfrm>
            <a:off x="1198719" y="238889"/>
            <a:ext cx="8119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一、利用单位圆的性质研究正弦、余弦函数的性质</a:t>
            </a:r>
            <a:endParaRPr lang="zh-CN" altLang="en-US" sz="2800" b="1" dirty="0">
              <a:solidFill>
                <a:srgbClr val="0033CC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F722DB4-E467-4447-A701-373C48BE69FD}"/>
              </a:ext>
            </a:extLst>
          </p:cNvPr>
          <p:cNvSpPr/>
          <p:nvPr/>
        </p:nvSpPr>
        <p:spPr>
          <a:xfrm>
            <a:off x="961407" y="364501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横坐标：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5C200DB-9199-46A0-B886-8DB7261ACD10}"/>
              </a:ext>
            </a:extLst>
          </p:cNvPr>
          <p:cNvSpPr/>
          <p:nvPr/>
        </p:nvSpPr>
        <p:spPr>
          <a:xfrm>
            <a:off x="961407" y="43791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纵坐标：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159A673-5420-43AB-8A1F-F26BCF7F4D86}"/>
              </a:ext>
            </a:extLst>
          </p:cNvPr>
          <p:cNvSpPr/>
          <p:nvPr/>
        </p:nvSpPr>
        <p:spPr>
          <a:xfrm>
            <a:off x="127711" y="5404835"/>
            <a:ext cx="911659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1115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由此，我们能否研究出正弦、余弦函数的</a:t>
            </a:r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其它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性质呢？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0" name="Rectangle 68">
            <a:extLst>
              <a:ext uri="{FF2B5EF4-FFF2-40B4-BE49-F238E27FC236}">
                <a16:creationId xmlns:a16="http://schemas.microsoft.com/office/drawing/2014/main" id="{31CF220D-073A-495B-8192-26545D515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376" y="3620196"/>
            <a:ext cx="166701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1" name="对象 60">
            <a:extLst>
              <a:ext uri="{FF2B5EF4-FFF2-40B4-BE49-F238E27FC236}">
                <a16:creationId xmlns:a16="http://schemas.microsoft.com/office/drawing/2014/main" id="{D88E2AA0-E1F6-4D9B-8FF7-71CC55123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381199"/>
              </p:ext>
            </p:extLst>
          </p:nvPr>
        </p:nvGraphicFramePr>
        <p:xfrm>
          <a:off x="2334376" y="3696303"/>
          <a:ext cx="3877959" cy="47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" name="Equation" r:id="rId16" imgW="1447172" imgH="177723" progId="Equation.DSMT4">
                  <p:embed/>
                </p:oleObj>
              </mc:Choice>
              <mc:Fallback>
                <p:oleObj name="Equation" r:id="rId16" imgW="1447172" imgH="177723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376" y="3696303"/>
                        <a:ext cx="3877959" cy="476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70">
            <a:extLst>
              <a:ext uri="{FF2B5EF4-FFF2-40B4-BE49-F238E27FC236}">
                <a16:creationId xmlns:a16="http://schemas.microsoft.com/office/drawing/2014/main" id="{4AFFA406-0C35-42DC-910C-C2BC83D4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76" y="1748318"/>
            <a:ext cx="13575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3" name="对象 62">
            <a:extLst>
              <a:ext uri="{FF2B5EF4-FFF2-40B4-BE49-F238E27FC236}">
                <a16:creationId xmlns:a16="http://schemas.microsoft.com/office/drawing/2014/main" id="{DDB916FA-5959-4FA0-86D5-8660E98E2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771"/>
              </p:ext>
            </p:extLst>
          </p:nvPr>
        </p:nvGraphicFramePr>
        <p:xfrm>
          <a:off x="2315775" y="4455931"/>
          <a:ext cx="3945990" cy="47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" name="Equation" r:id="rId18" imgW="1472561" imgH="177723" progId="Equation.DSMT4">
                  <p:embed/>
                </p:oleObj>
              </mc:Choice>
              <mc:Fallback>
                <p:oleObj name="Equation" r:id="rId18" imgW="1472561" imgH="177723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775" y="4455931"/>
                        <a:ext cx="3945990" cy="476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3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6E7CF7-9999-42BF-989E-5E984AC90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528" y="143202"/>
            <a:ext cx="2804654" cy="255311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4207E0A-26FE-4DF1-87AC-51828766AA60}"/>
              </a:ext>
            </a:extLst>
          </p:cNvPr>
          <p:cNvSpPr/>
          <p:nvPr/>
        </p:nvSpPr>
        <p:spPr>
          <a:xfrm>
            <a:off x="932199" y="663568"/>
            <a:ext cx="2528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）周期性：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4DF0B16-5B8E-46FF-9F4A-255A32A9D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09" y="3357453"/>
            <a:ext cx="214283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617952E-B88B-49DE-92AE-0BEE3635157C}"/>
              </a:ext>
            </a:extLst>
          </p:cNvPr>
          <p:cNvGrpSpPr/>
          <p:nvPr/>
        </p:nvGrpSpPr>
        <p:grpSpPr>
          <a:xfrm>
            <a:off x="1186125" y="1419759"/>
            <a:ext cx="7904728" cy="523220"/>
            <a:chOff x="3664084" y="3244334"/>
            <a:chExt cx="7904728" cy="5232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EC72111-C0B0-4CC9-9D2D-A4AA52E7D94E}"/>
                </a:ext>
              </a:extLst>
            </p:cNvPr>
            <p:cNvSpPr/>
            <p:nvPr/>
          </p:nvSpPr>
          <p:spPr>
            <a:xfrm>
              <a:off x="3664084" y="3244334"/>
              <a:ext cx="79047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自变量每增加   ，余弦、正弦函数值重复出现，</a:t>
              </a:r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64E820AB-BFFA-4DEE-8BDA-C156C3A64D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3382162"/>
                </p:ext>
              </p:extLst>
            </p:nvPr>
          </p:nvGraphicFramePr>
          <p:xfrm>
            <a:off x="5897434" y="3300950"/>
            <a:ext cx="458788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7"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7434" y="3300950"/>
                          <a:ext cx="458788" cy="4032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87CF4A0-A5C9-40ED-937D-1C7434AB3CCA}"/>
              </a:ext>
            </a:extLst>
          </p:cNvPr>
          <p:cNvGrpSpPr/>
          <p:nvPr/>
        </p:nvGrpSpPr>
        <p:grpSpPr>
          <a:xfrm>
            <a:off x="106414" y="2223093"/>
            <a:ext cx="6244017" cy="523220"/>
            <a:chOff x="106414" y="2223093"/>
            <a:chExt cx="6244017" cy="523220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34F73B6D-4A28-41AB-900C-3A6F81CF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14" y="2223093"/>
              <a:ext cx="624401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3111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zh-C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rPr>
                <a:t>所以余弦、正弦函数的周期都是</a:t>
              </a:r>
              <a:r>
                <a: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rPr>
                <a:t>   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rPr>
                <a:t>.</a:t>
              </a:r>
              <a:endParaRPr lang="en-US" altLang="zh-CN" sz="4000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7929E543-05DF-4FEA-BB12-4D1EFFB398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937498"/>
                </p:ext>
              </p:extLst>
            </p:nvPr>
          </p:nvGraphicFramePr>
          <p:xfrm>
            <a:off x="5467350" y="2255838"/>
            <a:ext cx="50482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" name="Equation" r:id="rId6" imgW="203040" imgH="177480" progId="Equation.DSMT4">
                    <p:embed/>
                  </p:oleObj>
                </mc:Choice>
                <mc:Fallback>
                  <p:oleObj name="Equation" r:id="rId6" imgW="203040" imgH="177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7350" y="2255838"/>
                          <a:ext cx="504825" cy="4397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A0B32243-3E26-4C94-A235-18F281B2886C}"/>
              </a:ext>
            </a:extLst>
          </p:cNvPr>
          <p:cNvSpPr/>
          <p:nvPr/>
        </p:nvSpPr>
        <p:spPr>
          <a:xfrm>
            <a:off x="957047" y="3026427"/>
            <a:ext cx="2528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）奇偶性：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2A82363-261B-458A-A5C6-3FD14D830ED8}"/>
              </a:ext>
            </a:extLst>
          </p:cNvPr>
          <p:cNvGrpSpPr/>
          <p:nvPr/>
        </p:nvGrpSpPr>
        <p:grpSpPr>
          <a:xfrm>
            <a:off x="362969" y="3753387"/>
            <a:ext cx="10958840" cy="1384995"/>
            <a:chOff x="362969" y="3753387"/>
            <a:chExt cx="10958840" cy="1384995"/>
          </a:xfrm>
        </p:grpSpPr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A38BA952-9535-4752-A876-5306627545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7543"/>
                </p:ext>
              </p:extLst>
            </p:nvPr>
          </p:nvGraphicFramePr>
          <p:xfrm>
            <a:off x="1620357" y="3928733"/>
            <a:ext cx="285224" cy="313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9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357" y="3928733"/>
                          <a:ext cx="285224" cy="3137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A09BF440-A057-410B-9209-897741BE6A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58359"/>
                </p:ext>
              </p:extLst>
            </p:nvPr>
          </p:nvGraphicFramePr>
          <p:xfrm>
            <a:off x="2638497" y="3914773"/>
            <a:ext cx="484881" cy="313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0" name="Equation" r:id="rId10" imgW="215713" imgH="139579" progId="Equation.DSMT4">
                    <p:embed/>
                  </p:oleObj>
                </mc:Choice>
                <mc:Fallback>
                  <p:oleObj name="Equation" r:id="rId10" imgW="215713" imgH="139579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497" y="3914773"/>
                          <a:ext cx="484881" cy="3137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37435811-D9B0-45F1-9913-9ED6336AE1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3847152"/>
                </p:ext>
              </p:extLst>
            </p:nvPr>
          </p:nvGraphicFramePr>
          <p:xfrm>
            <a:off x="5725398" y="3773619"/>
            <a:ext cx="2053608" cy="570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1" name="Equation" r:id="rId12" imgW="914400" imgH="254000" progId="Equation.DSMT4">
                    <p:embed/>
                  </p:oleObj>
                </mc:Choice>
                <mc:Fallback>
                  <p:oleObj name="Equation" r:id="rId12" imgW="914400" imgH="2540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5398" y="3773619"/>
                          <a:ext cx="2053608" cy="5704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B0D7796D-A4B7-43A4-8C13-4578F8FC27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251278"/>
                </p:ext>
              </p:extLst>
            </p:nvPr>
          </p:nvGraphicFramePr>
          <p:xfrm>
            <a:off x="8061325" y="3757613"/>
            <a:ext cx="3079750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2" name="Equation" r:id="rId14" imgW="1371600" imgH="279360" progId="Equation.DSMT4">
                    <p:embed/>
                  </p:oleObj>
                </mc:Choice>
                <mc:Fallback>
                  <p:oleObj name="Equation" r:id="rId14" imgW="1371600" imgH="27936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1325" y="3757613"/>
                          <a:ext cx="3079750" cy="6270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54A65660-CFCE-4BAE-9C10-0FCBB140C3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9583197"/>
                </p:ext>
              </p:extLst>
            </p:nvPr>
          </p:nvGraphicFramePr>
          <p:xfrm>
            <a:off x="1186125" y="4695148"/>
            <a:ext cx="541924" cy="399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3" name="Equation" r:id="rId16" imgW="241091" imgH="177646" progId="Equation.DSMT4">
                    <p:embed/>
                  </p:oleObj>
                </mc:Choice>
                <mc:Fallback>
                  <p:oleObj name="Equation" r:id="rId16" imgW="241091" imgH="177646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6125" y="4695148"/>
                          <a:ext cx="541924" cy="3993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61A7ADF6-A1A3-464F-B1C0-F00BAE827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69" y="3753387"/>
              <a:ext cx="1095884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角  、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角   与单位圆的交点            、                     </a:t>
              </a:r>
              <a:endPara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关于   轴对称，所以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145F4536-05BC-4438-98A7-E25E4AAA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771" y="5744872"/>
            <a:ext cx="282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74">
            <a:extLst>
              <a:ext uri="{FF2B5EF4-FFF2-40B4-BE49-F238E27FC236}">
                <a16:creationId xmlns:a16="http://schemas.microsoft.com/office/drawing/2014/main" id="{32E2BD46-3485-4317-BB60-257137562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460" y="4571705"/>
            <a:ext cx="14102748" cy="5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9681714B-8108-4058-9A28-E9421C97F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796"/>
              </p:ext>
            </p:extLst>
          </p:nvPr>
        </p:nvGraphicFramePr>
        <p:xfrm>
          <a:off x="3847093" y="4598988"/>
          <a:ext cx="470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4" name="Equation" r:id="rId18" imgW="2057400" imgH="253800" progId="Equation.DSMT4">
                  <p:embed/>
                </p:oleObj>
              </mc:Choice>
              <mc:Fallback>
                <p:oleObj name="Equation" r:id="rId18" imgW="2057400" imgH="2538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093" y="4598988"/>
                        <a:ext cx="4708525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>
            <a:extLst>
              <a:ext uri="{FF2B5EF4-FFF2-40B4-BE49-F238E27FC236}">
                <a16:creationId xmlns:a16="http://schemas.microsoft.com/office/drawing/2014/main" id="{F07E91FB-61CA-4080-A444-1F940497FFFB}"/>
              </a:ext>
            </a:extLst>
          </p:cNvPr>
          <p:cNvSpPr/>
          <p:nvPr/>
        </p:nvSpPr>
        <p:spPr>
          <a:xfrm>
            <a:off x="48994" y="5293042"/>
            <a:ext cx="7500771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1115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所以余弦函数为偶函数，正弦函数为奇函数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235AFBA-FF76-449A-8967-28404EE7B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528" y="143202"/>
            <a:ext cx="2804654" cy="25531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63A733E-155B-4D44-940E-8EF26E250FBB}"/>
              </a:ext>
            </a:extLst>
          </p:cNvPr>
          <p:cNvSpPr/>
          <p:nvPr/>
        </p:nvSpPr>
        <p:spPr>
          <a:xfrm>
            <a:off x="500245" y="-15608"/>
            <a:ext cx="6096000" cy="12840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115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（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）单调性：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余弦函数的单调性：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DE676614-578A-415E-85A7-0696ECF21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80249"/>
              </p:ext>
            </p:extLst>
          </p:nvPr>
        </p:nvGraphicFramePr>
        <p:xfrm>
          <a:off x="512763" y="1374775"/>
          <a:ext cx="95234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" name="Document" r:id="rId5" imgW="7340064" imgH="2260184" progId="Word.Document.12">
                  <p:embed/>
                </p:oleObj>
              </mc:Choice>
              <mc:Fallback>
                <p:oleObj name="Document" r:id="rId5" imgW="7340064" imgH="2260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763" y="1374775"/>
                        <a:ext cx="9523412" cy="293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5">
            <a:extLst>
              <a:ext uri="{FF2B5EF4-FFF2-40B4-BE49-F238E27FC236}">
                <a16:creationId xmlns:a16="http://schemas.microsoft.com/office/drawing/2014/main" id="{F6C6A8F7-8AEF-41CD-B377-1DD91B6E9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887" y="2492112"/>
            <a:ext cx="28527626" cy="4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9EA44860-63FC-4E1C-A767-2D001C5ED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624335"/>
              </p:ext>
            </p:extLst>
          </p:nvPr>
        </p:nvGraphicFramePr>
        <p:xfrm>
          <a:off x="2166990" y="2195391"/>
          <a:ext cx="903746" cy="42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9" name="Equation" r:id="rId7" imgW="380670" imgH="177646" progId="Equation.DSMT4">
                  <p:embed/>
                </p:oleObj>
              </mc:Choice>
              <mc:Fallback>
                <p:oleObj name="Equation" r:id="rId7" imgW="380670" imgH="17764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90" y="2195391"/>
                        <a:ext cx="903746" cy="421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7">
            <a:extLst>
              <a:ext uri="{FF2B5EF4-FFF2-40B4-BE49-F238E27FC236}">
                <a16:creationId xmlns:a16="http://schemas.microsoft.com/office/drawing/2014/main" id="{2890FF62-C264-4F32-97F0-6EDF0B2AA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905" y="2550541"/>
            <a:ext cx="204555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081848D2-C19C-485F-B462-564B036A1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109171"/>
              </p:ext>
            </p:extLst>
          </p:nvPr>
        </p:nvGraphicFramePr>
        <p:xfrm>
          <a:off x="3892557" y="2229454"/>
          <a:ext cx="1144745" cy="42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Equation" r:id="rId9" imgW="482181" imgH="177646" progId="Equation.DSMT4">
                  <p:embed/>
                </p:oleObj>
              </mc:Choice>
              <mc:Fallback>
                <p:oleObj name="Equation" r:id="rId9" imgW="482181" imgH="177646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7" y="2229454"/>
                        <a:ext cx="1144745" cy="421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9">
            <a:extLst>
              <a:ext uri="{FF2B5EF4-FFF2-40B4-BE49-F238E27FC236}">
                <a16:creationId xmlns:a16="http://schemas.microsoft.com/office/drawing/2014/main" id="{5C742DC6-17EB-41C9-921D-80129E9C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544" y="2578104"/>
            <a:ext cx="213372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58608E50-4435-4F07-B84A-4F52E51C5A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69063"/>
              </p:ext>
            </p:extLst>
          </p:nvPr>
        </p:nvGraphicFramePr>
        <p:xfrm>
          <a:off x="5777198" y="2257017"/>
          <a:ext cx="1068614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11" imgW="482181" imgH="177646" progId="Equation.DSMT4">
                  <p:embed/>
                </p:oleObj>
              </mc:Choice>
              <mc:Fallback>
                <p:oleObj name="Equation" r:id="rId11" imgW="482181" imgH="177646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198" y="2257017"/>
                        <a:ext cx="1068614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1">
            <a:extLst>
              <a:ext uri="{FF2B5EF4-FFF2-40B4-BE49-F238E27FC236}">
                <a16:creationId xmlns:a16="http://schemas.microsoft.com/office/drawing/2014/main" id="{DAD5A89F-6A63-4897-87A4-3AC9FF95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692" y="2596259"/>
            <a:ext cx="269806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003EA870-D824-4C5A-AB78-1510A1427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39512"/>
              </p:ext>
            </p:extLst>
          </p:nvPr>
        </p:nvGraphicFramePr>
        <p:xfrm>
          <a:off x="7706091" y="2275172"/>
          <a:ext cx="84364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" name="Equation" r:id="rId13" imgW="380670" imgH="177646" progId="Equation.DSMT4">
                  <p:embed/>
                </p:oleObj>
              </mc:Choice>
              <mc:Fallback>
                <p:oleObj name="Equation" r:id="rId13" imgW="380670" imgH="17764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6091" y="2275172"/>
                        <a:ext cx="843643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D027DF10-1274-4134-A970-53B115045833}"/>
              </a:ext>
            </a:extLst>
          </p:cNvPr>
          <p:cNvSpPr/>
          <p:nvPr/>
        </p:nvSpPr>
        <p:spPr>
          <a:xfrm>
            <a:off x="1877750" y="305029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单调递减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B2B10FA-65F4-4777-84B4-0B683DFD3FF9}"/>
              </a:ext>
            </a:extLst>
          </p:cNvPr>
          <p:cNvSpPr/>
          <p:nvPr/>
        </p:nvSpPr>
        <p:spPr>
          <a:xfrm>
            <a:off x="3647145" y="304988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单调递减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5368E9E-3FD9-4E96-BE8F-9C5A4BED7ABC}"/>
              </a:ext>
            </a:extLst>
          </p:cNvPr>
          <p:cNvSpPr/>
          <p:nvPr/>
        </p:nvSpPr>
        <p:spPr>
          <a:xfrm>
            <a:off x="5457960" y="302731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单调递增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F2B96E3-120E-4316-AFF3-BF4403B476F3}"/>
              </a:ext>
            </a:extLst>
          </p:cNvPr>
          <p:cNvSpPr/>
          <p:nvPr/>
        </p:nvSpPr>
        <p:spPr>
          <a:xfrm>
            <a:off x="7462351" y="302765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单调递增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0F6E59E-4900-47FD-B4BD-9C418DE58356}"/>
              </a:ext>
            </a:extLst>
          </p:cNvPr>
          <p:cNvSpPr/>
          <p:nvPr/>
        </p:nvSpPr>
        <p:spPr>
          <a:xfrm>
            <a:off x="1107168" y="3667969"/>
            <a:ext cx="3416320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正弦函数的单调性：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95D9871F-9661-41A7-BC46-003560D56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150098"/>
              </p:ext>
            </p:extLst>
          </p:nvPr>
        </p:nvGraphicFramePr>
        <p:xfrm>
          <a:off x="512763" y="4400550"/>
          <a:ext cx="9440862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3" name="Document" r:id="rId15" imgW="7340064" imgH="2260184" progId="Word.Document.12">
                  <p:embed/>
                </p:oleObj>
              </mc:Choice>
              <mc:Fallback>
                <p:oleObj name="Document" r:id="rId15" imgW="7340064" imgH="2260184" progId="Word.Document.12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DE676614-578A-415E-85A7-0696ECF21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2763" y="4400550"/>
                        <a:ext cx="9440862" cy="290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553E7DE7-9FB0-4A95-9818-CD92F37F0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4222"/>
              </p:ext>
            </p:extLst>
          </p:nvPr>
        </p:nvGraphicFramePr>
        <p:xfrm>
          <a:off x="3827103" y="5289054"/>
          <a:ext cx="903746" cy="42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Equation" r:id="rId17" imgW="380670" imgH="177646" progId="Equation.DSMT4">
                  <p:embed/>
                </p:oleObj>
              </mc:Choice>
              <mc:Fallback>
                <p:oleObj name="Equation" r:id="rId17" imgW="380670" imgH="177646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9EA44860-63FC-4E1C-A767-2D001C5ED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103" y="5289054"/>
                        <a:ext cx="903746" cy="421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11BB627D-D27F-498F-B2E2-B1F7C22E1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314909"/>
              </p:ext>
            </p:extLst>
          </p:nvPr>
        </p:nvGraphicFramePr>
        <p:xfrm>
          <a:off x="5549213" y="5266245"/>
          <a:ext cx="1144745" cy="42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5" name="Equation" r:id="rId18" imgW="482181" imgH="177646" progId="Equation.DSMT4">
                  <p:embed/>
                </p:oleObj>
              </mc:Choice>
              <mc:Fallback>
                <p:oleObj name="Equation" r:id="rId18" imgW="482181" imgH="177646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081848D2-C19C-485F-B462-564B036A1D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13" y="5266245"/>
                        <a:ext cx="1144745" cy="421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8B562C0D-5256-49BB-930A-AC0E3EAC2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12002"/>
              </p:ext>
            </p:extLst>
          </p:nvPr>
        </p:nvGraphicFramePr>
        <p:xfrm>
          <a:off x="7462351" y="5246043"/>
          <a:ext cx="1068614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6" name="Equation" r:id="rId19" imgW="482181" imgH="177646" progId="Equation.DSMT4">
                  <p:embed/>
                </p:oleObj>
              </mc:Choice>
              <mc:Fallback>
                <p:oleObj name="Equation" r:id="rId19" imgW="482181" imgH="177646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58608E50-4435-4F07-B84A-4F52E51C5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351" y="5246043"/>
                        <a:ext cx="1068614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AD66F25A-2D77-4CB4-9968-FA1E7CE59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90484"/>
              </p:ext>
            </p:extLst>
          </p:nvPr>
        </p:nvGraphicFramePr>
        <p:xfrm>
          <a:off x="2153493" y="5289054"/>
          <a:ext cx="84364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7" name="Equation" r:id="rId20" imgW="380670" imgH="177646" progId="Equation.DSMT4">
                  <p:embed/>
                </p:oleObj>
              </mc:Choice>
              <mc:Fallback>
                <p:oleObj name="Equation" r:id="rId20" imgW="380670" imgH="177646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003EA870-D824-4C5A-AB78-1510A14273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493" y="5289054"/>
                        <a:ext cx="843643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矩形 39">
            <a:extLst>
              <a:ext uri="{FF2B5EF4-FFF2-40B4-BE49-F238E27FC236}">
                <a16:creationId xmlns:a16="http://schemas.microsoft.com/office/drawing/2014/main" id="{86F334AB-6890-4E3F-9A18-9E713619F19B}"/>
              </a:ext>
            </a:extLst>
          </p:cNvPr>
          <p:cNvSpPr/>
          <p:nvPr/>
        </p:nvSpPr>
        <p:spPr>
          <a:xfrm>
            <a:off x="5410405" y="602674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单调递减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A5C89A1-E189-42CA-B0F3-4043D52B7BC6}"/>
              </a:ext>
            </a:extLst>
          </p:cNvPr>
          <p:cNvSpPr/>
          <p:nvPr/>
        </p:nvSpPr>
        <p:spPr>
          <a:xfrm>
            <a:off x="3571090" y="603757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单调递减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E70056E-3E40-4281-BAFC-8C7AD4FA8B8B}"/>
              </a:ext>
            </a:extLst>
          </p:cNvPr>
          <p:cNvSpPr/>
          <p:nvPr/>
        </p:nvSpPr>
        <p:spPr>
          <a:xfrm>
            <a:off x="7288772" y="602674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单调递增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298A7FC-065C-41C3-9A1A-0205860931A9}"/>
              </a:ext>
            </a:extLst>
          </p:cNvPr>
          <p:cNvSpPr/>
          <p:nvPr/>
        </p:nvSpPr>
        <p:spPr>
          <a:xfrm>
            <a:off x="1910977" y="59980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单调递增</a:t>
            </a:r>
          </a:p>
        </p:txBody>
      </p:sp>
    </p:spTree>
    <p:extLst>
      <p:ext uri="{BB962C8B-B14F-4D97-AF65-F5344CB8AC3E}">
        <p14:creationId xmlns:p14="http://schemas.microsoft.com/office/powerpoint/2010/main" val="1576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4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136A84-A074-47E1-B38F-9A99DE6F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61" y="455429"/>
            <a:ext cx="2804654" cy="255311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462639B-6F97-4E9B-9D15-DF6D964A8514}"/>
              </a:ext>
            </a:extLst>
          </p:cNvPr>
          <p:cNvSpPr/>
          <p:nvPr/>
        </p:nvSpPr>
        <p:spPr>
          <a:xfrm>
            <a:off x="402522" y="143202"/>
            <a:ext cx="6096000" cy="12840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115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（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）最值：</a:t>
            </a:r>
          </a:p>
          <a:p>
            <a:pPr indent="31115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余弦函数的最值：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74AE59F-F3E9-425D-BA74-DBCADABA9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47009"/>
              </p:ext>
            </p:extLst>
          </p:nvPr>
        </p:nvGraphicFramePr>
        <p:xfrm>
          <a:off x="956280" y="1711901"/>
          <a:ext cx="4641802" cy="1903819"/>
        </p:xfrm>
        <a:graphic>
          <a:graphicData uri="http://schemas.openxmlformats.org/drawingml/2006/table">
            <a:tbl>
              <a:tblPr firstRow="1" firstCol="1" bandRow="1"/>
              <a:tblGrid>
                <a:gridCol w="1782981">
                  <a:extLst>
                    <a:ext uri="{9D8B030D-6E8A-4147-A177-3AD203B41FA5}">
                      <a16:colId xmlns:a16="http://schemas.microsoft.com/office/drawing/2014/main" val="1868401891"/>
                    </a:ext>
                  </a:extLst>
                </a:gridCol>
                <a:gridCol w="1395231">
                  <a:extLst>
                    <a:ext uri="{9D8B030D-6E8A-4147-A177-3AD203B41FA5}">
                      <a16:colId xmlns:a16="http://schemas.microsoft.com/office/drawing/2014/main" val="3135203311"/>
                    </a:ext>
                  </a:extLst>
                </a:gridCol>
                <a:gridCol w="1463590">
                  <a:extLst>
                    <a:ext uri="{9D8B030D-6E8A-4147-A177-3AD203B41FA5}">
                      <a16:colId xmlns:a16="http://schemas.microsoft.com/office/drawing/2014/main" val="3376609822"/>
                    </a:ext>
                  </a:extLst>
                </a:gridCol>
              </a:tblGrid>
              <a:tr h="73752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角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3306"/>
                  </a:ext>
                </a:extLst>
              </a:tr>
              <a:tr h="583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点横坐标</a:t>
                      </a:r>
                      <a:endParaRPr lang="en-US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767014"/>
                  </a:ext>
                </a:extLst>
              </a:tr>
              <a:tr h="583145">
                <a:tc>
                  <a:txBody>
                    <a:bodyPr/>
                    <a:lstStyle/>
                    <a:p>
                      <a:pPr indent="133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46104"/>
                  </a:ext>
                </a:extLst>
              </a:tr>
            </a:tbl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A6C0D1E-10E1-4650-B983-E06B50F01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47948"/>
              </p:ext>
            </p:extLst>
          </p:nvPr>
        </p:nvGraphicFramePr>
        <p:xfrm>
          <a:off x="1629676" y="2001231"/>
          <a:ext cx="303826" cy="33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676" y="2001231"/>
                        <a:ext cx="303826" cy="334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C074E87-87E6-40F8-9104-53391865D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06080"/>
              </p:ext>
            </p:extLst>
          </p:nvPr>
        </p:nvGraphicFramePr>
        <p:xfrm>
          <a:off x="2916238" y="1908175"/>
          <a:ext cx="1069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908175"/>
                        <a:ext cx="106997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32CA94AE-F627-4822-AD9E-F7D22F275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47128"/>
              </p:ext>
            </p:extLst>
          </p:nvPr>
        </p:nvGraphicFramePr>
        <p:xfrm>
          <a:off x="4413250" y="1887538"/>
          <a:ext cx="7366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2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1887538"/>
                        <a:ext cx="736600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D7FF6F6-47BC-429F-AAA6-8F15EED78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27860"/>
              </p:ext>
            </p:extLst>
          </p:nvPr>
        </p:nvGraphicFramePr>
        <p:xfrm>
          <a:off x="1060983" y="2616540"/>
          <a:ext cx="339389" cy="36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"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983" y="2616540"/>
                        <a:ext cx="339389" cy="367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832788E-D2CF-40D9-BFD7-4F3DAE11D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76601"/>
              </p:ext>
            </p:extLst>
          </p:nvPr>
        </p:nvGraphicFramePr>
        <p:xfrm>
          <a:off x="1258597" y="3218629"/>
          <a:ext cx="902465" cy="36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4" name="Equation" r:id="rId12" imgW="342751" imgH="139639" progId="Equation.DSMT4">
                  <p:embed/>
                </p:oleObj>
              </mc:Choice>
              <mc:Fallback>
                <p:oleObj name="Equation" r:id="rId12" imgW="342751" imgH="13963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597" y="3218629"/>
                        <a:ext cx="902465" cy="367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3FEADB0D-F02E-418B-A014-2CBF4788D8F5}"/>
              </a:ext>
            </a:extLst>
          </p:cNvPr>
          <p:cNvSpPr/>
          <p:nvPr/>
        </p:nvSpPr>
        <p:spPr>
          <a:xfrm>
            <a:off x="2896524" y="2998171"/>
            <a:ext cx="1107996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最小值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872C061-E27E-4412-89B4-91232E7E8B7D}"/>
              </a:ext>
            </a:extLst>
          </p:cNvPr>
          <p:cNvSpPr/>
          <p:nvPr/>
        </p:nvSpPr>
        <p:spPr>
          <a:xfrm>
            <a:off x="4303819" y="3008544"/>
            <a:ext cx="1107996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最大值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22980D5-B511-42A5-AEFA-DDBFC60166C6}"/>
              </a:ext>
            </a:extLst>
          </p:cNvPr>
          <p:cNvSpPr/>
          <p:nvPr/>
        </p:nvSpPr>
        <p:spPr>
          <a:xfrm>
            <a:off x="3178652" y="247495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AB682AD-F591-4E55-9305-9F8732A0A673}"/>
              </a:ext>
            </a:extLst>
          </p:cNvPr>
          <p:cNvSpPr/>
          <p:nvPr/>
        </p:nvSpPr>
        <p:spPr>
          <a:xfrm>
            <a:off x="4599499" y="247495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0269D1B-3FDC-472A-9F5A-375C701312F4}"/>
              </a:ext>
            </a:extLst>
          </p:cNvPr>
          <p:cNvSpPr/>
          <p:nvPr/>
        </p:nvSpPr>
        <p:spPr>
          <a:xfrm>
            <a:off x="720984" y="3859953"/>
            <a:ext cx="3057247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正弦函数的最值：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6F5F5BBE-B70B-4C90-B707-ADDA9FB9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27814"/>
              </p:ext>
            </p:extLst>
          </p:nvPr>
        </p:nvGraphicFramePr>
        <p:xfrm>
          <a:off x="969080" y="4670323"/>
          <a:ext cx="4641802" cy="1903819"/>
        </p:xfrm>
        <a:graphic>
          <a:graphicData uri="http://schemas.openxmlformats.org/drawingml/2006/table">
            <a:tbl>
              <a:tblPr firstRow="1" firstCol="1" bandRow="1"/>
              <a:tblGrid>
                <a:gridCol w="1782981">
                  <a:extLst>
                    <a:ext uri="{9D8B030D-6E8A-4147-A177-3AD203B41FA5}">
                      <a16:colId xmlns:a16="http://schemas.microsoft.com/office/drawing/2014/main" val="1868401891"/>
                    </a:ext>
                  </a:extLst>
                </a:gridCol>
                <a:gridCol w="1395231">
                  <a:extLst>
                    <a:ext uri="{9D8B030D-6E8A-4147-A177-3AD203B41FA5}">
                      <a16:colId xmlns:a16="http://schemas.microsoft.com/office/drawing/2014/main" val="3135203311"/>
                    </a:ext>
                  </a:extLst>
                </a:gridCol>
                <a:gridCol w="1463590">
                  <a:extLst>
                    <a:ext uri="{9D8B030D-6E8A-4147-A177-3AD203B41FA5}">
                      <a16:colId xmlns:a16="http://schemas.microsoft.com/office/drawing/2014/main" val="3376609822"/>
                    </a:ext>
                  </a:extLst>
                </a:gridCol>
              </a:tblGrid>
              <a:tr h="73752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角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3306"/>
                  </a:ext>
                </a:extLst>
              </a:tr>
              <a:tr h="583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点</a:t>
                      </a:r>
                      <a:r>
                        <a:rPr lang="zh-CN" altLang="en-US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纵</a:t>
                      </a:r>
                      <a:r>
                        <a:rPr lang="en-US" sz="2400" kern="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坐标</a:t>
                      </a:r>
                      <a:endParaRPr lang="en-US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767014"/>
                  </a:ext>
                </a:extLst>
              </a:tr>
              <a:tr h="583145">
                <a:tc>
                  <a:txBody>
                    <a:bodyPr/>
                    <a:lstStyle/>
                    <a:p>
                      <a:pPr indent="133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46104"/>
                  </a:ext>
                </a:extLst>
              </a:tr>
            </a:tbl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0622DB30-AF0F-40AA-BAC5-FBB74463B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2044"/>
              </p:ext>
            </p:extLst>
          </p:nvPr>
        </p:nvGraphicFramePr>
        <p:xfrm>
          <a:off x="1642476" y="4980596"/>
          <a:ext cx="303826" cy="33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3A6C0D1E-10E1-4650-B983-E06B50F01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476" y="4980596"/>
                        <a:ext cx="303826" cy="334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B29E0436-24C4-488D-AA79-E559BEE25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73877"/>
              </p:ext>
            </p:extLst>
          </p:nvPr>
        </p:nvGraphicFramePr>
        <p:xfrm>
          <a:off x="1088902" y="5559411"/>
          <a:ext cx="339389" cy="36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" name="Equation" r:id="rId15" imgW="152268" imgH="164957" progId="Equation.DSMT4">
                  <p:embed/>
                </p:oleObj>
              </mc:Choice>
              <mc:Fallback>
                <p:oleObj name="Equation" r:id="rId15" imgW="152268" imgH="164957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FD7FF6F6-47BC-429F-AAA6-8F15EED78F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902" y="5559411"/>
                        <a:ext cx="339389" cy="367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3FDAF7DA-BCE5-4467-BE7B-F02AD0EC7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96378"/>
              </p:ext>
            </p:extLst>
          </p:nvPr>
        </p:nvGraphicFramePr>
        <p:xfrm>
          <a:off x="1291112" y="6048465"/>
          <a:ext cx="8699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" name="Equation" r:id="rId16" imgW="330120" imgH="177480" progId="Equation.DSMT4">
                  <p:embed/>
                </p:oleObj>
              </mc:Choice>
              <mc:Fallback>
                <p:oleObj name="Equation" r:id="rId16" imgW="330120" imgH="17748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3832788E-D2CF-40D9-BFD7-4F3DAE11D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112" y="6048465"/>
                        <a:ext cx="869950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7">
            <a:extLst>
              <a:ext uri="{FF2B5EF4-FFF2-40B4-BE49-F238E27FC236}">
                <a16:creationId xmlns:a16="http://schemas.microsoft.com/office/drawing/2014/main" id="{CC4C3DE9-35BE-4D8D-AA81-563A6A2F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805" y="36631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A0EB09F6-7F27-4DAC-ADAA-C4EEAB402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428770"/>
              </p:ext>
            </p:extLst>
          </p:nvPr>
        </p:nvGraphicFramePr>
        <p:xfrm>
          <a:off x="2921000" y="4699000"/>
          <a:ext cx="10509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" name="Equation" r:id="rId18" imgW="596880" imgH="393480" progId="Equation.DSMT4">
                  <p:embed/>
                </p:oleObj>
              </mc:Choice>
              <mc:Fallback>
                <p:oleObj name="Equation" r:id="rId18" imgW="596880" imgH="393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4699000"/>
                        <a:ext cx="1050925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9">
            <a:extLst>
              <a:ext uri="{FF2B5EF4-FFF2-40B4-BE49-F238E27FC236}">
                <a16:creationId xmlns:a16="http://schemas.microsoft.com/office/drawing/2014/main" id="{A3905497-AB65-4744-96FD-43A5F5F54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818" y="4717707"/>
            <a:ext cx="19461685" cy="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07AA4E54-AC0B-4CCC-BAA2-EA0FCA879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20460"/>
              </p:ext>
            </p:extLst>
          </p:nvPr>
        </p:nvGraphicFramePr>
        <p:xfrm>
          <a:off x="4335463" y="4718050"/>
          <a:ext cx="8477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" name="Equation" r:id="rId20" imgW="495000" imgH="393480" progId="Equation.DSMT4">
                  <p:embed/>
                </p:oleObj>
              </mc:Choice>
              <mc:Fallback>
                <p:oleObj name="Equation" r:id="rId20" imgW="49500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4718050"/>
                        <a:ext cx="847725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>
            <a:extLst>
              <a:ext uri="{FF2B5EF4-FFF2-40B4-BE49-F238E27FC236}">
                <a16:creationId xmlns:a16="http://schemas.microsoft.com/office/drawing/2014/main" id="{31A08989-A780-48D5-A25D-082C24651CF0}"/>
              </a:ext>
            </a:extLst>
          </p:cNvPr>
          <p:cNvSpPr/>
          <p:nvPr/>
        </p:nvSpPr>
        <p:spPr>
          <a:xfrm>
            <a:off x="2797640" y="5977537"/>
            <a:ext cx="1107996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最小值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959F53C-ECED-4B6B-8AEC-33D157E56949}"/>
              </a:ext>
            </a:extLst>
          </p:cNvPr>
          <p:cNvSpPr/>
          <p:nvPr/>
        </p:nvSpPr>
        <p:spPr>
          <a:xfrm>
            <a:off x="4204935" y="5987910"/>
            <a:ext cx="1107996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最大值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99E34CA-6BAA-4594-B0BD-AFD9E033F1B1}"/>
              </a:ext>
            </a:extLst>
          </p:cNvPr>
          <p:cNvSpPr/>
          <p:nvPr/>
        </p:nvSpPr>
        <p:spPr>
          <a:xfrm>
            <a:off x="3079768" y="545431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FF29C9F-2FDA-4777-AFED-02BFBD7BFC2A}"/>
              </a:ext>
            </a:extLst>
          </p:cNvPr>
          <p:cNvSpPr/>
          <p:nvPr/>
        </p:nvSpPr>
        <p:spPr>
          <a:xfrm>
            <a:off x="4500615" y="545431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0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0C9A43-1DDF-4F5F-9A9F-264CF99B92E2}"/>
              </a:ext>
            </a:extLst>
          </p:cNvPr>
          <p:cNvSpPr/>
          <p:nvPr/>
        </p:nvSpPr>
        <p:spPr>
          <a:xfrm>
            <a:off x="931279" y="0"/>
            <a:ext cx="3070071" cy="6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33CC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二、典型例题分析</a:t>
            </a:r>
            <a:endParaRPr lang="zh-CN" altLang="zh-CN" sz="2800" kern="100" dirty="0">
              <a:solidFill>
                <a:srgbClr val="0033CC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B1A6CC-73B6-4A38-861C-D09706B00F81}"/>
              </a:ext>
            </a:extLst>
          </p:cNvPr>
          <p:cNvGrpSpPr/>
          <p:nvPr/>
        </p:nvGrpSpPr>
        <p:grpSpPr>
          <a:xfrm>
            <a:off x="931279" y="810799"/>
            <a:ext cx="9161482" cy="902198"/>
            <a:chOff x="638118" y="1477330"/>
            <a:chExt cx="9161482" cy="90219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7955F11-5B07-4C45-8ADF-ACEA3648FFEC}"/>
                </a:ext>
              </a:extLst>
            </p:cNvPr>
            <p:cNvSpPr/>
            <p:nvPr/>
          </p:nvSpPr>
          <p:spPr>
            <a:xfrm>
              <a:off x="638118" y="1666819"/>
              <a:ext cx="91614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例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：函数                   的定义域为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___________.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3374480D-5FF2-4D8B-85CF-26E444C013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92400" y="1477330"/>
            <a:ext cx="3273691" cy="90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7" name="Equation" r:id="rId3" imgW="1612900" imgH="444500" progId="Equation.DSMT4">
                    <p:embed/>
                  </p:oleObj>
                </mc:Choice>
                <mc:Fallback>
                  <p:oleObj name="Equation" r:id="rId3" imgW="1612900" imgH="4445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3374480D-5FF2-4D8B-85CF-26E444C013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2400" y="1477330"/>
                          <a:ext cx="3273691" cy="9021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62DF0025-D058-45B7-8714-EB7CBA2384C1}"/>
              </a:ext>
            </a:extLst>
          </p:cNvPr>
          <p:cNvSpPr/>
          <p:nvPr/>
        </p:nvSpPr>
        <p:spPr>
          <a:xfrm>
            <a:off x="111686" y="1732021"/>
            <a:ext cx="10698247" cy="131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    </a:t>
            </a:r>
            <a:r>
              <a:rPr lang="zh-CN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【思路点拨】</a:t>
            </a:r>
            <a:r>
              <a:rPr lang="zh-CN" altLang="zh-CN" sz="2800" dirty="0">
                <a:ea typeface="宋体" panose="02010600030101010101" pitchFamily="2" charset="-122"/>
              </a:rPr>
              <a:t>函数的定义域，即为使函数解析式有意义的自变量的集合</a:t>
            </a:r>
            <a:r>
              <a:rPr lang="en-US" altLang="zh-CN" sz="2800" dirty="0">
                <a:ea typeface="宋体" panose="02010600030101010101" pitchFamily="2" charset="-122"/>
              </a:rPr>
              <a:t>.</a:t>
            </a:r>
            <a:endParaRPr lang="zh-CN" altLang="zh-CN" sz="2800" dirty="0">
              <a:effectLst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51C6C8-D393-43EE-9CDA-3FED04A8E913}"/>
              </a:ext>
            </a:extLst>
          </p:cNvPr>
          <p:cNvSpPr/>
          <p:nvPr/>
        </p:nvSpPr>
        <p:spPr>
          <a:xfrm>
            <a:off x="752128" y="3187198"/>
            <a:ext cx="288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【解析】方法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776D21-A0E8-4B6F-8C02-6F099037523E}"/>
              </a:ext>
            </a:extLst>
          </p:cNvPr>
          <p:cNvSpPr/>
          <p:nvPr/>
        </p:nvSpPr>
        <p:spPr>
          <a:xfrm>
            <a:off x="3276534" y="319417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要使函数有意义，</a:t>
            </a:r>
            <a:endParaRPr lang="zh-CN" altLang="en-US" sz="28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290988A-6BF3-4FD4-9504-6B19BBE8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27" y="4795364"/>
            <a:ext cx="26438267" cy="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2FD61771-6FE7-4393-83FE-1C6A117ED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41827"/>
              </p:ext>
            </p:extLst>
          </p:nvPr>
        </p:nvGraphicFramePr>
        <p:xfrm>
          <a:off x="443641" y="3879675"/>
          <a:ext cx="240982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" name="Equation" r:id="rId5" imgW="1041120" imgH="660240" progId="Equation.DSMT4">
                  <p:embed/>
                </p:oleObj>
              </mc:Choice>
              <mc:Fallback>
                <p:oleObj name="Equation" r:id="rId5" imgW="1041120" imgH="66024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2FD61771-6FE7-4393-83FE-1C6A117ED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41" y="3879675"/>
                        <a:ext cx="2409825" cy="152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E2FC7BE6-0EAE-4D11-94F7-94E07AFD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457" y="4848629"/>
            <a:ext cx="29281757" cy="4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531CE6A5-55F7-4748-BC6B-4CC76D670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8239"/>
              </p:ext>
            </p:extLst>
          </p:nvPr>
        </p:nvGraphicFramePr>
        <p:xfrm>
          <a:off x="3009956" y="3813139"/>
          <a:ext cx="1982788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9" name="Equation" r:id="rId7" imgW="825480" imgH="660240" progId="Equation.DSMT4">
                  <p:embed/>
                </p:oleObj>
              </mc:Choice>
              <mc:Fallback>
                <p:oleObj name="Equation" r:id="rId7" imgW="825480" imgH="66024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531CE6A5-55F7-4748-BC6B-4CC76D670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56" y="3813139"/>
                        <a:ext cx="1982788" cy="158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0B5CF26C-5080-44D9-AFBE-3CD0FE63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245" y="4896694"/>
            <a:ext cx="202217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65A348F1-9653-4E93-B780-6E5764844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560144"/>
              </p:ext>
            </p:extLst>
          </p:nvPr>
        </p:nvGraphicFramePr>
        <p:xfrm>
          <a:off x="5197475" y="3927475"/>
          <a:ext cx="544195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" name="Equation" r:id="rId9" imgW="2412720" imgH="660240" progId="Equation.DSMT4">
                  <p:embed/>
                </p:oleObj>
              </mc:Choice>
              <mc:Fallback>
                <p:oleObj name="Equation" r:id="rId9" imgW="2412720" imgH="66024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65A348F1-9653-4E93-B780-6E57648445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3927475"/>
                        <a:ext cx="5441950" cy="148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4A3DC248-6E34-4BFD-B4FA-9209FD212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70952"/>
              </p:ext>
            </p:extLst>
          </p:nvPr>
        </p:nvGraphicFramePr>
        <p:xfrm>
          <a:off x="455613" y="5554663"/>
          <a:ext cx="4032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" name="Equation" r:id="rId11" imgW="1942920" imgH="393480" progId="Equation.DSMT4">
                  <p:embed/>
                </p:oleObj>
              </mc:Choice>
              <mc:Fallback>
                <p:oleObj name="Equation" r:id="rId11" imgW="1942920" imgH="39348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26840BED-F2D2-413D-AA3E-1A6727CF7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5554663"/>
                        <a:ext cx="4032250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4C70E3F0-608D-4FAE-BF0B-2D3316226822}"/>
              </a:ext>
            </a:extLst>
          </p:cNvPr>
          <p:cNvSpPr/>
          <p:nvPr/>
        </p:nvSpPr>
        <p:spPr>
          <a:xfrm>
            <a:off x="4501291" y="569821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故函数定义域为</a:t>
            </a:r>
            <a:endParaRPr lang="zh-CN" altLang="en-US" sz="2800" dirty="0"/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07062D39-F52C-480A-BE36-ABAA733BE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42265"/>
              </p:ext>
            </p:extLst>
          </p:nvPr>
        </p:nvGraphicFramePr>
        <p:xfrm>
          <a:off x="7131050" y="5554663"/>
          <a:ext cx="339566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2" name="Equation" r:id="rId13" imgW="1828800" imgH="431640" progId="Equation.DSMT4">
                  <p:embed/>
                </p:oleObj>
              </mc:Choice>
              <mc:Fallback>
                <p:oleObj name="Equation" r:id="rId13" imgW="1828800" imgH="43164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F8C19BEE-FF6E-4795-BC4D-A6DB61027A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5554663"/>
                        <a:ext cx="3395663" cy="801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38F09EE4-9F07-481C-8B09-112FB9A2A9DA}"/>
              </a:ext>
            </a:extLst>
          </p:cNvPr>
          <p:cNvSpPr/>
          <p:nvPr/>
        </p:nvSpPr>
        <p:spPr>
          <a:xfrm>
            <a:off x="6029914" y="319417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结合正、余弦函数图象知，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44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1F7CBB-FA59-4B25-97DA-7596F322B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641" y="13332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C2D739-B71F-4218-99A6-BE5D1F9CF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09" y="4235032"/>
            <a:ext cx="212880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F8C19BEE-FF6E-4795-BC4D-A6DB61027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65697"/>
              </p:ext>
            </p:extLst>
          </p:nvPr>
        </p:nvGraphicFramePr>
        <p:xfrm>
          <a:off x="3152775" y="4802188"/>
          <a:ext cx="33242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" name="Equation" r:id="rId3" imgW="1841400" imgH="431640" progId="Equation.DSMT4">
                  <p:embed/>
                </p:oleObj>
              </mc:Choice>
              <mc:Fallback>
                <p:oleObj name="Equation" r:id="rId3" imgW="18414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802188"/>
                        <a:ext cx="3324225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FA36D721-DCD5-4869-88D9-A88A0588436F}"/>
              </a:ext>
            </a:extLst>
          </p:cNvPr>
          <p:cNvGrpSpPr/>
          <p:nvPr/>
        </p:nvGrpSpPr>
        <p:grpSpPr>
          <a:xfrm>
            <a:off x="894709" y="518687"/>
            <a:ext cx="9161482" cy="902198"/>
            <a:chOff x="638118" y="1477330"/>
            <a:chExt cx="9161482" cy="90219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757B0AA-ACBA-402E-9306-670269B299C9}"/>
                </a:ext>
              </a:extLst>
            </p:cNvPr>
            <p:cNvSpPr/>
            <p:nvPr/>
          </p:nvSpPr>
          <p:spPr>
            <a:xfrm>
              <a:off x="638118" y="1666819"/>
              <a:ext cx="91614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例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：函数                   的定义域为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___________.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FF3791D1-AA8A-467C-94BA-5F4DB73867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079287"/>
                </p:ext>
              </p:extLst>
            </p:nvPr>
          </p:nvGraphicFramePr>
          <p:xfrm>
            <a:off x="2392400" y="1477330"/>
            <a:ext cx="3273691" cy="90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5" name="Equation" r:id="rId5" imgW="1612900" imgH="444500" progId="Equation.DSMT4">
                    <p:embed/>
                  </p:oleObj>
                </mc:Choice>
                <mc:Fallback>
                  <p:oleObj name="Equation" r:id="rId5" imgW="1612900" imgH="4445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3374480D-5FF2-4D8B-85CF-26E444C013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2400" y="1477330"/>
                          <a:ext cx="3273691" cy="9021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6959C7FB-5D82-4929-B5C4-9FCE6C39C9BF}"/>
              </a:ext>
            </a:extLst>
          </p:cNvPr>
          <p:cNvSpPr/>
          <p:nvPr/>
        </p:nvSpPr>
        <p:spPr>
          <a:xfrm>
            <a:off x="202425" y="1971078"/>
            <a:ext cx="2010284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5C3FC76-3D35-4587-A03C-270F3A5CE77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87" y="3220410"/>
            <a:ext cx="4961848" cy="30547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BAE0E340-0290-40F2-B48E-7482941C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7373"/>
              </p:ext>
            </p:extLst>
          </p:nvPr>
        </p:nvGraphicFramePr>
        <p:xfrm>
          <a:off x="2065886" y="1653260"/>
          <a:ext cx="2379663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" name="Equation" r:id="rId8" imgW="1028520" imgH="660240" progId="Equation.DSMT4">
                  <p:embed/>
                </p:oleObj>
              </mc:Choice>
              <mc:Fallback>
                <p:oleObj name="Equation" r:id="rId8" imgW="1028520" imgH="66024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2FD61771-6FE7-4393-83FE-1C6A117ED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886" y="1653260"/>
                        <a:ext cx="2379663" cy="152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3B544067-4E7A-464F-AD83-14F2D99B4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810987"/>
              </p:ext>
            </p:extLst>
          </p:nvPr>
        </p:nvGraphicFramePr>
        <p:xfrm>
          <a:off x="4445549" y="1638620"/>
          <a:ext cx="2409825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" name="Equation" r:id="rId10" imgW="1002960" imgH="660240" progId="Equation.DSMT4">
                  <p:embed/>
                </p:oleObj>
              </mc:Choice>
              <mc:Fallback>
                <p:oleObj name="Equation" r:id="rId10" imgW="1002960" imgH="66024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531CE6A5-55F7-4748-BC6B-4CC76D670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549" y="1638620"/>
                        <a:ext cx="2409825" cy="158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4B570A8F-78A7-4084-B054-57E774FF66E4}"/>
              </a:ext>
            </a:extLst>
          </p:cNvPr>
          <p:cNvSpPr/>
          <p:nvPr/>
        </p:nvSpPr>
        <p:spPr>
          <a:xfrm>
            <a:off x="551433" y="491382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函数的定义域为</a:t>
            </a:r>
            <a:endParaRPr lang="zh-CN" altLang="en-US" sz="2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3DD3D1-416B-4FC8-9717-C2E7EE84AC24}"/>
              </a:ext>
            </a:extLst>
          </p:cNvPr>
          <p:cNvSpPr/>
          <p:nvPr/>
        </p:nvSpPr>
        <p:spPr>
          <a:xfrm>
            <a:off x="551429" y="3303475"/>
            <a:ext cx="63798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在同一坐标系内分别作出正、余弦函数的图象，结合图象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知</a:t>
            </a:r>
            <a:r>
              <a:rPr lang="zh-CN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53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D79C38F-C951-4336-A7C3-49219FEDC3AE}"/>
              </a:ext>
            </a:extLst>
          </p:cNvPr>
          <p:cNvSpPr/>
          <p:nvPr/>
        </p:nvSpPr>
        <p:spPr>
          <a:xfrm>
            <a:off x="561903" y="2116910"/>
            <a:ext cx="10243373" cy="1689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en-US" altLang="zh-CN" sz="2800" dirty="0">
                <a:ea typeface="宋体" panose="02010600030101010101" pitchFamily="2" charset="-122"/>
              </a:rPr>
              <a:t>     </a:t>
            </a:r>
            <a:r>
              <a:rPr lang="zh-CN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反思与感悟</a:t>
            </a:r>
            <a:r>
              <a:rPr lang="zh-CN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】</a:t>
            </a:r>
            <a:r>
              <a:rPr lang="zh-CN" altLang="zh-CN" sz="2800" dirty="0">
                <a:ea typeface="宋体" panose="02010600030101010101" pitchFamily="2" charset="-122"/>
              </a:rPr>
              <a:t>求三角函数定义域实际上是构造简单的三角不等式</a:t>
            </a:r>
            <a:r>
              <a:rPr lang="en-US" altLang="zh-CN" sz="2800" dirty="0">
                <a:ea typeface="宋体" panose="02010600030101010101" pitchFamily="2" charset="-122"/>
              </a:rPr>
              <a:t>(</a:t>
            </a:r>
            <a:r>
              <a:rPr lang="zh-CN" altLang="zh-CN" sz="2800" dirty="0">
                <a:ea typeface="宋体" panose="02010600030101010101" pitchFamily="2" charset="-122"/>
              </a:rPr>
              <a:t>组</a:t>
            </a:r>
            <a:r>
              <a:rPr lang="en-US" altLang="zh-CN" sz="2800" dirty="0">
                <a:ea typeface="宋体" panose="02010600030101010101" pitchFamily="2" charset="-122"/>
              </a:rPr>
              <a:t>)</a:t>
            </a:r>
            <a:r>
              <a:rPr lang="zh-CN" altLang="zh-CN" sz="2800" dirty="0">
                <a:ea typeface="宋体" panose="02010600030101010101" pitchFamily="2" charset="-122"/>
              </a:rPr>
              <a:t>，常借助三角函数定义或三角函数图象来求解．</a:t>
            </a:r>
            <a:endParaRPr lang="zh-CN" altLang="zh-CN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50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812</Words>
  <Application>Microsoft Office PowerPoint</Application>
  <PresentationFormat>宽屏</PresentationFormat>
  <Paragraphs>101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楷体</vt:lpstr>
      <vt:lpstr>宋体</vt:lpstr>
      <vt:lpstr>微软雅黑</vt:lpstr>
      <vt:lpstr>Arial</vt:lpstr>
      <vt:lpstr>Times New Roman</vt:lpstr>
      <vt:lpstr>Office 主题​​</vt:lpstr>
      <vt:lpstr>Equation</vt:lpstr>
      <vt:lpstr>Document</vt:lpstr>
      <vt:lpstr>第14课时三角函数的 图象与性质精讲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</dc:title>
  <dc:creator>15011382663@163.com</dc:creator>
  <cp:lastModifiedBy>15011382663@163.com</cp:lastModifiedBy>
  <cp:revision>106</cp:revision>
  <dcterms:created xsi:type="dcterms:W3CDTF">2020-02-11T04:38:14Z</dcterms:created>
  <dcterms:modified xsi:type="dcterms:W3CDTF">2020-02-17T13:53:11Z</dcterms:modified>
</cp:coreProperties>
</file>