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  <p:sldMasterId id="2147483681" r:id="rId3"/>
  </p:sldMasterIdLst>
  <p:notesMasterIdLst>
    <p:notesMasterId r:id="rId19"/>
  </p:notesMasterIdLst>
  <p:sldIdLst>
    <p:sldId id="265" r:id="rId4"/>
    <p:sldId id="336" r:id="rId5"/>
    <p:sldId id="348" r:id="rId6"/>
    <p:sldId id="349" r:id="rId7"/>
    <p:sldId id="317" r:id="rId8"/>
    <p:sldId id="319" r:id="rId9"/>
    <p:sldId id="320" r:id="rId10"/>
    <p:sldId id="322" r:id="rId11"/>
    <p:sldId id="323" r:id="rId12"/>
    <p:sldId id="325" r:id="rId13"/>
    <p:sldId id="326" r:id="rId14"/>
    <p:sldId id="331" r:id="rId15"/>
    <p:sldId id="332" r:id="rId16"/>
    <p:sldId id="333" r:id="rId17"/>
    <p:sldId id="271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427448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47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2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7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625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6604000" y="2095441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47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355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867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217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70033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805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5029592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408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405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405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3809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365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3277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625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5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7B11DB-E253-46ED-A3FF-A8ED68C21C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4064000" y="5716721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625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1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699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699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7498080" y="2194831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625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617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1.xml"/><Relationship Id="rId27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669883" y="961517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879743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4116000" y="6350617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8610600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3585" indent="-28511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3585" indent="-28511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5" Type="http://schemas.openxmlformats.org/officeDocument/2006/relationships/tags" Target="../tags/tag156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61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62588" y="2558640"/>
            <a:ext cx="7216140" cy="971127"/>
          </a:xfrm>
        </p:spPr>
        <p:txBody>
          <a:bodyPr>
            <a:noAutofit/>
          </a:bodyPr>
          <a:lstStyle/>
          <a:p>
            <a:pPr algn="ctr"/>
            <a:r>
              <a:rPr lang="zh-CN" altLang="zh-CN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《故都的秋》之</a:t>
            </a:r>
            <a:r>
              <a:rPr lang="en-US" altLang="zh-CN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悲凉之美</a:t>
            </a:r>
            <a:r>
              <a:rPr lang="en-US" altLang="zh-CN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赏析</a:t>
            </a: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32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8" y="4932753"/>
            <a:ext cx="7125117" cy="707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北京市朝阳区汇文中学垂杨柳</a:t>
            </a: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分校  石广苗</a:t>
            </a:r>
            <a:endParaRPr lang="zh-CN" altLang="en-US" sz="2665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260668"/>
            <a:ext cx="8229600" cy="1143000"/>
          </a:xfrm>
        </p:spPr>
        <p:txBody>
          <a:bodyPr/>
          <a:lstStyle/>
          <a:p>
            <a:r>
              <a:rPr lang="zh-CN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“冷清”“破败”的审美趋向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/>
              <a:t>在租住的一椽破屋的秋院里，“青天下驯鸽的飞声”，“或蓝或白的牵牛花”以及“槐树叶底，一丝一丝漏下来的日光”，这是多么的“冷清”“破败”。可是作者还觉不够，“最好，还要在牵牛花底，叫长着几根疏疏落落的尖细且长的秋草，使作陪衬”。用枯草的疏落的形象反衬悲凉，促人联想起欧阳子的“草木无情，有时飘零”。作者正是通过枯草的衰败，直面生命衰败的感受，启示、沉思生命的周期，引起悲凉之感，这正是郁达夫笔下悲凉美所在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sym typeface="+mn-ea"/>
              </a:rPr>
              <a:t>生命衰亡的别样感悟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b="1"/>
              <a:t> 走在大街上，郁达夫选中了不起眼、丧失了生命活力的“像花而又不是花的一种落蕊”和“秋蝉的衰弱的残声”。落地无声无味的“秋槐落蕊”，不正是生命衰亡的迹象吗？这潜意识“落寞”，许是“一叶落而知天下秋”的“深沉”吧。而那无处不在、声声惹愁的“秋蝉残鸣”更让人感觉到生命衰亡的真切与无法逃避，秋去冬至，更觉生命的可贵，不自觉地唤起人生的种种感慨，羁旅漂泊之苦，人生不顺之失落……这种对生命衰亡的情趣的体味，本身就是一种悲凉美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“</a:t>
            </a:r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悲凉美</a:t>
            </a:r>
            <a:r>
              <a:rPr lang="en-US" altLang="zh-CN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”</a:t>
            </a:r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的原因分析</a:t>
            </a:r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/>
            </a:r>
            <a:b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</a:rPr>
              <a:t>第一，与作家抑郁善感的气质有关。</a:t>
            </a:r>
            <a:r>
              <a:rPr lang="zh-CN" altLang="en-US" b="1"/>
              <a:t>在郁达夫看来，文学作品都是变化了的作家之“自叙传”。忧郁，本来也是郁达夫天生的性格。郁达夫三岁丧父，家道衰贫，日本十年的异国生活使他饱受屈辱和歧视。作者的忧郁性格特征在潜意识中影响着他的写作。一旦遇到某种合适的触媒，“潜意识”就会产生影响力，这种影响力是自然而然发生的，自然到可能连作者也没有意识到。于是，忧郁敏感的个性，丰富细腻的诗文涵养，便呈现了《故都的秋》的“清、静、悲凉”的韵味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“</a:t>
            </a:r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悲凉美</a:t>
            </a:r>
            <a:r>
              <a:rPr lang="en-US" altLang="zh-CN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”</a:t>
            </a:r>
            <a:r>
              <a:rPr lang="zh-CN" altLang="en-US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的原因分析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38767" y="1165860"/>
            <a:ext cx="9893300" cy="4526280"/>
          </a:xfrm>
        </p:spPr>
        <p:txBody>
          <a:bodyPr/>
          <a:lstStyle/>
          <a:p>
            <a:r>
              <a:rPr lang="zh-CN" altLang="en-US" b="1"/>
              <a:t>第二、日本传统文化中的“ 幽玄美”、“ 物哀美”思想对</a:t>
            </a:r>
            <a:r>
              <a:rPr lang="en-US" altLang="zh-CN" b="1"/>
              <a:t>“</a:t>
            </a:r>
            <a:r>
              <a:rPr lang="zh-CN" altLang="en-US" b="1"/>
              <a:t>留日</a:t>
            </a:r>
            <a:r>
              <a:rPr lang="en-US" altLang="zh-CN" b="1"/>
              <a:t>”</a:t>
            </a:r>
            <a:r>
              <a:rPr lang="zh-CN" altLang="en-US" b="1"/>
              <a:t>多年的郁达夫的影响。所谓“ 幽玄美”就是在人的种种感情中，只有苦闷、忧郁、悲哀———也就是一切不如意的事，才是使人感受最深的。”</a:t>
            </a:r>
            <a:r>
              <a:rPr lang="en-US" altLang="zh-CN" b="1"/>
              <a:t>“</a:t>
            </a:r>
            <a:r>
              <a:rPr lang="zh-CN" altLang="en-US" b="1"/>
              <a:t>物哀</a:t>
            </a:r>
            <a:r>
              <a:rPr lang="en-US" altLang="zh-CN" b="1"/>
              <a:t>”</a:t>
            </a:r>
            <a:r>
              <a:rPr lang="zh-CN" altLang="en-US" b="1"/>
              <a:t>是事物引发的内心感动，大 多 与“有趣”等理性化的、有华采的情趣不同，是一种低沉悲愁的情感、情绪。自然人生百态触发、引生的关于优美、纤细、哀愁的理念。这和《故都的秋》的审美风格又是多么的相似啊？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solidFill>
                  <a:srgbClr val="FF0000"/>
                </a:solidFill>
              </a:rPr>
              <a:t>小结：</a:t>
            </a:r>
            <a:r>
              <a:rPr lang="en-US" altLang="zh-CN" b="1">
                <a:solidFill>
                  <a:srgbClr val="FF0000"/>
                </a:solidFill>
              </a:rPr>
              <a:t>“</a:t>
            </a:r>
            <a:r>
              <a:rPr lang="zh-CN" altLang="en-US" b="1">
                <a:solidFill>
                  <a:srgbClr val="FF0000"/>
                </a:solidFill>
              </a:rPr>
              <a:t>悲凉美</a:t>
            </a:r>
            <a:r>
              <a:rPr lang="en-US" altLang="zh-CN" b="1">
                <a:solidFill>
                  <a:srgbClr val="FF0000"/>
                </a:solidFill>
              </a:rPr>
              <a:t>”</a:t>
            </a:r>
            <a:r>
              <a:rPr lang="zh-CN" altLang="en-US" b="1">
                <a:solidFill>
                  <a:srgbClr val="FF0000"/>
                </a:solidFill>
              </a:rPr>
              <a:t>是一种雅趣</a:t>
            </a:r>
            <a:br>
              <a:rPr lang="zh-CN" altLang="en-US" b="1">
                <a:solidFill>
                  <a:srgbClr val="FF0000"/>
                </a:solidFill>
              </a:rPr>
            </a:b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49120" y="880533"/>
            <a:ext cx="8361680" cy="4526280"/>
          </a:xfrm>
        </p:spPr>
        <p:txBody>
          <a:bodyPr/>
          <a:lstStyle/>
          <a:p>
            <a:r>
              <a:rPr lang="zh-CN" altLang="en-US" sz="3735" b="1"/>
              <a:t>郁达夫《故都的秋》的特色，并不把植物的死亡当作是痛苦的事，而是把文章带进优美的、雅趣的极致。一碗浓茶、疏疏落落尖细且长的秋草、像花而又不是花的落蕊，是对生命衰亡的情趣的体味。抒写衰弱的、临近死亡的蝉声，带有古典高雅的气质韵味，是一种雅趣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>
            <p:custDataLst>
              <p:tags r:id="rId2"/>
            </p:custDataLst>
          </p:nvPr>
        </p:nvSpPr>
        <p:spPr>
          <a:xfrm>
            <a:off x="3618985" y="-8708"/>
            <a:ext cx="4433457" cy="3918933"/>
          </a:xfrm>
          <a:custGeom>
            <a:avLst/>
            <a:gdLst>
              <a:gd name="connsiteX0" fmla="*/ 1520268 w 2785064"/>
              <a:gd name="connsiteY0" fmla="*/ 0 h 2793949"/>
              <a:gd name="connsiteX1" fmla="*/ 1590774 w 2785064"/>
              <a:gd name="connsiteY1" fmla="*/ 903 h 2793949"/>
              <a:gd name="connsiteX2" fmla="*/ 1659210 w 2785064"/>
              <a:gd name="connsiteY2" fmla="*/ 7606 h 2793949"/>
              <a:gd name="connsiteX3" fmla="*/ 1691940 w 2785064"/>
              <a:gd name="connsiteY3" fmla="*/ 10812 h 2793949"/>
              <a:gd name="connsiteX4" fmla="*/ 1725721 w 2785064"/>
              <a:gd name="connsiteY4" fmla="*/ 18623 h 2793949"/>
              <a:gd name="connsiteX5" fmla="*/ 1758306 w 2785064"/>
              <a:gd name="connsiteY5" fmla="*/ 23316 h 2793949"/>
              <a:gd name="connsiteX6" fmla="*/ 1788821 w 2785064"/>
              <a:gd name="connsiteY6" fmla="*/ 33808 h 2793949"/>
              <a:gd name="connsiteX7" fmla="*/ 1851483 w 2785064"/>
              <a:gd name="connsiteY7" fmla="*/ 53453 h 2793949"/>
              <a:gd name="connsiteX8" fmla="*/ 1912076 w 2785064"/>
              <a:gd name="connsiteY8" fmla="*/ 78898 h 2793949"/>
              <a:gd name="connsiteX9" fmla="*/ 1970743 w 2785064"/>
              <a:gd name="connsiteY9" fmla="*/ 108657 h 2793949"/>
              <a:gd name="connsiteX10" fmla="*/ 2027632 w 2785064"/>
              <a:gd name="connsiteY10" fmla="*/ 141243 h 2793949"/>
              <a:gd name="connsiteX11" fmla="*/ 2079330 w 2785064"/>
              <a:gd name="connsiteY11" fmla="*/ 180824 h 2793949"/>
              <a:gd name="connsiteX12" fmla="*/ 2132369 w 2785064"/>
              <a:gd name="connsiteY12" fmla="*/ 222037 h 2793949"/>
              <a:gd name="connsiteX13" fmla="*/ 2183485 w 2785064"/>
              <a:gd name="connsiteY13" fmla="*/ 267565 h 2793949"/>
              <a:gd name="connsiteX14" fmla="*/ 2229845 w 2785064"/>
              <a:gd name="connsiteY14" fmla="*/ 315628 h 2793949"/>
              <a:gd name="connsiteX15" fmla="*/ 2277257 w 2785064"/>
              <a:gd name="connsiteY15" fmla="*/ 368296 h 2793949"/>
              <a:gd name="connsiteX16" fmla="*/ 2319914 w 2785064"/>
              <a:gd name="connsiteY16" fmla="*/ 423500 h 2793949"/>
              <a:gd name="connsiteX17" fmla="*/ 2362280 w 2785064"/>
              <a:gd name="connsiteY17" fmla="*/ 481678 h 2793949"/>
              <a:gd name="connsiteX18" fmla="*/ 2401525 w 2785064"/>
              <a:gd name="connsiteY18" fmla="*/ 541050 h 2793949"/>
              <a:gd name="connsiteX19" fmla="*/ 2440188 w 2785064"/>
              <a:gd name="connsiteY19" fmla="*/ 606368 h 2793949"/>
              <a:gd name="connsiteX20" fmla="*/ 2474533 w 2785064"/>
              <a:gd name="connsiteY20" fmla="*/ 669763 h 2793949"/>
              <a:gd name="connsiteX21" fmla="*/ 2506953 w 2785064"/>
              <a:gd name="connsiteY21" fmla="*/ 737471 h 2793949"/>
              <a:gd name="connsiteX22" fmla="*/ 2539228 w 2785064"/>
              <a:gd name="connsiteY22" fmla="*/ 806666 h 2793949"/>
              <a:gd name="connsiteX23" fmla="*/ 2569869 w 2785064"/>
              <a:gd name="connsiteY23" fmla="*/ 877202 h 2793949"/>
              <a:gd name="connsiteX24" fmla="*/ 2597390 w 2785064"/>
              <a:gd name="connsiteY24" fmla="*/ 948933 h 2793949"/>
              <a:gd name="connsiteX25" fmla="*/ 2623422 w 2785064"/>
              <a:gd name="connsiteY25" fmla="*/ 1020518 h 2793949"/>
              <a:gd name="connsiteX26" fmla="*/ 2647676 w 2785064"/>
              <a:gd name="connsiteY26" fmla="*/ 1094930 h 2793949"/>
              <a:gd name="connsiteX27" fmla="*/ 2668808 w 2785064"/>
              <a:gd name="connsiteY27" fmla="*/ 1170537 h 2793949"/>
              <a:gd name="connsiteX28" fmla="*/ 2688308 w 2785064"/>
              <a:gd name="connsiteY28" fmla="*/ 1247485 h 2793949"/>
              <a:gd name="connsiteX29" fmla="*/ 2707952 w 2785064"/>
              <a:gd name="connsiteY29" fmla="*/ 1322947 h 2793949"/>
              <a:gd name="connsiteX30" fmla="*/ 2723134 w 2785064"/>
              <a:gd name="connsiteY30" fmla="*/ 1397971 h 2793949"/>
              <a:gd name="connsiteX31" fmla="*/ 2738170 w 2785064"/>
              <a:gd name="connsiteY31" fmla="*/ 1474482 h 2793949"/>
              <a:gd name="connsiteX32" fmla="*/ 2751864 w 2785064"/>
              <a:gd name="connsiteY32" fmla="*/ 1549361 h 2793949"/>
              <a:gd name="connsiteX33" fmla="*/ 2761095 w 2785064"/>
              <a:gd name="connsiteY33" fmla="*/ 1623802 h 2793949"/>
              <a:gd name="connsiteX34" fmla="*/ 2770325 w 2785064"/>
              <a:gd name="connsiteY34" fmla="*/ 1698244 h 2793949"/>
              <a:gd name="connsiteX35" fmla="*/ 2776726 w 2785064"/>
              <a:gd name="connsiteY35" fmla="*/ 1770908 h 2793949"/>
              <a:gd name="connsiteX36" fmla="*/ 2780151 w 2785064"/>
              <a:gd name="connsiteY36" fmla="*/ 1843280 h 2793949"/>
              <a:gd name="connsiteX37" fmla="*/ 2785064 w 2785064"/>
              <a:gd name="connsiteY37" fmla="*/ 1915798 h 2793949"/>
              <a:gd name="connsiteX38" fmla="*/ 2783267 w 2785064"/>
              <a:gd name="connsiteY38" fmla="*/ 1980155 h 2793949"/>
              <a:gd name="connsiteX39" fmla="*/ 2778348 w 2785064"/>
              <a:gd name="connsiteY39" fmla="*/ 2045706 h 2793949"/>
              <a:gd name="connsiteX40" fmla="*/ 2767915 w 2785064"/>
              <a:gd name="connsiteY40" fmla="*/ 2106216 h 2793949"/>
              <a:gd name="connsiteX41" fmla="*/ 2753310 w 2785064"/>
              <a:gd name="connsiteY41" fmla="*/ 2163315 h 2793949"/>
              <a:gd name="connsiteX42" fmla="*/ 2734242 w 2785064"/>
              <a:gd name="connsiteY42" fmla="*/ 2219977 h 2793949"/>
              <a:gd name="connsiteX43" fmla="*/ 2713977 w 2785064"/>
              <a:gd name="connsiteY43" fmla="*/ 2273520 h 2793949"/>
              <a:gd name="connsiteX44" fmla="*/ 2686420 w 2785064"/>
              <a:gd name="connsiteY44" fmla="*/ 2324849 h 2793949"/>
              <a:gd name="connsiteX45" fmla="*/ 2654544 w 2785064"/>
              <a:gd name="connsiteY45" fmla="*/ 2374253 h 2793949"/>
              <a:gd name="connsiteX46" fmla="*/ 2621472 w 2785064"/>
              <a:gd name="connsiteY46" fmla="*/ 2420539 h 2793949"/>
              <a:gd name="connsiteX47" fmla="*/ 2585716 w 2785064"/>
              <a:gd name="connsiteY47" fmla="*/ 2463560 h 2793949"/>
              <a:gd name="connsiteX48" fmla="*/ 2542667 w 2785064"/>
              <a:gd name="connsiteY48" fmla="*/ 2504367 h 2793949"/>
              <a:gd name="connsiteX49" fmla="*/ 2501396 w 2785064"/>
              <a:gd name="connsiteY49" fmla="*/ 2542346 h 2793949"/>
              <a:gd name="connsiteX50" fmla="*/ 2452833 w 2785064"/>
              <a:gd name="connsiteY50" fmla="*/ 2578109 h 2793949"/>
              <a:gd name="connsiteX51" fmla="*/ 2404415 w 2785064"/>
              <a:gd name="connsiteY51" fmla="*/ 2612387 h 2793949"/>
              <a:gd name="connsiteX52" fmla="*/ 2352116 w 2785064"/>
              <a:gd name="connsiteY52" fmla="*/ 2640281 h 2793949"/>
              <a:gd name="connsiteX53" fmla="*/ 2299817 w 2785064"/>
              <a:gd name="connsiteY53" fmla="*/ 2668175 h 2793949"/>
              <a:gd name="connsiteX54" fmla="*/ 2244834 w 2785064"/>
              <a:gd name="connsiteY54" fmla="*/ 2692805 h 2793949"/>
              <a:gd name="connsiteX55" fmla="*/ 2185534 w 2785064"/>
              <a:gd name="connsiteY55" fmla="*/ 2715511 h 2793949"/>
              <a:gd name="connsiteX56" fmla="*/ 2128012 w 2785064"/>
              <a:gd name="connsiteY56" fmla="*/ 2735389 h 2793949"/>
              <a:gd name="connsiteX57" fmla="*/ 2066318 w 2785064"/>
              <a:gd name="connsiteY57" fmla="*/ 2751858 h 2793949"/>
              <a:gd name="connsiteX58" fmla="*/ 2003428 w 2785064"/>
              <a:gd name="connsiteY58" fmla="*/ 2765208 h 2793949"/>
              <a:gd name="connsiteX59" fmla="*/ 1939196 w 2785064"/>
              <a:gd name="connsiteY59" fmla="*/ 2776926 h 2793949"/>
              <a:gd name="connsiteX60" fmla="*/ 1876742 w 2785064"/>
              <a:gd name="connsiteY60" fmla="*/ 2785816 h 2793949"/>
              <a:gd name="connsiteX61" fmla="*/ 1810117 w 2785064"/>
              <a:gd name="connsiteY61" fmla="*/ 2791296 h 2793949"/>
              <a:gd name="connsiteX62" fmla="*/ 1745271 w 2785064"/>
              <a:gd name="connsiteY62" fmla="*/ 2793949 h 2793949"/>
              <a:gd name="connsiteX63" fmla="*/ 1677740 w 2785064"/>
              <a:gd name="connsiteY63" fmla="*/ 2793338 h 2793949"/>
              <a:gd name="connsiteX64" fmla="*/ 1610355 w 2785064"/>
              <a:gd name="connsiteY64" fmla="*/ 2791239 h 2793949"/>
              <a:gd name="connsiteX65" fmla="*/ 1543115 w 2785064"/>
              <a:gd name="connsiteY65" fmla="*/ 2787655 h 2793949"/>
              <a:gd name="connsiteX66" fmla="*/ 1477946 w 2785064"/>
              <a:gd name="connsiteY66" fmla="*/ 2778270 h 2793949"/>
              <a:gd name="connsiteX67" fmla="*/ 1411434 w 2785064"/>
              <a:gd name="connsiteY67" fmla="*/ 2767253 h 2793949"/>
              <a:gd name="connsiteX68" fmla="*/ 1345359 w 2785064"/>
              <a:gd name="connsiteY68" fmla="*/ 2751776 h 2793949"/>
              <a:gd name="connsiteX69" fmla="*/ 1279285 w 2785064"/>
              <a:gd name="connsiteY69" fmla="*/ 2736300 h 2793949"/>
              <a:gd name="connsiteX70" fmla="*/ 1146521 w 2785064"/>
              <a:gd name="connsiteY70" fmla="*/ 2696282 h 2793949"/>
              <a:gd name="connsiteX71" fmla="*/ 1015536 w 2785064"/>
              <a:gd name="connsiteY71" fmla="*/ 2653437 h 2793949"/>
              <a:gd name="connsiteX72" fmla="*/ 953311 w 2785064"/>
              <a:gd name="connsiteY72" fmla="*/ 2629333 h 2793949"/>
              <a:gd name="connsiteX73" fmla="*/ 891085 w 2785064"/>
              <a:gd name="connsiteY73" fmla="*/ 2605228 h 2793949"/>
              <a:gd name="connsiteX74" fmla="*/ 827663 w 2785064"/>
              <a:gd name="connsiteY74" fmla="*/ 2578006 h 2793949"/>
              <a:gd name="connsiteX75" fmla="*/ 768849 w 2785064"/>
              <a:gd name="connsiteY75" fmla="*/ 2549733 h 2793949"/>
              <a:gd name="connsiteX76" fmla="*/ 710036 w 2785064"/>
              <a:gd name="connsiteY76" fmla="*/ 2521461 h 2793949"/>
              <a:gd name="connsiteX77" fmla="*/ 652856 w 2785064"/>
              <a:gd name="connsiteY77" fmla="*/ 2491848 h 2793949"/>
              <a:gd name="connsiteX78" fmla="*/ 597309 w 2785064"/>
              <a:gd name="connsiteY78" fmla="*/ 2460895 h 2793949"/>
              <a:gd name="connsiteX79" fmla="*/ 542054 w 2785064"/>
              <a:gd name="connsiteY79" fmla="*/ 2426968 h 2793949"/>
              <a:gd name="connsiteX80" fmla="*/ 491262 w 2785064"/>
              <a:gd name="connsiteY80" fmla="*/ 2393478 h 2793949"/>
              <a:gd name="connsiteX81" fmla="*/ 442103 w 2785064"/>
              <a:gd name="connsiteY81" fmla="*/ 2358648 h 2793949"/>
              <a:gd name="connsiteX82" fmla="*/ 393235 w 2785064"/>
              <a:gd name="connsiteY82" fmla="*/ 2320844 h 2793949"/>
              <a:gd name="connsiteX83" fmla="*/ 347488 w 2785064"/>
              <a:gd name="connsiteY83" fmla="*/ 2281846 h 2793949"/>
              <a:gd name="connsiteX84" fmla="*/ 304863 w 2785064"/>
              <a:gd name="connsiteY84" fmla="*/ 2241653 h 2793949"/>
              <a:gd name="connsiteX85" fmla="*/ 263579 w 2785064"/>
              <a:gd name="connsiteY85" fmla="*/ 2203091 h 2793949"/>
              <a:gd name="connsiteX86" fmla="*/ 225854 w 2785064"/>
              <a:gd name="connsiteY86" fmla="*/ 2158875 h 2793949"/>
              <a:gd name="connsiteX87" fmla="*/ 189907 w 2785064"/>
              <a:gd name="connsiteY87" fmla="*/ 2111833 h 2793949"/>
              <a:gd name="connsiteX88" fmla="*/ 155303 w 2785064"/>
              <a:gd name="connsiteY88" fmla="*/ 2066422 h 2793949"/>
              <a:gd name="connsiteX89" fmla="*/ 126941 w 2785064"/>
              <a:gd name="connsiteY89" fmla="*/ 2018621 h 2793949"/>
              <a:gd name="connsiteX90" fmla="*/ 98724 w 2785064"/>
              <a:gd name="connsiteY90" fmla="*/ 1969333 h 2793949"/>
              <a:gd name="connsiteX91" fmla="*/ 73774 w 2785064"/>
              <a:gd name="connsiteY91" fmla="*/ 1917364 h 2793949"/>
              <a:gd name="connsiteX92" fmla="*/ 55066 w 2785064"/>
              <a:gd name="connsiteY92" fmla="*/ 1863005 h 2793949"/>
              <a:gd name="connsiteX93" fmla="*/ 34871 w 2785064"/>
              <a:gd name="connsiteY93" fmla="*/ 1808500 h 2793949"/>
              <a:gd name="connsiteX94" fmla="*/ 22551 w 2785064"/>
              <a:gd name="connsiteY94" fmla="*/ 1750264 h 2793949"/>
              <a:gd name="connsiteX95" fmla="*/ 10376 w 2785064"/>
              <a:gd name="connsiteY95" fmla="*/ 1690542 h 2793949"/>
              <a:gd name="connsiteX96" fmla="*/ 5786 w 2785064"/>
              <a:gd name="connsiteY96" fmla="*/ 1630062 h 2793949"/>
              <a:gd name="connsiteX97" fmla="*/ 0 w 2785064"/>
              <a:gd name="connsiteY97" fmla="*/ 1566463 h 2793949"/>
              <a:gd name="connsiteX98" fmla="*/ 1797 w 2785064"/>
              <a:gd name="connsiteY98" fmla="*/ 1502106 h 2793949"/>
              <a:gd name="connsiteX99" fmla="*/ 7153 w 2785064"/>
              <a:gd name="connsiteY99" fmla="*/ 1432095 h 2793949"/>
              <a:gd name="connsiteX100" fmla="*/ 15775 w 2785064"/>
              <a:gd name="connsiteY100" fmla="*/ 1359402 h 2793949"/>
              <a:gd name="connsiteX101" fmla="*/ 30348 w 2785064"/>
              <a:gd name="connsiteY101" fmla="*/ 1287292 h 2793949"/>
              <a:gd name="connsiteX102" fmla="*/ 50873 w 2785064"/>
              <a:gd name="connsiteY102" fmla="*/ 1215765 h 2793949"/>
              <a:gd name="connsiteX103" fmla="*/ 73030 w 2785064"/>
              <a:gd name="connsiteY103" fmla="*/ 1142897 h 2793949"/>
              <a:gd name="connsiteX104" fmla="*/ 100993 w 2785064"/>
              <a:gd name="connsiteY104" fmla="*/ 1072099 h 2793949"/>
              <a:gd name="connsiteX105" fmla="*/ 131786 w 2785064"/>
              <a:gd name="connsiteY105" fmla="*/ 1003078 h 2793949"/>
              <a:gd name="connsiteX106" fmla="*/ 168675 w 2785064"/>
              <a:gd name="connsiteY106" fmla="*/ 933154 h 2793949"/>
              <a:gd name="connsiteX107" fmla="*/ 208394 w 2785064"/>
              <a:gd name="connsiteY107" fmla="*/ 865008 h 2793949"/>
              <a:gd name="connsiteX108" fmla="*/ 251089 w 2785064"/>
              <a:gd name="connsiteY108" fmla="*/ 797153 h 2793949"/>
              <a:gd name="connsiteX109" fmla="*/ 297956 w 2785064"/>
              <a:gd name="connsiteY109" fmla="*/ 732709 h 2793949"/>
              <a:gd name="connsiteX110" fmla="*/ 346165 w 2785064"/>
              <a:gd name="connsiteY110" fmla="*/ 669896 h 2793949"/>
              <a:gd name="connsiteX111" fmla="*/ 397349 w 2785064"/>
              <a:gd name="connsiteY111" fmla="*/ 607375 h 2793949"/>
              <a:gd name="connsiteX112" fmla="*/ 452705 w 2785064"/>
              <a:gd name="connsiteY112" fmla="*/ 548265 h 2793949"/>
              <a:gd name="connsiteX113" fmla="*/ 509549 w 2785064"/>
              <a:gd name="connsiteY113" fmla="*/ 489300 h 2793949"/>
              <a:gd name="connsiteX114" fmla="*/ 569078 w 2785064"/>
              <a:gd name="connsiteY114" fmla="*/ 433599 h 2793949"/>
              <a:gd name="connsiteX115" fmla="*/ 631290 w 2785064"/>
              <a:gd name="connsiteY115" fmla="*/ 381163 h 2793949"/>
              <a:gd name="connsiteX116" fmla="*/ 693212 w 2785064"/>
              <a:gd name="connsiteY116" fmla="*/ 331700 h 2793949"/>
              <a:gd name="connsiteX117" fmla="*/ 756475 w 2785064"/>
              <a:gd name="connsiteY117" fmla="*/ 283869 h 2793949"/>
              <a:gd name="connsiteX118" fmla="*/ 823911 w 2785064"/>
              <a:gd name="connsiteY118" fmla="*/ 239449 h 2793949"/>
              <a:gd name="connsiteX119" fmla="*/ 891055 w 2785064"/>
              <a:gd name="connsiteY119" fmla="*/ 198001 h 2793949"/>
              <a:gd name="connsiteX120" fmla="*/ 959251 w 2785064"/>
              <a:gd name="connsiteY120" fmla="*/ 161158 h 2793949"/>
              <a:gd name="connsiteX121" fmla="*/ 1030130 w 2785064"/>
              <a:gd name="connsiteY121" fmla="*/ 127580 h 2793949"/>
              <a:gd name="connsiteX122" fmla="*/ 1097889 w 2785064"/>
              <a:gd name="connsiteY122" fmla="*/ 95198 h 2793949"/>
              <a:gd name="connsiteX123" fmla="*/ 1171016 w 2785064"/>
              <a:gd name="connsiteY123" fmla="*/ 69344 h 2793949"/>
              <a:gd name="connsiteX124" fmla="*/ 1240876 w 2785064"/>
              <a:gd name="connsiteY124" fmla="*/ 46171 h 2793949"/>
              <a:gd name="connsiteX125" fmla="*/ 1311642 w 2785064"/>
              <a:gd name="connsiteY125" fmla="*/ 29090 h 2793949"/>
              <a:gd name="connsiteX126" fmla="*/ 1381971 w 2785064"/>
              <a:gd name="connsiteY126" fmla="*/ 16469 h 2793949"/>
              <a:gd name="connsiteX127" fmla="*/ 1452154 w 2785064"/>
              <a:gd name="connsiteY127" fmla="*/ 5334 h 279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785064" h="2793949">
                <a:moveTo>
                  <a:pt x="1520268" y="0"/>
                </a:moveTo>
                <a:lnTo>
                  <a:pt x="1590774" y="903"/>
                </a:lnTo>
                <a:lnTo>
                  <a:pt x="1659210" y="7606"/>
                </a:lnTo>
                <a:lnTo>
                  <a:pt x="1691940" y="10812"/>
                </a:lnTo>
                <a:lnTo>
                  <a:pt x="1725721" y="18623"/>
                </a:lnTo>
                <a:lnTo>
                  <a:pt x="1758306" y="23316"/>
                </a:lnTo>
                <a:lnTo>
                  <a:pt x="1788821" y="33808"/>
                </a:lnTo>
                <a:lnTo>
                  <a:pt x="1851483" y="53453"/>
                </a:lnTo>
                <a:lnTo>
                  <a:pt x="1912076" y="78898"/>
                </a:lnTo>
                <a:lnTo>
                  <a:pt x="1970743" y="108657"/>
                </a:lnTo>
                <a:lnTo>
                  <a:pt x="2027632" y="141243"/>
                </a:lnTo>
                <a:lnTo>
                  <a:pt x="2079330" y="180824"/>
                </a:lnTo>
                <a:lnTo>
                  <a:pt x="2132369" y="222037"/>
                </a:lnTo>
                <a:lnTo>
                  <a:pt x="2183485" y="267565"/>
                </a:lnTo>
                <a:lnTo>
                  <a:pt x="2229845" y="315628"/>
                </a:lnTo>
                <a:lnTo>
                  <a:pt x="2277257" y="368296"/>
                </a:lnTo>
                <a:lnTo>
                  <a:pt x="2319914" y="423500"/>
                </a:lnTo>
                <a:lnTo>
                  <a:pt x="2362280" y="481678"/>
                </a:lnTo>
                <a:lnTo>
                  <a:pt x="2401525" y="541050"/>
                </a:lnTo>
                <a:lnTo>
                  <a:pt x="2440188" y="606368"/>
                </a:lnTo>
                <a:lnTo>
                  <a:pt x="2474533" y="669763"/>
                </a:lnTo>
                <a:lnTo>
                  <a:pt x="2506953" y="737471"/>
                </a:lnTo>
                <a:lnTo>
                  <a:pt x="2539228" y="806666"/>
                </a:lnTo>
                <a:lnTo>
                  <a:pt x="2569869" y="877202"/>
                </a:lnTo>
                <a:lnTo>
                  <a:pt x="2597390" y="948933"/>
                </a:lnTo>
                <a:lnTo>
                  <a:pt x="2623422" y="1020518"/>
                </a:lnTo>
                <a:lnTo>
                  <a:pt x="2647676" y="1094930"/>
                </a:lnTo>
                <a:lnTo>
                  <a:pt x="2668808" y="1170537"/>
                </a:lnTo>
                <a:lnTo>
                  <a:pt x="2688308" y="1247485"/>
                </a:lnTo>
                <a:lnTo>
                  <a:pt x="2707952" y="1322947"/>
                </a:lnTo>
                <a:lnTo>
                  <a:pt x="2723134" y="1397971"/>
                </a:lnTo>
                <a:lnTo>
                  <a:pt x="2738170" y="1474482"/>
                </a:lnTo>
                <a:lnTo>
                  <a:pt x="2751864" y="1549361"/>
                </a:lnTo>
                <a:lnTo>
                  <a:pt x="2761095" y="1623802"/>
                </a:lnTo>
                <a:lnTo>
                  <a:pt x="2770325" y="1698244"/>
                </a:lnTo>
                <a:lnTo>
                  <a:pt x="2776726" y="1770908"/>
                </a:lnTo>
                <a:lnTo>
                  <a:pt x="2780151" y="1843280"/>
                </a:lnTo>
                <a:lnTo>
                  <a:pt x="2785064" y="1915798"/>
                </a:lnTo>
                <a:lnTo>
                  <a:pt x="2783267" y="1980155"/>
                </a:lnTo>
                <a:lnTo>
                  <a:pt x="2778348" y="2045706"/>
                </a:lnTo>
                <a:lnTo>
                  <a:pt x="2767915" y="2106216"/>
                </a:lnTo>
                <a:lnTo>
                  <a:pt x="2753310" y="2163315"/>
                </a:lnTo>
                <a:lnTo>
                  <a:pt x="2734242" y="2219977"/>
                </a:lnTo>
                <a:lnTo>
                  <a:pt x="2713977" y="2273520"/>
                </a:lnTo>
                <a:lnTo>
                  <a:pt x="2686420" y="2324849"/>
                </a:lnTo>
                <a:lnTo>
                  <a:pt x="2654544" y="2374253"/>
                </a:lnTo>
                <a:lnTo>
                  <a:pt x="2621472" y="2420539"/>
                </a:lnTo>
                <a:lnTo>
                  <a:pt x="2585716" y="2463560"/>
                </a:lnTo>
                <a:lnTo>
                  <a:pt x="2542667" y="2504367"/>
                </a:lnTo>
                <a:lnTo>
                  <a:pt x="2501396" y="2542346"/>
                </a:lnTo>
                <a:lnTo>
                  <a:pt x="2452833" y="2578109"/>
                </a:lnTo>
                <a:lnTo>
                  <a:pt x="2404415" y="2612387"/>
                </a:lnTo>
                <a:lnTo>
                  <a:pt x="2352116" y="2640281"/>
                </a:lnTo>
                <a:lnTo>
                  <a:pt x="2299817" y="2668175"/>
                </a:lnTo>
                <a:lnTo>
                  <a:pt x="2244834" y="2692805"/>
                </a:lnTo>
                <a:lnTo>
                  <a:pt x="2185534" y="2715511"/>
                </a:lnTo>
                <a:lnTo>
                  <a:pt x="2128012" y="2735389"/>
                </a:lnTo>
                <a:lnTo>
                  <a:pt x="2066318" y="2751858"/>
                </a:lnTo>
                <a:lnTo>
                  <a:pt x="2003428" y="2765208"/>
                </a:lnTo>
                <a:lnTo>
                  <a:pt x="1939196" y="2776926"/>
                </a:lnTo>
                <a:lnTo>
                  <a:pt x="1876742" y="2785816"/>
                </a:lnTo>
                <a:lnTo>
                  <a:pt x="1810117" y="2791296"/>
                </a:lnTo>
                <a:lnTo>
                  <a:pt x="1745271" y="2793949"/>
                </a:lnTo>
                <a:lnTo>
                  <a:pt x="1677740" y="2793338"/>
                </a:lnTo>
                <a:lnTo>
                  <a:pt x="1610355" y="2791239"/>
                </a:lnTo>
                <a:lnTo>
                  <a:pt x="1543115" y="2787655"/>
                </a:lnTo>
                <a:lnTo>
                  <a:pt x="1477946" y="2778270"/>
                </a:lnTo>
                <a:lnTo>
                  <a:pt x="1411434" y="2767253"/>
                </a:lnTo>
                <a:lnTo>
                  <a:pt x="1345359" y="2751776"/>
                </a:lnTo>
                <a:lnTo>
                  <a:pt x="1279285" y="2736300"/>
                </a:lnTo>
                <a:lnTo>
                  <a:pt x="1146521" y="2696282"/>
                </a:lnTo>
                <a:lnTo>
                  <a:pt x="1015536" y="2653437"/>
                </a:lnTo>
                <a:lnTo>
                  <a:pt x="953311" y="2629333"/>
                </a:lnTo>
                <a:lnTo>
                  <a:pt x="891085" y="2605228"/>
                </a:lnTo>
                <a:lnTo>
                  <a:pt x="827663" y="2578006"/>
                </a:lnTo>
                <a:lnTo>
                  <a:pt x="768849" y="2549733"/>
                </a:lnTo>
                <a:lnTo>
                  <a:pt x="710036" y="2521461"/>
                </a:lnTo>
                <a:lnTo>
                  <a:pt x="652856" y="2491848"/>
                </a:lnTo>
                <a:lnTo>
                  <a:pt x="597309" y="2460895"/>
                </a:lnTo>
                <a:lnTo>
                  <a:pt x="542054" y="2426968"/>
                </a:lnTo>
                <a:lnTo>
                  <a:pt x="491262" y="2393478"/>
                </a:lnTo>
                <a:lnTo>
                  <a:pt x="442103" y="2358648"/>
                </a:lnTo>
                <a:lnTo>
                  <a:pt x="393235" y="2320844"/>
                </a:lnTo>
                <a:lnTo>
                  <a:pt x="347488" y="2281846"/>
                </a:lnTo>
                <a:lnTo>
                  <a:pt x="304863" y="2241653"/>
                </a:lnTo>
                <a:lnTo>
                  <a:pt x="263579" y="2203091"/>
                </a:lnTo>
                <a:lnTo>
                  <a:pt x="225854" y="2158875"/>
                </a:lnTo>
                <a:lnTo>
                  <a:pt x="189907" y="2111833"/>
                </a:lnTo>
                <a:lnTo>
                  <a:pt x="155303" y="2066422"/>
                </a:lnTo>
                <a:lnTo>
                  <a:pt x="126941" y="2018621"/>
                </a:lnTo>
                <a:lnTo>
                  <a:pt x="98724" y="1969333"/>
                </a:lnTo>
                <a:lnTo>
                  <a:pt x="73774" y="1917364"/>
                </a:lnTo>
                <a:lnTo>
                  <a:pt x="55066" y="1863005"/>
                </a:lnTo>
                <a:lnTo>
                  <a:pt x="34871" y="1808500"/>
                </a:lnTo>
                <a:lnTo>
                  <a:pt x="22551" y="1750264"/>
                </a:lnTo>
                <a:lnTo>
                  <a:pt x="10376" y="1690542"/>
                </a:lnTo>
                <a:lnTo>
                  <a:pt x="5786" y="1630062"/>
                </a:lnTo>
                <a:lnTo>
                  <a:pt x="0" y="1566463"/>
                </a:lnTo>
                <a:lnTo>
                  <a:pt x="1797" y="1502106"/>
                </a:lnTo>
                <a:lnTo>
                  <a:pt x="7153" y="1432095"/>
                </a:lnTo>
                <a:lnTo>
                  <a:pt x="15775" y="1359402"/>
                </a:lnTo>
                <a:lnTo>
                  <a:pt x="30348" y="1287292"/>
                </a:lnTo>
                <a:lnTo>
                  <a:pt x="50873" y="1215765"/>
                </a:lnTo>
                <a:lnTo>
                  <a:pt x="73030" y="1142897"/>
                </a:lnTo>
                <a:lnTo>
                  <a:pt x="100993" y="1072099"/>
                </a:lnTo>
                <a:lnTo>
                  <a:pt x="131786" y="1003078"/>
                </a:lnTo>
                <a:lnTo>
                  <a:pt x="168675" y="933154"/>
                </a:lnTo>
                <a:lnTo>
                  <a:pt x="208394" y="865008"/>
                </a:lnTo>
                <a:lnTo>
                  <a:pt x="251089" y="797153"/>
                </a:lnTo>
                <a:lnTo>
                  <a:pt x="297956" y="732709"/>
                </a:lnTo>
                <a:lnTo>
                  <a:pt x="346165" y="669896"/>
                </a:lnTo>
                <a:lnTo>
                  <a:pt x="397349" y="607375"/>
                </a:lnTo>
                <a:lnTo>
                  <a:pt x="452705" y="548265"/>
                </a:lnTo>
                <a:lnTo>
                  <a:pt x="509549" y="489300"/>
                </a:lnTo>
                <a:lnTo>
                  <a:pt x="569078" y="433599"/>
                </a:lnTo>
                <a:lnTo>
                  <a:pt x="631290" y="381163"/>
                </a:lnTo>
                <a:lnTo>
                  <a:pt x="693212" y="331700"/>
                </a:lnTo>
                <a:lnTo>
                  <a:pt x="756475" y="283869"/>
                </a:lnTo>
                <a:lnTo>
                  <a:pt x="823911" y="239449"/>
                </a:lnTo>
                <a:lnTo>
                  <a:pt x="891055" y="198001"/>
                </a:lnTo>
                <a:lnTo>
                  <a:pt x="959251" y="161158"/>
                </a:lnTo>
                <a:lnTo>
                  <a:pt x="1030130" y="127580"/>
                </a:lnTo>
                <a:lnTo>
                  <a:pt x="1097889" y="95198"/>
                </a:lnTo>
                <a:lnTo>
                  <a:pt x="1171016" y="69344"/>
                </a:lnTo>
                <a:lnTo>
                  <a:pt x="1240876" y="46171"/>
                </a:lnTo>
                <a:lnTo>
                  <a:pt x="1311642" y="29090"/>
                </a:lnTo>
                <a:lnTo>
                  <a:pt x="1381971" y="16469"/>
                </a:lnTo>
                <a:lnTo>
                  <a:pt x="1452154" y="5334"/>
                </a:lnTo>
                <a:close/>
              </a:path>
            </a:pathLst>
          </a:custGeom>
          <a:solidFill>
            <a:srgbClr val="FEFFFF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665" b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</a:rPr>
              <a:t>《故都的秋》的“悲凉美”风格特点</a:t>
            </a:r>
          </a:p>
        </p:txBody>
      </p:sp>
      <p:grpSp>
        <p:nvGrpSpPr>
          <p:cNvPr id="40" name="组合 39"/>
          <p:cNvGrpSpPr/>
          <p:nvPr>
            <p:custDataLst>
              <p:tags r:id="rId3"/>
            </p:custDataLst>
          </p:nvPr>
        </p:nvGrpSpPr>
        <p:grpSpPr>
          <a:xfrm>
            <a:off x="7035141" y="3386196"/>
            <a:ext cx="1520613" cy="3522980"/>
            <a:chOff x="5426823" y="3680354"/>
            <a:chExt cx="1083565" cy="2509872"/>
          </a:xfrm>
        </p:grpSpPr>
        <p:sp>
          <p:nvSpPr>
            <p:cNvPr id="3" name="Rectangle 10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426823" y="5484494"/>
              <a:ext cx="1083565" cy="705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/>
            <a:lstStyle/>
            <a:p>
              <a:pPr algn="ctr"/>
              <a:r>
                <a:rPr lang="en-US" altLang="zh-CN" sz="2400" b="1" smtClean="0">
                  <a:solidFill>
                    <a:schemeClr val="accent1"/>
                  </a:solidFill>
                </a:rPr>
                <a:t>“</a:t>
              </a:r>
              <a:r>
                <a:rPr lang="zh-CN" altLang="en-US" sz="2400" b="1" smtClean="0">
                  <a:solidFill>
                    <a:schemeClr val="accent1"/>
                  </a:solidFill>
                </a:rPr>
                <a:t>悲凉美</a:t>
              </a:r>
              <a:r>
                <a:rPr lang="en-US" altLang="zh-CN" sz="2400" b="1" smtClean="0">
                  <a:solidFill>
                    <a:schemeClr val="accent1"/>
                  </a:solidFill>
                </a:rPr>
                <a:t>”</a:t>
              </a:r>
              <a:r>
                <a:rPr lang="zh-CN" altLang="en-US" sz="2400" b="1" smtClean="0">
                  <a:solidFill>
                    <a:schemeClr val="accent1"/>
                  </a:solidFill>
                </a:rPr>
                <a:t>原因探析</a:t>
              </a:r>
            </a:p>
          </p:txBody>
        </p:sp>
        <p:sp>
          <p:nvSpPr>
            <p:cNvPr id="8" name="Line 92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5896441" y="3756183"/>
              <a:ext cx="0" cy="1637084"/>
            </a:xfrm>
            <a:prstGeom prst="line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ot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Oval 14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832317" y="3680354"/>
              <a:ext cx="126449" cy="126449"/>
            </a:xfrm>
            <a:prstGeom prst="ellipse">
              <a:avLst/>
            </a:prstGeom>
            <a:solidFill>
              <a:srgbClr val="FEFFFF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lang="ko-KR" altLang="ko-KR">
                <a:latin typeface="+mn-lt"/>
                <a:ea typeface="+mn-ea"/>
              </a:endParaRPr>
            </a:p>
          </p:txBody>
        </p:sp>
      </p:grpSp>
      <p:grpSp>
        <p:nvGrpSpPr>
          <p:cNvPr id="39" name="组合 38"/>
          <p:cNvGrpSpPr/>
          <p:nvPr>
            <p:custDataLst>
              <p:tags r:id="rId4"/>
            </p:custDataLst>
          </p:nvPr>
        </p:nvGrpSpPr>
        <p:grpSpPr>
          <a:xfrm>
            <a:off x="4988808" y="3771197"/>
            <a:ext cx="1741593" cy="2532380"/>
            <a:chOff x="3968874" y="3937729"/>
            <a:chExt cx="1241032" cy="1804086"/>
          </a:xfrm>
        </p:grpSpPr>
        <p:sp>
          <p:nvSpPr>
            <p:cNvPr id="15" name="Rectangle 11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968874" y="5066263"/>
              <a:ext cx="1241032" cy="675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/>
            <a:lstStyle/>
            <a:p>
              <a:pPr algn="ctr"/>
              <a:r>
                <a:rPr lang="zh-CN" altLang="en-US" sz="2400" b="1" smtClean="0">
                  <a:solidFill>
                    <a:schemeClr val="accent1"/>
                  </a:solidFill>
                </a:rPr>
                <a:t>概述艺术</a:t>
              </a:r>
            </a:p>
            <a:p>
              <a:pPr algn="ctr"/>
              <a:r>
                <a:rPr lang="zh-CN" altLang="en-US" sz="2400" b="1" smtClean="0">
                  <a:solidFill>
                    <a:schemeClr val="accent1"/>
                  </a:solidFill>
                </a:rPr>
                <a:t>风格特点</a:t>
              </a:r>
            </a:p>
          </p:txBody>
        </p:sp>
        <p:sp>
          <p:nvSpPr>
            <p:cNvPr id="16" name="Line 11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4554724" y="4036087"/>
              <a:ext cx="1801" cy="948944"/>
            </a:xfrm>
            <a:prstGeom prst="line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ot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Oval 14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490149" y="3937729"/>
              <a:ext cx="126449" cy="126449"/>
            </a:xfrm>
            <a:prstGeom prst="ellipse">
              <a:avLst/>
            </a:prstGeom>
            <a:solidFill>
              <a:srgbClr val="FEFFFF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lang="ko-KR" altLang="ko-KR"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/>
          <p:nvPr>
            <p:custDataLst>
              <p:tags r:id="rId5"/>
            </p:custDataLst>
          </p:nvPr>
        </p:nvGrpSpPr>
        <p:grpSpPr>
          <a:xfrm>
            <a:off x="3211407" y="2877613"/>
            <a:ext cx="1777153" cy="3710093"/>
            <a:chOff x="2701716" y="3301681"/>
            <a:chExt cx="1266372" cy="2643245"/>
          </a:xfrm>
        </p:grpSpPr>
        <p:sp>
          <p:nvSpPr>
            <p:cNvPr id="20" name="Rectangle 10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701716" y="5269336"/>
              <a:ext cx="1266372" cy="675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square"/>
            <a:lstStyle/>
            <a:p>
              <a:pPr algn="l"/>
              <a:r>
                <a:rPr lang="zh-CN" altLang="en-US" sz="2400" b="1" smtClean="0">
                  <a:solidFill>
                    <a:schemeClr val="accent1"/>
                  </a:solidFill>
                </a:rPr>
                <a:t>对比阅读</a:t>
              </a:r>
            </a:p>
            <a:p>
              <a:pPr algn="l"/>
              <a:r>
                <a:rPr lang="zh-CN" altLang="en-US" sz="2400" b="1" smtClean="0">
                  <a:solidFill>
                    <a:schemeClr val="accent1"/>
                  </a:solidFill>
                </a:rPr>
                <a:t>感悟风格</a:t>
              </a:r>
            </a:p>
          </p:txBody>
        </p:sp>
        <p:sp>
          <p:nvSpPr>
            <p:cNvPr id="21" name="Line 10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207605" y="3372837"/>
              <a:ext cx="7203" cy="1879880"/>
            </a:xfrm>
            <a:prstGeom prst="line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sysDot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Oval 14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47982" y="3301681"/>
              <a:ext cx="126449" cy="126449"/>
            </a:xfrm>
            <a:prstGeom prst="ellipse">
              <a:avLst/>
            </a:prstGeom>
            <a:solidFill>
              <a:srgbClr val="FEFFFF"/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5pPr>
              <a:lvl6pPr marL="25146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6pPr>
              <a:lvl7pPr marL="29718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7pPr>
              <a:lvl8pPr marL="34290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8pPr>
              <a:lvl9pPr marL="3886200" indent="-228600" fontAlgn="base" latinLnBrk="1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defRPr>
              </a:lvl9pPr>
            </a:lstStyle>
            <a:p>
              <a:pPr algn="ctr"/>
              <a:endParaRPr lang="ko-KR" altLang="ko-KR">
                <a:latin typeface="+mn-lt"/>
                <a:ea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hen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405130"/>
            <a:ext cx="3739515" cy="604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4739" name="Text Box 3"/>
          <p:cNvSpPr txBox="1"/>
          <p:nvPr/>
        </p:nvSpPr>
        <p:spPr>
          <a:xfrm>
            <a:off x="5591175" y="1259205"/>
            <a:ext cx="5194935" cy="255333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atin typeface="Times New Roman" panose="02020603050405020304" pitchFamily="18" charset="0"/>
                <a:ea typeface="华文隶书"/>
              </a:rPr>
              <a:t>任务二：</a:t>
            </a:r>
          </a:p>
          <a:p>
            <a:pPr algn="l"/>
            <a:r>
              <a:rPr lang="zh-CN" altLang="en-US" sz="4000" b="1" dirty="0">
                <a:latin typeface="Times New Roman" panose="02020603050405020304" pitchFamily="18" charset="0"/>
                <a:ea typeface="华文隶书"/>
              </a:rPr>
              <a:t>阅读《故都的秋》全文，完成全篇主干内容的思维导图。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/>
          <p:nvPr/>
        </p:nvSpPr>
        <p:spPr>
          <a:xfrm>
            <a:off x="1774825" y="404813"/>
            <a:ext cx="8713788" cy="604837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63" name="Text Box 3"/>
          <p:cNvSpPr txBox="1"/>
          <p:nvPr/>
        </p:nvSpPr>
        <p:spPr>
          <a:xfrm>
            <a:off x="9120188" y="404813"/>
            <a:ext cx="1368425" cy="1309370"/>
          </a:xfrm>
          <a:prstGeom prst="rect">
            <a:avLst/>
          </a:prstGeom>
          <a:noFill/>
          <a:ln w="9525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4400" b="1" dirty="0">
                <a:solidFill>
                  <a:srgbClr val="800000"/>
                </a:solidFill>
                <a:latin typeface="Times New Roman" panose="02020603050405020304" pitchFamily="18" charset="0"/>
                <a:ea typeface="隶书"/>
              </a:rPr>
              <a:t>整体感知</a:t>
            </a:r>
          </a:p>
        </p:txBody>
      </p:sp>
      <p:sp>
        <p:nvSpPr>
          <p:cNvPr id="271364" name="Text Box 4"/>
          <p:cNvSpPr txBox="1"/>
          <p:nvPr/>
        </p:nvSpPr>
        <p:spPr>
          <a:xfrm>
            <a:off x="4079875" y="406400"/>
            <a:ext cx="5257800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000" b="1" dirty="0">
                <a:latin typeface="楷体_GB2312"/>
                <a:ea typeface="楷体_GB2312"/>
              </a:rPr>
              <a:t>对北国之秋的感受与向往</a:t>
            </a:r>
          </a:p>
          <a:p>
            <a:r>
              <a:rPr lang="zh-CN" altLang="en-US" sz="3000" b="1" dirty="0">
                <a:latin typeface="楷体_GB2312"/>
                <a:ea typeface="楷体_GB2312"/>
              </a:rPr>
              <a:t>江南之秋不能让人满足</a:t>
            </a:r>
          </a:p>
        </p:txBody>
      </p:sp>
      <p:sp>
        <p:nvSpPr>
          <p:cNvPr id="271365" name="Text Box 5"/>
          <p:cNvSpPr txBox="1"/>
          <p:nvPr/>
        </p:nvSpPr>
        <p:spPr>
          <a:xfrm>
            <a:off x="4799013" y="1484313"/>
            <a:ext cx="3889375" cy="239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000" b="1" dirty="0">
                <a:latin typeface="楷体_GB2312"/>
                <a:ea typeface="楷体_GB2312"/>
              </a:rPr>
              <a:t>清晨所见的景象</a:t>
            </a:r>
          </a:p>
          <a:p>
            <a:r>
              <a:rPr lang="zh-CN" altLang="en-US" sz="3000" b="1" dirty="0">
                <a:latin typeface="楷体_GB2312"/>
                <a:ea typeface="楷体_GB2312"/>
              </a:rPr>
              <a:t>槐树的落蕊</a:t>
            </a:r>
          </a:p>
          <a:p>
            <a:r>
              <a:rPr lang="zh-CN" altLang="en-US" sz="3000" b="1" dirty="0">
                <a:latin typeface="楷体_GB2312"/>
                <a:ea typeface="楷体_GB2312"/>
              </a:rPr>
              <a:t>秋蝉的残声</a:t>
            </a:r>
          </a:p>
          <a:p>
            <a:r>
              <a:rPr lang="zh-CN" altLang="en-US" sz="3000" b="1" dirty="0">
                <a:latin typeface="楷体_GB2312"/>
                <a:ea typeface="楷体_GB2312"/>
              </a:rPr>
              <a:t>秋雨及秋凉</a:t>
            </a:r>
          </a:p>
          <a:p>
            <a:r>
              <a:rPr lang="zh-CN" altLang="en-US" sz="3000" b="1" dirty="0">
                <a:latin typeface="楷体_GB2312"/>
                <a:ea typeface="楷体_GB2312"/>
              </a:rPr>
              <a:t>枣树在秋天的奇景</a:t>
            </a:r>
          </a:p>
        </p:txBody>
      </p:sp>
      <p:sp>
        <p:nvSpPr>
          <p:cNvPr id="271366" name="Rectangle 6"/>
          <p:cNvSpPr/>
          <p:nvPr/>
        </p:nvSpPr>
        <p:spPr>
          <a:xfrm>
            <a:off x="4800600" y="3933825"/>
            <a:ext cx="5038725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000" b="1" dirty="0">
                <a:latin typeface="Arial" panose="020B0604020202020204" pitchFamily="34" charset="0"/>
                <a:ea typeface="楷体_GB2312"/>
              </a:rPr>
              <a:t>凡有情趣的人，对于秋，总是一样能引起深沉、幽远、严厉、萧索的感触</a:t>
            </a:r>
          </a:p>
        </p:txBody>
      </p:sp>
      <p:sp>
        <p:nvSpPr>
          <p:cNvPr id="271367" name="Text Box 7"/>
          <p:cNvSpPr txBox="1"/>
          <p:nvPr/>
        </p:nvSpPr>
        <p:spPr>
          <a:xfrm>
            <a:off x="4079875" y="5445125"/>
            <a:ext cx="5903913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000" b="1" dirty="0">
                <a:latin typeface="楷体_GB2312"/>
                <a:ea typeface="楷体_GB2312"/>
              </a:rPr>
              <a:t>南国之秋的色味比不上北国之秋</a:t>
            </a:r>
          </a:p>
          <a:p>
            <a:r>
              <a:rPr lang="zh-CN" altLang="en-US" sz="3000" b="1" dirty="0">
                <a:latin typeface="楷体_GB2312"/>
                <a:ea typeface="楷体_GB2312"/>
              </a:rPr>
              <a:t>直抒对故都之秋的无比眷恋</a:t>
            </a:r>
          </a:p>
        </p:txBody>
      </p:sp>
      <p:sp>
        <p:nvSpPr>
          <p:cNvPr id="271368" name="Text Box 8"/>
          <p:cNvSpPr txBox="1"/>
          <p:nvPr/>
        </p:nvSpPr>
        <p:spPr>
          <a:xfrm>
            <a:off x="2855913" y="622300"/>
            <a:ext cx="1152525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楷体_GB2312"/>
              </a:rPr>
              <a:t>总写</a:t>
            </a:r>
          </a:p>
        </p:txBody>
      </p:sp>
      <p:sp>
        <p:nvSpPr>
          <p:cNvPr id="271369" name="Text Box 9"/>
          <p:cNvSpPr txBox="1"/>
          <p:nvPr/>
        </p:nvSpPr>
        <p:spPr>
          <a:xfrm>
            <a:off x="4083050" y="2205038"/>
            <a:ext cx="644525" cy="10541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000" b="1" dirty="0">
                <a:solidFill>
                  <a:schemeClr val="tx2"/>
                </a:solidFill>
                <a:latin typeface="Arial" panose="020B0604020202020204" pitchFamily="34" charset="0"/>
                <a:ea typeface="楷体_GB2312"/>
              </a:rPr>
              <a:t>记叙</a:t>
            </a:r>
          </a:p>
        </p:txBody>
      </p:sp>
      <p:sp>
        <p:nvSpPr>
          <p:cNvPr id="271370" name="Text Box 10"/>
          <p:cNvSpPr txBox="1"/>
          <p:nvPr/>
        </p:nvSpPr>
        <p:spPr>
          <a:xfrm>
            <a:off x="4075113" y="4244975"/>
            <a:ext cx="644525" cy="909638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000" b="1" dirty="0">
                <a:solidFill>
                  <a:schemeClr val="tx2"/>
                </a:solidFill>
                <a:latin typeface="Arial" panose="020B0604020202020204" pitchFamily="34" charset="0"/>
                <a:ea typeface="楷体_GB2312"/>
              </a:rPr>
              <a:t>议论</a:t>
            </a:r>
          </a:p>
        </p:txBody>
      </p:sp>
      <p:sp>
        <p:nvSpPr>
          <p:cNvPr id="271371" name="Text Box 11"/>
          <p:cNvSpPr txBox="1"/>
          <p:nvPr/>
        </p:nvSpPr>
        <p:spPr>
          <a:xfrm>
            <a:off x="2927350" y="5734050"/>
            <a:ext cx="1081088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楷体_GB2312"/>
              </a:rPr>
              <a:t>总括</a:t>
            </a:r>
          </a:p>
        </p:txBody>
      </p:sp>
      <p:sp>
        <p:nvSpPr>
          <p:cNvPr id="271372" name="AutoShape 12"/>
          <p:cNvSpPr/>
          <p:nvPr/>
        </p:nvSpPr>
        <p:spPr>
          <a:xfrm>
            <a:off x="4656138" y="1701800"/>
            <a:ext cx="142875" cy="2016125"/>
          </a:xfrm>
          <a:prstGeom prst="leftBrace">
            <a:avLst>
              <a:gd name="adj1" fmla="val 117592"/>
              <a:gd name="adj2" fmla="val 50000"/>
            </a:avLst>
          </a:prstGeom>
          <a:noFill/>
          <a:ln w="222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1373" name="AutoShape 13"/>
          <p:cNvSpPr/>
          <p:nvPr/>
        </p:nvSpPr>
        <p:spPr>
          <a:xfrm>
            <a:off x="4656138" y="4102100"/>
            <a:ext cx="144462" cy="1150938"/>
          </a:xfrm>
          <a:prstGeom prst="leftBrace">
            <a:avLst>
              <a:gd name="adj1" fmla="val 66392"/>
              <a:gd name="adj2" fmla="val 50000"/>
            </a:avLst>
          </a:prstGeom>
          <a:noFill/>
          <a:ln w="222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1374" name="AutoShape 14"/>
          <p:cNvSpPr/>
          <p:nvPr/>
        </p:nvSpPr>
        <p:spPr>
          <a:xfrm>
            <a:off x="3935413" y="550863"/>
            <a:ext cx="144462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222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1375" name="AutoShape 15"/>
          <p:cNvSpPr/>
          <p:nvPr/>
        </p:nvSpPr>
        <p:spPr>
          <a:xfrm>
            <a:off x="3935413" y="5661025"/>
            <a:ext cx="144462" cy="720725"/>
          </a:xfrm>
          <a:prstGeom prst="leftBrace">
            <a:avLst>
              <a:gd name="adj1" fmla="val 41575"/>
              <a:gd name="adj2" fmla="val 50000"/>
            </a:avLst>
          </a:prstGeom>
          <a:noFill/>
          <a:ln w="222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1376" name="AutoShape 16"/>
          <p:cNvSpPr/>
          <p:nvPr/>
        </p:nvSpPr>
        <p:spPr>
          <a:xfrm>
            <a:off x="3935413" y="2492375"/>
            <a:ext cx="144462" cy="2520950"/>
          </a:xfrm>
          <a:prstGeom prst="leftBrace">
            <a:avLst>
              <a:gd name="adj1" fmla="val 145421"/>
              <a:gd name="adj2" fmla="val 50000"/>
            </a:avLst>
          </a:prstGeom>
          <a:noFill/>
          <a:ln w="222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1377" name="Text Box 17"/>
          <p:cNvSpPr txBox="1"/>
          <p:nvPr/>
        </p:nvSpPr>
        <p:spPr>
          <a:xfrm>
            <a:off x="2855913" y="3429000"/>
            <a:ext cx="1152525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楷体_GB2312"/>
              </a:rPr>
              <a:t>分写</a:t>
            </a:r>
          </a:p>
        </p:txBody>
      </p:sp>
      <p:sp>
        <p:nvSpPr>
          <p:cNvPr id="271378" name="AutoShape 18"/>
          <p:cNvSpPr/>
          <p:nvPr/>
        </p:nvSpPr>
        <p:spPr>
          <a:xfrm>
            <a:off x="2784475" y="836613"/>
            <a:ext cx="215900" cy="5329237"/>
          </a:xfrm>
          <a:prstGeom prst="leftBrace">
            <a:avLst>
              <a:gd name="adj1" fmla="val 205698"/>
              <a:gd name="adj2" fmla="val 50000"/>
            </a:avLst>
          </a:prstGeom>
          <a:noFill/>
          <a:ln w="222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79" name="Text Box 19"/>
          <p:cNvSpPr txBox="1"/>
          <p:nvPr/>
        </p:nvSpPr>
        <p:spPr>
          <a:xfrm>
            <a:off x="2046288" y="1771650"/>
            <a:ext cx="736600" cy="3529013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思路与结构</a:t>
            </a:r>
            <a:endParaRPr lang="zh-CN" altLang="en-US" sz="36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1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1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1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1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1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1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1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1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1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1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1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1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1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1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1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1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1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1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1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1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1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1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1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8" grpId="0"/>
      <p:bldP spid="271369" grpId="0"/>
      <p:bldP spid="271370" grpId="0"/>
      <p:bldP spid="271371" grpId="0"/>
      <p:bldP spid="271372" grpId="0" bldLvl="0" animBg="1"/>
      <p:bldP spid="271373" grpId="0" bldLvl="0" animBg="1"/>
      <p:bldP spid="271374" grpId="0" bldLvl="0" animBg="1"/>
      <p:bldP spid="271375" grpId="0" bldLvl="0" animBg="1"/>
      <p:bldP spid="271376" grpId="0" bldLvl="0" animBg="1"/>
      <p:bldP spid="271377" grpId="0"/>
      <p:bldP spid="27137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/>
          <p:nvPr/>
        </p:nvSpPr>
        <p:spPr>
          <a:xfrm>
            <a:off x="5681133" y="446193"/>
            <a:ext cx="5908040" cy="4657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zh-CN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zh-CN" altLang="en-US" sz="36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Arial" panose="020B0604020202020204" pitchFamily="34" charset="0"/>
              </a:rPr>
              <a:t>任务三：</a:t>
            </a:r>
            <a:endParaRPr lang="zh-CN" altLang="en-US" sz="3600" b="1" dirty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zh-CN" altLang="en-US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Arial" panose="020B0604020202020204" pitchFamily="34" charset="0"/>
              </a:rPr>
              <a:t>《故都的秋》与老舍的《济南的秋天》对比阅读，体会本文</a:t>
            </a:r>
            <a:r>
              <a:rPr lang="en-US" altLang="zh-CN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Arial" panose="020B0604020202020204" pitchFamily="34" charset="0"/>
              </a:rPr>
              <a:t>“</a:t>
            </a:r>
            <a:r>
              <a:rPr lang="zh-CN" altLang="en-US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Arial" panose="020B0604020202020204" pitchFamily="34" charset="0"/>
              </a:rPr>
              <a:t>悲凉美</a:t>
            </a:r>
            <a:r>
              <a:rPr lang="en-US" altLang="zh-CN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Arial" panose="020B0604020202020204" pitchFamily="34" charset="0"/>
              </a:rPr>
              <a:t>”</a:t>
            </a:r>
            <a:r>
              <a:rPr lang="zh-CN" altLang="en-US" sz="44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cs typeface="Arial" panose="020B0604020202020204" pitchFamily="34" charset="0"/>
              </a:rPr>
              <a:t>的审美趣味。</a:t>
            </a:r>
          </a:p>
        </p:txBody>
      </p:sp>
      <p:pic>
        <p:nvPicPr>
          <p:cNvPr id="270339" name="Picture 3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771" y="365125"/>
            <a:ext cx="3134995" cy="5791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《济南的秋天》的风格特点</a:t>
            </a:r>
            <a:br>
              <a:rPr lang="zh-CN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zh-CN" altLang="zh-CN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（意象分析角度）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8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老舍的秋天，给人一种活泼、清新、明静、愉快、开朗的感觉。</a:t>
            </a:r>
            <a:endParaRPr lang="zh-CN" altLang="en-US" sz="4800" b="1"/>
          </a:p>
          <a:p>
            <a:r>
              <a:rPr lang="zh-CN" altLang="en-US" sz="4800" b="1"/>
              <a:t>文中</a:t>
            </a:r>
            <a:r>
              <a:rPr lang="en-US" altLang="zh-CN" sz="4800" b="1"/>
              <a:t>“</a:t>
            </a:r>
            <a:r>
              <a:rPr lang="zh-CN" altLang="en-US" sz="4800" b="1">
                <a:sym typeface="+mn-ea"/>
              </a:rPr>
              <a:t>睡着了的大城楼</a:t>
            </a:r>
            <a:r>
              <a:rPr lang="en-US" altLang="zh-CN" sz="4800" b="1"/>
              <a:t>”</a:t>
            </a:r>
            <a:r>
              <a:rPr lang="zh-CN" altLang="en-US" sz="4800" b="1"/>
              <a:t>、</a:t>
            </a:r>
            <a:r>
              <a:rPr lang="en-US" altLang="zh-CN" sz="4800" b="1"/>
              <a:t>“</a:t>
            </a:r>
            <a:r>
              <a:rPr lang="zh-CN" altLang="en-US" sz="4800" b="1">
                <a:sym typeface="+mn-ea"/>
              </a:rPr>
              <a:t>狭窄的古石路</a:t>
            </a:r>
            <a:r>
              <a:rPr lang="en-US" altLang="zh-CN" sz="4800" b="1"/>
              <a:t>”</a:t>
            </a:r>
            <a:r>
              <a:rPr lang="zh-CN" altLang="en-US" sz="4800" b="1"/>
              <a:t>，</a:t>
            </a:r>
            <a:r>
              <a:rPr lang="en-US" altLang="zh-CN" sz="4800" b="1">
                <a:sym typeface="+mn-ea"/>
              </a:rPr>
              <a:t>“</a:t>
            </a:r>
            <a:r>
              <a:rPr lang="zh-CN" altLang="en-US" sz="4800" b="1"/>
              <a:t>宽厚的石城墙</a:t>
            </a:r>
            <a:r>
              <a:rPr lang="en-US" altLang="zh-CN" sz="4800" b="1"/>
              <a:t>”</a:t>
            </a:r>
            <a:r>
              <a:rPr lang="zh-CN" altLang="en-US" sz="4800" b="1"/>
              <a:t>，</a:t>
            </a:r>
            <a:r>
              <a:rPr lang="en-US" altLang="zh-CN" sz="4800" b="1">
                <a:sym typeface="+mn-ea"/>
              </a:rPr>
              <a:t>“</a:t>
            </a:r>
            <a:r>
              <a:rPr lang="zh-CN" altLang="en-US" sz="4800" b="1"/>
              <a:t>红袍绿裤的小妞儿</a:t>
            </a:r>
            <a:r>
              <a:rPr lang="en-US" altLang="zh-CN" sz="4800" b="1"/>
              <a:t>”</a:t>
            </a:r>
            <a:r>
              <a:rPr lang="zh-CN" altLang="en-US" sz="4800" b="1"/>
              <a:t>等景物描写，都具有浓郁的市井情怀。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《故都的秋》风格特点</a:t>
            </a:r>
            <a:b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zh-CN" altLang="zh-CN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（意象分析角度）</a:t>
            </a:r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4700" y="1595967"/>
            <a:ext cx="10399607" cy="4526280"/>
          </a:xfrm>
        </p:spPr>
        <p:txBody>
          <a:bodyPr/>
          <a:lstStyle/>
          <a:p>
            <a:r>
              <a:rPr lang="zh-CN" altLang="en-US" sz="3735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郁达夫不一样，把“ 悲凉”当作美。</a:t>
            </a:r>
            <a:endParaRPr lang="zh-CN" altLang="en-US" sz="3735" b="1"/>
          </a:p>
          <a:p>
            <a:r>
              <a:rPr lang="zh-CN" altLang="en-US" sz="3735" b="1">
                <a:sym typeface="+mn-ea"/>
              </a:rPr>
              <a:t>作者所牵挂的</a:t>
            </a:r>
            <a:r>
              <a:rPr lang="en-US" altLang="zh-CN" sz="3735" b="1">
                <a:sym typeface="+mn-ea"/>
              </a:rPr>
              <a:t>“</a:t>
            </a:r>
            <a:r>
              <a:rPr lang="zh-CN" altLang="en-US" sz="3735" b="1"/>
              <a:t>钓鱼台的柳影，西山的虫唱，玉泉的夜月，潭柘寺的钟声”等事物，没有大城市的商业繁华</a:t>
            </a:r>
            <a:r>
              <a:rPr lang="zh-CN" altLang="en-US" sz="3735" b="1">
                <a:sym typeface="+mn-ea"/>
              </a:rPr>
              <a:t>，郁达夫所营造的故都之美在于超越了大都市的喧嚣，更具乡野的宁静和自然的境界。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《济南的秋天》的风格特点</a:t>
            </a:r>
            <a:br>
              <a:rPr lang="zh-CN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</a:br>
            <a:r>
              <a:rPr lang="zh-CN" altLang="zh-CN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色彩分析角度</a:t>
            </a:r>
            <a:endParaRPr lang="zh-CN" altLang="zh-CN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735" b="1"/>
              <a:t>老舍在《 济南的秋天》的第一段，已经亮出了红袄绿裤，再写到济南的秋水“ 那份儿绿色”，“ 终年在那儿吻着水皮，做着绿色的香梦。淘气的鸭子，用黄金的脚掌碰它们一两下。浣女的影儿，吻它们的绿叶一两下。”同样是写北方的大都市，老舍对于色彩的欣赏显然偏重于鲜艳。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8640" y="395712"/>
            <a:ext cx="10972800" cy="1143000"/>
          </a:xfrm>
        </p:spPr>
        <p:txBody>
          <a:bodyPr/>
          <a:lstStyle/>
          <a:p>
            <a:r>
              <a:rPr lang="zh-CN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/>
            </a:r>
            <a:br>
              <a:rPr lang="zh-CN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</a:br>
            <a:r>
              <a:rPr lang="zh-CN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《故都的秋》的风格特点</a:t>
            </a:r>
            <a:r>
              <a:rPr lang="zh-CN" altLang="zh-CN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  <a:t/>
            </a:r>
            <a:br>
              <a:rPr lang="zh-CN" altLang="zh-CN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+mn-ea"/>
              </a:rPr>
            </a:br>
            <a:r>
              <a:rPr lang="zh-CN" altLang="zh-CN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色彩分析角度</a:t>
            </a: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8780" y="1600200"/>
            <a:ext cx="11535833" cy="4526280"/>
          </a:xfrm>
        </p:spPr>
        <p:txBody>
          <a:bodyPr/>
          <a:lstStyle/>
          <a:p>
            <a:r>
              <a:rPr lang="zh-CN" altLang="en-US" sz="3735" b="1"/>
              <a:t>郁达夫恰恰相反，是逃避鲜艳的：</a:t>
            </a:r>
            <a:r>
              <a:rPr lang="en-US" altLang="zh-CN" sz="3735" b="1"/>
              <a:t>“</a:t>
            </a:r>
            <a:r>
              <a:rPr lang="zh-CN" altLang="en-US" sz="3735" b="1"/>
              <a:t>牵牛花，以蓝色或者白色者为佳，紫黑色次之，淡红色最下</a:t>
            </a:r>
            <a:r>
              <a:rPr lang="en-US" altLang="zh-CN" sz="3735" b="1"/>
              <a:t>”</a:t>
            </a:r>
            <a:r>
              <a:rPr lang="zh-CN" altLang="en-US" sz="3735" b="1"/>
              <a:t>，显然是在追求色彩的“ 淡”。因为“ 淡”而“ 雅”，其中蕴含着一种趣味，这种“ 淡雅”，是超越了日常的世俗的趣味的。同时，</a:t>
            </a:r>
            <a:r>
              <a:rPr lang="zh-CN" altLang="en-US" sz="3735" b="1">
                <a:sym typeface="+mn-ea"/>
              </a:rPr>
              <a:t>这种冷色调透露了作家内心的孤独、冷清与淡淡的悲凉。</a:t>
            </a:r>
            <a:endParaRPr lang="zh-CN" altLang="en-US" sz="3735" b="1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LIDE_ITEM_CNT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13"/>
  <p:tag name="KSO_WM_UNIT_TYPE" val="n_h_f"/>
  <p:tag name="KSO_WM_UNIT_INDEX" val="1_1_1"/>
  <p:tag name="KSO_WM_UNIT_ID" val="diagram160013_3*n_h_f*1_1_1"/>
  <p:tag name="KSO_WM_UNIT_CLEAR" val="1"/>
  <p:tag name="KSO_WM_UNIT_LAYERLEVEL" val="1_1_1"/>
  <p:tag name="KSO_WM_UNIT_VALUE" val="63"/>
  <p:tag name="KSO_WM_UNIT_HIGHLIGHT" val="0"/>
  <p:tag name="KSO_WM_UNIT_COMPATIBLE" val="0"/>
  <p:tag name="KSO_WM_DIAGRAM_GROUP_CODE" val="n1-1"/>
  <p:tag name="KSO_WM_UNIT_PRESET_TEXT" val="LOREM IPSUM"/>
  <p:tag name="KSO_WM_UNIT_LINE_FORE_SCHEMECOLOR_INDEX" val="5"/>
  <p:tag name="KSO_WM_UNIT_LINE_FILL_TYPE" val="2"/>
  <p:tag name="KSO_WM_UNIT_TEXT_FILL_FORE_SCHEMECOLOR_INDEX" val="5"/>
  <p:tag name="KSO_WM_UNIT_TEXT_FILL_TYPE" val="1"/>
  <p:tag name="KSO_WM_UNIT_USESOURCEFORMAT_APPLY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013_3*i*1"/>
  <p:tag name="KSO_WM_TEMPLATE_CATEGORY" val="diagram"/>
  <p:tag name="KSO_WM_TEMPLATE_INDEX" val="160013"/>
  <p:tag name="KSO_WM_UNIT_INDEX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013_3*i*8"/>
  <p:tag name="KSO_WM_TEMPLATE_CATEGORY" val="diagram"/>
  <p:tag name="KSO_WM_TEMPLATE_INDEX" val="160013"/>
  <p:tag name="KSO_WM_UNIT_INDEX" val="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013_3*i*15"/>
  <p:tag name="KSO_WM_TEMPLATE_CATEGORY" val="diagram"/>
  <p:tag name="KSO_WM_TEMPLATE_INDEX" val="160013"/>
  <p:tag name="KSO_WM_UNIT_INDEX" val="15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13"/>
  <p:tag name="KSO_WM_UNIT_TYPE" val="n_h_f"/>
  <p:tag name="KSO_WM_UNIT_INDEX" val="1_2_1"/>
  <p:tag name="KSO_WM_UNIT_ID" val="diagram160013_3*n_h_f*1_2_1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n1-1"/>
  <p:tag name="KSO_WM_UNIT_PRESET_TEXT" val="LOREM"/>
  <p:tag name="KSO_WM_UNIT_SHADOW_SCHEMECOLOR_INDEX" val="13"/>
  <p:tag name="KSO_WM_UNIT_TEXT_FILL_FORE_SCHEMECOLOR_INDEX" val="5"/>
  <p:tag name="KSO_WM_UNIT_TEXT_FILL_TYPE" val="1"/>
  <p:tag name="KSO_WM_UNIT_USESOURCEFORMAT_APPLY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13"/>
  <p:tag name="KSO_WM_UNIT_TYPE" val="n_i"/>
  <p:tag name="KSO_WM_UNIT_INDEX" val="1_5"/>
  <p:tag name="KSO_WM_UNIT_ID" val="diagram160013_3*n_i*1_5"/>
  <p:tag name="KSO_WM_UNIT_CLEAR" val="1"/>
  <p:tag name="KSO_WM_UNIT_LAYERLEVEL" val="1_1"/>
  <p:tag name="KSO_WM_DIAGRAM_GROUP_CODE" val="n1-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13"/>
  <p:tag name="KSO_WM_UNIT_TYPE" val="n_i"/>
  <p:tag name="KSO_WM_UNIT_INDEX" val="1_6"/>
  <p:tag name="KSO_WM_UNIT_ID" val="diagram160013_3*n_i*1_6"/>
  <p:tag name="KSO_WM_UNIT_CLEAR" val="1"/>
  <p:tag name="KSO_WM_UNIT_LAYERLEVEL" val="1_1"/>
  <p:tag name="KSO_WM_DIAGRAM_GROUP_CODE" val="n1-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13"/>
  <p:tag name="KSO_WM_UNIT_TYPE" val="n_h_f"/>
  <p:tag name="KSO_WM_UNIT_INDEX" val="1_2_2"/>
  <p:tag name="KSO_WM_UNIT_ID" val="diagram160013_3*n_h_f*1_2_2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n1-1"/>
  <p:tag name="KSO_WM_UNIT_PRESET_TEXT" val="LOREM"/>
  <p:tag name="KSO_WM_UNIT_SHADOW_SCHEMECOLOR_INDEX" val="13"/>
  <p:tag name="KSO_WM_UNIT_TEXT_FILL_FORE_SCHEMECOLOR_INDEX" val="5"/>
  <p:tag name="KSO_WM_UNIT_TEXT_FILL_TYPE" val="1"/>
  <p:tag name="KSO_WM_UNIT_USESOURCEFORMAT_APPLY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13"/>
  <p:tag name="KSO_WM_UNIT_TYPE" val="n_i"/>
  <p:tag name="KSO_WM_UNIT_INDEX" val="1_3"/>
  <p:tag name="KSO_WM_UNIT_ID" val="diagram160013_3*n_i*1_3"/>
  <p:tag name="KSO_WM_UNIT_CLEAR" val="1"/>
  <p:tag name="KSO_WM_UNIT_LAYERLEVEL" val="1_1"/>
  <p:tag name="KSO_WM_DIAGRAM_GROUP_CODE" val="n1-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13"/>
  <p:tag name="KSO_WM_UNIT_TYPE" val="n_i"/>
  <p:tag name="KSO_WM_UNIT_INDEX" val="1_4"/>
  <p:tag name="KSO_WM_UNIT_ID" val="diagram160013_3*n_i*1_4"/>
  <p:tag name="KSO_WM_UNIT_CLEAR" val="1"/>
  <p:tag name="KSO_WM_UNIT_LAYERLEVEL" val="1_1"/>
  <p:tag name="KSO_WM_DIAGRAM_GROUP_CODE" val="n1-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13"/>
  <p:tag name="KSO_WM_UNIT_TYPE" val="n_h_f"/>
  <p:tag name="KSO_WM_UNIT_INDEX" val="1_2_3"/>
  <p:tag name="KSO_WM_UNIT_ID" val="diagram160013_3*n_h_f*1_2_3"/>
  <p:tag name="KSO_WM_UNIT_CLEAR" val="1"/>
  <p:tag name="KSO_WM_UNIT_LAYERLEVEL" val="1_1_1"/>
  <p:tag name="KSO_WM_UNIT_VALUE" val="4"/>
  <p:tag name="KSO_WM_UNIT_HIGHLIGHT" val="0"/>
  <p:tag name="KSO_WM_UNIT_COMPATIBLE" val="0"/>
  <p:tag name="KSO_WM_DIAGRAM_GROUP_CODE" val="n1-1"/>
  <p:tag name="KSO_WM_UNIT_PRESET_TEXT" val="LOREM"/>
  <p:tag name="KSO_WM_UNIT_SHADOW_SCHEMECOLOR_INDEX" val="13"/>
  <p:tag name="KSO_WM_UNIT_TEXT_FILL_FORE_SCHEMECOLOR_INDEX" val="5"/>
  <p:tag name="KSO_WM_UNIT_TEXT_FILL_TYPE" val="1"/>
  <p:tag name="KSO_WM_UNIT_USESOURCEFORMAT_APPLY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13"/>
  <p:tag name="KSO_WM_UNIT_TYPE" val="n_i"/>
  <p:tag name="KSO_WM_UNIT_INDEX" val="1_1"/>
  <p:tag name="KSO_WM_UNIT_ID" val="diagram160013_3*n_i*1_1"/>
  <p:tag name="KSO_WM_UNIT_CLEAR" val="1"/>
  <p:tag name="KSO_WM_UNIT_LAYERLEVEL" val="1_1"/>
  <p:tag name="KSO_WM_DIAGRAM_GROUP_CODE" val="n1-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13"/>
  <p:tag name="KSO_WM_UNIT_TYPE" val="n_i"/>
  <p:tag name="KSO_WM_UNIT_INDEX" val="1_2"/>
  <p:tag name="KSO_WM_UNIT_ID" val="diagram160013_3*n_i*1_2"/>
  <p:tag name="KSO_WM_UNIT_CLEAR" val="1"/>
  <p:tag name="KSO_WM_UNIT_LAYERLEVEL" val="1_1"/>
  <p:tag name="KSO_WM_DIAGRAM_GROUP_CODE" val="n1-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1020</Words>
  <Application>Microsoft Office PowerPoint</Application>
  <PresentationFormat>宽屏</PresentationFormat>
  <Paragraphs>54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汉仪旗黑-85S</vt:lpstr>
      <vt:lpstr>华文隶书</vt:lpstr>
      <vt:lpstr>楷体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1_Office 主题​​</vt:lpstr>
      <vt:lpstr>2_默认设计模板</vt:lpstr>
      <vt:lpstr>1_默认设计模板</vt:lpstr>
      <vt:lpstr>《故都的秋》之“悲凉之美”赏析</vt:lpstr>
      <vt:lpstr>PowerPoint 演示文稿</vt:lpstr>
      <vt:lpstr>PowerPoint 演示文稿</vt:lpstr>
      <vt:lpstr>PowerPoint 演示文稿</vt:lpstr>
      <vt:lpstr>PowerPoint 演示文稿</vt:lpstr>
      <vt:lpstr>《济南的秋天》的风格特点 （意象分析角度）</vt:lpstr>
      <vt:lpstr>《故都的秋》风格特点 （意象分析角度）</vt:lpstr>
      <vt:lpstr>《济南的秋天》的风格特点 色彩分析角度</vt:lpstr>
      <vt:lpstr> 《故都的秋》的风格特点 色彩分析角度 </vt:lpstr>
      <vt:lpstr>“冷清”“破败”的审美趋向</vt:lpstr>
      <vt:lpstr>生命衰亡的别样感悟</vt:lpstr>
      <vt:lpstr>“悲凉美”的原因分析 </vt:lpstr>
      <vt:lpstr>“悲凉美”的原因分析</vt:lpstr>
      <vt:lpstr>小结：“悲凉美”是一种雅趣 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22</cp:revision>
  <dcterms:created xsi:type="dcterms:W3CDTF">2020-02-01T11:21:00Z</dcterms:created>
  <dcterms:modified xsi:type="dcterms:W3CDTF">2020-02-15T15:55:24Z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