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4" r:id="rId2"/>
    <p:sldId id="293" r:id="rId3"/>
    <p:sldId id="294" r:id="rId4"/>
    <p:sldId id="295" r:id="rId5"/>
    <p:sldId id="298" r:id="rId6"/>
    <p:sldId id="296" r:id="rId7"/>
    <p:sldId id="275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312" y="42"/>
      </p:cViewPr>
      <p:guideLst>
        <p:guide orient="horz" pos="212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C9C0-B49A-4A86-876C-F5DA9F4DC03D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F43E4-DBD4-43FD-B0C5-99B53337B7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22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158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96686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768350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4AB33-8482-44D4-A25D-18D92C478B3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7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7536" y="6400800"/>
            <a:ext cx="4267200" cy="283800"/>
          </a:xfrm>
        </p:spPr>
        <p:txBody>
          <a:bodyPr/>
          <a:lstStyle/>
          <a:p>
            <a:fld id="{17D8EC45-DB38-44E3-AE20-56286E95035A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107936" y="6400800"/>
            <a:ext cx="49784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43248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3143248"/>
            <a:ext cx="103632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1643061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714733" y="1053546"/>
            <a:ext cx="7872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33" y="228600"/>
            <a:ext cx="7867669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33" y="1142984"/>
            <a:ext cx="7867667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142984"/>
            <a:ext cx="3009877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85344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35403" y="1143000"/>
            <a:ext cx="9630997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49600" y="5410200"/>
            <a:ext cx="7543851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12192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17D8EC45-DB38-44E3-AE20-56286E95035A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-84667" y="-1143000"/>
            <a:ext cx="12192000" cy="9144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921760" y="2268220"/>
            <a:ext cx="7991687" cy="1294553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《拿来主义》的论证方法</a:t>
            </a:r>
          </a:p>
        </p:txBody>
      </p:sp>
      <p:sp>
        <p:nvSpPr>
          <p:cNvPr id="10" name="矩形 9"/>
          <p:cNvSpPr/>
          <p:nvPr/>
        </p:nvSpPr>
        <p:spPr>
          <a:xfrm>
            <a:off x="6482927" y="5319889"/>
            <a:ext cx="4802293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5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60" y="979887"/>
            <a:ext cx="5458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5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高一语文</a:t>
            </a:r>
            <a:r>
              <a:rPr lang="zh-CN" altLang="en-US" sz="32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2300" y="5433907"/>
            <a:ext cx="6726767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5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华师一附中朝阳</a:t>
            </a:r>
            <a:r>
              <a:rPr lang="zh-CN" altLang="en-US" sz="2665" b="1" spc="226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学校 郑</a:t>
            </a:r>
            <a:r>
              <a:rPr lang="zh-CN" altLang="en-US" sz="2665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晓清</a:t>
            </a:r>
            <a:endParaRPr lang="zh-CN" altLang="en-US" sz="2665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/>
          <p:nvPr/>
        </p:nvSpPr>
        <p:spPr>
          <a:xfrm>
            <a:off x="183515" y="1101302"/>
            <a:ext cx="11135360" cy="5836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altLang="zh-CN" sz="4800" b="1" dirty="0">
              <a:latin typeface="Times New Roman" panose="02020603050405020304" pitchFamily="2" charset="0"/>
              <a:ea typeface="楷体_GB2312" pitchFamily="1" charset="-122"/>
            </a:endParaRPr>
          </a:p>
          <a:p>
            <a:endParaRPr lang="en-US" altLang="zh-CN" sz="4800" b="1" dirty="0">
              <a:latin typeface="Times New Roman" panose="02020603050405020304" pitchFamily="2" charset="0"/>
              <a:ea typeface="楷体_GB2312" pitchFamily="1" charset="-122"/>
            </a:endParaRPr>
          </a:p>
          <a:p>
            <a:r>
              <a:rPr lang="zh-CN" altLang="en-US" sz="426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rPr>
              <a:t>举例论证</a:t>
            </a:r>
            <a:r>
              <a:rPr lang="zh-CN" altLang="en-US" sz="3200" dirty="0">
                <a:solidFill>
                  <a:srgbClr val="9933FF"/>
                </a:solidFill>
                <a:latin typeface="黑体" panose="02010609060101010101" charset="-122"/>
                <a:ea typeface="黑体" panose="02010609060101010101" charset="-122"/>
              </a:rPr>
              <a:t>——列举确凿、充分，有代表性的</a:t>
            </a:r>
            <a:r>
              <a:rPr lang="zh-CN" altLang="en-US" sz="3200" dirty="0">
                <a:solidFill>
                  <a:srgbClr val="9933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事例证明论点</a:t>
            </a:r>
            <a:r>
              <a:rPr lang="zh-CN" altLang="en-US" sz="3200" dirty="0">
                <a:solidFill>
                  <a:srgbClr val="9933FF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665" dirty="0">
                <a:solidFill>
                  <a:srgbClr val="9933FF"/>
                </a:solidFill>
                <a:latin typeface="黑体" panose="02010609060101010101" charset="-122"/>
                <a:ea typeface="黑体" panose="02010609060101010101" charset="-122"/>
              </a:rPr>
              <a:t>                  </a:t>
            </a:r>
            <a:endParaRPr lang="zh-CN" altLang="en-US" sz="4265" dirty="0">
              <a:solidFill>
                <a:srgbClr val="9933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426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rPr>
              <a:t>类比论证</a:t>
            </a:r>
            <a:r>
              <a:rPr lang="zh-CN" altLang="en-US" sz="3200" dirty="0">
                <a:solidFill>
                  <a:srgbClr val="9933FF"/>
                </a:solidFill>
                <a:latin typeface="黑体" panose="02010609060101010101" charset="-122"/>
                <a:ea typeface="黑体" panose="02010609060101010101" charset="-122"/>
              </a:rPr>
              <a:t>——用同类事物相比较</a:t>
            </a:r>
          </a:p>
          <a:p>
            <a:pPr algn="l">
              <a:buClrTx/>
              <a:buSzTx/>
              <a:buFontTx/>
            </a:pPr>
            <a:r>
              <a:rPr lang="zh-CN" altLang="en-US" sz="426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rPr>
              <a:t>因果论证</a:t>
            </a:r>
            <a:r>
              <a:rPr lang="zh-CN" altLang="en-US" sz="3200" dirty="0">
                <a:solidFill>
                  <a:srgbClr val="9933FF"/>
                </a:solidFill>
                <a:latin typeface="黑体" panose="02010609060101010101" charset="-122"/>
                <a:ea typeface="黑体" panose="02010609060101010101" charset="-122"/>
              </a:rPr>
              <a:t>——通过分析事理，揭示论点和论据之间的因</a:t>
            </a:r>
            <a:r>
              <a:rPr lang="zh-CN" altLang="en-US" sz="3200" dirty="0">
                <a:solidFill>
                  <a:srgbClr val="9933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果关系来证明论点</a:t>
            </a:r>
          </a:p>
          <a:p>
            <a:pPr algn="l">
              <a:buClrTx/>
              <a:buSzTx/>
              <a:buFontTx/>
            </a:pPr>
            <a:r>
              <a:rPr lang="zh-CN" altLang="en-US" sz="426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sym typeface="+mn-ea"/>
              </a:rPr>
              <a:t>比喻论证</a:t>
            </a:r>
            <a:r>
              <a:rPr lang="zh-CN" altLang="en-US" sz="3200" dirty="0">
                <a:solidFill>
                  <a:srgbClr val="9933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——用有相似点的事物打比方</a:t>
            </a:r>
            <a:endParaRPr lang="zh-CN" altLang="en-US" sz="3200" dirty="0">
              <a:solidFill>
                <a:srgbClr val="9933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426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sym typeface="+mn-ea"/>
              </a:rPr>
              <a:t>对比论证</a:t>
            </a:r>
            <a:r>
              <a:rPr lang="zh-CN" altLang="en-US" sz="3200" dirty="0">
                <a:solidFill>
                  <a:srgbClr val="9933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——用性质相反的事物作比较</a:t>
            </a:r>
            <a:endParaRPr lang="zh-CN" altLang="en-US" sz="4265" dirty="0">
              <a:solidFill>
                <a:srgbClr val="9933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buClrTx/>
              <a:buSzTx/>
              <a:buFontTx/>
            </a:pPr>
            <a:endParaRPr lang="zh-CN" altLang="en-US" sz="3200" dirty="0">
              <a:solidFill>
                <a:srgbClr val="99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651" name="Text Box 3"/>
          <p:cNvSpPr txBox="1"/>
          <p:nvPr/>
        </p:nvSpPr>
        <p:spPr>
          <a:xfrm>
            <a:off x="293158" y="1101302"/>
            <a:ext cx="91567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《拿来主义》的论证方法</a:t>
            </a:r>
          </a:p>
        </p:txBody>
      </p:sp>
      <p:pic>
        <p:nvPicPr>
          <p:cNvPr id="2" name="图片 1" descr="0eb30f2442a7d933cf47059ba34bd11372f0016e[1]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652722" y="264583"/>
            <a:ext cx="3403600" cy="250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38125" y="823595"/>
          <a:ext cx="11372850" cy="4761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9625"/>
                <a:gridCol w="4958715"/>
                <a:gridCol w="3064510"/>
              </a:tblGrid>
              <a:tr h="5003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论证方法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举例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分析</a:t>
                      </a:r>
                    </a:p>
                  </a:txBody>
                  <a:tcPr marL="121920" marR="121920" marT="60960" marB="60960"/>
                </a:tc>
              </a:tr>
              <a:tr h="9899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举例论证（第1段）</a:t>
                      </a:r>
                      <a:endParaRPr lang="zh-CN" alt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665">
                          <a:ea typeface="楷体" panose="02010609060101010101" charset="-122"/>
                          <a:sym typeface="+mn-ea"/>
                        </a:rPr>
                        <a:t>送一批古董到巴黎去展览，送梅兰芳博士去苏联等。</a:t>
                      </a:r>
                      <a:endParaRPr lang="zh-CN" altLang="en-US" sz="2665">
                        <a:ea typeface="楷体" panose="02010609060101010101" charset="-122"/>
                        <a:sym typeface="+mn-ea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/>
                        <a:t>有代表性的事实，增强文章的说服力</a:t>
                      </a:r>
                    </a:p>
                  </a:txBody>
                  <a:tcPr marL="121920" marR="121920" marT="60960" marB="60960"/>
                </a:tc>
              </a:tr>
              <a:tr h="18503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/>
                    </a:p>
                    <a:p>
                      <a:pPr algn="ctr">
                        <a:buNone/>
                      </a:pPr>
                      <a:endParaRPr lang="zh-CN" altLang="en-US" sz="2400"/>
                    </a:p>
                    <a:p>
                      <a:pPr algn="ctr">
                        <a:buNone/>
                      </a:pPr>
                      <a:r>
                        <a:rPr lang="zh-CN" altLang="en-US" sz="2400"/>
                        <a:t>类比论证（第3段）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665">
                          <a:ea typeface="楷体" panose="02010609060101010101" charset="-122"/>
                          <a:sym typeface="+mn-ea"/>
                        </a:rPr>
                        <a:t>尼采自诩为太阳而发疯与中国某些人自大的危害是一样可怕的。送去主义者的言论与尼采自诩太阳在本质上是相似的。</a:t>
                      </a:r>
                      <a:endParaRPr lang="zh-CN" altLang="en-US" sz="2665">
                        <a:ea typeface="楷体" panose="02010609060101010101" charset="-122"/>
                        <a:sym typeface="+mn-ea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/>
                    </a:p>
                    <a:p>
                      <a:pPr>
                        <a:buNone/>
                      </a:pPr>
                      <a:r>
                        <a:rPr lang="zh-CN" altLang="en-US" sz="2000"/>
                        <a:t>同类事物相比较，使说理更加形象生动</a:t>
                      </a:r>
                    </a:p>
                  </a:txBody>
                  <a:tcPr marL="121920" marR="121920" marT="60960" marB="60960"/>
                </a:tc>
              </a:tr>
              <a:tr h="14204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因果论证（第</a:t>
                      </a:r>
                      <a:r>
                        <a:rPr lang="en-US" altLang="zh-CN" sz="2400">
                          <a:sym typeface="+mn-ea"/>
                        </a:rPr>
                        <a:t>1-7</a:t>
                      </a:r>
                      <a:r>
                        <a:rPr lang="zh-CN" altLang="en-US" sz="2400">
                          <a:sym typeface="+mn-ea"/>
                        </a:rPr>
                        <a:t>段）</a:t>
                      </a:r>
                      <a:endParaRPr lang="zh-CN" alt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665" b="1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ea typeface="楷体" panose="02010609060101010101" charset="-122"/>
                          <a:sym typeface="+mn-ea"/>
                        </a:rPr>
                        <a:t>因为</a:t>
                      </a:r>
                      <a:r>
                        <a:rPr lang="zh-CN" sz="2665" b="1">
                          <a:solidFill>
                            <a:srgbClr val="FF0000"/>
                          </a:solidFill>
                          <a:ea typeface="楷体" panose="02010609060101010101" charset="-122"/>
                          <a:sym typeface="+mn-ea"/>
                        </a:rPr>
                        <a:t>这些方法</a:t>
                      </a:r>
                      <a:r>
                        <a:rPr lang="zh-CN" sz="2665">
                          <a:ea typeface="楷体" panose="02010609060101010101" charset="-122"/>
                          <a:sym typeface="+mn-ea"/>
                        </a:rPr>
                        <a:t>都不足取，</a:t>
                      </a:r>
                      <a:r>
                        <a:rPr lang="zh-CN" sz="2665" b="1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ea typeface="楷体" panose="02010609060101010101" charset="-122"/>
                          <a:sym typeface="+mn-ea"/>
                        </a:rPr>
                        <a:t>所以</a:t>
                      </a:r>
                      <a:r>
                        <a:rPr lang="zh-CN" sz="2665">
                          <a:ea typeface="楷体" panose="02010609060101010101" charset="-122"/>
                          <a:sym typeface="+mn-ea"/>
                        </a:rPr>
                        <a:t>要实行拿来主义</a:t>
                      </a:r>
                      <a:endParaRPr lang="zh-CN" altLang="en-US" sz="2665" b="0">
                        <a:ea typeface="楷体" panose="0201060906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665" b="0">
                        <a:ea typeface="楷体" panose="02010609060101010101" charset="-122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/>
                    </a:p>
                    <a:p>
                      <a:pPr>
                        <a:buNone/>
                      </a:pPr>
                      <a:r>
                        <a:rPr lang="zh-CN" altLang="en-US" sz="2000"/>
                        <a:t>由因到果，有理有据</a:t>
                      </a:r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sp>
        <p:nvSpPr>
          <p:cNvPr id="29707" name="Text Box 11"/>
          <p:cNvSpPr txBox="1"/>
          <p:nvPr/>
        </p:nvSpPr>
        <p:spPr>
          <a:xfrm>
            <a:off x="212" y="225213"/>
            <a:ext cx="5304367" cy="583565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dirty="0">
                <a:latin typeface="华文行楷" pitchFamily="2" charset="-122"/>
                <a:ea typeface="华文行楷" pitchFamily="2" charset="-122"/>
              </a:rPr>
              <a:t>第</a:t>
            </a:r>
            <a:r>
              <a:rPr lang="en-US" altLang="zh-CN" sz="3200" dirty="0">
                <a:latin typeface="华文行楷" pitchFamily="2" charset="-122"/>
                <a:ea typeface="华文行楷" pitchFamily="2" charset="-122"/>
              </a:rPr>
              <a:t>1</a:t>
            </a:r>
            <a:r>
              <a:rPr lang="zh-CN" altLang="en-US" sz="3200" dirty="0">
                <a:latin typeface="华文行楷" pitchFamily="2" charset="-122"/>
                <a:ea typeface="华文行楷" pitchFamily="2" charset="-122"/>
              </a:rPr>
              <a:t>－</a:t>
            </a:r>
            <a:r>
              <a:rPr lang="en-US" altLang="zh-CN" sz="3200" dirty="0">
                <a:latin typeface="华文行楷" pitchFamily="2" charset="-122"/>
                <a:ea typeface="华文行楷" pitchFamily="2" charset="-122"/>
              </a:rPr>
              <a:t>7</a:t>
            </a:r>
            <a:r>
              <a:rPr lang="zh-CN" altLang="en-US" sz="3200" dirty="0">
                <a:latin typeface="华文行楷" pitchFamily="2" charset="-122"/>
                <a:ea typeface="华文行楷" pitchFamily="2" charset="-122"/>
              </a:rPr>
              <a:t>段的论证方法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5185" y="4776470"/>
            <a:ext cx="6301740" cy="2205990"/>
          </a:xfrm>
          <a:prstGeom prst="rect">
            <a:avLst/>
          </a:prstGeom>
        </p:spPr>
      </p:pic>
      <p:sp>
        <p:nvSpPr>
          <p:cNvPr id="6" name="下箭头 5"/>
          <p:cNvSpPr/>
          <p:nvPr/>
        </p:nvSpPr>
        <p:spPr>
          <a:xfrm rot="3900000">
            <a:off x="3629660" y="4204335"/>
            <a:ext cx="350520" cy="1349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4" name="直接连接符 3"/>
          <p:cNvCxnSpPr/>
          <p:nvPr/>
        </p:nvCxnSpPr>
        <p:spPr>
          <a:xfrm>
            <a:off x="351790" y="5714365"/>
            <a:ext cx="751205" cy="95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51790" y="6186170"/>
            <a:ext cx="751205" cy="95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51790" y="6658610"/>
            <a:ext cx="751205" cy="95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0" y="577850"/>
          <a:ext cx="12001500" cy="6269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315"/>
                <a:gridCol w="8933180"/>
                <a:gridCol w="1310005"/>
              </a:tblGrid>
              <a:tr h="4432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/>
                        <a:t>论证方法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/>
                        <a:t>举例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/>
                        <a:t>分析</a:t>
                      </a:r>
                      <a:endParaRPr lang="zh-CN" altLang="en-US" sz="2000">
                        <a:sym typeface="+mn-ea"/>
                      </a:endParaRPr>
                    </a:p>
                  </a:txBody>
                  <a:tcPr marL="121920" marR="121920" marT="60960" marB="60960"/>
                </a:tc>
              </a:tr>
              <a:tr h="5826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 sz="24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 sz="2400" b="1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B6E38"/>
                            </a:gs>
                          </a:gsLst>
                          <a:lin scaled="0"/>
                        </a:gradFill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sym typeface="+mn-ea"/>
                        </a:rPr>
                        <a:t>比喻论证</a:t>
                      </a:r>
                      <a:endParaRPr lang="zh-CN" altLang="en-US" sz="24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 sz="2400"/>
                    </a:p>
                    <a:p>
                      <a:pPr algn="ctr">
                        <a:buNone/>
                      </a:pPr>
                      <a:endParaRPr lang="zh-CN" altLang="en-US" sz="2400"/>
                    </a:p>
                    <a:p>
                      <a:pPr algn="ctr">
                        <a:buNone/>
                      </a:pPr>
                      <a:endParaRPr lang="zh-CN" altLang="en-US" sz="2400"/>
                    </a:p>
                    <a:p>
                      <a:pPr algn="ctr">
                        <a:buNone/>
                      </a:pPr>
                      <a:endParaRPr lang="zh-CN" altLang="en-US" sz="2400"/>
                    </a:p>
                    <a:p>
                      <a:pPr algn="ctr">
                        <a:buNone/>
                      </a:pPr>
                      <a:endParaRPr lang="zh-CN" altLang="en-US" sz="2400" b="1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</a:rPr>
                        <a:t>对比论证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ea typeface="楷体" panose="02010609060101010101" charset="-122"/>
                          <a:sym typeface="+mn-ea"/>
                        </a:rPr>
                        <a:t> </a:t>
                      </a:r>
                      <a:r>
                        <a:rPr lang="en-US" altLang="zh-CN" sz="2400">
                          <a:ea typeface="楷体" panose="02010609060101010101" charset="-122"/>
                          <a:sym typeface="+mn-ea"/>
                        </a:rPr>
                        <a:t>           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ea typeface="楷体" panose="02010609060101010101" charset="-122"/>
                          <a:sym typeface="+mn-ea"/>
                        </a:rPr>
                        <a:t>  </a:t>
                      </a:r>
                      <a:endParaRPr lang="zh-CN" altLang="en-US" sz="2400">
                        <a:ea typeface="楷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2400">
                        <a:ea typeface="楷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ea typeface="楷体" panose="02010609060101010101" charset="-122"/>
                          <a:sym typeface="+mn-ea"/>
                        </a:rPr>
                        <a:t>      </a:t>
                      </a: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ea typeface="楷体" panose="02010609060101010101" charset="-122"/>
                          <a:sym typeface="+mn-ea"/>
                        </a:rPr>
                        <a:t>     </a:t>
                      </a: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ea typeface="楷体" panose="02010609060101010101" charset="-122"/>
                          <a:sym typeface="+mn-ea"/>
                        </a:rPr>
                        <a:t>   </a:t>
                      </a:r>
                    </a:p>
                    <a:p>
                      <a:pPr>
                        <a:buNone/>
                      </a:pPr>
                      <a:endParaRPr lang="zh-CN" altLang="en-US" sz="2400">
                        <a:ea typeface="楷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2400">
                        <a:ea typeface="楷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2400">
                        <a:ea typeface="楷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ea typeface="楷体" panose="02010609060101010101" charset="-122"/>
                          <a:sym typeface="+mn-ea"/>
                        </a:rPr>
                        <a:t>   </a:t>
                      </a: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ea typeface="楷体" panose="02010609060101010101" charset="-122"/>
                          <a:sym typeface="+mn-ea"/>
                        </a:rPr>
                        <a:t>               </a:t>
                      </a: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ea typeface="楷体" panose="02010609060101010101" charset="-122"/>
                          <a:sym typeface="+mn-ea"/>
                        </a:rPr>
                        <a:t>      </a:t>
                      </a: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ea typeface="楷体" panose="02010609060101010101" charset="-122"/>
                          <a:sym typeface="+mn-ea"/>
                        </a:rPr>
                        <a:t>            </a:t>
                      </a: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ea typeface="楷体" panose="02010609060101010101" charset="-122"/>
                          <a:sym typeface="+mn-ea"/>
                        </a:rPr>
                        <a:t> 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ea typeface="楷体" panose="02010609060101010101" charset="-122"/>
                          <a:sym typeface="+mn-ea"/>
                        </a:rPr>
                        <a:t> </a:t>
                      </a:r>
                      <a:r>
                        <a:rPr lang="zh-CN" altLang="en-US" sz="2400">
                          <a:ea typeface="楷体" panose="02010609060101010101" charset="-122"/>
                          <a:sym typeface="+mn-ea"/>
                        </a:rPr>
                        <a:t>   </a:t>
                      </a:r>
                      <a:endParaRPr lang="zh-CN" altLang="en-US" sz="2665">
                        <a:ea typeface="楷体" panose="02010609060101010101" charset="-122"/>
                        <a:sym typeface="+mn-ea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65"/>
                        <a:t>形象生动地批判对待文化遗产的</a:t>
                      </a:r>
                      <a:r>
                        <a:rPr lang="en-US" altLang="zh-CN" sz="1865"/>
                        <a:t>“</a:t>
                      </a:r>
                      <a:r>
                        <a:rPr lang="zh-CN" altLang="en-US" sz="1865"/>
                        <a:t>三种错误态度</a:t>
                      </a:r>
                      <a:r>
                        <a:rPr lang="en-US" altLang="zh-CN" sz="1865"/>
                        <a:t>”</a:t>
                      </a:r>
                      <a:r>
                        <a:rPr lang="zh-CN" altLang="en-US" sz="1865"/>
                        <a:t>，同时与</a:t>
                      </a:r>
                      <a:r>
                        <a:rPr lang="en-US" altLang="zh-CN" sz="1865"/>
                        <a:t>“</a:t>
                      </a:r>
                      <a:r>
                        <a:rPr lang="zh-CN" altLang="en-US" sz="1865"/>
                        <a:t>拿来主义</a:t>
                      </a:r>
                      <a:r>
                        <a:rPr lang="en-US" altLang="zh-CN" sz="1865"/>
                        <a:t>”</a:t>
                      </a:r>
                      <a:r>
                        <a:rPr lang="zh-CN" altLang="en-US" sz="1865"/>
                        <a:t>对待文化遗产的正确态度</a:t>
                      </a:r>
                      <a:r>
                        <a:rPr lang="en-US" altLang="zh-CN" sz="1865"/>
                        <a:t>——</a:t>
                      </a:r>
                      <a:r>
                        <a:rPr lang="zh-CN" altLang="en-US" sz="1865"/>
                        <a:t>取其精华，去其糟粕的对比中，突出</a:t>
                      </a:r>
                      <a:r>
                        <a:rPr lang="en-US" altLang="zh-CN" sz="1865"/>
                        <a:t>“</a:t>
                      </a:r>
                      <a:r>
                        <a:rPr lang="zh-CN" altLang="en-US" sz="1865"/>
                        <a:t>拿来主义</a:t>
                      </a:r>
                      <a:r>
                        <a:rPr lang="en-US" altLang="zh-CN" sz="1865"/>
                        <a:t>”</a:t>
                      </a:r>
                      <a:r>
                        <a:rPr lang="zh-CN" altLang="en-US" sz="1865"/>
                        <a:t>的中心论点。</a:t>
                      </a:r>
                      <a:endParaRPr lang="zh-CN" altLang="en-US" sz="100"/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sp>
        <p:nvSpPr>
          <p:cNvPr id="29707" name="Text Box 11"/>
          <p:cNvSpPr txBox="1"/>
          <p:nvPr/>
        </p:nvSpPr>
        <p:spPr>
          <a:xfrm>
            <a:off x="212" y="84878"/>
            <a:ext cx="5304367" cy="398780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dirty="0">
                <a:latin typeface="华文行楷" pitchFamily="2" charset="-122"/>
                <a:ea typeface="华文行楷" pitchFamily="2" charset="-122"/>
              </a:rPr>
              <a:t>第</a:t>
            </a:r>
            <a:r>
              <a:rPr lang="en-US" altLang="zh-CN" sz="2000" dirty="0">
                <a:latin typeface="华文行楷" pitchFamily="2" charset="-122"/>
                <a:ea typeface="华文行楷" pitchFamily="2" charset="-122"/>
              </a:rPr>
              <a:t>8</a:t>
            </a:r>
            <a:r>
              <a:rPr lang="zh-CN" altLang="en-US" sz="2000" dirty="0">
                <a:latin typeface="华文行楷" pitchFamily="2" charset="-122"/>
                <a:ea typeface="华文行楷" pitchFamily="2" charset="-122"/>
              </a:rPr>
              <a:t>－</a:t>
            </a:r>
            <a:r>
              <a:rPr lang="en-US" altLang="zh-CN" sz="2000" dirty="0">
                <a:latin typeface="华文行楷" pitchFamily="2" charset="-122"/>
                <a:ea typeface="华文行楷" pitchFamily="2" charset="-122"/>
              </a:rPr>
              <a:t>10</a:t>
            </a:r>
            <a:r>
              <a:rPr lang="zh-CN" altLang="en-US" sz="2000" dirty="0">
                <a:latin typeface="华文行楷" pitchFamily="2" charset="-122"/>
                <a:ea typeface="华文行楷" pitchFamily="2" charset="-122"/>
              </a:rPr>
              <a:t>段的论证方法</a:t>
            </a:r>
          </a:p>
        </p:txBody>
      </p:sp>
      <p:sp>
        <p:nvSpPr>
          <p:cNvPr id="6" name="单圆角矩形 5"/>
          <p:cNvSpPr/>
          <p:nvPr/>
        </p:nvSpPr>
        <p:spPr>
          <a:xfrm>
            <a:off x="3657600" y="3118485"/>
            <a:ext cx="4135120" cy="635635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2400"/>
              <a:t>反（破）  三种错误态度</a:t>
            </a:r>
          </a:p>
        </p:txBody>
      </p:sp>
      <p:sp>
        <p:nvSpPr>
          <p:cNvPr id="7" name="单圆角矩形 6"/>
          <p:cNvSpPr/>
          <p:nvPr/>
        </p:nvSpPr>
        <p:spPr>
          <a:xfrm>
            <a:off x="3754755" y="6160770"/>
            <a:ext cx="4291965" cy="635635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2400"/>
              <a:t>正（立）  拿来主义者的态度</a:t>
            </a:r>
          </a:p>
        </p:txBody>
      </p:sp>
      <p:sp>
        <p:nvSpPr>
          <p:cNvPr id="10" name="左弧形箭头 9"/>
          <p:cNvSpPr/>
          <p:nvPr/>
        </p:nvSpPr>
        <p:spPr>
          <a:xfrm>
            <a:off x="2811145" y="3522980"/>
            <a:ext cx="587375" cy="29305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" name="上箭头 1"/>
          <p:cNvSpPr/>
          <p:nvPr/>
        </p:nvSpPr>
        <p:spPr>
          <a:xfrm>
            <a:off x="7938770" y="2979420"/>
            <a:ext cx="431800" cy="7747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上箭头 7"/>
          <p:cNvSpPr/>
          <p:nvPr/>
        </p:nvSpPr>
        <p:spPr>
          <a:xfrm>
            <a:off x="8046720" y="6057265"/>
            <a:ext cx="431800" cy="73914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715000" y="1047115"/>
            <a:ext cx="1685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文化遗产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075045" y="1687195"/>
            <a:ext cx="3674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ea typeface="楷体" panose="02010609060101010101" charset="-122"/>
                <a:sym typeface="+mn-ea"/>
              </a:rPr>
              <a:t>懦弱无能，害怕继承的人</a:t>
            </a:r>
            <a:endParaRPr lang="zh-CN" altLang="en-US" sz="2400"/>
          </a:p>
        </p:txBody>
      </p:sp>
      <p:sp>
        <p:nvSpPr>
          <p:cNvPr id="12" name="文本框 11"/>
          <p:cNvSpPr txBox="1"/>
          <p:nvPr/>
        </p:nvSpPr>
        <p:spPr>
          <a:xfrm>
            <a:off x="6007735" y="2058670"/>
            <a:ext cx="3674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ea typeface="楷体" panose="02010609060101010101" charset="-122"/>
                <a:sym typeface="+mn-ea"/>
              </a:rPr>
              <a:t>割断历史，盲目排斥的人</a:t>
            </a:r>
            <a:endParaRPr lang="zh-CN" altLang="en-US" sz="2400"/>
          </a:p>
        </p:txBody>
      </p:sp>
      <p:sp>
        <p:nvSpPr>
          <p:cNvPr id="13" name="文本框 12"/>
          <p:cNvSpPr txBox="1"/>
          <p:nvPr/>
        </p:nvSpPr>
        <p:spPr>
          <a:xfrm>
            <a:off x="5520055" y="2519045"/>
            <a:ext cx="51441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ea typeface="楷体" panose="02010609060101010101" charset="-122"/>
                <a:sym typeface="+mn-ea"/>
              </a:rPr>
              <a:t>欣然接受遗产中不良成分的毒害的人</a:t>
            </a:r>
            <a:endParaRPr lang="zh-CN" altLang="en-US" sz="2400"/>
          </a:p>
        </p:txBody>
      </p:sp>
      <p:sp>
        <p:nvSpPr>
          <p:cNvPr id="14" name="文本框 13"/>
          <p:cNvSpPr txBox="1"/>
          <p:nvPr/>
        </p:nvSpPr>
        <p:spPr>
          <a:xfrm>
            <a:off x="1774190" y="1687830"/>
            <a:ext cx="3674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ea typeface="楷体" panose="02010609060101010101" charset="-122"/>
                <a:sym typeface="+mn-ea"/>
              </a:rPr>
              <a:t>不敢接受的孱头</a:t>
            </a:r>
            <a:endParaRPr lang="zh-CN" altLang="en-US" sz="2400"/>
          </a:p>
        </p:txBody>
      </p:sp>
      <p:sp>
        <p:nvSpPr>
          <p:cNvPr id="15" name="文本框 14"/>
          <p:cNvSpPr txBox="1"/>
          <p:nvPr/>
        </p:nvSpPr>
        <p:spPr>
          <a:xfrm>
            <a:off x="4424680" y="1845945"/>
            <a:ext cx="925195" cy="460375"/>
          </a:xfrm>
          <a:prstGeom prst="rect">
            <a:avLst/>
          </a:prstGeom>
          <a:noFill/>
          <a:ln w="76200">
            <a:solidFill>
              <a:srgbClr val="00B0F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a typeface="楷体" panose="02010609060101010101" charset="-122"/>
                <a:sym typeface="+mn-ea"/>
              </a:rPr>
              <a:t>比喻</a:t>
            </a:r>
            <a:endParaRPr lang="zh-CN" altLang="en-US" sz="2400"/>
          </a:p>
        </p:txBody>
      </p:sp>
      <p:sp>
        <p:nvSpPr>
          <p:cNvPr id="16" name="文本框 15"/>
          <p:cNvSpPr txBox="1"/>
          <p:nvPr/>
        </p:nvSpPr>
        <p:spPr>
          <a:xfrm>
            <a:off x="1784350" y="2058670"/>
            <a:ext cx="2640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ea typeface="楷体" panose="02010609060101010101" charset="-122"/>
                <a:sym typeface="+mn-ea"/>
              </a:rPr>
              <a:t>一把火烧掉的昏蛋</a:t>
            </a:r>
            <a:endParaRPr lang="zh-CN" altLang="en-US" sz="2400"/>
          </a:p>
        </p:txBody>
      </p:sp>
      <p:sp>
        <p:nvSpPr>
          <p:cNvPr id="17" name="文本框 16"/>
          <p:cNvSpPr txBox="1"/>
          <p:nvPr/>
        </p:nvSpPr>
        <p:spPr>
          <a:xfrm>
            <a:off x="1795780" y="2519045"/>
            <a:ext cx="3674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ea typeface="楷体" panose="02010609060101010101" charset="-122"/>
                <a:sym typeface="+mn-ea"/>
              </a:rPr>
              <a:t>全盘接受的废物   </a:t>
            </a:r>
            <a:endParaRPr lang="zh-CN" altLang="en-US" sz="2400"/>
          </a:p>
        </p:txBody>
      </p:sp>
      <p:sp>
        <p:nvSpPr>
          <p:cNvPr id="18" name="文本框 17"/>
          <p:cNvSpPr txBox="1"/>
          <p:nvPr/>
        </p:nvSpPr>
        <p:spPr>
          <a:xfrm>
            <a:off x="1734820" y="1047115"/>
            <a:ext cx="1685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ea typeface="楷体" panose="02010609060101010101" charset="-122"/>
                <a:sym typeface="+mn-ea"/>
              </a:rPr>
              <a:t>大宅子</a:t>
            </a:r>
            <a:endParaRPr lang="zh-CN" altLang="en-US" sz="2400"/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5448300" y="1341755"/>
            <a:ext cx="431800" cy="64706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5448300" y="1846580"/>
            <a:ext cx="626745" cy="14224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endCxn id="12" idx="1"/>
          </p:cNvCxnSpPr>
          <p:nvPr/>
        </p:nvCxnSpPr>
        <p:spPr>
          <a:xfrm>
            <a:off x="5520055" y="1921510"/>
            <a:ext cx="487680" cy="36766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5469890" y="1967865"/>
            <a:ext cx="122555" cy="74104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774190" y="3837305"/>
            <a:ext cx="4672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ea typeface="楷体" panose="02010609060101010101" charset="-122"/>
                <a:sym typeface="+mn-ea"/>
              </a:rPr>
              <a:t>占有、挑选和创新的拿来主义者</a:t>
            </a:r>
            <a:endParaRPr lang="zh-CN" altLang="en-US" sz="2400"/>
          </a:p>
        </p:txBody>
      </p:sp>
      <p:sp>
        <p:nvSpPr>
          <p:cNvPr id="24" name="文本框 23"/>
          <p:cNvSpPr txBox="1"/>
          <p:nvPr/>
        </p:nvSpPr>
        <p:spPr>
          <a:xfrm>
            <a:off x="7006590" y="3837305"/>
            <a:ext cx="3657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ea typeface="楷体" panose="02010609060101010101" charset="-122"/>
                <a:sym typeface="+mn-ea"/>
              </a:rPr>
              <a:t>批判地继承文化遗产的人</a:t>
            </a:r>
            <a:endParaRPr lang="zh-CN" altLang="en-US" sz="2400"/>
          </a:p>
        </p:txBody>
      </p:sp>
      <p:sp>
        <p:nvSpPr>
          <p:cNvPr id="25" name="文本框 24"/>
          <p:cNvSpPr txBox="1"/>
          <p:nvPr/>
        </p:nvSpPr>
        <p:spPr>
          <a:xfrm>
            <a:off x="1809750" y="4297680"/>
            <a:ext cx="1685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ea typeface="楷体" panose="02010609060101010101" charset="-122"/>
                <a:sym typeface="+mn-ea"/>
              </a:rPr>
              <a:t>吃掉鱼翅</a:t>
            </a:r>
            <a:endParaRPr lang="zh-CN" altLang="en-US" sz="2400"/>
          </a:p>
        </p:txBody>
      </p:sp>
      <p:sp>
        <p:nvSpPr>
          <p:cNvPr id="26" name="文本框 25"/>
          <p:cNvSpPr txBox="1"/>
          <p:nvPr/>
        </p:nvSpPr>
        <p:spPr>
          <a:xfrm>
            <a:off x="7069455" y="4758055"/>
            <a:ext cx="33737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ea typeface="楷体" panose="02010609060101010101" charset="-122"/>
                <a:sym typeface="+mn-ea"/>
              </a:rPr>
              <a:t>把糟粕中的精华留存</a:t>
            </a:r>
            <a:endParaRPr lang="zh-CN" altLang="en-US" sz="2400"/>
          </a:p>
        </p:txBody>
      </p:sp>
      <p:sp>
        <p:nvSpPr>
          <p:cNvPr id="27" name="文本框 26"/>
          <p:cNvSpPr txBox="1"/>
          <p:nvPr/>
        </p:nvSpPr>
        <p:spPr>
          <a:xfrm>
            <a:off x="1809750" y="4758055"/>
            <a:ext cx="2476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ea typeface="楷体" panose="02010609060101010101" charset="-122"/>
                <a:sym typeface="+mn-ea"/>
              </a:rPr>
              <a:t>把鸦片送到药房 </a:t>
            </a:r>
            <a:endParaRPr lang="zh-CN" altLang="en-US" sz="2400"/>
          </a:p>
        </p:txBody>
      </p:sp>
      <p:sp>
        <p:nvSpPr>
          <p:cNvPr id="28" name="文本框 27"/>
          <p:cNvSpPr txBox="1"/>
          <p:nvPr/>
        </p:nvSpPr>
        <p:spPr>
          <a:xfrm>
            <a:off x="7069455" y="4243070"/>
            <a:ext cx="2800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ea typeface="楷体" panose="02010609060101010101" charset="-122"/>
                <a:sym typeface="+mn-ea"/>
              </a:rPr>
              <a:t>继承文化精华</a:t>
            </a:r>
            <a:endParaRPr lang="zh-CN" altLang="en-US" sz="2400"/>
          </a:p>
        </p:txBody>
      </p:sp>
      <p:sp>
        <p:nvSpPr>
          <p:cNvPr id="29" name="文本框 28"/>
          <p:cNvSpPr txBox="1"/>
          <p:nvPr/>
        </p:nvSpPr>
        <p:spPr>
          <a:xfrm>
            <a:off x="1809750" y="5218430"/>
            <a:ext cx="1958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ea typeface="楷体" panose="02010609060101010101" charset="-122"/>
                <a:sym typeface="+mn-ea"/>
              </a:rPr>
              <a:t>把烟枪毁掉 </a:t>
            </a:r>
            <a:endParaRPr lang="zh-CN" altLang="en-US" sz="2400"/>
          </a:p>
        </p:txBody>
      </p:sp>
      <p:sp>
        <p:nvSpPr>
          <p:cNvPr id="30" name="文本框 29"/>
          <p:cNvSpPr txBox="1"/>
          <p:nvPr/>
        </p:nvSpPr>
        <p:spPr>
          <a:xfrm>
            <a:off x="7069455" y="5218430"/>
            <a:ext cx="2861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ea typeface="楷体" panose="02010609060101010101" charset="-122"/>
                <a:sym typeface="+mn-ea"/>
              </a:rPr>
              <a:t>毁灭文化糟粕</a:t>
            </a:r>
            <a:endParaRPr lang="zh-CN" altLang="en-US" sz="2400"/>
          </a:p>
        </p:txBody>
      </p:sp>
      <p:sp>
        <p:nvSpPr>
          <p:cNvPr id="31" name="文本框 30"/>
          <p:cNvSpPr txBox="1"/>
          <p:nvPr/>
        </p:nvSpPr>
        <p:spPr>
          <a:xfrm>
            <a:off x="1784350" y="5629910"/>
            <a:ext cx="3287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ea typeface="楷体" panose="02010609060101010101" charset="-122"/>
                <a:sym typeface="+mn-ea"/>
              </a:rPr>
              <a:t>让姨太太们各自走散 </a:t>
            </a:r>
            <a:endParaRPr lang="zh-CN" altLang="en-US" sz="2400"/>
          </a:p>
        </p:txBody>
      </p:sp>
      <p:sp>
        <p:nvSpPr>
          <p:cNvPr id="32" name="文本框 31"/>
          <p:cNvSpPr txBox="1"/>
          <p:nvPr/>
        </p:nvSpPr>
        <p:spPr>
          <a:xfrm>
            <a:off x="7069455" y="5629910"/>
            <a:ext cx="3760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ea typeface="楷体" panose="02010609060101010101" charset="-122"/>
                <a:sym typeface="+mn-ea"/>
              </a:rPr>
              <a:t>毁灭腐朽淫靡的封建文化</a:t>
            </a:r>
            <a:endParaRPr lang="zh-CN" altLang="en-US" sz="2400"/>
          </a:p>
        </p:txBody>
      </p:sp>
      <p:sp>
        <p:nvSpPr>
          <p:cNvPr id="33" name="文本框 32"/>
          <p:cNvSpPr txBox="1"/>
          <p:nvPr/>
        </p:nvSpPr>
        <p:spPr>
          <a:xfrm>
            <a:off x="5633720" y="4627245"/>
            <a:ext cx="925195" cy="460375"/>
          </a:xfrm>
          <a:prstGeom prst="rect">
            <a:avLst/>
          </a:prstGeom>
          <a:noFill/>
          <a:ln w="76200">
            <a:solidFill>
              <a:srgbClr val="00B0F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a typeface="楷体" panose="02010609060101010101" charset="-122"/>
                <a:sym typeface="+mn-ea"/>
              </a:rPr>
              <a:t>比喻</a:t>
            </a:r>
            <a:endParaRPr lang="zh-CN" altLang="en-US" sz="2400"/>
          </a:p>
        </p:txBody>
      </p:sp>
      <p:cxnSp>
        <p:nvCxnSpPr>
          <p:cNvPr id="34" name="直接箭头连接符 33"/>
          <p:cNvCxnSpPr/>
          <p:nvPr/>
        </p:nvCxnSpPr>
        <p:spPr>
          <a:xfrm flipV="1">
            <a:off x="6600190" y="4149090"/>
            <a:ext cx="469265" cy="64833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V="1">
            <a:off x="6600190" y="4581525"/>
            <a:ext cx="575945" cy="2159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6672580" y="4797425"/>
            <a:ext cx="396875" cy="25590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6600190" y="4797425"/>
            <a:ext cx="504190" cy="57594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endCxn id="32" idx="1"/>
          </p:cNvCxnSpPr>
          <p:nvPr/>
        </p:nvCxnSpPr>
        <p:spPr>
          <a:xfrm>
            <a:off x="6600190" y="4869180"/>
            <a:ext cx="469265" cy="99123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2" grpId="0" animBg="1"/>
      <p:bldP spid="2" grpId="1" animBg="1"/>
      <p:bldP spid="8" grpId="0" animBg="1"/>
      <p:bldP spid="8" grpId="1" animBg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24" grpId="0"/>
      <p:bldP spid="24" grpId="1"/>
      <p:bldP spid="26" grpId="0"/>
      <p:bldP spid="26" grpId="1"/>
      <p:bldP spid="28" grpId="0"/>
      <p:bldP spid="28" grpId="1"/>
      <p:bldP spid="30" grpId="0"/>
      <p:bldP spid="30" grpId="1"/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2"/>
          <p:cNvSpPr/>
          <p:nvPr/>
        </p:nvSpPr>
        <p:spPr>
          <a:xfrm>
            <a:off x="166370" y="231775"/>
            <a:ext cx="3527425" cy="508635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/>
              <a:t>归纳总结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485140" y="934085"/>
          <a:ext cx="11511280" cy="5553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390"/>
                <a:gridCol w="3274060"/>
                <a:gridCol w="2854325"/>
                <a:gridCol w="3659505"/>
              </a:tblGrid>
              <a:tr h="6769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论证方法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举例《反对党八股》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《劝学》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《师说》</a:t>
                      </a:r>
                    </a:p>
                  </a:txBody>
                  <a:tcPr/>
                </a:tc>
              </a:tr>
              <a:tr h="1798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b="1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sym typeface="+mn-ea"/>
                        </a:rPr>
                        <a:t>比喻论证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  长而空的文章像“懒婆娘的裹脚，又长又臭</a:t>
                      </a: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。形象生动地比喻出</a:t>
                      </a: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烂文章</a:t>
                      </a: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的弊病。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</a:t>
                      </a: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故木受绳则直， 金就砺则利</a:t>
                      </a: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”</a:t>
                      </a: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比喻受外力影响可以变得更好。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800">
                          <a:solidFill>
                            <a:srgbClr val="FF0000"/>
                          </a:solidFill>
                          <a:latin typeface="+mn-ea"/>
                          <a:cs typeface="楷体" panose="02010609060101010101" charset="-122"/>
                        </a:rPr>
                        <a:t>举例论证</a:t>
                      </a: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</a:t>
                      </a: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孔子师郯子、苌弘、师襄、老聃。郯子之徒，其贤不及孔子。</a:t>
                      </a: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”</a:t>
                      </a:r>
                    </a:p>
                  </a:txBody>
                  <a:tcPr/>
                </a:tc>
              </a:tr>
              <a:tr h="2651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sym typeface="+mn-ea"/>
                        </a:rPr>
                        <a:t>对比论证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《资本论》与有些老爷的长文章。以《资本论》这样的好文章来对比</a:t>
                      </a: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有些老爷的长文章</a:t>
                      </a: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的</a:t>
                      </a: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烂俗</a:t>
                      </a: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</a:t>
                      </a: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锲而舍之，朽木不折；锲而不舍，金石可镂。</a:t>
                      </a: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”</a:t>
                      </a: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正反对比论证，得出</a:t>
                      </a: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</a:t>
                      </a: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坚持积累</a:t>
                      </a: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”</a:t>
                      </a: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的重要性这个结论。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</a:t>
                      </a: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古之圣人</a:t>
                      </a: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”</a:t>
                      </a: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与</a:t>
                      </a: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</a:t>
                      </a: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今之众人</a:t>
                      </a: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”</a:t>
                      </a: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的对比，</a:t>
                      </a: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</a:t>
                      </a: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巫医乐师百工之人</a:t>
                      </a: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”</a:t>
                      </a: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与</a:t>
                      </a: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</a:t>
                      </a: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士大夫之族对比</a:t>
                      </a: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”</a:t>
                      </a: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，得出</a:t>
                      </a: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</a:t>
                      </a: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从师学习非常重要且必要</a:t>
                      </a: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”</a:t>
                      </a: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这个结论。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55607" y="920538"/>
            <a:ext cx="9873827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   </a:t>
            </a:r>
            <a:r>
              <a:rPr lang="en-US" altLang="zh-CN"/>
              <a:t>  </a:t>
            </a:r>
            <a:r>
              <a:rPr lang="zh-CN" altLang="en-US" sz="4000"/>
              <a:t>学习课文的这些论证方法，可以帮助同学们提高议论文写作水平，</a:t>
            </a:r>
            <a:r>
              <a:rPr lang="zh-CN" altLang="en-US" sz="4000">
                <a:solidFill>
                  <a:srgbClr val="FF0000"/>
                </a:solidFill>
              </a:rPr>
              <a:t>最好的写作老师是课文，是名著。</a:t>
            </a:r>
            <a:r>
              <a:rPr lang="zh-CN" altLang="en-US" sz="2800"/>
              <a:t>同学</a:t>
            </a:r>
            <a:r>
              <a:rPr lang="zh-CN" altLang="en-US" sz="4000"/>
              <a:t>们要学会模仿，举一反三。可以先学会一两种论证方法，比如</a:t>
            </a:r>
            <a:r>
              <a:rPr lang="zh-CN" altLang="en-US" sz="40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比喻论证和正反对比论证</a:t>
            </a:r>
            <a:r>
              <a:rPr lang="zh-CN" altLang="en-US" sz="4000"/>
              <a:t>，在每次的写作练习中，都要求自己必须使用这两种论证方法，假以时日，同学们的议论文写作就会越来越有逻辑，越来越有深度。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268259"/>
            <a:ext cx="1645920" cy="217424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5" y="305308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5092983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1940b64-45a9-48b8-b8f5-2b86b4814c28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1940b64-45a9-48b8-b8f5-2b86b4814c2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d42d631-c96a-495b-a384-3f7349edc8bb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478576068"/>
  <p:tag name="KSO_WM_UNIT_PLACING_PICTURE_USER_VIEWPORT" val="{&quot;height&quot;:2955,&quot;width&quot;:4020}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7</TotalTime>
  <Words>667</Words>
  <Application>Microsoft Office PowerPoint</Application>
  <PresentationFormat>宽屏</PresentationFormat>
  <Paragraphs>98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黑体</vt:lpstr>
      <vt:lpstr>华文行楷</vt:lpstr>
      <vt:lpstr>楷体</vt:lpstr>
      <vt:lpstr>楷体_GB2312</vt:lpstr>
      <vt:lpstr>宋体</vt:lpstr>
      <vt:lpstr>微软雅黑</vt:lpstr>
      <vt:lpstr>Arial</vt:lpstr>
      <vt:lpstr>Calibri</vt:lpstr>
      <vt:lpstr>Franklin Gothic Book</vt:lpstr>
      <vt:lpstr>Franklin Gothic Medium</vt:lpstr>
      <vt:lpstr>Times New Roman</vt:lpstr>
      <vt:lpstr>Wingdings 2</vt:lpstr>
      <vt:lpstr>汉仪旗黑-85S</vt:lpstr>
      <vt:lpstr>暗香扑面</vt:lpstr>
      <vt:lpstr>《拿来主义》的论证方法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zhanghao</dc:creator>
  <cp:lastModifiedBy>Administrator</cp:lastModifiedBy>
  <cp:revision>68</cp:revision>
  <dcterms:created xsi:type="dcterms:W3CDTF">2020-02-01T16:43:00Z</dcterms:created>
  <dcterms:modified xsi:type="dcterms:W3CDTF">2020-02-18T08:21:25Z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