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78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0" r:id="rId11"/>
    <p:sldId id="280" r:id="rId12"/>
    <p:sldId id="312" r:id="rId13"/>
    <p:sldId id="281" r:id="rId14"/>
    <p:sldId id="283" r:id="rId15"/>
    <p:sldId id="282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0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7B11DB-E253-46ED-A3FF-A8ED68C21C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10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1191" y="1918980"/>
            <a:ext cx="5797856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师说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“其”字的意义与用法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北京市朝阳区陈经纶中学  宋航蔚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除此之外，“其”还有另外两种词性：作连词和助词。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① 路漫漫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修远兮，吾将上下而求索。（其：助词，起调节音节的作用，不译。）（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离骚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然乎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？其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不然乎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（是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还是，表选择的连词）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若是，孰能御之？（　如果　表假设的连词）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何其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衰也！　（固定结构“多么”，表感叹的语气副词 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52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164" y="278607"/>
            <a:ext cx="6370786" cy="438440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你能准确说出其在本文中意思了吗？</a:t>
            </a:r>
            <a:endParaRPr lang="zh-CN" altLang="zh-CN" sz="3000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264" y="780742"/>
            <a:ext cx="7433611" cy="402150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生乎吾前，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闻道也固先乎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吾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惑而不从师，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为惑也，终不解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矣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古之圣人，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出人也远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矣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余嘉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能行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古道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夫庸知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年之先后生于吾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圣人之所以为圣</a:t>
            </a:r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皆出于此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今其智乃反不能及，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可怪也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欤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164" y="278607"/>
            <a:ext cx="6370786" cy="438440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对一对，加油！</a:t>
            </a:r>
            <a:endParaRPr lang="zh-CN" altLang="zh-CN" sz="3000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264" y="780742"/>
            <a:ext cx="7433611" cy="402150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生乎吾前，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闻道也固先乎吾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（他）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惑而不从师，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为惑也，终不解矣（那些）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古之圣人，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出人也远矣（他们）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余嘉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能行古道（他）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夫庸知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年之先后生于吾乎（他们的）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圣人之所以为圣</a:t>
            </a:r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皆出于此乎（大概）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今其智乃反不能及，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可怪也欤（多么</a:t>
            </a:r>
            <a:r>
              <a:rPr lang="zh-CN" altLang="en-US" sz="27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16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27237" y="500835"/>
            <a:ext cx="674727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练习：说出“其”字的意义和用法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可以无悔矣 ，其孰能讥之乎？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余亦悔其随之而不能极夫游之乐也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有蒋氏者，专其利三世矣。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一狼径去，其一犬坐于前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(5)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其真无马耶，其真不知马也？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(6)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愚愈愚，圣愈圣，其皆出于此乎？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(7)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失其所与，不知，吾其还也。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(8)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与尔三矢，尔其无忘乃父之志！</a:t>
            </a:r>
          </a:p>
        </p:txBody>
      </p:sp>
    </p:spTree>
    <p:extLst>
      <p:ext uri="{BB962C8B-B14F-4D97-AF65-F5344CB8AC3E}">
        <p14:creationId xmlns:p14="http://schemas.microsoft.com/office/powerpoint/2010/main" val="37449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60308"/>
            <a:ext cx="674727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你答对了吗？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可以无悔矣 ，其孰能讥之乎？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余亦悔其随之而不能极夫游之乐也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有蒋氏者，专其利三世矣。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一狼径去，其一犬坐于前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(5)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其真无马耶，其真不知马也？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6)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是故圣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益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圣，愚益愚，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......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其皆出于此乎？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(7)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失其所与，不知，吾其还也。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(8)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与尔三矢，尔其无忘乃父之志！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836968" y="878516"/>
            <a:ext cx="3057052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难道　反问语气副词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79582" y="1381281"/>
            <a:ext cx="1835345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　代词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476863" y="1818138"/>
            <a:ext cx="168037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　代词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476862" y="2260190"/>
            <a:ext cx="2105589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　代词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476861" y="2650229"/>
            <a:ext cx="2105589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1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是</a:t>
            </a:r>
            <a:r>
              <a:rPr lang="en-US" altLang="zh-CN" dirty="0"/>
              <a:t>…</a:t>
            </a:r>
            <a:r>
              <a:rPr lang="zh-CN" altLang="en-US" dirty="0" smtClean="0"/>
              <a:t>还是　连词</a:t>
            </a:r>
            <a:endParaRPr lang="zh-CN" altLang="en-US" dirty="0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581688" y="3108445"/>
            <a:ext cx="222681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大概表揣测副词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526624" y="3533910"/>
            <a:ext cx="2439759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还是　表委婉副词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417458" y="4101717"/>
            <a:ext cx="2127283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　表祈使语气副词</a:t>
            </a:r>
            <a:endParaRPr lang="zh-CN" altLang="en-US" sz="21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47813" y="1815703"/>
            <a:ext cx="462819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吾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待侯生者备矣。</a:t>
            </a:r>
            <a:r>
              <a:rPr lang="zh-CN" altLang="en-US" sz="3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31119" y="2463404"/>
            <a:ext cx="666988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全句译作：我对待侯生的礼节够周到的了。 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494235" y="141685"/>
            <a:ext cx="1346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Arial" panose="020B0604020202020204" pitchFamily="34" charset="0"/>
              </a:rPr>
              <a:t>所以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94235" y="715566"/>
            <a:ext cx="50097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、是“用来</a:t>
            </a: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的”意思。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94235" y="1275160"/>
            <a:ext cx="520687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师者，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传道受业解惑也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478756" y="3019425"/>
            <a:ext cx="63877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“所以</a:t>
            </a:r>
            <a:r>
              <a:rPr lang="en-US" altLang="zh-CN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者”是固定句式，“</a:t>
            </a:r>
            <a:r>
              <a:rPr lang="en-US" altLang="zh-CN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的原因”。“以”，“因为”的意思。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478757" y="4137423"/>
            <a:ext cx="6171010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所以遣将守关者，备他盗出入与非常也。</a:t>
            </a:r>
          </a:p>
        </p:txBody>
      </p:sp>
    </p:spTree>
    <p:extLst>
      <p:ext uri="{BB962C8B-B14F-4D97-AF65-F5344CB8AC3E}">
        <p14:creationId xmlns:p14="http://schemas.microsoft.com/office/powerpoint/2010/main" val="273651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79127" y="2301281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08271" y="1630823"/>
            <a:ext cx="1620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其：</a:t>
            </a:r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>
            <a:off x="2072664" y="909304"/>
            <a:ext cx="215504" cy="2268140"/>
          </a:xfrm>
          <a:prstGeom prst="leftBrace">
            <a:avLst>
              <a:gd name="adj1" fmla="val 877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072665" y="477107"/>
            <a:ext cx="1403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代词：</a:t>
            </a:r>
          </a:p>
        </p:txBody>
      </p:sp>
      <p:sp>
        <p:nvSpPr>
          <p:cNvPr id="28677" name="AutoShape 5"/>
          <p:cNvSpPr>
            <a:spLocks/>
          </p:cNvSpPr>
          <p:nvPr/>
        </p:nvSpPr>
        <p:spPr bwMode="auto">
          <a:xfrm>
            <a:off x="2935868" y="369951"/>
            <a:ext cx="216694" cy="1350169"/>
          </a:xfrm>
          <a:prstGeom prst="leftBrace">
            <a:avLst>
              <a:gd name="adj1" fmla="val 519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691914" y="1983247"/>
            <a:ext cx="286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表推测，大概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691915" y="2469022"/>
            <a:ext cx="2970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表委婉，还是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691914" y="2955988"/>
            <a:ext cx="3187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表强调，一定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220791" y="2605288"/>
            <a:ext cx="1458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副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词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28682" name="AutoShape 10"/>
          <p:cNvSpPr>
            <a:spLocks/>
          </p:cNvSpPr>
          <p:nvPr/>
        </p:nvSpPr>
        <p:spPr bwMode="auto">
          <a:xfrm>
            <a:off x="3326040" y="2118168"/>
            <a:ext cx="150372" cy="1690736"/>
          </a:xfrm>
          <a:prstGeom prst="leftBrace">
            <a:avLst>
              <a:gd name="adj1" fmla="val 955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098983" y="46100"/>
            <a:ext cx="5237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我的、你的、他的（复数）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746683" y="3927538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表假设，如果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152562" y="531875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自己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746683" y="3441763"/>
            <a:ext cx="2969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表反问，难道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746683" y="4435935"/>
            <a:ext cx="407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表选择，是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还是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152562" y="1071229"/>
            <a:ext cx="1997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这、那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52561" y="1449847"/>
            <a:ext cx="1889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其中的</a:t>
            </a:r>
          </a:p>
        </p:txBody>
      </p:sp>
      <p:sp>
        <p:nvSpPr>
          <p:cNvPr id="2" name="矩形 1"/>
          <p:cNvSpPr/>
          <p:nvPr/>
        </p:nvSpPr>
        <p:spPr>
          <a:xfrm>
            <a:off x="701190" y="36528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课文中出现１７次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169731" y="4242827"/>
            <a:ext cx="1458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连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词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3401410" y="3835760"/>
            <a:ext cx="75002" cy="1183717"/>
          </a:xfrm>
          <a:prstGeom prst="leftBrace">
            <a:avLst>
              <a:gd name="adj1" fmla="val 955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0835" y="2118168"/>
            <a:ext cx="27835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特殊用法－－助词：起到调节音节的作用，不译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4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其作代词之第三人称：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是用作第三人称代词，表示主格关系，相当于“他”“她”“它”“他们”“她们”“它们”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　</a:t>
            </a:r>
            <a:r>
              <a:rPr lang="zh-CN" altLang="zh-CN" sz="2000" dirty="0" smtClean="0"/>
              <a:t>余</a:t>
            </a:r>
            <a:r>
              <a:rPr lang="zh-CN" altLang="zh-CN" sz="2000" dirty="0"/>
              <a:t>嘉</a:t>
            </a:r>
            <a:r>
              <a:rPr lang="zh-CN" altLang="zh-CN" sz="2000" dirty="0">
                <a:solidFill>
                  <a:srgbClr val="FF0000"/>
                </a:solidFill>
              </a:rPr>
              <a:t>其</a:t>
            </a:r>
            <a:r>
              <a:rPr lang="zh-CN" altLang="zh-CN" sz="2000" dirty="0">
                <a:solidFill>
                  <a:srgbClr val="0066FF"/>
                </a:solidFill>
              </a:rPr>
              <a:t>能行</a:t>
            </a:r>
            <a:r>
              <a:rPr lang="zh-CN" altLang="zh-CN" sz="2000" dirty="0"/>
              <a:t>古道（他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是作第三人称代词，表示领属关系，相当于“他的”“她的”“它的”“他们的”“她们的”“它们的”。这是“其”在古汉语中用得最多的一种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zh-CN" sz="2000" dirty="0"/>
              <a:t>夫庸知</a:t>
            </a:r>
            <a:r>
              <a:rPr lang="zh-CN" altLang="zh-CN" sz="2000" dirty="0">
                <a:solidFill>
                  <a:srgbClr val="FF0000"/>
                </a:solidFill>
              </a:rPr>
              <a:t>其</a:t>
            </a:r>
            <a:r>
              <a:rPr lang="zh-CN" altLang="zh-CN" sz="2000" dirty="0">
                <a:solidFill>
                  <a:srgbClr val="0066FF"/>
                </a:solidFill>
              </a:rPr>
              <a:t>年</a:t>
            </a:r>
            <a:r>
              <a:rPr lang="zh-CN" altLang="zh-CN" sz="2000" dirty="0"/>
              <a:t>之先后生于吾乎（他们的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>
                <a:solidFill>
                  <a:srgbClr val="FF0000"/>
                </a:solidFill>
              </a:rPr>
              <a:t>取决于其在句子中所处的</a:t>
            </a:r>
            <a:r>
              <a:rPr lang="zh-CN" altLang="en-US" sz="2000" dirty="0" smtClean="0">
                <a:solidFill>
                  <a:srgbClr val="FF0000"/>
                </a:solidFill>
              </a:rPr>
              <a:t>位置以及后面的词性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66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准备好了吗？测试开始。请快速说出下列各句中其字的意思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6177" y="1078499"/>
            <a:ext cx="527099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① 亲旧知其如此。（《五柳先生传》）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② 太守即遣人随其往。（《桃花源记》）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③ 安求其能千里也。《马说》）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④ 醉能同其乐。《醉翁亭记》）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恐前后受其敌</a:t>
            </a:r>
            <a:r>
              <a:rPr lang="zh-CN" altLang="en-US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狼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zh-CN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6176" y="2582947"/>
            <a:ext cx="853152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⑥ 策之不以其道。《马说》）</a:t>
            </a:r>
          </a:p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⑦ 颓然乎其间者。《醉翁亭记》）</a:t>
            </a:r>
          </a:p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⑧ 其妻献疑曰。（《愚公移山》）</a:t>
            </a:r>
          </a:p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⑨ 必先苦其心志，劳其筋骨，饿其体肤，空乏其身。（《生于忧患，死于安乐》</a:t>
            </a:r>
            <a:r>
              <a:rPr kumimoji="0" lang="zh-CN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对一对，为自己鼓个掌吧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6177" y="1078499"/>
            <a:ext cx="748955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① 亲旧知其如此。（其：他。）（《五柳先生传》）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② 太守即遣人随其往。（其：他。）（《桃花源记》）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③ 安求其能千里也。（其：它，指千里马。）（《马说》）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④ 醉能同其乐。（其：他们。）（《醉翁亭记》）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恐前后受其敌。（其：它们的。）（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狼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zh-CN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6177" y="2659286"/>
            <a:ext cx="763120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⑥ 策之不以其道。（其：它的。）（《马说》）</a:t>
            </a:r>
          </a:p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⑦ 颓然乎其间者。（其：他们的。）（《醉翁亭记》）</a:t>
            </a:r>
          </a:p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⑧ 其妻献疑曰。（其：他的。）（《愚公移山》）</a:t>
            </a:r>
          </a:p>
          <a:p>
            <a:r>
              <a:rPr lang="zh-CN" altLang="zh-CN" sz="2000" b="1" kern="1200" spc="150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⑨ 必先苦其心志，劳其筋骨，饿其体肤，空乏其身。（其：他的。）（《生于忧患，死于安乐》</a:t>
            </a:r>
            <a:r>
              <a:rPr kumimoji="0" lang="zh-CN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二特殊情况</a:t>
            </a:r>
            <a:r>
              <a:rPr lang="zh-CN" altLang="en-US" dirty="0">
                <a:solidFill>
                  <a:srgbClr val="FF0000"/>
                </a:solidFill>
              </a:rPr>
              <a:t>，活用作第一人称代词。相当于“我（的）”、“自己（的）。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77789" y="1376530"/>
            <a:ext cx="88761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 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并自为其名。（其：自己的。）（《伤仲永》）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 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舍其文轩。（其：自己的。）（《公输》）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③ </a:t>
            </a:r>
            <a:r>
              <a:rPr lang="zh-CN" altLang="en-US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而余亦悔其随之而不得极夫游之乐也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。（其：我的，代作者自己。）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（《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游褒禅山记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》）</a:t>
            </a:r>
            <a:endParaRPr kumimoji="0" lang="zh-CN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00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三是作指示代词，可译为“其中的”“这”“那”“这些”</a:t>
            </a:r>
            <a:r>
              <a:rPr lang="zh-CN" altLang="en-US" dirty="0" smtClean="0">
                <a:solidFill>
                  <a:srgbClr val="FF0000"/>
                </a:solidFill>
              </a:rPr>
              <a:t>“那些”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6826" y="1136684"/>
            <a:ext cx="87703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hangingPunct="0">
              <a:lnSpc>
                <a:spcPct val="100000"/>
              </a:lnSpc>
              <a:buClrTx/>
              <a:buSzTx/>
              <a:buNone/>
              <a:tabLst/>
            </a:pPr>
            <a:r>
              <a:rPr lang="zh-CN" altLang="zh-CN" sz="1800" dirty="0"/>
              <a:t>① 少时，一狼径去</a:t>
            </a:r>
            <a:r>
              <a:rPr lang="zh-CN" altLang="zh-CN" sz="1800" dirty="0" smtClean="0"/>
              <a:t>，其</a:t>
            </a:r>
            <a:r>
              <a:rPr lang="zh-CN" altLang="zh-CN" sz="1800" dirty="0" smtClean="0">
                <a:solidFill>
                  <a:srgbClr val="0066FF"/>
                </a:solidFill>
              </a:rPr>
              <a:t>一犬</a:t>
            </a:r>
            <a:r>
              <a:rPr lang="zh-CN" altLang="zh-CN" sz="1800" dirty="0" smtClean="0"/>
              <a:t>坐</a:t>
            </a:r>
            <a:r>
              <a:rPr lang="zh-CN" altLang="zh-CN" sz="1800" dirty="0"/>
              <a:t>于前。（其：其中的。）（《狼》</a:t>
            </a:r>
            <a:r>
              <a:rPr lang="zh-CN" altLang="zh-CN" sz="1800" dirty="0" smtClean="0"/>
              <a:t>）</a:t>
            </a:r>
            <a:endParaRPr lang="en-US" altLang="zh-CN" sz="1800" dirty="0" smtClean="0"/>
          </a:p>
          <a:p>
            <a:pPr marL="0" indent="0" hangingPunct="0">
              <a:lnSpc>
                <a:spcPct val="100000"/>
              </a:lnSpc>
              <a:buClrTx/>
              <a:buSzTx/>
              <a:buNone/>
              <a:tabLst/>
            </a:pPr>
            <a:endParaRPr lang="zh-CN" altLang="zh-CN" sz="1800" dirty="0"/>
          </a:p>
          <a:p>
            <a:pPr marL="0" indent="0" hangingPunct="0">
              <a:lnSpc>
                <a:spcPct val="100000"/>
              </a:lnSpc>
              <a:buClrTx/>
              <a:buSzTx/>
              <a:buNone/>
              <a:tabLst/>
            </a:pPr>
            <a:r>
              <a:rPr lang="zh-CN" altLang="zh-CN" sz="1800" dirty="0"/>
              <a:t>② 虽人有百口，口有百舌，不能名其</a:t>
            </a:r>
            <a:r>
              <a:rPr lang="zh-CN" altLang="zh-CN" sz="1800" dirty="0">
                <a:solidFill>
                  <a:srgbClr val="0066FF"/>
                </a:solidFill>
              </a:rPr>
              <a:t>一处</a:t>
            </a:r>
            <a:r>
              <a:rPr lang="zh-CN" altLang="zh-CN" sz="1800" dirty="0"/>
              <a:t>也。（其：其中的。）（《口技》</a:t>
            </a:r>
            <a:r>
              <a:rPr lang="zh-CN" altLang="zh-CN" sz="1800" dirty="0" smtClean="0"/>
              <a:t>）</a:t>
            </a:r>
            <a:endParaRPr lang="en-US" altLang="zh-CN" sz="1800" dirty="0" smtClean="0"/>
          </a:p>
          <a:p>
            <a:pPr marL="0" indent="0" hangingPunct="0">
              <a:lnSpc>
                <a:spcPct val="100000"/>
              </a:lnSpc>
              <a:buClrTx/>
              <a:buSzTx/>
              <a:buNone/>
              <a:tabLst/>
            </a:pPr>
            <a:endParaRPr lang="zh-CN" altLang="zh-CN" sz="1800" dirty="0"/>
          </a:p>
          <a:p>
            <a:pPr marL="0" indent="0" hangingPunct="0">
              <a:lnSpc>
                <a:spcPct val="100000"/>
              </a:lnSpc>
              <a:buClrTx/>
              <a:buSzTx/>
              <a:buNone/>
              <a:tabLst/>
            </a:pPr>
            <a:r>
              <a:rPr lang="zh-CN" altLang="zh-CN" sz="1800" dirty="0"/>
              <a:t>③ 其</a:t>
            </a:r>
            <a:r>
              <a:rPr lang="zh-CN" altLang="zh-CN" sz="1800" dirty="0">
                <a:solidFill>
                  <a:srgbClr val="0066FF"/>
                </a:solidFill>
              </a:rPr>
              <a:t>船背</a:t>
            </a:r>
            <a:r>
              <a:rPr lang="zh-CN" altLang="zh-CN" sz="1800" dirty="0"/>
              <a:t>稍夷。（其：这。）（《核舟记》</a:t>
            </a:r>
            <a:r>
              <a:rPr lang="zh-CN" altLang="zh-CN" sz="1800" dirty="0" smtClean="0"/>
              <a:t>）</a:t>
            </a:r>
            <a:endParaRPr lang="en-US" altLang="zh-CN" sz="1800" dirty="0" smtClean="0"/>
          </a:p>
          <a:p>
            <a:pPr marL="0" indent="0" hangingPunct="0">
              <a:lnSpc>
                <a:spcPct val="100000"/>
              </a:lnSpc>
              <a:buClrTx/>
              <a:buSzTx/>
              <a:buNone/>
              <a:tabLst/>
            </a:pPr>
            <a:endParaRPr lang="en-US" altLang="zh-CN" sz="1800" dirty="0"/>
          </a:p>
          <a:p>
            <a:pPr marL="0" indent="0" hangingPunct="0">
              <a:lnSpc>
                <a:spcPct val="100000"/>
              </a:lnSpc>
              <a:buNone/>
            </a:pPr>
            <a:r>
              <a:rPr lang="zh-CN" altLang="en-US" sz="1800" dirty="0" smtClean="0"/>
              <a:t>④</a:t>
            </a:r>
            <a:r>
              <a:rPr lang="zh-CN" altLang="en-US" sz="1800" dirty="0"/>
              <a:t>其</a:t>
            </a:r>
            <a:r>
              <a:rPr lang="zh-CN" altLang="en-US" sz="1800" dirty="0">
                <a:solidFill>
                  <a:srgbClr val="0066FF"/>
                </a:solidFill>
              </a:rPr>
              <a:t>岸</a:t>
            </a:r>
            <a:r>
              <a:rPr lang="zh-CN" altLang="en-US" sz="1800" dirty="0"/>
              <a:t>势犬牙差互。（其：那个。）（</a:t>
            </a:r>
            <a:r>
              <a:rPr lang="en-US" altLang="zh-CN" sz="1800" dirty="0"/>
              <a:t>《</a:t>
            </a:r>
            <a:r>
              <a:rPr lang="zh-CN" altLang="en-US" sz="1800" dirty="0"/>
              <a:t>小石潭记</a:t>
            </a:r>
            <a:r>
              <a:rPr lang="en-US" altLang="zh-CN" sz="1800" dirty="0"/>
              <a:t>》</a:t>
            </a:r>
            <a:r>
              <a:rPr lang="zh-CN" altLang="en-US" sz="1800" dirty="0"/>
              <a:t>）</a:t>
            </a:r>
          </a:p>
          <a:p>
            <a:pPr marL="0" lvl="0" indent="0" hangingPunct="0">
              <a:lnSpc>
                <a:spcPct val="100000"/>
              </a:lnSpc>
              <a:buNone/>
            </a:pPr>
            <a:endParaRPr lang="zh-CN" altLang="en-US" sz="1800" dirty="0"/>
          </a:p>
          <a:p>
            <a:pPr marL="0" indent="0" hangingPunct="0">
              <a:lnSpc>
                <a:spcPct val="100000"/>
              </a:lnSpc>
              <a:buNone/>
            </a:pPr>
            <a:r>
              <a:rPr lang="zh-CN" altLang="en-US" sz="1800" dirty="0" smtClean="0"/>
              <a:t>⑤</a:t>
            </a:r>
            <a:r>
              <a:rPr lang="zh-CN" altLang="en-US" sz="1800" dirty="0"/>
              <a:t>其</a:t>
            </a:r>
            <a:r>
              <a:rPr lang="zh-CN" altLang="en-US" sz="1800" dirty="0">
                <a:solidFill>
                  <a:srgbClr val="0066FF"/>
                </a:solidFill>
              </a:rPr>
              <a:t>西南诸峰</a:t>
            </a:r>
            <a:r>
              <a:rPr lang="zh-CN" altLang="en-US" sz="1800" dirty="0"/>
              <a:t>。（其：那些。）（</a:t>
            </a:r>
            <a:r>
              <a:rPr lang="en-US" altLang="zh-CN" sz="1800" dirty="0"/>
              <a:t>《</a:t>
            </a:r>
            <a:r>
              <a:rPr lang="zh-CN" altLang="en-US" sz="1800" dirty="0"/>
              <a:t>醉翁亭记</a:t>
            </a:r>
            <a:r>
              <a:rPr lang="en-US" altLang="zh-CN" sz="1800" dirty="0"/>
              <a:t>》</a:t>
            </a:r>
            <a:r>
              <a:rPr lang="zh-CN" altLang="en-US" sz="1800" dirty="0"/>
              <a:t>）</a:t>
            </a:r>
          </a:p>
          <a:p>
            <a:pPr marL="0" lvl="0" indent="0" hangingPunct="0">
              <a:lnSpc>
                <a:spcPct val="100000"/>
              </a:lnSpc>
              <a:buNone/>
            </a:pPr>
            <a:endParaRPr lang="zh-CN" altLang="en-US" sz="1800" dirty="0"/>
          </a:p>
          <a:p>
            <a:pPr marL="0" indent="0" hangingPunct="0">
              <a:lnSpc>
                <a:spcPct val="100000"/>
              </a:lnSpc>
              <a:buNone/>
            </a:pPr>
            <a:r>
              <a:rPr lang="zh-CN" altLang="en-US" sz="1800" dirty="0" smtClean="0"/>
              <a:t>⑥</a:t>
            </a:r>
            <a:r>
              <a:rPr lang="zh-CN" altLang="en-US" sz="1800" dirty="0"/>
              <a:t>下视其</a:t>
            </a:r>
            <a:r>
              <a:rPr lang="zh-CN" altLang="en-US" sz="1800" dirty="0">
                <a:solidFill>
                  <a:srgbClr val="0066FF"/>
                </a:solidFill>
              </a:rPr>
              <a:t>辙</a:t>
            </a:r>
            <a:r>
              <a:rPr lang="zh-CN" altLang="en-US" sz="1800" dirty="0"/>
              <a:t>。（其：那些。）（</a:t>
            </a:r>
            <a:r>
              <a:rPr lang="en-US" altLang="zh-CN" sz="1800" dirty="0"/>
              <a:t>《</a:t>
            </a:r>
            <a:r>
              <a:rPr lang="zh-CN" altLang="en-US" sz="1800" dirty="0"/>
              <a:t>曹刿论战</a:t>
            </a:r>
            <a:r>
              <a:rPr lang="en-US" altLang="zh-CN" sz="1800" dirty="0"/>
              <a:t>》</a:t>
            </a:r>
            <a:r>
              <a:rPr lang="zh-CN" altLang="en-US" sz="1800" dirty="0" smtClean="0"/>
              <a:t>）</a:t>
            </a: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8125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700" dirty="0">
                <a:solidFill>
                  <a:srgbClr val="C00000"/>
                </a:solidFill>
              </a:rPr>
              <a:t>副词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794" y="913961"/>
            <a:ext cx="8139178" cy="4042179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放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在句首或句中，常和放在句末的语气助词配合，以加强语气（反问、祈使、揣测）。 但表示的语气因各种不同的语境而不同，所以，翻译的时候往往有多种译法，一般可译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“一定”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“恐怕”“或许”“大概”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“可能”“难道”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等等。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① 以残年余力，曾不能毁山之一毛，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如土石何？（其：在“如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何”前加强反问语气，把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怎么样。）（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愚公移山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② 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尔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无忘乃父之志！（表祈使语气，一定）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 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孰能讥之乎（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其：加强反问语气，相当于“难道”。）（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游褒禅山记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④ 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圣人之所以为圣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皆出于此乎？（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其：加强揣测语气，相当于“恐怕”“大概”“原来是”。）（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930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如何辨析其是代词还是副词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、</a:t>
            </a:r>
            <a:r>
              <a:rPr lang="zh-CN" altLang="en-US" sz="3600" dirty="0" smtClean="0">
                <a:solidFill>
                  <a:srgbClr val="C00000"/>
                </a:solidFill>
              </a:rPr>
              <a:t>吾</a:t>
            </a:r>
            <a:r>
              <a:rPr lang="zh-CN" altLang="en-US" sz="3600" dirty="0" smtClean="0"/>
              <a:t>其</a:t>
            </a:r>
            <a:r>
              <a:rPr lang="zh-CN" altLang="en-US" sz="3600" dirty="0" smtClean="0">
                <a:solidFill>
                  <a:srgbClr val="0066FF"/>
                </a:solidFill>
              </a:rPr>
              <a:t>还</a:t>
            </a:r>
            <a:r>
              <a:rPr lang="zh-CN" altLang="en-US" sz="3600" dirty="0" smtClean="0"/>
              <a:t>也。</a:t>
            </a:r>
            <a:endParaRPr lang="en-US" altLang="zh-CN" sz="3600" dirty="0" smtClean="0"/>
          </a:p>
          <a:p>
            <a:r>
              <a:rPr lang="en-US" altLang="zh-CN" sz="3600" dirty="0" smtClean="0"/>
              <a:t>2</a:t>
            </a:r>
            <a:r>
              <a:rPr lang="zh-CN" altLang="en-US" sz="3600" dirty="0" smtClean="0"/>
              <a:t>、</a:t>
            </a:r>
            <a:r>
              <a:rPr lang="zh-CN" altLang="en-US" sz="3600" dirty="0" smtClean="0">
                <a:solidFill>
                  <a:srgbClr val="C00000"/>
                </a:solidFill>
              </a:rPr>
              <a:t>其贤</a:t>
            </a:r>
            <a:r>
              <a:rPr lang="zh-CN" altLang="en-US" sz="3600" dirty="0" smtClean="0">
                <a:solidFill>
                  <a:srgbClr val="0066FF"/>
                </a:solidFill>
              </a:rPr>
              <a:t>不及</a:t>
            </a:r>
            <a:r>
              <a:rPr lang="zh-CN" altLang="en-US" sz="3600" dirty="0" smtClean="0"/>
              <a:t>孔子。</a:t>
            </a:r>
            <a:endParaRPr lang="en-US" altLang="zh-CN" sz="3600" dirty="0" smtClean="0"/>
          </a:p>
          <a:p>
            <a:r>
              <a:rPr lang="zh-CN" altLang="en-US" sz="3600" dirty="0" smtClean="0"/>
              <a:t>看句子中语法位置：主语、定语就是代词；如果有主语，其在动词之前，当然是表示某种语气的副词。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927476" y="842037"/>
            <a:ext cx="539430" cy="631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9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1073</Words>
  <Application>Microsoft Office PowerPoint</Application>
  <PresentationFormat>全屏显示(16:9)</PresentationFormat>
  <Paragraphs>130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《师说》 “其”字的意义与用法</vt:lpstr>
      <vt:lpstr>PowerPoint 演示文稿</vt:lpstr>
      <vt:lpstr>其作代词之第三人称：</vt:lpstr>
      <vt:lpstr>准备好了吗？测试开始。请快速说出下列各句中其字的意思</vt:lpstr>
      <vt:lpstr>对一对，为自己鼓个掌吧</vt:lpstr>
      <vt:lpstr>二特殊情况，活用作第一人称代词。相当于“我（的）”、“自己（的）。</vt:lpstr>
      <vt:lpstr>三是作指示代词，可译为“其中的”“这”“那”“这些”“那些”</vt:lpstr>
      <vt:lpstr>副词</vt:lpstr>
      <vt:lpstr>如何辨析其是代词还是副词</vt:lpstr>
      <vt:lpstr>除此之外，“其”还有另外两种词性：作连词和助词。</vt:lpstr>
      <vt:lpstr>你能准确说出其在本文中意思了吗？</vt:lpstr>
      <vt:lpstr>对一对，加油！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yang zixiao</cp:lastModifiedBy>
  <cp:revision>21</cp:revision>
  <dcterms:created xsi:type="dcterms:W3CDTF">2020-02-01T11:21:51Z</dcterms:created>
  <dcterms:modified xsi:type="dcterms:W3CDTF">2020-02-16T03:26:16Z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