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5" r:id="rId2"/>
  </p:sldMasterIdLst>
  <p:notesMasterIdLst>
    <p:notesMasterId r:id="rId14"/>
  </p:notesMasterIdLst>
  <p:sldIdLst>
    <p:sldId id="286" r:id="rId3"/>
    <p:sldId id="295" r:id="rId4"/>
    <p:sldId id="282" r:id="rId5"/>
    <p:sldId id="283" r:id="rId6"/>
    <p:sldId id="288" r:id="rId7"/>
    <p:sldId id="289" r:id="rId8"/>
    <p:sldId id="290" r:id="rId9"/>
    <p:sldId id="292" r:id="rId10"/>
    <p:sldId id="298" r:id="rId11"/>
    <p:sldId id="300" r:id="rId12"/>
    <p:sldId id="271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59123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756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797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8767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3833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2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2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2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1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1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1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1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2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6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1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1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2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1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1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2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2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2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1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2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1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9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8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70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3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6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5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8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20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4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2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7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7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8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8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3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8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4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6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6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9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8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8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9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70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D7F07-1F97-0A4D-A090-4FF885BDFCF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28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FE2F3-AE5D-FC46-BAE6-49D8D71E44B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64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DE719-7D0F-4146-9BBC-96436F255E6A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166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4EA66-1CF5-3C41-9324-471B03B94B9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69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D276B-E818-154A-8D1B-39CD793688D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20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7D24E-4E69-1443-AECB-800BB9104C5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26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15EB5-5790-844F-A2C7-C8489AEAF97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0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2602F-8244-104C-B779-90FC248A47D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46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3097F-BFAA-C64B-9AC3-E8F125A5B9C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7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D6BB3-1C1E-0545-8A9A-F29C2CEF5E5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0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3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145D5-E506-C24C-8F2F-ECE67E9E03C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1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70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8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8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6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70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70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70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4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7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7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9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7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7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7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4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kern="12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kern="12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64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fld id="{0ECEF3EA-128A-6840-86BE-C0D5129DAD86}" type="slidenum">
              <a:rPr lang="zh-CN" altLang="en-US" kern="1200" smtClean="0">
                <a:latin typeface="Arial" charset="0"/>
                <a:ea typeface="宋体" charset="0"/>
                <a:cs typeface="宋体" charset="0"/>
              </a:rPr>
              <a:pPr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kern="1200"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5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802466" y="2223784"/>
            <a:ext cx="6206067" cy="728345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</a:rPr>
              <a:t>劝学</a:t>
            </a:r>
            <a:r>
              <a:rPr lang="en-US" altLang="zh-CN" sz="3200" b="1" dirty="0">
                <a:solidFill>
                  <a:srgbClr val="FF0000"/>
                </a:solidFill>
              </a:rPr>
              <a:t>》</a:t>
            </a:r>
            <a:r>
              <a:rPr lang="zh-CN" altLang="en-US" sz="3200" b="1" dirty="0">
                <a:solidFill>
                  <a:srgbClr val="FF0000"/>
                </a:solidFill>
              </a:rPr>
              <a:t>的比喻论证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6" y="1194127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高一年级语文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536257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   北京市第十七中学  王娟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17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7"/>
    </mc:Choice>
    <mc:Fallback xmlns="">
      <p:transition spd="slow" advTm="9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.jpg"/>
          <p:cNvPicPr>
            <a:picLocks noChangeAspect="1"/>
          </p:cNvPicPr>
          <p:nvPr/>
        </p:nvPicPr>
        <p:blipFill>
          <a:blip r:embed="rId2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338"/>
            <a:ext cx="9144000" cy="5143500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99898" y="153924"/>
            <a:ext cx="8617694" cy="635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zh-CN" altLang="en-US" sz="3600" dirty="0">
                <a:latin typeface="楷体"/>
                <a:ea typeface="楷体"/>
                <a:cs typeface="楷体"/>
              </a:rPr>
              <a:t>比喻论证的多样性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19251" y="1248833"/>
            <a:ext cx="5905500" cy="492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hangingPunct="1">
              <a:lnSpc>
                <a:spcPct val="120000"/>
              </a:lnSpc>
              <a:spcAft>
                <a:spcPts val="1000"/>
              </a:spcAft>
            </a:pPr>
            <a:endParaRPr kumimoji="1" lang="zh-CN" altLang="en-US" sz="2500" kern="1200" spc="150" dirty="0">
              <a:solidFill>
                <a:schemeClr val="tx1"/>
              </a:solidFill>
              <a:latin typeface="楷体"/>
              <a:ea typeface="楷体"/>
              <a:cs typeface="楷体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3629" y="881119"/>
            <a:ext cx="88167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有的比喻，单说比喻而把道理隐含其中，让读者思考。如“青出于蓝”“冰寒于水”。</a:t>
            </a:r>
          </a:p>
          <a:p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786EB07-EE57-49A3-BF55-4A26CE3BE292}"/>
              </a:ext>
            </a:extLst>
          </p:cNvPr>
          <p:cNvSpPr/>
          <p:nvPr/>
        </p:nvSpPr>
        <p:spPr>
          <a:xfrm>
            <a:off x="163628" y="1925923"/>
            <a:ext cx="86176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有的先设比喻，再引出道理，如“登高而招，臂非加长也，而见者远”，“假舟楫者，非能水也，而绝江河”。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BDE68CA-0E79-478A-A4CE-4FD2BD6DC782}"/>
              </a:ext>
            </a:extLst>
          </p:cNvPr>
          <p:cNvSpPr/>
          <p:nvPr/>
        </p:nvSpPr>
        <p:spPr>
          <a:xfrm>
            <a:off x="163626" y="3310918"/>
            <a:ext cx="86176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有的先设比喻，引出道理后，再用另外的比喻进一步论证。如先用“积土成山”“积水成渊”设喻，引出“积善成德，而神明自得，圣心备焉”的道理，再用“不积跬步”“不积小流”作进一步论证。 </a:t>
            </a:r>
          </a:p>
        </p:txBody>
      </p:sp>
    </p:spTree>
    <p:extLst>
      <p:ext uri="{BB962C8B-B14F-4D97-AF65-F5344CB8AC3E}">
        <p14:creationId xmlns:p14="http://schemas.microsoft.com/office/powerpoint/2010/main" val="169140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5"/>
    </mc:Choice>
    <mc:Fallback xmlns="">
      <p:transition spd="slow" advTm="1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10" y="2360295"/>
            <a:ext cx="4658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A4461A1-5FEB-4F3A-BC4D-E0A3D1521BD7}"/>
              </a:ext>
            </a:extLst>
          </p:cNvPr>
          <p:cNvSpPr/>
          <p:nvPr/>
        </p:nvSpPr>
        <p:spPr>
          <a:xfrm>
            <a:off x="199786" y="671489"/>
            <a:ext cx="89442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      荀子的文章，和其他先秦诸子的哲理散文一样，也是独具风格的。它既不像</a:t>
            </a:r>
            <a:r>
              <a:rPr lang="en-US" altLang="zh-CN" sz="2800" dirty="0"/>
              <a:t>《</a:t>
            </a:r>
            <a:r>
              <a:rPr lang="zh-CN" altLang="en-US" sz="2800" dirty="0"/>
              <a:t>老子</a:t>
            </a:r>
            <a:r>
              <a:rPr lang="en-US" altLang="zh-CN" sz="2800" dirty="0"/>
              <a:t>》</a:t>
            </a:r>
            <a:r>
              <a:rPr lang="zh-CN" altLang="en-US" sz="2800" dirty="0"/>
              <a:t>，用正反相成、矛盾统一的辩证法思想贯穿始终；也不像</a:t>
            </a:r>
            <a:r>
              <a:rPr lang="en-US" altLang="zh-CN" sz="2800" dirty="0"/>
              <a:t>《</a:t>
            </a:r>
            <a:r>
              <a:rPr lang="zh-CN" altLang="en-US" sz="2800" dirty="0"/>
              <a:t>庄子</a:t>
            </a:r>
            <a:r>
              <a:rPr lang="en-US" altLang="zh-CN" sz="2800" dirty="0"/>
              <a:t>》</a:t>
            </a:r>
            <a:r>
              <a:rPr lang="zh-CN" altLang="en-US" sz="2800" dirty="0"/>
              <a:t>，海阔天空、神思飞越，富有浪漫主义色彩；更不像</a:t>
            </a:r>
            <a:r>
              <a:rPr lang="en-US" altLang="zh-CN" sz="2800" dirty="0"/>
              <a:t>《</a:t>
            </a:r>
            <a:r>
              <a:rPr lang="zh-CN" altLang="en-US" sz="2800" dirty="0"/>
              <a:t>孟子</a:t>
            </a:r>
            <a:r>
              <a:rPr lang="en-US" altLang="zh-CN" sz="2800" dirty="0"/>
              <a:t>》</a:t>
            </a:r>
            <a:r>
              <a:rPr lang="zh-CN" altLang="en-US" sz="2800" dirty="0"/>
              <a:t>，语言犀利、气势磅礴，具有雄辩家的特点。他是在老老实实地讲述道理。他的文章擅长用多样化的比喻阐明深刻道理。</a:t>
            </a:r>
          </a:p>
        </p:txBody>
      </p:sp>
    </p:spTree>
    <p:extLst>
      <p:ext uri="{BB962C8B-B14F-4D97-AF65-F5344CB8AC3E}">
        <p14:creationId xmlns:p14="http://schemas.microsoft.com/office/powerpoint/2010/main" val="326180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.jpg"/>
          <p:cNvPicPr>
            <a:picLocks noChangeAspect="1"/>
          </p:cNvPicPr>
          <p:nvPr/>
        </p:nvPicPr>
        <p:blipFill>
          <a:blip r:embed="rId2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193581" y="799028"/>
            <a:ext cx="8617694" cy="635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kumimoji="1" lang="zh-CN" altLang="en-US" sz="3600" dirty="0">
              <a:latin typeface="楷体"/>
              <a:ea typeface="楷体"/>
              <a:cs typeface="楷体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80535" y="799028"/>
            <a:ext cx="5905500" cy="305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hangingPunct="1">
              <a:lnSpc>
                <a:spcPct val="120000"/>
              </a:lnSpc>
              <a:spcAft>
                <a:spcPts val="1000"/>
              </a:spcAft>
            </a:pPr>
            <a:r>
              <a:rPr kumimoji="1" lang="zh-CN" altLang="en-US" sz="2500" kern="1200" spc="150" dirty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    比喻论证是指用具体生动的事物来形象地证明抽象道理的论证方法，其本质是化虚为实。</a:t>
            </a:r>
            <a:endParaRPr kumimoji="1" lang="en-US" altLang="zh-CN" sz="2500" kern="1200" spc="150" dirty="0">
              <a:solidFill>
                <a:schemeClr val="tx1"/>
              </a:solidFill>
              <a:latin typeface="楷体"/>
              <a:ea typeface="楷体"/>
              <a:cs typeface="楷体"/>
            </a:endParaRPr>
          </a:p>
          <a:p>
            <a:pPr defTabSz="685800" hangingPunct="1">
              <a:lnSpc>
                <a:spcPct val="120000"/>
              </a:lnSpc>
              <a:spcAft>
                <a:spcPts val="1000"/>
              </a:spcAft>
            </a:pPr>
            <a:endParaRPr kumimoji="1" lang="en-US" altLang="zh-CN" sz="2500" kern="1200" spc="150" dirty="0">
              <a:solidFill>
                <a:schemeClr val="tx1"/>
              </a:solidFill>
              <a:latin typeface="楷体"/>
              <a:ea typeface="楷体"/>
              <a:cs typeface="楷体"/>
            </a:endParaRPr>
          </a:p>
          <a:p>
            <a:pPr defTabSz="685800" hangingPunct="1">
              <a:lnSpc>
                <a:spcPct val="120000"/>
              </a:lnSpc>
              <a:spcAft>
                <a:spcPts val="1000"/>
              </a:spcAft>
            </a:pPr>
            <a:r>
              <a:rPr kumimoji="1" lang="zh-CN" altLang="en-US" sz="2500" kern="1200" spc="150" dirty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文中运用了哪些比喻论证，分别论证了什么，有什么特点？</a:t>
            </a:r>
          </a:p>
        </p:txBody>
      </p:sp>
    </p:spTree>
    <p:extLst>
      <p:ext uri="{BB962C8B-B14F-4D97-AF65-F5344CB8AC3E}">
        <p14:creationId xmlns:p14="http://schemas.microsoft.com/office/powerpoint/2010/main" val="123822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5"/>
    </mc:Choice>
    <mc:Fallback xmlns="">
      <p:transition spd="slow" advTm="1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.jpg"/>
          <p:cNvPicPr>
            <a:picLocks noChangeAspect="1"/>
          </p:cNvPicPr>
          <p:nvPr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293473" y="148167"/>
            <a:ext cx="8617694" cy="635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kumimoji="1" lang="zh-CN" altLang="en-US" sz="3600" dirty="0">
              <a:latin typeface="楷体"/>
              <a:ea typeface="楷体"/>
              <a:cs typeface="楷体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A64CCD83-6632-4146-BB9D-977CA7832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488683"/>
              </p:ext>
            </p:extLst>
          </p:nvPr>
        </p:nvGraphicFramePr>
        <p:xfrm>
          <a:off x="207433" y="121853"/>
          <a:ext cx="8617695" cy="46169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50723">
                  <a:extLst>
                    <a:ext uri="{9D8B030D-6E8A-4147-A177-3AD203B41FA5}">
                      <a16:colId xmlns:a16="http://schemas.microsoft.com/office/drawing/2014/main" val="47486189"/>
                    </a:ext>
                  </a:extLst>
                </a:gridCol>
                <a:gridCol w="1444599">
                  <a:extLst>
                    <a:ext uri="{9D8B030D-6E8A-4147-A177-3AD203B41FA5}">
                      <a16:colId xmlns:a16="http://schemas.microsoft.com/office/drawing/2014/main" val="2858846134"/>
                    </a:ext>
                  </a:extLst>
                </a:gridCol>
                <a:gridCol w="2689411">
                  <a:extLst>
                    <a:ext uri="{9D8B030D-6E8A-4147-A177-3AD203B41FA5}">
                      <a16:colId xmlns:a16="http://schemas.microsoft.com/office/drawing/2014/main" val="595794932"/>
                    </a:ext>
                  </a:extLst>
                </a:gridCol>
                <a:gridCol w="2468741">
                  <a:extLst>
                    <a:ext uri="{9D8B030D-6E8A-4147-A177-3AD203B41FA5}">
                      <a16:colId xmlns:a16="http://schemas.microsoft.com/office/drawing/2014/main" val="2950234916"/>
                    </a:ext>
                  </a:extLst>
                </a:gridCol>
                <a:gridCol w="1264221">
                  <a:extLst>
                    <a:ext uri="{9D8B030D-6E8A-4147-A177-3AD203B41FA5}">
                      <a16:colId xmlns:a16="http://schemas.microsoft.com/office/drawing/2014/main" val="2149390846"/>
                    </a:ext>
                  </a:extLst>
                </a:gridCol>
              </a:tblGrid>
              <a:tr h="715468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effectLst/>
                        </a:rPr>
                        <a:t> </a:t>
                      </a:r>
                      <a:endParaRPr lang="zh-CN" sz="32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effectLst/>
                        </a:rPr>
                        <a:t> </a:t>
                      </a:r>
                      <a:endParaRPr lang="zh-CN" sz="32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effectLst/>
                        </a:rPr>
                        <a:t> </a:t>
                      </a:r>
                      <a:endParaRPr lang="zh-CN" sz="32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effectLst/>
                        </a:rPr>
                        <a:t>第二段</a:t>
                      </a:r>
                      <a:endParaRPr lang="zh-CN" sz="3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solidFill>
                            <a:srgbClr val="FF0000"/>
                          </a:solidFill>
                          <a:effectLst/>
                        </a:rPr>
                        <a:t>事物的原状</a:t>
                      </a:r>
                      <a:endParaRPr lang="zh-CN" sz="32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solidFill>
                            <a:srgbClr val="FF0000"/>
                          </a:solidFill>
                          <a:effectLst/>
                        </a:rPr>
                        <a:t>外物的</a:t>
                      </a:r>
                      <a:endParaRPr lang="en-US" altLang="zh-CN" sz="3200" b="1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solidFill>
                            <a:srgbClr val="FF0000"/>
                          </a:solidFill>
                          <a:effectLst/>
                        </a:rPr>
                        <a:t>作用</a:t>
                      </a:r>
                      <a:endParaRPr lang="zh-CN" sz="32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solidFill>
                            <a:srgbClr val="FF0000"/>
                          </a:solidFill>
                          <a:effectLst/>
                        </a:rPr>
                        <a:t>产生的</a:t>
                      </a:r>
                      <a:endParaRPr lang="en-US" altLang="zh-CN" sz="3200" b="1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solidFill>
                            <a:srgbClr val="FF0000"/>
                          </a:solidFill>
                          <a:effectLst/>
                        </a:rPr>
                        <a:t>结果</a:t>
                      </a:r>
                      <a:endParaRPr lang="zh-CN" sz="32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solidFill>
                            <a:srgbClr val="FF0000"/>
                          </a:solidFill>
                          <a:effectLst/>
                        </a:rPr>
                        <a:t>学习的意义</a:t>
                      </a:r>
                      <a:endParaRPr lang="zh-CN" sz="32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68577606"/>
                  </a:ext>
                </a:extLst>
              </a:tr>
              <a:tr h="35773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25421399"/>
                  </a:ext>
                </a:extLst>
              </a:tr>
              <a:tr h="35773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236128"/>
                  </a:ext>
                </a:extLst>
              </a:tr>
              <a:tr h="35773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3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78757244"/>
                  </a:ext>
                </a:extLst>
              </a:tr>
              <a:tr h="35773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91080256"/>
                  </a:ext>
                </a:extLst>
              </a:tr>
              <a:tr h="35773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55600" algn="ctr">
                        <a:spcAft>
                          <a:spcPts val="0"/>
                        </a:spcAft>
                      </a:pPr>
                      <a:r>
                        <a:rPr lang="en-US" altLang="zh-CN" sz="3200" b="1" kern="100" dirty="0">
                          <a:solidFill>
                            <a:srgbClr val="FF0000"/>
                          </a:solidFill>
                          <a:effectLst/>
                        </a:rPr>
                        <a:t>   </a:t>
                      </a:r>
                      <a:endParaRPr lang="zh-CN" sz="32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884616"/>
                  </a:ext>
                </a:extLst>
              </a:tr>
              <a:tr h="7154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354500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AE43B506-97DC-4C1D-9DF6-0704F64DC41C}"/>
              </a:ext>
            </a:extLst>
          </p:cNvPr>
          <p:cNvSpPr txBox="1"/>
          <p:nvPr/>
        </p:nvSpPr>
        <p:spPr>
          <a:xfrm>
            <a:off x="1366787" y="1386038"/>
            <a:ext cx="34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D846A1F-BE6F-4E08-980C-BBB709AD6121}"/>
              </a:ext>
            </a:extLst>
          </p:cNvPr>
          <p:cNvSpPr/>
          <p:nvPr/>
        </p:nvSpPr>
        <p:spPr>
          <a:xfrm>
            <a:off x="1289849" y="2280182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木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99721B2-A162-46BD-AB48-0D03CEF04D65}"/>
              </a:ext>
            </a:extLst>
          </p:cNvPr>
          <p:cNvSpPr/>
          <p:nvPr/>
        </p:nvSpPr>
        <p:spPr>
          <a:xfrm>
            <a:off x="3213429" y="1022369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200" b="1" kern="100" dirty="0"/>
              <a:t>提取</a:t>
            </a:r>
            <a:endParaRPr lang="zh-CN" altLang="en-US" sz="3200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000701E-B6A3-4FCA-A2AF-0464C49AF98F}"/>
              </a:ext>
            </a:extLst>
          </p:cNvPr>
          <p:cNvSpPr/>
          <p:nvPr/>
        </p:nvSpPr>
        <p:spPr>
          <a:xfrm>
            <a:off x="1241723" y="1549394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水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7668253-9F4A-4377-8811-0F2162F35719}"/>
              </a:ext>
            </a:extLst>
          </p:cNvPr>
          <p:cNvSpPr/>
          <p:nvPr/>
        </p:nvSpPr>
        <p:spPr>
          <a:xfrm>
            <a:off x="1241723" y="1008278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蓝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DDA3781-F45F-4C60-9014-AB3283CC5108}"/>
              </a:ext>
            </a:extLst>
          </p:cNvPr>
          <p:cNvSpPr/>
          <p:nvPr/>
        </p:nvSpPr>
        <p:spPr>
          <a:xfrm>
            <a:off x="1289849" y="2965673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木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D82C61C-B8C8-4C99-BDD3-06A9E75798C2}"/>
              </a:ext>
            </a:extLst>
          </p:cNvPr>
          <p:cNvSpPr/>
          <p:nvPr/>
        </p:nvSpPr>
        <p:spPr>
          <a:xfrm>
            <a:off x="5853548" y="1022369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青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392A7C9-929E-43C5-969D-9963413C80E1}"/>
              </a:ext>
            </a:extLst>
          </p:cNvPr>
          <p:cNvSpPr/>
          <p:nvPr/>
        </p:nvSpPr>
        <p:spPr>
          <a:xfrm>
            <a:off x="5853548" y="1553958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/>
              <a:t>冰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AEE297F-2B7B-414A-A54B-71E2BCC7660A}"/>
              </a:ext>
            </a:extLst>
          </p:cNvPr>
          <p:cNvSpPr txBox="1"/>
          <p:nvPr/>
        </p:nvSpPr>
        <p:spPr>
          <a:xfrm>
            <a:off x="5332395" y="2257266"/>
            <a:ext cx="18961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 hangingPunct="1"/>
            <a:r>
              <a:rPr lang="zh-CN" altLang="en-US" sz="3200" b="1" kern="100" dirty="0"/>
              <a:t>轮（曲）</a:t>
            </a:r>
            <a:endParaRPr lang="zh-CN" altLang="en-US" sz="32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82A921F-AF07-4CAC-8027-E4F970F5E4E4}"/>
              </a:ext>
            </a:extLst>
          </p:cNvPr>
          <p:cNvSpPr txBox="1"/>
          <p:nvPr/>
        </p:nvSpPr>
        <p:spPr>
          <a:xfrm>
            <a:off x="3455469" y="2366807"/>
            <a:ext cx="86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919E239-8668-4EED-B8D1-A643FDCB1495}"/>
              </a:ext>
            </a:extLst>
          </p:cNvPr>
          <p:cNvSpPr txBox="1"/>
          <p:nvPr/>
        </p:nvSpPr>
        <p:spPr>
          <a:xfrm>
            <a:off x="3213429" y="2318682"/>
            <a:ext cx="81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 hangingPunct="1"/>
            <a:r>
              <a:rPr lang="zh-CN" altLang="en-US" sz="3200" b="1" kern="1200" dirty="0">
                <a:solidFill>
                  <a:srgbClr val="FF0000"/>
                </a:solidFill>
              </a:rPr>
              <a:t>輮</a:t>
            </a:r>
            <a:endParaRPr lang="zh-CN" altLang="en-US" sz="3200" b="1" kern="1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100CAB1-568A-4CFD-8E40-AE7E5B06920C}"/>
              </a:ext>
            </a:extLst>
          </p:cNvPr>
          <p:cNvSpPr/>
          <p:nvPr/>
        </p:nvSpPr>
        <p:spPr>
          <a:xfrm>
            <a:off x="5853548" y="3033011"/>
            <a:ext cx="596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hangingPunct="1"/>
            <a:r>
              <a:rPr lang="zh-CN" altLang="en-US" sz="3200" b="1" kern="100" dirty="0">
                <a:solidFill>
                  <a:srgbClr val="FF0000"/>
                </a:solidFill>
              </a:rPr>
              <a:t>直</a:t>
            </a:r>
            <a:endParaRPr lang="zh-CN" altLang="en-US" sz="3200" b="1" kern="1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14BF49B-2662-479F-971F-0263A2F24965}"/>
              </a:ext>
            </a:extLst>
          </p:cNvPr>
          <p:cNvSpPr/>
          <p:nvPr/>
        </p:nvSpPr>
        <p:spPr>
          <a:xfrm>
            <a:off x="5853547" y="3550448"/>
            <a:ext cx="596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hangingPunct="1"/>
            <a:r>
              <a:rPr lang="zh-CN" altLang="en-US" sz="3200" b="1" kern="100" dirty="0">
                <a:solidFill>
                  <a:srgbClr val="FF0000"/>
                </a:solidFill>
              </a:rPr>
              <a:t>利</a:t>
            </a:r>
            <a:endParaRPr lang="zh-CN" altLang="en-US" sz="3200" b="1" kern="1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A095FE1-7088-4E0A-9D1A-E9C72D7054B8}"/>
              </a:ext>
            </a:extLst>
          </p:cNvPr>
          <p:cNvSpPr/>
          <p:nvPr/>
        </p:nvSpPr>
        <p:spPr>
          <a:xfrm>
            <a:off x="3076812" y="350748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kern="100" dirty="0">
                <a:solidFill>
                  <a:srgbClr val="FF0000"/>
                </a:solidFill>
              </a:rPr>
              <a:t>就砺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0086A42-47EB-4BF4-8D3E-6DFE70F17D6B}"/>
              </a:ext>
            </a:extLst>
          </p:cNvPr>
          <p:cNvSpPr/>
          <p:nvPr/>
        </p:nvSpPr>
        <p:spPr>
          <a:xfrm>
            <a:off x="1241723" y="3550447"/>
            <a:ext cx="596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hangingPunct="1"/>
            <a:r>
              <a:rPr lang="zh-CN" altLang="en-US" sz="3200" b="1" kern="100" dirty="0"/>
              <a:t>金</a:t>
            </a:r>
            <a:endParaRPr lang="zh-CN" altLang="en-US" sz="32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7C411A2-8541-4764-868C-E713981FE0A4}"/>
              </a:ext>
            </a:extLst>
          </p:cNvPr>
          <p:cNvSpPr/>
          <p:nvPr/>
        </p:nvSpPr>
        <p:spPr>
          <a:xfrm>
            <a:off x="1241722" y="4243124"/>
            <a:ext cx="596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hangingPunct="1"/>
            <a:r>
              <a:rPr lang="zh-CN" altLang="en-US" sz="3200" b="1" kern="100" dirty="0"/>
              <a:t>人</a:t>
            </a:r>
            <a:endParaRPr lang="zh-CN" altLang="en-US" sz="32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DFAFA49-6902-4E41-AAD5-82BC00A36ABA}"/>
              </a:ext>
            </a:extLst>
          </p:cNvPr>
          <p:cNvSpPr/>
          <p:nvPr/>
        </p:nvSpPr>
        <p:spPr>
          <a:xfrm>
            <a:off x="2389485" y="4201830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hangingPunct="1"/>
            <a:r>
              <a:rPr lang="zh-CN" altLang="en-US" sz="3200" b="1" kern="100" dirty="0"/>
              <a:t>博学（学习）</a:t>
            </a:r>
            <a:endParaRPr lang="zh-CN" altLang="en-US" sz="32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F6755F5-190F-4A3C-B46F-55246E6187EF}"/>
              </a:ext>
            </a:extLst>
          </p:cNvPr>
          <p:cNvSpPr/>
          <p:nvPr/>
        </p:nvSpPr>
        <p:spPr>
          <a:xfrm>
            <a:off x="4823617" y="3905608"/>
            <a:ext cx="265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hangingPunct="1"/>
            <a:r>
              <a:rPr lang="zh-CN" altLang="en-US" sz="2800" b="1" kern="100" dirty="0"/>
              <a:t>知明而行无过（君子）</a:t>
            </a:r>
            <a:endParaRPr lang="zh-CN" altLang="en-US" sz="28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9BDD1E4-17AD-4679-8ED8-F6D3F37EDCB7}"/>
              </a:ext>
            </a:extLst>
          </p:cNvPr>
          <p:cNvSpPr/>
          <p:nvPr/>
        </p:nvSpPr>
        <p:spPr>
          <a:xfrm>
            <a:off x="7512949" y="1032095"/>
            <a:ext cx="11694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hangingPunct="1"/>
            <a:r>
              <a:rPr lang="zh-CN" altLang="en-US" sz="3200" b="1" kern="100" dirty="0">
                <a:solidFill>
                  <a:srgbClr val="FF0000"/>
                </a:solidFill>
              </a:rPr>
              <a:t>提高</a:t>
            </a:r>
            <a:endParaRPr lang="en-US" altLang="zh-CN" sz="3200" b="1" kern="100" dirty="0">
              <a:solidFill>
                <a:srgbClr val="FF0000"/>
              </a:solidFill>
            </a:endParaRPr>
          </a:p>
          <a:p>
            <a:pPr lvl="0" algn="ctr" defTabSz="457200" hangingPunct="1"/>
            <a:r>
              <a:rPr lang="zh-CN" altLang="en-US" sz="3200" b="1" kern="100" dirty="0">
                <a:solidFill>
                  <a:srgbClr val="FF0000"/>
                </a:solidFill>
              </a:rPr>
              <a:t>自我</a:t>
            </a:r>
            <a:endParaRPr lang="zh-CN" altLang="en-US" sz="3200" b="1" kern="1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00C2B5F-02A5-4D04-8346-1C31DAD6AD3F}"/>
              </a:ext>
            </a:extLst>
          </p:cNvPr>
          <p:cNvSpPr/>
          <p:nvPr/>
        </p:nvSpPr>
        <p:spPr>
          <a:xfrm>
            <a:off x="5751523" y="20128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 hangingPunct="1"/>
            <a:r>
              <a:rPr lang="zh-CN" altLang="en-US" sz="3200" b="1" kern="100" dirty="0"/>
              <a:t>改变</a:t>
            </a:r>
            <a:endParaRPr lang="en-US" altLang="zh-CN" sz="3200" b="1" kern="100" dirty="0"/>
          </a:p>
          <a:p>
            <a:pPr lvl="0" algn="ctr" defTabSz="457200" hangingPunct="1"/>
            <a:r>
              <a:rPr lang="zh-CN" altLang="en-US" sz="3200" b="1" kern="100" dirty="0"/>
              <a:t>自我</a:t>
            </a:r>
            <a:endParaRPr lang="zh-CN" altLang="en-US" sz="32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822B0DE-19D8-4F66-9EA8-E18FE7FFA826}"/>
              </a:ext>
            </a:extLst>
          </p:cNvPr>
          <p:cNvSpPr/>
          <p:nvPr/>
        </p:nvSpPr>
        <p:spPr>
          <a:xfrm>
            <a:off x="5707315" y="276818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57200" hangingPunct="1"/>
            <a:r>
              <a:rPr lang="en-US" altLang="zh-CN" sz="3200" b="1" kern="100" dirty="0"/>
              <a:t> </a:t>
            </a:r>
          </a:p>
          <a:p>
            <a:pPr lvl="0" algn="ctr" defTabSz="457200" hangingPunct="1"/>
            <a:r>
              <a:rPr lang="zh-CN" altLang="en-US" sz="3200" b="1" kern="100" dirty="0"/>
              <a:t>完善</a:t>
            </a:r>
            <a:endParaRPr lang="en-US" altLang="zh-CN" sz="3200" b="1" kern="100" dirty="0"/>
          </a:p>
          <a:p>
            <a:pPr lvl="0" algn="ctr" defTabSz="457200" hangingPunct="1"/>
            <a:r>
              <a:rPr lang="zh-CN" altLang="en-US" sz="3200" b="1" kern="100" dirty="0"/>
              <a:t>自我</a:t>
            </a:r>
            <a:endParaRPr lang="zh-CN" altLang="en-US" sz="32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A449671-1476-4C60-B582-7D40C56ACB73}"/>
              </a:ext>
            </a:extLst>
          </p:cNvPr>
          <p:cNvSpPr/>
          <p:nvPr/>
        </p:nvSpPr>
        <p:spPr>
          <a:xfrm>
            <a:off x="3152577" y="153716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hangingPunct="1"/>
            <a:r>
              <a:rPr lang="zh-CN" altLang="en-US" sz="3200" b="1" kern="100" dirty="0"/>
              <a:t>降温</a:t>
            </a:r>
            <a:endParaRPr lang="zh-CN" altLang="en-US" sz="32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8185B77F-3BFB-4687-9589-4CD3D271B0BB}"/>
              </a:ext>
            </a:extLst>
          </p:cNvPr>
          <p:cNvSpPr/>
          <p:nvPr/>
        </p:nvSpPr>
        <p:spPr>
          <a:xfrm>
            <a:off x="3076812" y="2937015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 hangingPunct="1"/>
            <a:r>
              <a:rPr lang="zh-CN" altLang="en-US" sz="3200" b="1" kern="100" dirty="0"/>
              <a:t>受绳</a:t>
            </a:r>
            <a:endParaRPr lang="zh-CN" altLang="en-US" sz="32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8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  <p:bldP spid="7" grpId="0"/>
      <p:bldP spid="11" grpId="0"/>
      <p:bldP spid="12" grpId="0"/>
      <p:bldP spid="14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6" grpId="0"/>
      <p:bldP spid="27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.jpg"/>
          <p:cNvPicPr>
            <a:picLocks noChangeAspect="1"/>
          </p:cNvPicPr>
          <p:nvPr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293473" y="148167"/>
            <a:ext cx="8617694" cy="635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kumimoji="1" lang="zh-CN" altLang="en-US" sz="3600" dirty="0">
              <a:latin typeface="楷体"/>
              <a:ea typeface="楷体"/>
              <a:cs typeface="楷体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B54C548-6B5A-49CC-8B5C-34CBFD321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46432"/>
              </p:ext>
            </p:extLst>
          </p:nvPr>
        </p:nvGraphicFramePr>
        <p:xfrm>
          <a:off x="1582910" y="387486"/>
          <a:ext cx="6577533" cy="45602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33556">
                  <a:extLst>
                    <a:ext uri="{9D8B030D-6E8A-4147-A177-3AD203B41FA5}">
                      <a16:colId xmlns:a16="http://schemas.microsoft.com/office/drawing/2014/main" val="2487739900"/>
                    </a:ext>
                  </a:extLst>
                </a:gridCol>
                <a:gridCol w="1333127">
                  <a:extLst>
                    <a:ext uri="{9D8B030D-6E8A-4147-A177-3AD203B41FA5}">
                      <a16:colId xmlns:a16="http://schemas.microsoft.com/office/drawing/2014/main" val="2542045816"/>
                    </a:ext>
                  </a:extLst>
                </a:gridCol>
                <a:gridCol w="1429231">
                  <a:extLst>
                    <a:ext uri="{9D8B030D-6E8A-4147-A177-3AD203B41FA5}">
                      <a16:colId xmlns:a16="http://schemas.microsoft.com/office/drawing/2014/main" val="3230200171"/>
                    </a:ext>
                  </a:extLst>
                </a:gridCol>
                <a:gridCol w="1395625">
                  <a:extLst>
                    <a:ext uri="{9D8B030D-6E8A-4147-A177-3AD203B41FA5}">
                      <a16:colId xmlns:a16="http://schemas.microsoft.com/office/drawing/2014/main" val="1600652304"/>
                    </a:ext>
                  </a:extLst>
                </a:gridCol>
                <a:gridCol w="1385994">
                  <a:extLst>
                    <a:ext uri="{9D8B030D-6E8A-4147-A177-3AD203B41FA5}">
                      <a16:colId xmlns:a16="http://schemas.microsoft.com/office/drawing/2014/main" val="3901819017"/>
                    </a:ext>
                  </a:extLst>
                </a:gridCol>
              </a:tblGrid>
              <a:tr h="927790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effectLst/>
                        </a:rPr>
                        <a:t> </a:t>
                      </a:r>
                      <a:endParaRPr lang="zh-CN" sz="32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effectLst/>
                        </a:rPr>
                        <a:t>第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effectLst/>
                        </a:rPr>
                        <a:t>三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effectLst/>
                        </a:rPr>
                        <a:t>段</a:t>
                      </a:r>
                      <a:endParaRPr lang="zh-CN" sz="3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solidFill>
                            <a:srgbClr val="FF0000"/>
                          </a:solidFill>
                          <a:effectLst/>
                        </a:rPr>
                        <a:t>生活</a:t>
                      </a:r>
                      <a:endParaRPr lang="en-US" altLang="zh-CN" sz="3200" b="1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solidFill>
                            <a:srgbClr val="FF0000"/>
                          </a:solidFill>
                          <a:effectLst/>
                        </a:rPr>
                        <a:t>实例</a:t>
                      </a:r>
                      <a:endParaRPr lang="zh-CN" sz="32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solidFill>
                            <a:srgbClr val="FF0000"/>
                          </a:solidFill>
                          <a:effectLst/>
                        </a:rPr>
                        <a:t>借助</a:t>
                      </a:r>
                      <a:endParaRPr lang="en-US" altLang="zh-CN" sz="3200" b="1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solidFill>
                            <a:srgbClr val="FF0000"/>
                          </a:solidFill>
                          <a:effectLst/>
                        </a:rPr>
                        <a:t>外物</a:t>
                      </a:r>
                      <a:endParaRPr lang="zh-CN" sz="32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solidFill>
                            <a:srgbClr val="FF0000"/>
                          </a:solidFill>
                          <a:effectLst/>
                        </a:rPr>
                        <a:t>产生的结果</a:t>
                      </a:r>
                      <a:endParaRPr lang="zh-CN" sz="32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solidFill>
                            <a:srgbClr val="FF0000"/>
                          </a:solidFill>
                          <a:effectLst/>
                        </a:rPr>
                        <a:t>学习的作用</a:t>
                      </a:r>
                      <a:endParaRPr lang="zh-CN" sz="32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71582392"/>
                  </a:ext>
                </a:extLst>
              </a:tr>
              <a:tr h="9277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>
                          <a:effectLst/>
                        </a:rPr>
                        <a:t>远望、招手</a:t>
                      </a:r>
                      <a:endParaRPr lang="zh-CN" sz="3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>
                          <a:effectLst/>
                        </a:rPr>
                        <a:t>登高</a:t>
                      </a:r>
                      <a:endParaRPr lang="zh-CN" sz="3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>
                          <a:effectLst/>
                        </a:rPr>
                        <a:t>博见、见者远</a:t>
                      </a:r>
                      <a:endParaRPr lang="zh-CN" sz="3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32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03291839"/>
                  </a:ext>
                </a:extLst>
              </a:tr>
              <a:tr h="56058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>
                          <a:effectLst/>
                        </a:rPr>
                        <a:t>呼喊</a:t>
                      </a:r>
                      <a:endParaRPr lang="zh-CN" sz="3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>
                          <a:effectLst/>
                        </a:rPr>
                        <a:t>顺风</a:t>
                      </a:r>
                      <a:endParaRPr lang="zh-CN" sz="3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>
                          <a:effectLst/>
                        </a:rPr>
                        <a:t>闻者彰</a:t>
                      </a:r>
                      <a:endParaRPr lang="zh-CN" sz="3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836747"/>
                  </a:ext>
                </a:extLst>
              </a:tr>
              <a:tr h="56058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>
                          <a:effectLst/>
                        </a:rPr>
                        <a:t>远行</a:t>
                      </a:r>
                      <a:endParaRPr lang="zh-CN" sz="3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>
                          <a:effectLst/>
                        </a:rPr>
                        <a:t>假舆马</a:t>
                      </a:r>
                      <a:endParaRPr lang="zh-CN" sz="3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>
                          <a:effectLst/>
                        </a:rPr>
                        <a:t>致千里</a:t>
                      </a:r>
                      <a:endParaRPr lang="zh-CN" sz="3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797131"/>
                  </a:ext>
                </a:extLst>
              </a:tr>
              <a:tr h="56058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>
                          <a:effectLst/>
                        </a:rPr>
                        <a:t>渡河</a:t>
                      </a:r>
                      <a:endParaRPr lang="zh-CN" sz="3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>
                          <a:effectLst/>
                        </a:rPr>
                        <a:t>假舟楫</a:t>
                      </a:r>
                      <a:endParaRPr lang="zh-CN" sz="3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3200" b="1" kern="100">
                          <a:effectLst/>
                        </a:rPr>
                        <a:t>绝江河</a:t>
                      </a:r>
                      <a:endParaRPr lang="zh-CN" sz="32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043375"/>
                  </a:ext>
                </a:extLst>
              </a:tr>
              <a:tr h="9277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523310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C0EB32C2-EF7A-4393-BCF0-9B96F66800D0}"/>
              </a:ext>
            </a:extLst>
          </p:cNvPr>
          <p:cNvSpPr txBox="1"/>
          <p:nvPr/>
        </p:nvSpPr>
        <p:spPr>
          <a:xfrm>
            <a:off x="3224464" y="4041226"/>
            <a:ext cx="31438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 hangingPunct="1"/>
            <a:r>
              <a:rPr lang="zh-CN" altLang="zh-CN" sz="2800" b="1" dirty="0"/>
              <a:t>人</a:t>
            </a:r>
            <a:r>
              <a:rPr lang="en-US" altLang="zh-CN" sz="2800" b="1" dirty="0"/>
              <a:t>     </a:t>
            </a:r>
            <a:r>
              <a:rPr lang="zh-CN" altLang="zh-CN" sz="2800" b="1" dirty="0"/>
              <a:t>假于物</a:t>
            </a:r>
            <a:r>
              <a:rPr lang="en-US" altLang="zh-CN" sz="2800" b="1" dirty="0"/>
              <a:t>   </a:t>
            </a:r>
            <a:r>
              <a:rPr lang="zh-CN" altLang="zh-CN" sz="2800" b="1" dirty="0"/>
              <a:t>君子</a:t>
            </a:r>
            <a:endParaRPr lang="en-US" altLang="zh-CN" sz="2800" b="1" dirty="0"/>
          </a:p>
          <a:p>
            <a:pPr fontAlgn="t" hangingPunct="1"/>
            <a:r>
              <a:rPr lang="en-US" altLang="zh-CN" sz="2800" b="1" dirty="0"/>
              <a:t>       </a:t>
            </a:r>
            <a:r>
              <a:rPr lang="zh-CN" altLang="zh-CN" sz="2800" b="1" dirty="0"/>
              <a:t>（学习）</a:t>
            </a:r>
            <a:endParaRPr lang="zh-CN" altLang="zh-CN" sz="28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A2E21EA-2489-4333-8277-3A591A607A37}"/>
              </a:ext>
            </a:extLst>
          </p:cNvPr>
          <p:cNvSpPr/>
          <p:nvPr/>
        </p:nvSpPr>
        <p:spPr>
          <a:xfrm>
            <a:off x="6817719" y="1762080"/>
            <a:ext cx="13427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hangingPunct="1"/>
            <a:r>
              <a:rPr lang="zh-CN" altLang="en-US" sz="3200" b="1" kern="100" dirty="0"/>
              <a:t>弥</a:t>
            </a:r>
          </a:p>
          <a:p>
            <a:pPr lvl="0" algn="ctr" defTabSz="457200" hangingPunct="1"/>
            <a:r>
              <a:rPr lang="zh-CN" altLang="en-US" sz="3200" b="1" kern="100" dirty="0"/>
              <a:t>补</a:t>
            </a:r>
          </a:p>
          <a:p>
            <a:pPr lvl="0" algn="ctr" defTabSz="457200" hangingPunct="1"/>
            <a:r>
              <a:rPr lang="zh-CN" altLang="en-US" sz="3200" b="1" kern="100" dirty="0"/>
              <a:t>不</a:t>
            </a:r>
          </a:p>
          <a:p>
            <a:pPr lvl="0" algn="ctr" defTabSz="457200" hangingPunct="1"/>
            <a:r>
              <a:rPr lang="zh-CN" altLang="en-US" sz="3200" b="1" kern="100" dirty="0"/>
              <a:t>足</a:t>
            </a:r>
            <a:endParaRPr lang="zh-CN" altLang="en-US" sz="32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5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.jpg"/>
          <p:cNvPicPr>
            <a:picLocks noChangeAspect="1"/>
          </p:cNvPicPr>
          <p:nvPr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293473" y="148167"/>
            <a:ext cx="8617694" cy="635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kumimoji="1" lang="zh-CN" altLang="en-US" sz="3600" dirty="0">
              <a:latin typeface="楷体"/>
              <a:ea typeface="楷体"/>
              <a:cs typeface="楷体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B1C1675-B939-4D49-BD65-49C696744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385060"/>
              </p:ext>
            </p:extLst>
          </p:nvPr>
        </p:nvGraphicFramePr>
        <p:xfrm>
          <a:off x="60640" y="86822"/>
          <a:ext cx="8736748" cy="49698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06974">
                  <a:extLst>
                    <a:ext uri="{9D8B030D-6E8A-4147-A177-3AD203B41FA5}">
                      <a16:colId xmlns:a16="http://schemas.microsoft.com/office/drawing/2014/main" val="3754111538"/>
                    </a:ext>
                  </a:extLst>
                </a:gridCol>
                <a:gridCol w="1552987">
                  <a:extLst>
                    <a:ext uri="{9D8B030D-6E8A-4147-A177-3AD203B41FA5}">
                      <a16:colId xmlns:a16="http://schemas.microsoft.com/office/drawing/2014/main" val="3367889301"/>
                    </a:ext>
                  </a:extLst>
                </a:gridCol>
                <a:gridCol w="1848342">
                  <a:extLst>
                    <a:ext uri="{9D8B030D-6E8A-4147-A177-3AD203B41FA5}">
                      <a16:colId xmlns:a16="http://schemas.microsoft.com/office/drawing/2014/main" val="1297169735"/>
                    </a:ext>
                  </a:extLst>
                </a:gridCol>
                <a:gridCol w="3401329">
                  <a:extLst>
                    <a:ext uri="{9D8B030D-6E8A-4147-A177-3AD203B41FA5}">
                      <a16:colId xmlns:a16="http://schemas.microsoft.com/office/drawing/2014/main" val="503684917"/>
                    </a:ext>
                  </a:extLst>
                </a:gridCol>
                <a:gridCol w="1127116">
                  <a:extLst>
                    <a:ext uri="{9D8B030D-6E8A-4147-A177-3AD203B41FA5}">
                      <a16:colId xmlns:a16="http://schemas.microsoft.com/office/drawing/2014/main" val="281065502"/>
                    </a:ext>
                  </a:extLst>
                </a:gridCol>
              </a:tblGrid>
              <a:tr h="861067"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28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 </a:t>
                      </a:r>
                      <a:endParaRPr lang="zh-CN" sz="28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第</a:t>
                      </a:r>
                      <a:endParaRPr lang="en-US" altLang="zh-CN" sz="28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四</a:t>
                      </a:r>
                      <a:endParaRPr lang="en-US" altLang="zh-CN" sz="28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段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8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事物的</a:t>
                      </a:r>
                      <a:endParaRPr lang="en-US" altLang="zh-CN" sz="28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8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原状</a:t>
                      </a:r>
                      <a:endParaRPr lang="zh-CN" sz="28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FF0000"/>
                          </a:solidFill>
                          <a:effectLst/>
                        </a:rPr>
                        <a:t>外物的</a:t>
                      </a:r>
                      <a:endParaRPr lang="en-US" altLang="zh-CN" sz="2800" b="1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FF0000"/>
                          </a:solidFill>
                          <a:effectLst/>
                        </a:rPr>
                        <a:t>作用</a:t>
                      </a:r>
                      <a:endParaRPr lang="zh-CN" sz="28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FF0000"/>
                          </a:solidFill>
                          <a:effectLst/>
                        </a:rPr>
                        <a:t>产生的</a:t>
                      </a:r>
                      <a:endParaRPr lang="en-US" altLang="zh-CN" sz="2800" b="1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FF0000"/>
                          </a:solidFill>
                          <a:effectLst/>
                        </a:rPr>
                        <a:t>结果</a:t>
                      </a:r>
                      <a:endParaRPr lang="zh-CN" sz="28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FF0000"/>
                          </a:solidFill>
                          <a:effectLst/>
                        </a:rPr>
                        <a:t>学习</a:t>
                      </a:r>
                      <a:endParaRPr lang="en-US" altLang="zh-CN" sz="2800" b="1" kern="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FF0000"/>
                          </a:solidFill>
                          <a:effectLst/>
                        </a:rPr>
                        <a:t>态度</a:t>
                      </a:r>
                      <a:endParaRPr lang="zh-CN" sz="28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21781281"/>
                  </a:ext>
                </a:extLst>
              </a:tr>
              <a:tr h="4305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effectLst/>
                        </a:rPr>
                        <a:t>土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积累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成山，风雨兴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24058734"/>
                  </a:ext>
                </a:extLst>
              </a:tr>
              <a:tr h="4305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effectLst/>
                        </a:rPr>
                        <a:t>水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effectLst/>
                        </a:rPr>
                        <a:t>积累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成渊，蛟龙生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50100"/>
                  </a:ext>
                </a:extLst>
              </a:tr>
              <a:tr h="6100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effectLst/>
                        </a:rPr>
                        <a:t>善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effectLst/>
                        </a:rPr>
                        <a:t>积累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成德，神明自得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878257"/>
                  </a:ext>
                </a:extLst>
              </a:tr>
              <a:tr h="4305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286237"/>
                  </a:ext>
                </a:extLst>
              </a:tr>
              <a:tr h="4305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704927"/>
                  </a:ext>
                </a:extLst>
              </a:tr>
              <a:tr h="4305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68329670"/>
                  </a:ext>
                </a:extLst>
              </a:tr>
              <a:tr h="48500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787408"/>
                  </a:ext>
                </a:extLst>
              </a:tr>
              <a:tr h="86106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3880138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48D1A5AF-C2DA-4218-A909-F1861F926574}"/>
              </a:ext>
            </a:extLst>
          </p:cNvPr>
          <p:cNvSpPr/>
          <p:nvPr/>
        </p:nvSpPr>
        <p:spPr>
          <a:xfrm>
            <a:off x="7750795" y="783167"/>
            <a:ext cx="10443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hangingPunct="1"/>
            <a:r>
              <a:rPr lang="en-US" altLang="zh-CN" sz="2800" b="1" kern="100" dirty="0"/>
              <a:t> </a:t>
            </a:r>
            <a:endParaRPr lang="zh-CN" altLang="en-US" sz="2800" b="1" kern="100" dirty="0"/>
          </a:p>
          <a:p>
            <a:pPr lvl="0" algn="ctr" defTabSz="457200" hangingPunct="1"/>
            <a:r>
              <a:rPr lang="zh-CN" altLang="en-US" sz="2800" b="1" kern="100" dirty="0"/>
              <a:t>点</a:t>
            </a:r>
          </a:p>
          <a:p>
            <a:pPr lvl="0" algn="ctr" defTabSz="457200" hangingPunct="1"/>
            <a:r>
              <a:rPr lang="zh-CN" altLang="en-US" sz="2800" b="1" kern="100" dirty="0"/>
              <a:t>滴</a:t>
            </a:r>
          </a:p>
          <a:p>
            <a:pPr lvl="0" algn="ctr" defTabSz="457200" hangingPunct="1"/>
            <a:r>
              <a:rPr lang="zh-CN" altLang="en-US" sz="2800" b="1" kern="100" dirty="0"/>
              <a:t>积</a:t>
            </a:r>
          </a:p>
          <a:p>
            <a:pPr lvl="0" algn="ctr" defTabSz="457200" hangingPunct="1"/>
            <a:r>
              <a:rPr lang="zh-CN" altLang="en-US" sz="2800" b="1" kern="100" dirty="0"/>
              <a:t>累</a:t>
            </a:r>
            <a:endParaRPr lang="zh-CN" altLang="en-US" sz="28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7F7F557-DB16-49F0-8C1B-145BC8B252C2}"/>
              </a:ext>
            </a:extLst>
          </p:cNvPr>
          <p:cNvSpPr/>
          <p:nvPr/>
        </p:nvSpPr>
        <p:spPr>
          <a:xfrm>
            <a:off x="7461503" y="3307480"/>
            <a:ext cx="1621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hangingPunct="1"/>
            <a:r>
              <a:rPr lang="zh-CN" altLang="en-US" sz="2800" b="1" kern="100" dirty="0"/>
              <a:t>持之</a:t>
            </a:r>
          </a:p>
          <a:p>
            <a:pPr lvl="0" algn="ctr" defTabSz="457200" hangingPunct="1"/>
            <a:r>
              <a:rPr lang="zh-CN" altLang="en-US" sz="2800" b="1" kern="100" dirty="0"/>
              <a:t>以恒</a:t>
            </a:r>
            <a:endParaRPr lang="zh-CN" altLang="en-US" sz="28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970B858-6912-4B8D-8CFE-1465E139256B}"/>
              </a:ext>
            </a:extLst>
          </p:cNvPr>
          <p:cNvSpPr/>
          <p:nvPr/>
        </p:nvSpPr>
        <p:spPr>
          <a:xfrm>
            <a:off x="7538505" y="4145982"/>
            <a:ext cx="1544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hangingPunct="1"/>
            <a:r>
              <a:rPr lang="zh-CN" altLang="en-US" sz="2800" b="1" kern="100" dirty="0"/>
              <a:t>专心</a:t>
            </a:r>
          </a:p>
          <a:p>
            <a:pPr lvl="0" algn="ctr" defTabSz="457200" hangingPunct="1"/>
            <a:r>
              <a:rPr lang="zh-CN" altLang="en-US" sz="2800" b="1" kern="100" dirty="0"/>
              <a:t>致志</a:t>
            </a:r>
            <a:endParaRPr lang="zh-CN" altLang="en-US" sz="28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6456FCCB-42B1-49DB-9943-8771E4395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781682"/>
              </p:ext>
            </p:extLst>
          </p:nvPr>
        </p:nvGraphicFramePr>
        <p:xfrm>
          <a:off x="853608" y="2429570"/>
          <a:ext cx="6802658" cy="43053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52987">
                  <a:extLst>
                    <a:ext uri="{9D8B030D-6E8A-4147-A177-3AD203B41FA5}">
                      <a16:colId xmlns:a16="http://schemas.microsoft.com/office/drawing/2014/main" val="4074649278"/>
                    </a:ext>
                  </a:extLst>
                </a:gridCol>
                <a:gridCol w="1848342">
                  <a:extLst>
                    <a:ext uri="{9D8B030D-6E8A-4147-A177-3AD203B41FA5}">
                      <a16:colId xmlns:a16="http://schemas.microsoft.com/office/drawing/2014/main" val="1127389335"/>
                    </a:ext>
                  </a:extLst>
                </a:gridCol>
                <a:gridCol w="3401329">
                  <a:extLst>
                    <a:ext uri="{9D8B030D-6E8A-4147-A177-3AD203B41FA5}">
                      <a16:colId xmlns:a16="http://schemas.microsoft.com/office/drawing/2014/main" val="2723083749"/>
                    </a:ext>
                  </a:extLst>
                </a:gridCol>
              </a:tblGrid>
              <a:tr h="430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跬步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积累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至千里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9121030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1B60A361-1D8E-469C-996C-C2CF77D09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016481"/>
              </p:ext>
            </p:extLst>
          </p:nvPr>
        </p:nvGraphicFramePr>
        <p:xfrm>
          <a:off x="863233" y="2850478"/>
          <a:ext cx="6802658" cy="43053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52987">
                  <a:extLst>
                    <a:ext uri="{9D8B030D-6E8A-4147-A177-3AD203B41FA5}">
                      <a16:colId xmlns:a16="http://schemas.microsoft.com/office/drawing/2014/main" val="1998368023"/>
                    </a:ext>
                  </a:extLst>
                </a:gridCol>
                <a:gridCol w="1848342">
                  <a:extLst>
                    <a:ext uri="{9D8B030D-6E8A-4147-A177-3AD203B41FA5}">
                      <a16:colId xmlns:a16="http://schemas.microsoft.com/office/drawing/2014/main" val="3525488741"/>
                    </a:ext>
                  </a:extLst>
                </a:gridCol>
                <a:gridCol w="3401329">
                  <a:extLst>
                    <a:ext uri="{9D8B030D-6E8A-4147-A177-3AD203B41FA5}">
                      <a16:colId xmlns:a16="http://schemas.microsoft.com/office/drawing/2014/main" val="2030242421"/>
                    </a:ext>
                  </a:extLst>
                </a:gridCol>
              </a:tblGrid>
              <a:tr h="430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小流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积累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effectLst/>
                        </a:rPr>
                        <a:t>成江</a:t>
                      </a:r>
                      <a:r>
                        <a:rPr lang="zh-CN" altLang="en-US" sz="2800" b="1" kern="100">
                          <a:effectLst/>
                        </a:rPr>
                        <a:t>海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51543726"/>
                  </a:ext>
                </a:extLst>
              </a:tr>
            </a:tbl>
          </a:graphicData>
        </a:graphic>
      </p:graphicFrame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C84337D5-CB27-452F-AC18-AFC6A23E4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795898"/>
              </p:ext>
            </p:extLst>
          </p:nvPr>
        </p:nvGraphicFramePr>
        <p:xfrm>
          <a:off x="863233" y="3281011"/>
          <a:ext cx="6802658" cy="43053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52987">
                  <a:extLst>
                    <a:ext uri="{9D8B030D-6E8A-4147-A177-3AD203B41FA5}">
                      <a16:colId xmlns:a16="http://schemas.microsoft.com/office/drawing/2014/main" val="1891330144"/>
                    </a:ext>
                  </a:extLst>
                </a:gridCol>
                <a:gridCol w="1848342">
                  <a:extLst>
                    <a:ext uri="{9D8B030D-6E8A-4147-A177-3AD203B41FA5}">
                      <a16:colId xmlns:a16="http://schemas.microsoft.com/office/drawing/2014/main" val="2500827682"/>
                    </a:ext>
                  </a:extLst>
                </a:gridCol>
                <a:gridCol w="3401329">
                  <a:extLst>
                    <a:ext uri="{9D8B030D-6E8A-4147-A177-3AD203B41FA5}">
                      <a16:colId xmlns:a16="http://schemas.microsoft.com/office/drawing/2014/main" val="3703772486"/>
                    </a:ext>
                  </a:extLst>
                </a:gridCol>
              </a:tblGrid>
              <a:tr h="430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驽马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不舍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十驾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95074237"/>
                  </a:ext>
                </a:extLst>
              </a:tr>
            </a:tbl>
          </a:graphicData>
        </a:graphic>
      </p:graphicFrame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50E2E0F0-AE36-48C2-B091-737552CC0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907967"/>
              </p:ext>
            </p:extLst>
          </p:nvPr>
        </p:nvGraphicFramePr>
        <p:xfrm>
          <a:off x="863233" y="3711521"/>
          <a:ext cx="6802658" cy="4850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52987">
                  <a:extLst>
                    <a:ext uri="{9D8B030D-6E8A-4147-A177-3AD203B41FA5}">
                      <a16:colId xmlns:a16="http://schemas.microsoft.com/office/drawing/2014/main" val="2153685570"/>
                    </a:ext>
                  </a:extLst>
                </a:gridCol>
                <a:gridCol w="1848342">
                  <a:extLst>
                    <a:ext uri="{9D8B030D-6E8A-4147-A177-3AD203B41FA5}">
                      <a16:colId xmlns:a16="http://schemas.microsoft.com/office/drawing/2014/main" val="2594907512"/>
                    </a:ext>
                  </a:extLst>
                </a:gridCol>
                <a:gridCol w="3401329">
                  <a:extLst>
                    <a:ext uri="{9D8B030D-6E8A-4147-A177-3AD203B41FA5}">
                      <a16:colId xmlns:a16="http://schemas.microsoft.com/office/drawing/2014/main" val="3531543024"/>
                    </a:ext>
                  </a:extLst>
                </a:gridCol>
              </a:tblGrid>
              <a:tr h="485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金石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不舍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可镂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58570029"/>
                  </a:ext>
                </a:extLst>
              </a:tr>
            </a:tbl>
          </a:graphicData>
        </a:graphic>
      </p:graphicFrame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87082D86-A9AC-4524-9FEC-9E4C6CE8F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396347"/>
              </p:ext>
            </p:extLst>
          </p:nvPr>
        </p:nvGraphicFramePr>
        <p:xfrm>
          <a:off x="863233" y="4206130"/>
          <a:ext cx="6802658" cy="86106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52987">
                  <a:extLst>
                    <a:ext uri="{9D8B030D-6E8A-4147-A177-3AD203B41FA5}">
                      <a16:colId xmlns:a16="http://schemas.microsoft.com/office/drawing/2014/main" val="222161625"/>
                    </a:ext>
                  </a:extLst>
                </a:gridCol>
                <a:gridCol w="1848342">
                  <a:extLst>
                    <a:ext uri="{9D8B030D-6E8A-4147-A177-3AD203B41FA5}">
                      <a16:colId xmlns:a16="http://schemas.microsoft.com/office/drawing/2014/main" val="2895791448"/>
                    </a:ext>
                  </a:extLst>
                </a:gridCol>
                <a:gridCol w="3401329">
                  <a:extLst>
                    <a:ext uri="{9D8B030D-6E8A-4147-A177-3AD203B41FA5}">
                      <a16:colId xmlns:a16="http://schemas.microsoft.com/office/drawing/2014/main" val="4110383678"/>
                    </a:ext>
                  </a:extLst>
                </a:gridCol>
              </a:tblGrid>
              <a:tr h="861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蚓</a:t>
                      </a:r>
                      <a:endParaRPr lang="en-US" altLang="zh-CN" sz="28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800" b="1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蟹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用心一也</a:t>
                      </a:r>
                      <a:endParaRPr lang="en-US" altLang="zh-CN" sz="28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800" b="1" kern="100" dirty="0">
                          <a:effectLst/>
                        </a:rPr>
                        <a:t>用心躁也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</a:rPr>
                        <a:t> </a:t>
                      </a:r>
                      <a:r>
                        <a:rPr lang="zh-CN" sz="2800" b="1" kern="100" dirty="0">
                          <a:effectLst/>
                        </a:rPr>
                        <a:t>上食埃土，下饮黄泉</a:t>
                      </a:r>
                      <a:endParaRPr lang="en-US" altLang="zh-CN" sz="2800" b="1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800" b="1" kern="100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非蛇鳝之穴无可寄托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73428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0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3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.jpg"/>
          <p:cNvPicPr>
            <a:picLocks noChangeAspect="1"/>
          </p:cNvPicPr>
          <p:nvPr/>
        </p:nvPicPr>
        <p:blipFill>
          <a:blip r:embed="rId2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277970" y="860182"/>
            <a:ext cx="8617694" cy="635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zh-CN" altLang="en-US" sz="3600" dirty="0">
                <a:latin typeface="楷体"/>
                <a:ea typeface="楷体"/>
                <a:cs typeface="楷体"/>
              </a:rPr>
              <a:t>对比论证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19251" y="1248833"/>
            <a:ext cx="5905500" cy="492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hangingPunct="1">
              <a:lnSpc>
                <a:spcPct val="120000"/>
              </a:lnSpc>
              <a:spcAft>
                <a:spcPts val="1000"/>
              </a:spcAft>
            </a:pPr>
            <a:endParaRPr kumimoji="1" lang="zh-CN" altLang="en-US" sz="2500" kern="1200" spc="150" dirty="0">
              <a:solidFill>
                <a:schemeClr val="tx1"/>
              </a:solidFill>
              <a:latin typeface="楷体"/>
              <a:ea typeface="楷体"/>
              <a:cs typeface="楷体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34067" y="2565400"/>
            <a:ext cx="5905500" cy="954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hangingPunct="1">
              <a:lnSpc>
                <a:spcPct val="120000"/>
              </a:lnSpc>
              <a:spcAft>
                <a:spcPts val="1000"/>
              </a:spcAft>
            </a:pPr>
            <a:r>
              <a:rPr kumimoji="1" lang="zh-CN" altLang="en-US" sz="2500" kern="1200" spc="150" dirty="0">
                <a:solidFill>
                  <a:schemeClr val="tx1"/>
                </a:solidFill>
                <a:latin typeface="楷体"/>
                <a:ea typeface="楷体"/>
                <a:cs typeface="楷体"/>
              </a:rPr>
              <a:t>    将两种相反的情况组织在一起，形成鲜明对照，以增强文字的说服力。</a:t>
            </a:r>
          </a:p>
        </p:txBody>
      </p:sp>
    </p:spTree>
    <p:extLst>
      <p:ext uri="{BB962C8B-B14F-4D97-AF65-F5344CB8AC3E}">
        <p14:creationId xmlns:p14="http://schemas.microsoft.com/office/powerpoint/2010/main" val="99515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5"/>
    </mc:Choice>
    <mc:Fallback xmlns="">
      <p:transition spd="slow" advTm="1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.jpg"/>
          <p:cNvPicPr>
            <a:picLocks noChangeAspect="1"/>
          </p:cNvPicPr>
          <p:nvPr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293473" y="148167"/>
            <a:ext cx="8617694" cy="635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kumimoji="1" lang="zh-CN" altLang="en-US" sz="3600" dirty="0">
              <a:latin typeface="楷体"/>
              <a:ea typeface="楷体"/>
              <a:cs typeface="楷体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367D535-6FB3-4997-9E6F-0D37EA4B7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63381"/>
              </p:ext>
            </p:extLst>
          </p:nvPr>
        </p:nvGraphicFramePr>
        <p:xfrm>
          <a:off x="822192" y="484093"/>
          <a:ext cx="7023205" cy="424372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40115">
                  <a:extLst>
                    <a:ext uri="{9D8B030D-6E8A-4147-A177-3AD203B41FA5}">
                      <a16:colId xmlns:a16="http://schemas.microsoft.com/office/drawing/2014/main" val="4250913199"/>
                    </a:ext>
                  </a:extLst>
                </a:gridCol>
                <a:gridCol w="2342022">
                  <a:extLst>
                    <a:ext uri="{9D8B030D-6E8A-4147-A177-3AD203B41FA5}">
                      <a16:colId xmlns:a16="http://schemas.microsoft.com/office/drawing/2014/main" val="2598137449"/>
                    </a:ext>
                  </a:extLst>
                </a:gridCol>
                <a:gridCol w="2341068">
                  <a:extLst>
                    <a:ext uri="{9D8B030D-6E8A-4147-A177-3AD203B41FA5}">
                      <a16:colId xmlns:a16="http://schemas.microsoft.com/office/drawing/2014/main" val="1606622600"/>
                    </a:ext>
                  </a:extLst>
                </a:gridCol>
              </a:tblGrid>
              <a:tr h="35587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对比双方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强调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58637779"/>
                  </a:ext>
                </a:extLst>
              </a:tr>
              <a:tr h="703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FF0000"/>
                          </a:solidFill>
                          <a:effectLst/>
                        </a:rPr>
                        <a:t>终日而思</a:t>
                      </a:r>
                      <a:endParaRPr lang="zh-CN" sz="28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effectLst/>
                        </a:rPr>
                        <a:t>须臾所学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effectLst/>
                        </a:rPr>
                        <a:t>学习的重要性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31673357"/>
                  </a:ext>
                </a:extLst>
              </a:tr>
              <a:tr h="703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跂而望矣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effectLst/>
                        </a:rPr>
                        <a:t>登高博见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effectLst/>
                        </a:rPr>
                        <a:t>借助外物的重要性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53939170"/>
                  </a:ext>
                </a:extLst>
              </a:tr>
              <a:tr h="703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驽马十驾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FF0000"/>
                          </a:solidFill>
                          <a:effectLst/>
                        </a:rPr>
                        <a:t>骐骥一跃</a:t>
                      </a:r>
                      <a:endParaRPr lang="zh-CN" sz="28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effectLst/>
                        </a:rPr>
                        <a:t>积累的重要性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0237331"/>
                  </a:ext>
                </a:extLst>
              </a:tr>
              <a:tr h="703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FF0000"/>
                          </a:solidFill>
                          <a:effectLst/>
                        </a:rPr>
                        <a:t>锲而舍之，朽木不折</a:t>
                      </a:r>
                      <a:endParaRPr lang="zh-CN" sz="28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锲而不舍，金石可镂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坚持的重要性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5993922"/>
                  </a:ext>
                </a:extLst>
              </a:tr>
              <a:tr h="7033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effectLst/>
                        </a:rPr>
                        <a:t>蚓用心一也</a:t>
                      </a:r>
                      <a:endParaRPr lang="zh-CN" sz="28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>
                          <a:effectLst/>
                        </a:rPr>
                        <a:t>蟹用心躁也</a:t>
                      </a:r>
                      <a:endParaRPr lang="zh-CN" sz="2800" b="1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FF0000"/>
                          </a:solidFill>
                          <a:effectLst/>
                        </a:rPr>
                        <a:t>专心的重要性</a:t>
                      </a:r>
                      <a:endParaRPr lang="zh-CN" sz="28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0272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58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.jpg"/>
          <p:cNvPicPr>
            <a:picLocks noChangeAspect="1"/>
          </p:cNvPicPr>
          <p:nvPr/>
        </p:nvPicPr>
        <p:blipFill>
          <a:blip r:embed="rId2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338"/>
            <a:ext cx="9144000" cy="5143500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0" y="-18338"/>
            <a:ext cx="8617694" cy="6350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2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zh-CN" altLang="en-US" sz="3600" dirty="0">
                <a:latin typeface="楷体"/>
                <a:ea typeface="楷体"/>
                <a:cs typeface="楷体"/>
              </a:rPr>
              <a:t>比喻论证的多样性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19251" y="1248833"/>
            <a:ext cx="5905500" cy="492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hangingPunct="1">
              <a:lnSpc>
                <a:spcPct val="120000"/>
              </a:lnSpc>
              <a:spcAft>
                <a:spcPts val="1000"/>
              </a:spcAft>
            </a:pPr>
            <a:endParaRPr kumimoji="1" lang="zh-CN" altLang="en-US" sz="2500" kern="1200" spc="150" dirty="0">
              <a:solidFill>
                <a:schemeClr val="tx1"/>
              </a:solidFill>
              <a:latin typeface="楷体"/>
              <a:ea typeface="楷体"/>
              <a:cs typeface="楷体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3629" y="881119"/>
            <a:ext cx="881674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有时集中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多个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并列的比喻，从同一角度反复地说明问题。这种手法，在修辞上叫做“博喻”。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有时用同类事物设喻，从相同的角度反复说明问题，强调作者的观点。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有时将两种相反的情况组织在一起，形成鲜明的对照，让读者从中明白道理。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设喻方式有时先反后正，有时先正后反，内容各有侧重，句式也多变化，读者毫无板滞之感。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41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5"/>
    </mc:Choice>
    <mc:Fallback xmlns="">
      <p:transition spd="slow" advTm="1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新建 Microsoft PowerPoint 演示文稿">
  <a:themeElements>
    <a:clrScheme name="新建 Microsoft PowerPoint 演示文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建 Microsoft PowerPoint 演示文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新建 Microsoft PowerPoint 演示文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建 Microsoft PowerPoint 演示文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建 Microsoft PowerPoint 演示文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建 Microsoft PowerPoint 演示文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建 Microsoft PowerPoint 演示文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建 Microsoft PowerPoint 演示文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建 Microsoft PowerPoint 演示文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建 Microsoft PowerPoint 演示文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建 Microsoft PowerPoint 演示文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建 Microsoft PowerPoint 演示文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建 Microsoft PowerPoint 演示文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建 Microsoft PowerPoint 演示文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688</Words>
  <Application>Microsoft Office PowerPoint</Application>
  <PresentationFormat>全屏显示(16:9)</PresentationFormat>
  <Paragraphs>156</Paragraphs>
  <Slides>11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楷体</vt:lpstr>
      <vt:lpstr>微软雅黑</vt:lpstr>
      <vt:lpstr>Arial</vt:lpstr>
      <vt:lpstr>Calibri</vt:lpstr>
      <vt:lpstr>1_Office 主题​​</vt:lpstr>
      <vt:lpstr>新建 Microsoft PowerPoint 演示文稿</vt:lpstr>
      <vt:lpstr>《劝学》的比喻论证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2010gs17@sina.com</cp:lastModifiedBy>
  <cp:revision>67</cp:revision>
  <dcterms:created xsi:type="dcterms:W3CDTF">2020-02-01T11:21:51Z</dcterms:created>
  <dcterms:modified xsi:type="dcterms:W3CDTF">2020-02-17T07:21:27Z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