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3" r:id="rId2"/>
    <p:sldId id="272" r:id="rId3"/>
    <p:sldId id="275" r:id="rId4"/>
    <p:sldId id="295" r:id="rId5"/>
    <p:sldId id="296" r:id="rId6"/>
    <p:sldId id="297" r:id="rId7"/>
    <p:sldId id="299" r:id="rId8"/>
    <p:sldId id="303" r:id="rId9"/>
    <p:sldId id="302" r:id="rId10"/>
    <p:sldId id="301" r:id="rId11"/>
    <p:sldId id="304" r:id="rId12"/>
    <p:sldId id="314" r:id="rId13"/>
    <p:sldId id="308" r:id="rId14"/>
    <p:sldId id="309" r:id="rId15"/>
    <p:sldId id="313" r:id="rId16"/>
    <p:sldId id="311" r:id="rId17"/>
    <p:sldId id="274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-67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13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4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21213131313131315151515151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31314141414141416161616161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5151517171717171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3151516161616161618181818181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Microsoft_Word_97_-_2003___16171717171717191919191919.doc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9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921212120202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Word_97_-_2003___2121.doc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Microsoft_Word_97_-_2003___1920222222222222.doc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jpeg"/><Relationship Id="rId11" Type="http://schemas.openxmlformats.org/officeDocument/2006/relationships/image" Target="../media/image50.emf"/><Relationship Id="rId5" Type="http://schemas.openxmlformats.org/officeDocument/2006/relationships/image" Target="../media/image51.jpeg"/><Relationship Id="rId10" Type="http://schemas.openxmlformats.org/officeDocument/2006/relationships/oleObject" Target="../embeddings/Microsoft_Word_97_-_2003___21232323232323.doc"/><Relationship Id="rId4" Type="http://schemas.openxmlformats.org/officeDocument/2006/relationships/image" Target="../media/image10.jpe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__111111111111111111.doc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333333333333333.doc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__222222222222222.doc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__3444444444444444.doc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Microsoft_Word_97_-_2003___555555555555555.doc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19SWYLS4-29.TIF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66666666666666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Microsoft_Word_97_-_2003___877777777777777.doc"/><Relationship Id="rId7" Type="http://schemas.openxmlformats.org/officeDocument/2006/relationships/oleObject" Target="../embeddings/Microsoft_Word_97_-_2003___999999.doc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11" Type="http://schemas.openxmlformats.org/officeDocument/2006/relationships/oleObject" Target="../embeddings/Microsoft_Word_97_-_2003___88101010101010111111111111.doc"/><Relationship Id="rId5" Type="http://schemas.openxmlformats.org/officeDocument/2006/relationships/oleObject" Target="../embeddings/Microsoft_Word_97_-_2003___1099888888888888.doc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Microsoft_Word_97_-_2003___99999999101010101010.doc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Microsoft_Word_97_-_2003___1010111111111111121212121212.doc"/><Relationship Id="rId7" Type="http://schemas.openxmlformats.org/officeDocument/2006/relationships/oleObject" Target="../embeddings/Microsoft_Word_97_-_2003___111112121212121214141414141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__131313131313.doc"/><Relationship Id="rId4" Type="http://schemas.openxmlformats.org/officeDocument/2006/relationships/image" Target="../media/image27.emf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93774" y="1918980"/>
            <a:ext cx="564238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三角函数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图象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三里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屯一中   骈红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4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54932"/>
              </p:ext>
            </p:extLst>
          </p:nvPr>
        </p:nvGraphicFramePr>
        <p:xfrm>
          <a:off x="470176" y="722779"/>
          <a:ext cx="8064500" cy="384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Document" r:id="rId3" imgW="8105530" imgH="5155814" progId="Word.Document.8">
                  <p:embed/>
                </p:oleObj>
              </mc:Choice>
              <mc:Fallback>
                <p:oleObj name="Document" r:id="rId3" imgW="8105530" imgH="51558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76" y="722779"/>
                        <a:ext cx="8064500" cy="38409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椭圆形标注 1"/>
          <p:cNvSpPr/>
          <p:nvPr/>
        </p:nvSpPr>
        <p:spPr>
          <a:xfrm>
            <a:off x="4936435" y="112643"/>
            <a:ext cx="3737113" cy="715618"/>
          </a:xfrm>
          <a:prstGeom prst="wedgeEllipseCallou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 dirty="0"/>
              <a:t>向左平行移动</a:t>
            </a:r>
            <a:r>
              <a:rPr lang="en-US" altLang="zh-CN" b="1" i="1" dirty="0"/>
              <a:t>θ</a:t>
            </a:r>
            <a:r>
              <a:rPr lang="en-US" altLang="zh-CN" b="1" dirty="0"/>
              <a:t>(</a:t>
            </a:r>
            <a:r>
              <a:rPr lang="en-US" altLang="zh-CN" b="1" i="1" dirty="0"/>
              <a:t>θ</a:t>
            </a:r>
            <a:r>
              <a:rPr lang="zh-CN" altLang="zh-CN" b="1" dirty="0"/>
              <a:t>＞</a:t>
            </a:r>
            <a:r>
              <a:rPr lang="en-US" altLang="zh-CN" b="1" dirty="0"/>
              <a:t>0)</a:t>
            </a:r>
            <a:r>
              <a:rPr lang="zh-CN" altLang="zh-CN" b="1" dirty="0"/>
              <a:t>个单位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199861" y="1749287"/>
            <a:ext cx="4605130" cy="33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807416" y="3020738"/>
            <a:ext cx="2585680" cy="915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33103" y="1782417"/>
            <a:ext cx="2207993" cy="6429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3103" y="1828801"/>
            <a:ext cx="2207993" cy="721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250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585882"/>
              </p:ext>
            </p:extLst>
          </p:nvPr>
        </p:nvGraphicFramePr>
        <p:xfrm>
          <a:off x="711200" y="958453"/>
          <a:ext cx="8108950" cy="112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Document" r:id="rId3" imgW="8105530" imgH="1505116" progId="Word.Document.8">
                  <p:embed/>
                </p:oleObj>
              </mc:Choice>
              <mc:Fallback>
                <p:oleObj name="Document" r:id="rId3" imgW="8105530" imgH="15051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958453"/>
                        <a:ext cx="8108950" cy="1127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t="7029" r="23607" b="17714"/>
          <a:stretch/>
        </p:blipFill>
        <p:spPr>
          <a:xfrm>
            <a:off x="2507672" y="1870364"/>
            <a:ext cx="2133601" cy="26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64928"/>
              </p:ext>
            </p:extLst>
          </p:nvPr>
        </p:nvGraphicFramePr>
        <p:xfrm>
          <a:off x="328613" y="395978"/>
          <a:ext cx="8599487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Document" r:id="rId3" imgW="8632057" imgH="2852468" progId="Word.Document.8">
                  <p:embed/>
                </p:oleObj>
              </mc:Choice>
              <mc:Fallback>
                <p:oleObj name="Document" r:id="rId3" imgW="8632057" imgH="28524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395978"/>
                        <a:ext cx="8599487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7773" y="2796209"/>
            <a:ext cx="713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解题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策略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在图象中寻找特殊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7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6063"/>
              </p:ext>
            </p:extLst>
          </p:nvPr>
        </p:nvGraphicFramePr>
        <p:xfrm>
          <a:off x="538163" y="321434"/>
          <a:ext cx="8067675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Document" r:id="rId3" imgW="8131081" imgH="5782225" progId="Word.Document.8">
                  <p:embed/>
                </p:oleObj>
              </mc:Choice>
              <mc:Fallback>
                <p:oleObj name="Document" r:id="rId3" imgW="8131081" imgH="57822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21434"/>
                        <a:ext cx="8067675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4412974" y="1437104"/>
            <a:ext cx="1477618" cy="537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52443" y="2537032"/>
            <a:ext cx="3447070" cy="915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18772" y="3326296"/>
            <a:ext cx="1253836" cy="722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415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904086"/>
              </p:ext>
            </p:extLst>
          </p:nvPr>
        </p:nvGraphicFramePr>
        <p:xfrm>
          <a:off x="517525" y="355895"/>
          <a:ext cx="8108950" cy="342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Document" r:id="rId3" imgW="8105530" imgH="4580583" progId="Word.Document.8">
                  <p:embed/>
                </p:oleObj>
              </mc:Choice>
              <mc:Fallback>
                <p:oleObj name="Document" r:id="rId3" imgW="8105530" imgH="45805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355895"/>
                        <a:ext cx="8108950" cy="3426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3536824" y="2378008"/>
            <a:ext cx="1134567" cy="6633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81894" y="380506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解题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策略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zh-CN" altLang="en-US" sz="2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01653"/>
              </p:ext>
            </p:extLst>
          </p:nvPr>
        </p:nvGraphicFramePr>
        <p:xfrm>
          <a:off x="2549236" y="3877137"/>
          <a:ext cx="353291" cy="37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236" y="3877137"/>
                        <a:ext cx="353291" cy="377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781767"/>
              </p:ext>
            </p:extLst>
          </p:nvPr>
        </p:nvGraphicFramePr>
        <p:xfrm>
          <a:off x="3370136" y="3853008"/>
          <a:ext cx="333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Equation" r:id="rId7" imgW="139579" imgH="164957" progId="Equation.DSMT4">
                  <p:embed/>
                </p:oleObj>
              </mc:Choice>
              <mc:Fallback>
                <p:oleObj name="Equation" r:id="rId7" imgW="139579" imgH="16495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136" y="3853008"/>
                        <a:ext cx="3333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523609"/>
              </p:ext>
            </p:extLst>
          </p:nvPr>
        </p:nvGraphicFramePr>
        <p:xfrm>
          <a:off x="4104107" y="3886345"/>
          <a:ext cx="3714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Equation" r:id="rId9" imgW="152334" imgH="139639" progId="Equation.DSMT4">
                  <p:embed/>
                </p:oleObj>
              </mc:Choice>
              <mc:Fallback>
                <p:oleObj name="Equation" r:id="rId9" imgW="152334" imgH="139639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107" y="3886345"/>
                        <a:ext cx="3714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96989"/>
              </p:ext>
            </p:extLst>
          </p:nvPr>
        </p:nvGraphicFramePr>
        <p:xfrm>
          <a:off x="4935380" y="3838720"/>
          <a:ext cx="371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Equation" r:id="rId11" imgW="139579" imgH="164957" progId="Equation.DSMT4">
                  <p:embed/>
                </p:oleObj>
              </mc:Choice>
              <mc:Fallback>
                <p:oleObj name="Equation" r:id="rId11" imgW="139579" imgH="164957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380" y="3838720"/>
                        <a:ext cx="3714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箭头 12"/>
          <p:cNvSpPr/>
          <p:nvPr/>
        </p:nvSpPr>
        <p:spPr>
          <a:xfrm>
            <a:off x="3006436" y="4005122"/>
            <a:ext cx="256309" cy="95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3754581" y="4005121"/>
            <a:ext cx="256309" cy="95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543236" y="3984918"/>
            <a:ext cx="256309" cy="95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9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616457"/>
              </p:ext>
            </p:extLst>
          </p:nvPr>
        </p:nvGraphicFramePr>
        <p:xfrm>
          <a:off x="433388" y="2088356"/>
          <a:ext cx="8062912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Document" r:id="rId3" imgW="8105530" imgH="3335691" progId="Word.Document.8">
                  <p:embed/>
                </p:oleObj>
              </mc:Choice>
              <mc:Fallback>
                <p:oleObj name="Document" r:id="rId3" imgW="8105530" imgH="33356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2088356"/>
                        <a:ext cx="8062912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1219200" y="1524000"/>
            <a:ext cx="2146852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453269" y="2696817"/>
            <a:ext cx="2478157" cy="13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088297" y="3026607"/>
            <a:ext cx="622852" cy="331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21565"/>
              </p:ext>
            </p:extLst>
          </p:nvPr>
        </p:nvGraphicFramePr>
        <p:xfrm>
          <a:off x="349251" y="291344"/>
          <a:ext cx="8361363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Document" r:id="rId5" imgW="8464328" imgH="2771994" progId="Word.Document.8">
                  <p:embed/>
                </p:oleObj>
              </mc:Choice>
              <mc:Fallback>
                <p:oleObj name="Document" r:id="rId5" imgW="8464328" imgH="2771994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1" y="291344"/>
                        <a:ext cx="8361363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2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535023"/>
              </p:ext>
            </p:extLst>
          </p:nvPr>
        </p:nvGraphicFramePr>
        <p:xfrm>
          <a:off x="3881438" y="236538"/>
          <a:ext cx="19256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0" name="Document" r:id="rId3" imgW="1982746" imgH="969945" progId="Word.Document.8">
                  <p:embed/>
                </p:oleObj>
              </mc:Choice>
              <mc:Fallback>
                <p:oleObj name="Document" r:id="rId3" imgW="1982746" imgH="9699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236538"/>
                        <a:ext cx="192563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18"/>
          <p:cNvGraphicFramePr>
            <a:graphicFrameLocks noChangeAspect="1"/>
          </p:cNvGraphicFramePr>
          <p:nvPr/>
        </p:nvGraphicFramePr>
        <p:xfrm>
          <a:off x="350838" y="723901"/>
          <a:ext cx="8437562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1" name="文档" r:id="rId5" imgW="8608809" imgH="900783" progId="Word.Document.8">
                  <p:embed/>
                </p:oleObj>
              </mc:Choice>
              <mc:Fallback>
                <p:oleObj name="文档" r:id="rId5" imgW="8608809" imgH="9007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723901"/>
                        <a:ext cx="8437562" cy="660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43" name="Object 319"/>
          <p:cNvGraphicFramePr>
            <a:graphicFrameLocks noChangeAspect="1"/>
          </p:cNvGraphicFramePr>
          <p:nvPr/>
        </p:nvGraphicFramePr>
        <p:xfrm>
          <a:off x="355600" y="1047750"/>
          <a:ext cx="8429625" cy="147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2" name="文档" r:id="rId7" imgW="8594588" imgH="1997059" progId="Word.Document.8">
                  <p:embed/>
                </p:oleObj>
              </mc:Choice>
              <mc:Fallback>
                <p:oleObj name="文档" r:id="rId7" imgW="8594588" imgH="19970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047750"/>
                        <a:ext cx="8429625" cy="1477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44" name="Object 320"/>
          <p:cNvGraphicFramePr>
            <a:graphicFrameLocks noChangeAspect="1"/>
          </p:cNvGraphicFramePr>
          <p:nvPr/>
        </p:nvGraphicFramePr>
        <p:xfrm>
          <a:off x="280988" y="2265760"/>
          <a:ext cx="8570912" cy="94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3" name="文档" r:id="rId9" imgW="8649172" imgH="1261168" progId="Word.Document.8">
                  <p:embed/>
                </p:oleObj>
              </mc:Choice>
              <mc:Fallback>
                <p:oleObj name="文档" r:id="rId9" imgW="8649172" imgH="12611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2265760"/>
                        <a:ext cx="8570912" cy="94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45" name="Object 321"/>
          <p:cNvGraphicFramePr>
            <a:graphicFrameLocks noChangeAspect="1"/>
          </p:cNvGraphicFramePr>
          <p:nvPr/>
        </p:nvGraphicFramePr>
        <p:xfrm>
          <a:off x="280988" y="2830116"/>
          <a:ext cx="4954587" cy="94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4" name="文档" r:id="rId11" imgW="4991223" imgH="1261168" progId="Word.Document.8">
                  <p:embed/>
                </p:oleObj>
              </mc:Choice>
              <mc:Fallback>
                <p:oleObj name="文档" r:id="rId11" imgW="4991223" imgH="12611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2830116"/>
                        <a:ext cx="4954587" cy="94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46" name="Object 322"/>
          <p:cNvGraphicFramePr>
            <a:graphicFrameLocks noChangeAspect="1"/>
          </p:cNvGraphicFramePr>
          <p:nvPr/>
        </p:nvGraphicFramePr>
        <p:xfrm>
          <a:off x="284163" y="3262313"/>
          <a:ext cx="8570912" cy="99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5" name="文档" r:id="rId13" imgW="8649172" imgH="1336413" progId="Word.Document.8">
                  <p:embed/>
                </p:oleObj>
              </mc:Choice>
              <mc:Fallback>
                <p:oleObj name="文档" r:id="rId13" imgW="8649172" imgH="13364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3262313"/>
                        <a:ext cx="8570912" cy="997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47" name="Object 323"/>
          <p:cNvGraphicFramePr>
            <a:graphicFrameLocks noChangeAspect="1"/>
          </p:cNvGraphicFramePr>
          <p:nvPr/>
        </p:nvGraphicFramePr>
        <p:xfrm>
          <a:off x="290513" y="4148138"/>
          <a:ext cx="8624887" cy="889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6" name="文档" r:id="rId15" imgW="8624403" imgH="1185563" progId="Word.Document.8">
                  <p:embed/>
                </p:oleObj>
              </mc:Choice>
              <mc:Fallback>
                <p:oleObj name="文档" r:id="rId15" imgW="8624403" imgH="11855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148138"/>
                        <a:ext cx="8624887" cy="889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6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47243" y="332030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学</a:t>
            </a:r>
            <a:r>
              <a:rPr lang="zh-CN" altLang="en-US" sz="2159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法建议</a:t>
            </a:r>
            <a:endParaRPr lang="en-CA" altLang="zh-CN" sz="215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/>
          <p:nvPr/>
        </p:nvSpPr>
        <p:spPr bwMode="auto">
          <a:xfrm flipH="1">
            <a:off x="1375693" y="4185581"/>
            <a:ext cx="630463" cy="135635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55"/>
          </a:p>
        </p:txBody>
      </p:sp>
      <p:sp>
        <p:nvSpPr>
          <p:cNvPr id="10" name="Freeform 24"/>
          <p:cNvSpPr/>
          <p:nvPr/>
        </p:nvSpPr>
        <p:spPr>
          <a:xfrm flipH="1">
            <a:off x="1210443" y="3905444"/>
            <a:ext cx="960956" cy="280136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36"/>
          </a:p>
        </p:txBody>
      </p:sp>
      <p:sp>
        <p:nvSpPr>
          <p:cNvPr id="11" name="Freeform 25"/>
          <p:cNvSpPr/>
          <p:nvPr/>
        </p:nvSpPr>
        <p:spPr>
          <a:xfrm flipH="1">
            <a:off x="1476587" y="4377758"/>
            <a:ext cx="428670" cy="91509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36"/>
          </a:p>
        </p:txBody>
      </p:sp>
      <p:sp>
        <p:nvSpPr>
          <p:cNvPr id="12" name="Freeform 5"/>
          <p:cNvSpPr/>
          <p:nvPr/>
        </p:nvSpPr>
        <p:spPr bwMode="auto">
          <a:xfrm>
            <a:off x="1613809" y="3364173"/>
            <a:ext cx="125406" cy="370620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3" name="Freeform 6"/>
          <p:cNvSpPr/>
          <p:nvPr/>
        </p:nvSpPr>
        <p:spPr bwMode="auto">
          <a:xfrm>
            <a:off x="1649639" y="3298110"/>
            <a:ext cx="98533" cy="114209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4" name="Freeform 7"/>
          <p:cNvSpPr/>
          <p:nvPr/>
        </p:nvSpPr>
        <p:spPr bwMode="auto">
          <a:xfrm>
            <a:off x="1638441" y="3339538"/>
            <a:ext cx="107491" cy="104132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5" name="Freeform 8"/>
          <p:cNvSpPr/>
          <p:nvPr/>
        </p:nvSpPr>
        <p:spPr bwMode="auto">
          <a:xfrm>
            <a:off x="1630602" y="3721355"/>
            <a:ext cx="32472" cy="5374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6" name="Freeform 9"/>
          <p:cNvSpPr/>
          <p:nvPr/>
        </p:nvSpPr>
        <p:spPr bwMode="auto">
          <a:xfrm>
            <a:off x="1743691" y="3363052"/>
            <a:ext cx="124286" cy="370620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7" name="Freeform 10"/>
          <p:cNvSpPr/>
          <p:nvPr/>
        </p:nvSpPr>
        <p:spPr bwMode="auto">
          <a:xfrm>
            <a:off x="1778405" y="3294751"/>
            <a:ext cx="98533" cy="114209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8" name="Freeform 11"/>
          <p:cNvSpPr/>
          <p:nvPr/>
        </p:nvSpPr>
        <p:spPr bwMode="auto">
          <a:xfrm>
            <a:off x="1768326" y="3338417"/>
            <a:ext cx="107491" cy="103012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9" name="Freeform 12"/>
          <p:cNvSpPr/>
          <p:nvPr/>
        </p:nvSpPr>
        <p:spPr bwMode="auto">
          <a:xfrm>
            <a:off x="1760487" y="3717997"/>
            <a:ext cx="32472" cy="5374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20" name="Freeform 13"/>
          <p:cNvSpPr/>
          <p:nvPr/>
        </p:nvSpPr>
        <p:spPr bwMode="auto">
          <a:xfrm>
            <a:off x="1856783" y="3365290"/>
            <a:ext cx="29112" cy="188109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grpSp>
        <p:nvGrpSpPr>
          <p:cNvPr id="21" name="Group 123"/>
          <p:cNvGrpSpPr/>
          <p:nvPr/>
        </p:nvGrpSpPr>
        <p:grpSpPr>
          <a:xfrm>
            <a:off x="985660" y="3278796"/>
            <a:ext cx="576644" cy="437801"/>
            <a:chOff x="7170738" y="4168775"/>
            <a:chExt cx="817563" cy="620713"/>
          </a:xfrm>
          <a:blipFill>
            <a:blip r:embed="rId6"/>
            <a:stretch>
              <a:fillRect/>
            </a:stretch>
          </a:blipFill>
        </p:grpSpPr>
        <p:sp>
          <p:nvSpPr>
            <p:cNvPr id="22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</p:grpSp>
      <p:sp>
        <p:nvSpPr>
          <p:cNvPr id="28" name="Freeform 20"/>
          <p:cNvSpPr>
            <a:spLocks noEditPoints="1"/>
          </p:cNvSpPr>
          <p:nvPr/>
        </p:nvSpPr>
        <p:spPr bwMode="auto">
          <a:xfrm>
            <a:off x="516506" y="1784281"/>
            <a:ext cx="337029" cy="354944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2667441" y="1701420"/>
            <a:ext cx="99653" cy="99653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0" name="Freeform 22"/>
          <p:cNvSpPr/>
          <p:nvPr/>
        </p:nvSpPr>
        <p:spPr bwMode="auto">
          <a:xfrm>
            <a:off x="2703274" y="1775321"/>
            <a:ext cx="156757" cy="326951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1" name="Freeform 23"/>
          <p:cNvSpPr/>
          <p:nvPr/>
        </p:nvSpPr>
        <p:spPr bwMode="auto">
          <a:xfrm>
            <a:off x="2565550" y="1775323"/>
            <a:ext cx="167955" cy="322473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2" name="Freeform 24"/>
          <p:cNvSpPr/>
          <p:nvPr/>
        </p:nvSpPr>
        <p:spPr bwMode="auto">
          <a:xfrm>
            <a:off x="2712228" y="1665593"/>
            <a:ext cx="17915" cy="55985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3" name="Freeform 25"/>
          <p:cNvSpPr>
            <a:spLocks noEditPoints="1"/>
          </p:cNvSpPr>
          <p:nvPr/>
        </p:nvSpPr>
        <p:spPr bwMode="auto">
          <a:xfrm>
            <a:off x="1910529" y="1424856"/>
            <a:ext cx="158997" cy="429964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4" name="Freeform 26"/>
          <p:cNvSpPr>
            <a:spLocks noEditPoints="1"/>
          </p:cNvSpPr>
          <p:nvPr/>
        </p:nvSpPr>
        <p:spPr bwMode="auto">
          <a:xfrm>
            <a:off x="1773925" y="1560340"/>
            <a:ext cx="431084" cy="15787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5" name="Freeform 27"/>
          <p:cNvSpPr>
            <a:spLocks noEditPoints="1"/>
          </p:cNvSpPr>
          <p:nvPr/>
        </p:nvSpPr>
        <p:spPr bwMode="auto">
          <a:xfrm>
            <a:off x="1806395" y="1462927"/>
            <a:ext cx="366141" cy="351585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>
            <a:off x="1806395" y="1462927"/>
            <a:ext cx="366141" cy="351585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1957553" y="1606247"/>
            <a:ext cx="66062" cy="66062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8" name="Freeform 30"/>
          <p:cNvSpPr>
            <a:spLocks noEditPoints="1"/>
          </p:cNvSpPr>
          <p:nvPr/>
        </p:nvSpPr>
        <p:spPr bwMode="auto">
          <a:xfrm>
            <a:off x="2464776" y="1302812"/>
            <a:ext cx="181391" cy="34374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2374082" y="1301692"/>
            <a:ext cx="45908" cy="334789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40" name="Freeform 32"/>
          <p:cNvSpPr>
            <a:spLocks noEditPoints="1"/>
          </p:cNvSpPr>
          <p:nvPr/>
        </p:nvSpPr>
        <p:spPr bwMode="auto">
          <a:xfrm>
            <a:off x="887124" y="2987952"/>
            <a:ext cx="396373" cy="29000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grpSp>
        <p:nvGrpSpPr>
          <p:cNvPr id="41" name="Group 127"/>
          <p:cNvGrpSpPr/>
          <p:nvPr/>
        </p:nvGrpSpPr>
        <p:grpSpPr>
          <a:xfrm>
            <a:off x="2001224" y="3277953"/>
            <a:ext cx="358303" cy="461314"/>
            <a:chOff x="8610600" y="4127500"/>
            <a:chExt cx="508001" cy="654050"/>
          </a:xfrm>
          <a:blipFill>
            <a:blip r:embed="rId6"/>
            <a:stretch>
              <a:fillRect/>
            </a:stretch>
          </a:blipFill>
        </p:grpSpPr>
        <p:sp>
          <p:nvSpPr>
            <p:cNvPr id="42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48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</p:grpSp>
      <p:sp>
        <p:nvSpPr>
          <p:cNvPr id="50" name="Freeform 41"/>
          <p:cNvSpPr>
            <a:spLocks noEditPoints="1"/>
          </p:cNvSpPr>
          <p:nvPr/>
        </p:nvSpPr>
        <p:spPr bwMode="auto">
          <a:xfrm>
            <a:off x="2297941" y="2779503"/>
            <a:ext cx="302318" cy="275445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51" name="Freeform 42"/>
          <p:cNvSpPr/>
          <p:nvPr/>
        </p:nvSpPr>
        <p:spPr bwMode="auto">
          <a:xfrm>
            <a:off x="2376321" y="3033674"/>
            <a:ext cx="64943" cy="139963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52" name="Freeform 43"/>
          <p:cNvSpPr/>
          <p:nvPr/>
        </p:nvSpPr>
        <p:spPr bwMode="auto">
          <a:xfrm>
            <a:off x="2349449" y="3076224"/>
            <a:ext cx="91815" cy="189229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53" name="Freeform 44"/>
          <p:cNvSpPr/>
          <p:nvPr/>
        </p:nvSpPr>
        <p:spPr bwMode="auto">
          <a:xfrm>
            <a:off x="1510794" y="989297"/>
            <a:ext cx="369500" cy="338148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54" name="Freeform 45"/>
          <p:cNvSpPr>
            <a:spLocks noEditPoints="1"/>
          </p:cNvSpPr>
          <p:nvPr/>
        </p:nvSpPr>
        <p:spPr bwMode="auto">
          <a:xfrm>
            <a:off x="1401066" y="2865905"/>
            <a:ext cx="450118" cy="372859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55" name="Freeform 46"/>
          <p:cNvSpPr>
            <a:spLocks noEditPoints="1"/>
          </p:cNvSpPr>
          <p:nvPr/>
        </p:nvSpPr>
        <p:spPr bwMode="auto">
          <a:xfrm>
            <a:off x="2197170" y="2123550"/>
            <a:ext cx="577763" cy="674057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58B501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56" name="Freeform 47"/>
          <p:cNvSpPr>
            <a:spLocks noEditPoints="1"/>
          </p:cNvSpPr>
          <p:nvPr/>
        </p:nvSpPr>
        <p:spPr bwMode="auto">
          <a:xfrm>
            <a:off x="2634972" y="2287956"/>
            <a:ext cx="249692" cy="490427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57" name="Freeform 48"/>
          <p:cNvSpPr>
            <a:spLocks noEditPoints="1"/>
          </p:cNvSpPr>
          <p:nvPr/>
        </p:nvSpPr>
        <p:spPr bwMode="auto">
          <a:xfrm>
            <a:off x="1763846" y="2383316"/>
            <a:ext cx="408689" cy="408689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58" name="Freeform 49"/>
          <p:cNvSpPr/>
          <p:nvPr/>
        </p:nvSpPr>
        <p:spPr bwMode="auto">
          <a:xfrm>
            <a:off x="1838867" y="2513204"/>
            <a:ext cx="203784" cy="107491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grpSp>
        <p:nvGrpSpPr>
          <p:cNvPr id="59" name="Group 126"/>
          <p:cNvGrpSpPr/>
          <p:nvPr/>
        </p:nvGrpSpPr>
        <p:grpSpPr>
          <a:xfrm>
            <a:off x="1927324" y="2909576"/>
            <a:ext cx="320233" cy="304557"/>
            <a:chOff x="8505825" y="3605213"/>
            <a:chExt cx="454025" cy="431800"/>
          </a:xfrm>
        </p:grpSpPr>
        <p:sp>
          <p:nvSpPr>
            <p:cNvPr id="60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494" tIns="32247" rIns="64494" bIns="32247" numCol="1" anchor="t" anchorCtr="0" compatLnSpc="1"/>
            <a:lstStyle/>
            <a:p>
              <a:endParaRPr lang="id-ID" sz="936"/>
            </a:p>
          </p:txBody>
        </p:sp>
      </p:grpSp>
      <p:sp>
        <p:nvSpPr>
          <p:cNvPr id="62" name="Freeform 52"/>
          <p:cNvSpPr/>
          <p:nvPr/>
        </p:nvSpPr>
        <p:spPr bwMode="auto">
          <a:xfrm>
            <a:off x="939749" y="1096787"/>
            <a:ext cx="479230" cy="389654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63" name="Freeform 53"/>
          <p:cNvSpPr/>
          <p:nvPr/>
        </p:nvSpPr>
        <p:spPr bwMode="auto">
          <a:xfrm>
            <a:off x="1303654" y="1075511"/>
            <a:ext cx="132124" cy="18139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64" name="Freeform 54"/>
          <p:cNvSpPr/>
          <p:nvPr/>
        </p:nvSpPr>
        <p:spPr bwMode="auto">
          <a:xfrm>
            <a:off x="1002455" y="1199799"/>
            <a:ext cx="362781" cy="237376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65" name="Freeform 55"/>
          <p:cNvSpPr>
            <a:spLocks noEditPoints="1"/>
          </p:cNvSpPr>
          <p:nvPr/>
        </p:nvSpPr>
        <p:spPr bwMode="auto">
          <a:xfrm>
            <a:off x="706854" y="1408060"/>
            <a:ext cx="209384" cy="367260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58B501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66" name="Freeform 56"/>
          <p:cNvSpPr>
            <a:spLocks noEditPoints="1"/>
          </p:cNvSpPr>
          <p:nvPr/>
        </p:nvSpPr>
        <p:spPr bwMode="auto">
          <a:xfrm>
            <a:off x="516507" y="2177292"/>
            <a:ext cx="391894" cy="426605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1962033" y="1074392"/>
            <a:ext cx="372859" cy="366141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68" name="Freeform 58"/>
          <p:cNvSpPr>
            <a:spLocks noEditPoints="1"/>
          </p:cNvSpPr>
          <p:nvPr/>
        </p:nvSpPr>
        <p:spPr bwMode="auto">
          <a:xfrm>
            <a:off x="644913" y="2601850"/>
            <a:ext cx="362781" cy="367260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58B501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69" name="Rectangle 59"/>
          <p:cNvSpPr>
            <a:spLocks noChangeArrowheads="1"/>
          </p:cNvSpPr>
          <p:nvPr/>
        </p:nvSpPr>
        <p:spPr bwMode="auto">
          <a:xfrm>
            <a:off x="2052728" y="2253434"/>
            <a:ext cx="442280" cy="22394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0" name="Rectangle 60"/>
          <p:cNvSpPr>
            <a:spLocks noChangeArrowheads="1"/>
          </p:cNvSpPr>
          <p:nvPr/>
        </p:nvSpPr>
        <p:spPr bwMode="auto">
          <a:xfrm>
            <a:off x="2070645" y="2208645"/>
            <a:ext cx="406450" cy="22394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1" name="Rectangle 61"/>
          <p:cNvSpPr>
            <a:spLocks noChangeArrowheads="1"/>
          </p:cNvSpPr>
          <p:nvPr/>
        </p:nvSpPr>
        <p:spPr bwMode="auto">
          <a:xfrm>
            <a:off x="2230762" y="2130080"/>
            <a:ext cx="86217" cy="22394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2" name="Rectangle 62"/>
          <p:cNvSpPr>
            <a:spLocks noChangeArrowheads="1"/>
          </p:cNvSpPr>
          <p:nvPr/>
        </p:nvSpPr>
        <p:spPr bwMode="auto">
          <a:xfrm>
            <a:off x="2246436" y="1998141"/>
            <a:ext cx="54866" cy="179151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3" name="Rectangle 63"/>
          <p:cNvSpPr>
            <a:spLocks noChangeArrowheads="1"/>
          </p:cNvSpPr>
          <p:nvPr/>
        </p:nvSpPr>
        <p:spPr bwMode="auto">
          <a:xfrm>
            <a:off x="2230762" y="1989186"/>
            <a:ext cx="86217" cy="22394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4" name="Rectangle 64"/>
          <p:cNvSpPr>
            <a:spLocks noChangeArrowheads="1"/>
          </p:cNvSpPr>
          <p:nvPr/>
        </p:nvSpPr>
        <p:spPr bwMode="auto">
          <a:xfrm>
            <a:off x="2361764" y="2130080"/>
            <a:ext cx="83978" cy="22394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5" name="Rectangle 65"/>
          <p:cNvSpPr>
            <a:spLocks noChangeArrowheads="1"/>
          </p:cNvSpPr>
          <p:nvPr/>
        </p:nvSpPr>
        <p:spPr bwMode="auto">
          <a:xfrm>
            <a:off x="2376322" y="1998141"/>
            <a:ext cx="53745" cy="179151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6" name="Rectangle 66"/>
          <p:cNvSpPr>
            <a:spLocks noChangeArrowheads="1"/>
          </p:cNvSpPr>
          <p:nvPr/>
        </p:nvSpPr>
        <p:spPr bwMode="auto">
          <a:xfrm>
            <a:off x="2361764" y="1989186"/>
            <a:ext cx="83978" cy="22394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2101996" y="2162738"/>
            <a:ext cx="86217" cy="22394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2116553" y="1998141"/>
            <a:ext cx="55985" cy="179151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79" name="Rectangle 69"/>
          <p:cNvSpPr>
            <a:spLocks noChangeArrowheads="1"/>
          </p:cNvSpPr>
          <p:nvPr/>
        </p:nvSpPr>
        <p:spPr bwMode="auto">
          <a:xfrm>
            <a:off x="2101996" y="1989186"/>
            <a:ext cx="86217" cy="22394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2070645" y="1939919"/>
            <a:ext cx="406450" cy="22394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1" name="Freeform 71"/>
          <p:cNvSpPr/>
          <p:nvPr/>
        </p:nvSpPr>
        <p:spPr bwMode="auto">
          <a:xfrm>
            <a:off x="2070645" y="1810031"/>
            <a:ext cx="406450" cy="129885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2" name="Freeform 72"/>
          <p:cNvSpPr>
            <a:spLocks noEditPoints="1"/>
          </p:cNvSpPr>
          <p:nvPr/>
        </p:nvSpPr>
        <p:spPr bwMode="auto">
          <a:xfrm>
            <a:off x="953186" y="1927599"/>
            <a:ext cx="564326" cy="368381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3" name="Freeform 73"/>
          <p:cNvSpPr>
            <a:spLocks noEditPoints="1"/>
          </p:cNvSpPr>
          <p:nvPr/>
        </p:nvSpPr>
        <p:spPr bwMode="auto">
          <a:xfrm>
            <a:off x="2198290" y="2331810"/>
            <a:ext cx="132124" cy="230657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4" name="Freeform 74"/>
          <p:cNvSpPr>
            <a:spLocks noEditPoints="1"/>
          </p:cNvSpPr>
          <p:nvPr/>
        </p:nvSpPr>
        <p:spPr bwMode="auto">
          <a:xfrm>
            <a:off x="1045000" y="1541306"/>
            <a:ext cx="265369" cy="324712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58B501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5" name="Freeform 75"/>
          <p:cNvSpPr>
            <a:spLocks noEditPoints="1"/>
          </p:cNvSpPr>
          <p:nvPr/>
        </p:nvSpPr>
        <p:spPr bwMode="auto">
          <a:xfrm>
            <a:off x="1555581" y="1882812"/>
            <a:ext cx="401972" cy="403091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58B501"/>
          </a:solid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6" name="Freeform 76"/>
          <p:cNvSpPr>
            <a:spLocks noEditPoints="1"/>
          </p:cNvSpPr>
          <p:nvPr/>
        </p:nvSpPr>
        <p:spPr bwMode="auto">
          <a:xfrm>
            <a:off x="1154730" y="2402354"/>
            <a:ext cx="453478" cy="34374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  <a:ln>
            <a:noFill/>
          </a:ln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7" name="Freeform 77"/>
          <p:cNvSpPr/>
          <p:nvPr/>
        </p:nvSpPr>
        <p:spPr bwMode="auto">
          <a:xfrm>
            <a:off x="1352918" y="1898489"/>
            <a:ext cx="151159" cy="113090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8" name="Freeform 78"/>
          <p:cNvSpPr/>
          <p:nvPr/>
        </p:nvSpPr>
        <p:spPr bwMode="auto">
          <a:xfrm>
            <a:off x="1420099" y="1869376"/>
            <a:ext cx="41429" cy="51506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89" name="Freeform 79"/>
          <p:cNvSpPr>
            <a:spLocks noEditPoints="1"/>
          </p:cNvSpPr>
          <p:nvPr/>
        </p:nvSpPr>
        <p:spPr bwMode="auto">
          <a:xfrm>
            <a:off x="1184966" y="2812159"/>
            <a:ext cx="158997" cy="220581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0" name="Freeform 80"/>
          <p:cNvSpPr>
            <a:spLocks noEditPoints="1"/>
          </p:cNvSpPr>
          <p:nvPr/>
        </p:nvSpPr>
        <p:spPr bwMode="auto">
          <a:xfrm>
            <a:off x="2406551" y="1681267"/>
            <a:ext cx="199306" cy="218341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1" name="Freeform 81"/>
          <p:cNvSpPr>
            <a:spLocks noEditPoints="1"/>
          </p:cNvSpPr>
          <p:nvPr/>
        </p:nvSpPr>
        <p:spPr bwMode="auto">
          <a:xfrm>
            <a:off x="1410024" y="1387907"/>
            <a:ext cx="301198" cy="43332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2" name="Freeform 82"/>
          <p:cNvSpPr>
            <a:spLocks noEditPoints="1"/>
          </p:cNvSpPr>
          <p:nvPr/>
        </p:nvSpPr>
        <p:spPr bwMode="auto">
          <a:xfrm>
            <a:off x="1302534" y="1326323"/>
            <a:ext cx="173553" cy="153399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3" name="Freeform 83"/>
          <p:cNvSpPr/>
          <p:nvPr/>
        </p:nvSpPr>
        <p:spPr bwMode="auto">
          <a:xfrm>
            <a:off x="1253264" y="1418138"/>
            <a:ext cx="76139" cy="48147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4" name="Freeform 84"/>
          <p:cNvSpPr/>
          <p:nvPr/>
        </p:nvSpPr>
        <p:spPr bwMode="auto">
          <a:xfrm>
            <a:off x="1205118" y="1424857"/>
            <a:ext cx="103012" cy="62703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5" name="Freeform 85"/>
          <p:cNvSpPr>
            <a:spLocks noEditPoints="1"/>
          </p:cNvSpPr>
          <p:nvPr/>
        </p:nvSpPr>
        <p:spPr bwMode="auto">
          <a:xfrm>
            <a:off x="1145773" y="2242234"/>
            <a:ext cx="314635" cy="111970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6" name="Freeform 86"/>
          <p:cNvSpPr/>
          <p:nvPr/>
        </p:nvSpPr>
        <p:spPr bwMode="auto">
          <a:xfrm>
            <a:off x="2449103" y="2498461"/>
            <a:ext cx="173553" cy="222819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7" name="Freeform 87"/>
          <p:cNvSpPr/>
          <p:nvPr/>
        </p:nvSpPr>
        <p:spPr bwMode="auto">
          <a:xfrm>
            <a:off x="2547633" y="2490620"/>
            <a:ext cx="83978" cy="58224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8" name="Freeform 88"/>
          <p:cNvSpPr/>
          <p:nvPr/>
        </p:nvSpPr>
        <p:spPr bwMode="auto">
          <a:xfrm>
            <a:off x="2482690" y="2536529"/>
            <a:ext cx="115329" cy="160117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99" name="Freeform 89"/>
          <p:cNvSpPr>
            <a:spLocks noEditPoints="1"/>
          </p:cNvSpPr>
          <p:nvPr/>
        </p:nvSpPr>
        <p:spPr bwMode="auto">
          <a:xfrm>
            <a:off x="2213966" y="1657755"/>
            <a:ext cx="156757" cy="114209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00" name="Freeform 90"/>
          <p:cNvSpPr/>
          <p:nvPr/>
        </p:nvSpPr>
        <p:spPr bwMode="auto">
          <a:xfrm>
            <a:off x="907279" y="2405711"/>
            <a:ext cx="145560" cy="188109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01" name="Freeform 91"/>
          <p:cNvSpPr/>
          <p:nvPr/>
        </p:nvSpPr>
        <p:spPr bwMode="auto">
          <a:xfrm>
            <a:off x="898322" y="2398994"/>
            <a:ext cx="71660" cy="49267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02" name="Freeform 92"/>
          <p:cNvSpPr/>
          <p:nvPr/>
        </p:nvSpPr>
        <p:spPr bwMode="auto">
          <a:xfrm>
            <a:off x="927435" y="2439302"/>
            <a:ext cx="98533" cy="135484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03" name="Freeform 93"/>
          <p:cNvSpPr>
            <a:spLocks noEditPoints="1"/>
          </p:cNvSpPr>
          <p:nvPr/>
        </p:nvSpPr>
        <p:spPr bwMode="auto">
          <a:xfrm>
            <a:off x="1866858" y="3570195"/>
            <a:ext cx="154518" cy="169075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04" name="Freeform 94"/>
          <p:cNvSpPr/>
          <p:nvPr/>
        </p:nvSpPr>
        <p:spPr bwMode="auto">
          <a:xfrm>
            <a:off x="1679869" y="2456097"/>
            <a:ext cx="44788" cy="42548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05" name="Freeform 95"/>
          <p:cNvSpPr/>
          <p:nvPr/>
        </p:nvSpPr>
        <p:spPr bwMode="auto">
          <a:xfrm>
            <a:off x="1669790" y="2327332"/>
            <a:ext cx="41429" cy="138843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06" name="Freeform 96"/>
          <p:cNvSpPr/>
          <p:nvPr/>
        </p:nvSpPr>
        <p:spPr bwMode="auto">
          <a:xfrm>
            <a:off x="1698904" y="2349728"/>
            <a:ext cx="89576" cy="119807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07" name="Freeform 97"/>
          <p:cNvSpPr/>
          <p:nvPr/>
        </p:nvSpPr>
        <p:spPr bwMode="auto">
          <a:xfrm>
            <a:off x="1691068" y="2488570"/>
            <a:ext cx="11197" cy="22394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sp>
        <p:nvSpPr>
          <p:cNvPr id="108" name="Freeform 98"/>
          <p:cNvSpPr>
            <a:spLocks noEditPoints="1"/>
          </p:cNvSpPr>
          <p:nvPr/>
        </p:nvSpPr>
        <p:spPr bwMode="auto">
          <a:xfrm>
            <a:off x="1655237" y="1354315"/>
            <a:ext cx="155638" cy="166835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494" tIns="32247" rIns="64494" bIns="32247" numCol="1" anchor="t" anchorCtr="0" compatLnSpc="1"/>
          <a:lstStyle/>
          <a:p>
            <a:endParaRPr lang="id-ID" sz="936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03311"/>
              </p:ext>
            </p:extLst>
          </p:nvPr>
        </p:nvGraphicFramePr>
        <p:xfrm>
          <a:off x="2781652" y="1233955"/>
          <a:ext cx="611505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Document" r:id="rId10" imgW="6215811" imgH="3326320" progId="Word.Document.8">
                  <p:embed/>
                </p:oleObj>
              </mc:Choice>
              <mc:Fallback>
                <p:oleObj name="Document" r:id="rId10" imgW="6215811" imgH="3326320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652" y="1233955"/>
                        <a:ext cx="6115050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0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/>
          <p:cNvSpPr/>
          <p:nvPr/>
        </p:nvSpPr>
        <p:spPr>
          <a:xfrm>
            <a:off x="3958128" y="319741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学习</a:t>
            </a:r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目标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4" name="Triangle 201"/>
          <p:cNvSpPr/>
          <p:nvPr/>
        </p:nvSpPr>
        <p:spPr>
          <a:xfrm rot="10800000">
            <a:off x="4267649" y="-32557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125" name="Straight Connector 200"/>
          <p:cNvCxnSpPr/>
          <p:nvPr/>
        </p:nvCxnSpPr>
        <p:spPr>
          <a:xfrm>
            <a:off x="4216731" y="83210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6"/>
          <p:cNvSpPr txBox="1"/>
          <p:nvPr/>
        </p:nvSpPr>
        <p:spPr>
          <a:xfrm>
            <a:off x="6186061" y="2969931"/>
            <a:ext cx="2555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巩固</a:t>
            </a:r>
            <a:r>
              <a:rPr lang="zh-CN" altLang="zh-CN" sz="20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提升数形结合思想和分析问题、解决问题的</a:t>
            </a:r>
            <a:r>
              <a:rPr lang="zh-CN" altLang="zh-CN" sz="2000" b="1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能力</a:t>
            </a:r>
            <a:r>
              <a:rPr lang="en-US" altLang="zh-CN" sz="2000" b="1" dirty="0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000" b="1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4031989" y="1873676"/>
            <a:ext cx="4435055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掌握</a:t>
            </a:r>
            <a:r>
              <a:rPr lang="zh-CN" altLang="zh-CN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三角函数图象的伸缩变换，可根据三角函数图象求三角函数解析</a:t>
            </a:r>
            <a:r>
              <a:rPr lang="zh-CN" altLang="zh-CN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式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5977" y="1309120"/>
            <a:ext cx="567088" cy="567088"/>
            <a:chOff x="4131160" y="713581"/>
            <a:chExt cx="881684" cy="881684"/>
          </a:xfrm>
        </p:grpSpPr>
        <p:sp>
          <p:nvSpPr>
            <p:cNvPr id="14" name="椭圆 13"/>
            <p:cNvSpPr/>
            <p:nvPr/>
          </p:nvSpPr>
          <p:spPr>
            <a:xfrm>
              <a:off x="4131160" y="713581"/>
              <a:ext cx="881684" cy="881684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4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237176" y="819597"/>
              <a:ext cx="669652" cy="669652"/>
            </a:xfrm>
            <a:prstGeom prst="ellipse">
              <a:avLst/>
            </a:prstGeom>
            <a:solidFill>
              <a:srgbClr val="94CF29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24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58144" y="3640407"/>
            <a:ext cx="567088" cy="567088"/>
            <a:chOff x="4131160" y="713581"/>
            <a:chExt cx="881684" cy="881684"/>
          </a:xfrm>
        </p:grpSpPr>
        <p:sp>
          <p:nvSpPr>
            <p:cNvPr id="19" name="椭圆 18"/>
            <p:cNvSpPr/>
            <p:nvPr/>
          </p:nvSpPr>
          <p:spPr>
            <a:xfrm>
              <a:off x="4131160" y="713581"/>
              <a:ext cx="881684" cy="881684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4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237176" y="819597"/>
              <a:ext cx="669652" cy="669652"/>
            </a:xfrm>
            <a:prstGeom prst="ellipse">
              <a:avLst/>
            </a:prstGeom>
            <a:solidFill>
              <a:srgbClr val="94CF29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24" b="1" dirty="0" smtClean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endParaRPr lang="zh-CN" altLang="en-US" sz="1324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34584" y="2123525"/>
            <a:ext cx="567088" cy="567088"/>
            <a:chOff x="4131160" y="713581"/>
            <a:chExt cx="881684" cy="881684"/>
          </a:xfrm>
        </p:grpSpPr>
        <p:sp>
          <p:nvSpPr>
            <p:cNvPr id="24" name="椭圆 23"/>
            <p:cNvSpPr/>
            <p:nvPr/>
          </p:nvSpPr>
          <p:spPr>
            <a:xfrm>
              <a:off x="4131160" y="713581"/>
              <a:ext cx="881684" cy="881684"/>
            </a:xfrm>
            <a:prstGeom prst="ellipse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4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237176" y="819597"/>
              <a:ext cx="669652" cy="669652"/>
            </a:xfrm>
            <a:prstGeom prst="ellipse">
              <a:avLst/>
            </a:prstGeom>
            <a:solidFill>
              <a:srgbClr val="94CF29"/>
            </a:solidFill>
            <a:ln>
              <a:noFill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24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策略</a:t>
              </a:r>
              <a:endParaRPr lang="zh-CN" altLang="en-US" sz="1324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744088"/>
              </p:ext>
            </p:extLst>
          </p:nvPr>
        </p:nvGraphicFramePr>
        <p:xfrm>
          <a:off x="1047750" y="1095375"/>
          <a:ext cx="54292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6" imgW="5704784" imgH="1047382" progId="Word.Document.8">
                  <p:embed/>
                </p:oleObj>
              </mc:Choice>
              <mc:Fallback>
                <p:oleObj name="Document" r:id="rId6" imgW="5704784" imgH="1047382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095375"/>
                        <a:ext cx="542925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5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4"/>
          <p:cNvSpPr txBox="1"/>
          <p:nvPr/>
        </p:nvSpPr>
        <p:spPr>
          <a:xfrm>
            <a:off x="3025550" y="2961077"/>
            <a:ext cx="3288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   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华文黑体" pitchFamily="2" charset="-122"/>
              </a:rPr>
              <a:t>三角函数图象的伸缩变换</a:t>
            </a:r>
            <a:endParaRPr lang="zh-CN" altLang="en-US" sz="2000" b="1" dirty="0">
              <a:latin typeface="黑体" pitchFamily="49" charset="-122"/>
              <a:ea typeface="黑体" pitchFamily="49" charset="-122"/>
              <a:cs typeface="华文黑体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958125" y="322788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预备知识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22383" y="841928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空心弧 60"/>
          <p:cNvSpPr/>
          <p:nvPr/>
        </p:nvSpPr>
        <p:spPr>
          <a:xfrm rot="483470">
            <a:off x="762727" y="1639033"/>
            <a:ext cx="1982388" cy="1982388"/>
          </a:xfrm>
          <a:prstGeom prst="blockArc">
            <a:avLst>
              <a:gd name="adj1" fmla="val 5692214"/>
              <a:gd name="adj2" fmla="val 42522"/>
              <a:gd name="adj3" fmla="val 1111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502" tIns="43251" rIns="86502" bIns="43251" rtlCol="0" anchor="ctr"/>
          <a:lstStyle/>
          <a:p>
            <a:pPr algn="ctr">
              <a:defRPr/>
            </a:pPr>
            <a:endParaRPr lang="zh-CN" altLang="en-US" sz="782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2977181" y="1638417"/>
            <a:ext cx="3684878" cy="17855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64" name="组合 63"/>
          <p:cNvGrpSpPr/>
          <p:nvPr/>
        </p:nvGrpSpPr>
        <p:grpSpPr>
          <a:xfrm>
            <a:off x="2724293" y="2233248"/>
            <a:ext cx="641607" cy="572020"/>
            <a:chOff x="3835847" y="1395243"/>
            <a:chExt cx="1462116" cy="1303538"/>
          </a:xfrm>
        </p:grpSpPr>
        <p:sp>
          <p:nvSpPr>
            <p:cNvPr id="66" name="同心圆 65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78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9" name="同心圆 68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974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974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1" name="直接连接符 80"/>
          <p:cNvCxnSpPr/>
          <p:nvPr/>
        </p:nvCxnSpPr>
        <p:spPr>
          <a:xfrm flipV="1">
            <a:off x="2974388" y="3415885"/>
            <a:ext cx="3687671" cy="586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82" name="组合 81"/>
          <p:cNvGrpSpPr/>
          <p:nvPr/>
        </p:nvGrpSpPr>
        <p:grpSpPr>
          <a:xfrm>
            <a:off x="2398726" y="3143106"/>
            <a:ext cx="641607" cy="572020"/>
            <a:chOff x="3835847" y="1395243"/>
            <a:chExt cx="1462116" cy="1303538"/>
          </a:xfrm>
        </p:grpSpPr>
        <p:sp>
          <p:nvSpPr>
            <p:cNvPr id="84" name="同心圆 83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78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87" name="同心圆 86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椭圆 85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974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974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80314" y="1756620"/>
            <a:ext cx="1747214" cy="1747214"/>
            <a:chOff x="1535382" y="1258858"/>
            <a:chExt cx="2462552" cy="24625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9" name="椭圆 4"/>
            <p:cNvSpPr/>
            <p:nvPr/>
          </p:nvSpPr>
          <p:spPr>
            <a:xfrm>
              <a:off x="1535382" y="1258858"/>
              <a:ext cx="2462552" cy="2462552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solidFill>
              <a:srgbClr val="94C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659" tIns="24330" rIns="48659" bIns="2433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1816033" y="2229102"/>
              <a:ext cx="1881323" cy="592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1512"/>
              <a:r>
                <a:rPr lang="zh-CN" altLang="en-US" sz="2131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必备概念</a:t>
              </a:r>
              <a:endParaRPr lang="zh-CN" altLang="en-US" sz="2131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直接连接符 25"/>
          <p:cNvCxnSpPr/>
          <p:nvPr/>
        </p:nvCxnSpPr>
        <p:spPr>
          <a:xfrm>
            <a:off x="3316163" y="2511886"/>
            <a:ext cx="3684878" cy="17855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28" name="组合 27"/>
          <p:cNvGrpSpPr/>
          <p:nvPr/>
        </p:nvGrpSpPr>
        <p:grpSpPr>
          <a:xfrm>
            <a:off x="2324652" y="1370262"/>
            <a:ext cx="641607" cy="572020"/>
            <a:chOff x="3835847" y="1395243"/>
            <a:chExt cx="1462116" cy="1303538"/>
          </a:xfrm>
        </p:grpSpPr>
        <p:sp>
          <p:nvSpPr>
            <p:cNvPr id="29" name="同心圆 28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782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32" name="同心圆 31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782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974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974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342164"/>
              </p:ext>
            </p:extLst>
          </p:nvPr>
        </p:nvGraphicFramePr>
        <p:xfrm>
          <a:off x="2959100" y="2073275"/>
          <a:ext cx="55419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Document" r:id="rId6" imgW="4725622" imgH="495068" progId="Word.Document.8">
                  <p:embed/>
                </p:oleObj>
              </mc:Choice>
              <mc:Fallback>
                <p:oleObj name="Document" r:id="rId6" imgW="4725622" imgH="495068" progId="Word.Document.8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73275"/>
                        <a:ext cx="55419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38772"/>
              </p:ext>
            </p:extLst>
          </p:nvPr>
        </p:nvGraphicFramePr>
        <p:xfrm>
          <a:off x="2743200" y="1208088"/>
          <a:ext cx="55419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Document" r:id="rId8" imgW="4725622" imgH="496150" progId="Word.Document.8">
                  <p:embed/>
                </p:oleObj>
              </mc:Choice>
              <mc:Fallback>
                <p:oleObj name="Document" r:id="rId8" imgW="4725622" imgH="496150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08088"/>
                        <a:ext cx="5541963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4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00"/>
          <p:cNvGraphicFramePr>
            <a:graphicFrameLocks noChangeAspect="1"/>
          </p:cNvGraphicFramePr>
          <p:nvPr/>
        </p:nvGraphicFramePr>
        <p:xfrm>
          <a:off x="612775" y="1089422"/>
          <a:ext cx="5653088" cy="77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文档" r:id="rId3" imgW="5714211" imgH="1043713" progId="Word.Document.8">
                  <p:embed/>
                </p:oleObj>
              </mc:Choice>
              <mc:Fallback>
                <p:oleObj name="文档" r:id="rId3" imgW="5714211" imgH="10437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089422"/>
                        <a:ext cx="5653088" cy="779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882319"/>
              </p:ext>
            </p:extLst>
          </p:nvPr>
        </p:nvGraphicFramePr>
        <p:xfrm>
          <a:off x="598488" y="1641873"/>
          <a:ext cx="8221662" cy="240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Document" r:id="rId5" imgW="8261717" imgH="3229728" progId="Word.Document.8">
                  <p:embed/>
                </p:oleObj>
              </mc:Choice>
              <mc:Fallback>
                <p:oleObj name="Document" r:id="rId5" imgW="8261717" imgH="32297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641873"/>
                        <a:ext cx="8221662" cy="2406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1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939653"/>
              </p:ext>
            </p:extLst>
          </p:nvPr>
        </p:nvGraphicFramePr>
        <p:xfrm>
          <a:off x="260350" y="157957"/>
          <a:ext cx="81089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Document" r:id="rId3" imgW="8105530" imgH="1780837" progId="Word.Document.8">
                  <p:embed/>
                </p:oleObj>
              </mc:Choice>
              <mc:Fallback>
                <p:oleObj name="Document" r:id="rId3" imgW="8105530" imgH="17808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57957"/>
                        <a:ext cx="810895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31852"/>
              </p:ext>
            </p:extLst>
          </p:nvPr>
        </p:nvGraphicFramePr>
        <p:xfrm>
          <a:off x="381361" y="1449460"/>
          <a:ext cx="838835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文档" r:id="rId5" imgW="8461555" imgH="3651014" progId="Word.Document.8">
                  <p:embed/>
                </p:oleObj>
              </mc:Choice>
              <mc:Fallback>
                <p:oleObj name="文档" r:id="rId5" imgW="8461555" imgH="36510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61" y="1449460"/>
                        <a:ext cx="838835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24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714833"/>
              </p:ext>
            </p:extLst>
          </p:nvPr>
        </p:nvGraphicFramePr>
        <p:xfrm>
          <a:off x="196850" y="3508773"/>
          <a:ext cx="8494713" cy="155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文档" r:id="rId7" imgW="8667976" imgH="2125588" progId="Word.Document.8">
                  <p:embed/>
                </p:oleObj>
              </mc:Choice>
              <mc:Fallback>
                <p:oleObj name="文档" r:id="rId7" imgW="8667976" imgH="21255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3508773"/>
                        <a:ext cx="8494713" cy="1558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81361" y="337437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宋体"/>
                <a:ea typeface="宋体"/>
              </a:rPr>
              <a:t>【</a:t>
            </a:r>
            <a:r>
              <a:rPr lang="zh-CN" altLang="en-US" dirty="0"/>
              <a:t>学法指导</a:t>
            </a:r>
            <a:r>
              <a:rPr lang="en-US" altLang="zh-CN" dirty="0">
                <a:latin typeface="宋体"/>
                <a:ea typeface="宋体"/>
              </a:rPr>
              <a:t>】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3636818" y="2168598"/>
            <a:ext cx="1607128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03007" y="2157213"/>
            <a:ext cx="1657133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279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468313" y="451248"/>
          <a:ext cx="8062912" cy="87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文档" r:id="rId3" imgW="8108485" imgH="1185563" progId="Word.Document.8">
                  <p:embed/>
                </p:oleObj>
              </mc:Choice>
              <mc:Fallback>
                <p:oleObj name="文档" r:id="rId3" imgW="8108485" imgH="118556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1248"/>
                        <a:ext cx="8062912" cy="878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6" descr="19SWYLS4-29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304925"/>
            <a:ext cx="6578600" cy="35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24571"/>
              </p:ext>
            </p:extLst>
          </p:nvPr>
        </p:nvGraphicFramePr>
        <p:xfrm>
          <a:off x="561976" y="1062038"/>
          <a:ext cx="8080375" cy="289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Document" r:id="rId3" imgW="8105530" imgH="3886053" progId="Word.Document.8">
                  <p:embed/>
                </p:oleObj>
              </mc:Choice>
              <mc:Fallback>
                <p:oleObj name="Document" r:id="rId3" imgW="8105530" imgH="38860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6" y="1062038"/>
                        <a:ext cx="8080375" cy="2894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050597" y="98235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宋体"/>
                <a:ea typeface="宋体"/>
              </a:rPr>
              <a:t>【</a:t>
            </a:r>
            <a:r>
              <a:rPr lang="zh-CN" altLang="en-US" dirty="0"/>
              <a:t>学法指导</a:t>
            </a:r>
            <a:r>
              <a:rPr lang="en-US" altLang="zh-CN" dirty="0">
                <a:latin typeface="宋体"/>
                <a:ea typeface="宋体"/>
              </a:rPr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93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18785"/>
              </p:ext>
            </p:extLst>
          </p:nvPr>
        </p:nvGraphicFramePr>
        <p:xfrm>
          <a:off x="3706813" y="90488"/>
          <a:ext cx="2379662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" name="Document" r:id="rId3" imgW="2461786" imgH="1299149" progId="Word.Document.8">
                  <p:embed/>
                </p:oleObj>
              </mc:Choice>
              <mc:Fallback>
                <p:oleObj name="Document" r:id="rId3" imgW="2461786" imgH="12991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90488"/>
                        <a:ext cx="2379662" cy="124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7"/>
          <p:cNvGraphicFramePr>
            <a:graphicFrameLocks noChangeAspect="1"/>
          </p:cNvGraphicFramePr>
          <p:nvPr/>
        </p:nvGraphicFramePr>
        <p:xfrm>
          <a:off x="382588" y="1390650"/>
          <a:ext cx="8221662" cy="155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Document" r:id="rId5" imgW="8261717" imgH="2099449" progId="Word.Document.8">
                  <p:embed/>
                </p:oleObj>
              </mc:Choice>
              <mc:Fallback>
                <p:oleObj name="Document" r:id="rId5" imgW="8261717" imgH="20994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390650"/>
                        <a:ext cx="8221662" cy="1558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761094"/>
              </p:ext>
            </p:extLst>
          </p:nvPr>
        </p:nvGraphicFramePr>
        <p:xfrm>
          <a:off x="681039" y="2934891"/>
          <a:ext cx="7989887" cy="217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Document" r:id="rId7" imgW="8137919" imgH="2970585" progId="Word.Document.8">
                  <p:embed/>
                </p:oleObj>
              </mc:Choice>
              <mc:Fallback>
                <p:oleObj name="Document" r:id="rId7" imgW="8137919" imgH="297058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9" y="2934891"/>
                        <a:ext cx="7989887" cy="2175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799583"/>
              </p:ext>
            </p:extLst>
          </p:nvPr>
        </p:nvGraphicFramePr>
        <p:xfrm>
          <a:off x="541338" y="412750"/>
          <a:ext cx="8062912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Document" r:id="rId9" imgW="8105530" imgH="2099449" progId="Word.Document.8">
                  <p:embed/>
                </p:oleObj>
              </mc:Choice>
              <mc:Fallback>
                <p:oleObj name="Document" r:id="rId9" imgW="8105530" imgH="2099449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412750"/>
                        <a:ext cx="8062912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50035"/>
              </p:ext>
            </p:extLst>
          </p:nvPr>
        </p:nvGraphicFramePr>
        <p:xfrm>
          <a:off x="539750" y="87313"/>
          <a:ext cx="23828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Document" r:id="rId11" imgW="2461786" imgH="1299149" progId="Word.Document.8">
                  <p:embed/>
                </p:oleObj>
              </mc:Choice>
              <mc:Fallback>
                <p:oleObj name="Document" r:id="rId11" imgW="2461786" imgH="1299149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7313"/>
                        <a:ext cx="23828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4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209943"/>
              </p:ext>
            </p:extLst>
          </p:nvPr>
        </p:nvGraphicFramePr>
        <p:xfrm>
          <a:off x="841376" y="658416"/>
          <a:ext cx="7656513" cy="126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Document" r:id="rId3" imgW="7725859" imgH="1697580" progId="Word.Document.8">
                  <p:embed/>
                </p:oleObj>
              </mc:Choice>
              <mc:Fallback>
                <p:oleObj name="Document" r:id="rId3" imgW="7725859" imgH="16975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6" y="658416"/>
                        <a:ext cx="7656513" cy="1265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159117"/>
              </p:ext>
            </p:extLst>
          </p:nvPr>
        </p:nvGraphicFramePr>
        <p:xfrm>
          <a:off x="477405" y="1857232"/>
          <a:ext cx="8221663" cy="215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Document" r:id="rId5" imgW="8300584" imgH="2886247" progId="Word.Document.8">
                  <p:embed/>
                </p:oleObj>
              </mc:Choice>
              <mc:Fallback>
                <p:oleObj name="Document" r:id="rId5" imgW="8300584" imgH="28862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05" y="1857232"/>
                        <a:ext cx="8221663" cy="2150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900057"/>
              </p:ext>
            </p:extLst>
          </p:nvPr>
        </p:nvGraphicFramePr>
        <p:xfrm>
          <a:off x="554038" y="3886200"/>
          <a:ext cx="8108950" cy="68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Document" r:id="rId7" imgW="8105530" imgH="914026" progId="Word.Document.8">
                  <p:embed/>
                </p:oleObj>
              </mc:Choice>
              <mc:Fallback>
                <p:oleObj name="Document" r:id="rId7" imgW="8105530" imgH="9140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3886200"/>
                        <a:ext cx="8108950" cy="683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椭圆 4"/>
          <p:cNvSpPr/>
          <p:nvPr/>
        </p:nvSpPr>
        <p:spPr>
          <a:xfrm>
            <a:off x="5091546" y="2514023"/>
            <a:ext cx="1260763" cy="6429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70564" y="2520950"/>
            <a:ext cx="1260763" cy="6429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906491" y="2541371"/>
            <a:ext cx="1149926" cy="6429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文本框 27"/>
          <p:cNvSpPr txBox="1"/>
          <p:nvPr/>
        </p:nvSpPr>
        <p:spPr>
          <a:xfrm>
            <a:off x="5797898" y="397114"/>
            <a:ext cx="93265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先求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</a:t>
            </a:r>
            <a:endParaRPr lang="zh-CN" b="1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右箭头 8"/>
          <p:cNvSpPr/>
          <p:nvPr/>
        </p:nvSpPr>
        <p:spPr>
          <a:xfrm rot="5400000">
            <a:off x="6109861" y="907435"/>
            <a:ext cx="35719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27"/>
          <p:cNvSpPr txBox="1"/>
          <p:nvPr/>
        </p:nvSpPr>
        <p:spPr>
          <a:xfrm>
            <a:off x="5829648" y="1203564"/>
            <a:ext cx="93265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再算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pic>
        <p:nvPicPr>
          <p:cNvPr id="11329" name="Picture 6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09" y="1236756"/>
            <a:ext cx="361039" cy="33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0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 autoUpdateAnimBg="0"/>
      <p:bldP spid="9" grpId="0" animBg="1" autoUpdateAnimBg="0"/>
      <p:bldP spid="10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118</Words>
  <Application>Microsoft Office PowerPoint</Application>
  <PresentationFormat>全屏显示(16:9)</PresentationFormat>
  <Paragraphs>30</Paragraphs>
  <Slides>18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1_Office 主题​​</vt:lpstr>
      <vt:lpstr>Document</vt:lpstr>
      <vt:lpstr>文档</vt:lpstr>
      <vt:lpstr>Equation</vt:lpstr>
      <vt:lpstr>三角函数图象的综合问题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骈红</cp:lastModifiedBy>
  <cp:revision>78</cp:revision>
  <dcterms:created xsi:type="dcterms:W3CDTF">2020-02-01T11:21:51Z</dcterms:created>
  <dcterms:modified xsi:type="dcterms:W3CDTF">2020-02-05T02:07:58Z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