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77" r:id="rId4"/>
    <p:sldId id="259" r:id="rId6"/>
    <p:sldId id="287" r:id="rId7"/>
    <p:sldId id="312" r:id="rId8"/>
    <p:sldId id="351" r:id="rId9"/>
    <p:sldId id="320" r:id="rId10"/>
    <p:sldId id="321" r:id="rId11"/>
    <p:sldId id="322" r:id="rId12"/>
    <p:sldId id="412" r:id="rId13"/>
    <p:sldId id="402" r:id="rId14"/>
    <p:sldId id="403" r:id="rId15"/>
    <p:sldId id="324" r:id="rId16"/>
    <p:sldId id="325" r:id="rId17"/>
    <p:sldId id="409" r:id="rId18"/>
    <p:sldId id="326" r:id="rId19"/>
    <p:sldId id="378" r:id="rId20"/>
  </p:sldIdLst>
  <p:sldSz cx="9144000" cy="5144135" type="screen16x9"/>
  <p:notesSz cx="6858000" cy="9144000"/>
  <p:defaultTextStyle>
    <a:defPPr>
      <a:defRPr lang="zh-CN"/>
    </a:defPPr>
    <a:lvl1pPr marL="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1pPr>
    <a:lvl2pPr marL="34798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2pPr>
    <a:lvl3pPr marL="69596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3pPr>
    <a:lvl4pPr marL="104394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4pPr>
    <a:lvl5pPr marL="139255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5pPr>
    <a:lvl6pPr marL="174053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6pPr>
    <a:lvl7pPr marL="208851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7pPr>
    <a:lvl8pPr marL="243649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8pPr>
    <a:lvl9pPr marL="278447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FB9"/>
    <a:srgbClr val="94C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9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1167" y="-429"/>
      </p:cViewPr>
      <p:guideLst>
        <p:guide orient="horz" pos="1959"/>
        <p:guide orient="horz" pos="1777"/>
        <p:guide pos="2894"/>
        <p:guide pos="16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7" Type="http://schemas.openxmlformats.org/officeDocument/2006/relationships/image" Target="../media/image25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7" Type="http://schemas.openxmlformats.org/officeDocument/2006/relationships/image" Target="../media/image34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39.wmf"/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7" Type="http://schemas.openxmlformats.org/officeDocument/2006/relationships/image" Target="../media/image46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CE6C-7D12-4367-8E70-794DE029F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6440-F0BF-41AB-AD52-E92AAD722A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06"/>
            <a:ext cx="6858000" cy="17911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279"/>
            <a:ext cx="6858000" cy="124216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2235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19"/>
            <a:ext cx="1971675" cy="436009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19"/>
            <a:ext cx="5800725" cy="436009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8907"/>
            <a:ext cx="1433036" cy="306828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5285"/>
            <a:ext cx="1433036" cy="306828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2133"/>
            <a:ext cx="3619500" cy="833772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2235" indent="0" algn="ctr">
              <a:buNone/>
            </a:lvl5pPr>
            <a:lvl6pPr marL="1714500" indent="0" algn="ctr">
              <a:buNone/>
            </a:lvl6pPr>
            <a:lvl7pPr marL="2058035" indent="0" algn="ctr">
              <a:buNone/>
            </a:lvl7pPr>
            <a:lvl8pPr marL="2400935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10242"/>
            <a:ext cx="3619024" cy="728478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559"/>
            <a:ext cx="8139178" cy="331606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668"/>
            <a:ext cx="8139178" cy="404330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885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8733"/>
            <a:ext cx="3048000" cy="856832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6151"/>
            <a:ext cx="3660458" cy="81138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559"/>
            <a:ext cx="8139178" cy="331606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668"/>
            <a:ext cx="3962432" cy="404330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885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668"/>
            <a:ext cx="3962432" cy="404330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559"/>
            <a:ext cx="8139178" cy="331606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668"/>
            <a:ext cx="3962432" cy="28586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317"/>
            <a:ext cx="3962400" cy="370255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885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668"/>
            <a:ext cx="3962432" cy="28586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317"/>
            <a:ext cx="3962432" cy="370255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885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581"/>
            <a:ext cx="3291840" cy="1852403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3812"/>
            <a:ext cx="540068" cy="44175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556"/>
            <a:ext cx="8139178" cy="331606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559"/>
            <a:ext cx="8139178" cy="331606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668"/>
            <a:ext cx="3962432" cy="404330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885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668"/>
            <a:ext cx="3962432" cy="404330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668"/>
            <a:ext cx="713238" cy="404330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662"/>
            <a:ext cx="7371076" cy="404330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668"/>
            <a:ext cx="8139178" cy="404330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556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775"/>
            <a:ext cx="3619500" cy="833772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2018"/>
            <a:ext cx="3619024" cy="1014343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5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556"/>
            <a:ext cx="8139178" cy="33160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949"/>
            <a:ext cx="8705888" cy="468966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276"/>
            <a:ext cx="7219800" cy="542918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3351"/>
            <a:ext cx="7219950" cy="2584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55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75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8032"/>
            <a:ext cx="2970000" cy="661766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531"/>
            <a:ext cx="2967300" cy="307113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686"/>
            <a:ext cx="4860000" cy="381748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905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6135"/>
            <a:ext cx="8232300" cy="46998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5200"/>
            <a:ext cx="8231981" cy="62125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845"/>
            <a:ext cx="8224200" cy="257413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3242"/>
            <a:ext cx="9144000" cy="137232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402"/>
            <a:ext cx="8232300" cy="42407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407"/>
            <a:ext cx="8243100" cy="240936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6860"/>
            <a:ext cx="8251200" cy="7590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60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3812"/>
            <a:ext cx="9144000" cy="441753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71"/>
            <a:ext cx="8278200" cy="33160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900"/>
            <a:ext cx="4006800" cy="21716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900"/>
            <a:ext cx="4025700" cy="21716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4050"/>
            <a:ext cx="4006800" cy="58613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1349"/>
            <a:ext cx="4025700" cy="58613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556"/>
            <a:ext cx="9144000" cy="371445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1623"/>
            <a:ext cx="9143999" cy="993942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803"/>
            <a:ext cx="6858000" cy="1790818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8263"/>
            <a:ext cx="6858000" cy="1242498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660"/>
            <a:ext cx="7886700" cy="214014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3054"/>
            <a:ext cx="7886700" cy="112545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22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599"/>
            <a:ext cx="3886200" cy="32644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599"/>
            <a:ext cx="3886200" cy="32644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0"/>
            <a:ext cx="7886700" cy="9944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23"/>
            <a:ext cx="3868340" cy="6181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29"/>
            <a:ext cx="3868340" cy="27642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23"/>
            <a:ext cx="3887391" cy="6181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29"/>
            <a:ext cx="3887391" cy="27642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95"/>
            <a:ext cx="2949178" cy="12004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75"/>
            <a:ext cx="4629150" cy="36562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478"/>
            <a:ext cx="2949178" cy="2859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2235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95"/>
            <a:ext cx="2949178" cy="12004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75"/>
            <a:ext cx="4629150" cy="36562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2235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478"/>
            <a:ext cx="2949178" cy="2859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2235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6" Type="http://schemas.openxmlformats.org/officeDocument/2006/relationships/theme" Target="../theme/theme2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0"/>
            <a:ext cx="7886700" cy="994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599"/>
            <a:ext cx="7886700" cy="326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587"/>
            <a:ext cx="2057400" cy="273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587"/>
            <a:ext cx="3086100" cy="273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587"/>
            <a:ext cx="2057400" cy="273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15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8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2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556"/>
            <a:ext cx="8139178" cy="331606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338"/>
            <a:ext cx="8139178" cy="404330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4286"/>
            <a:ext cx="2025000" cy="2376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4286"/>
            <a:ext cx="2970000" cy="2376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4286"/>
            <a:ext cx="2025000" cy="2376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770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885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2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8" Type="http://schemas.openxmlformats.org/officeDocument/2006/relationships/oleObject" Target="../embeddings/oleObject17.bin"/><Relationship Id="rId7" Type="http://schemas.openxmlformats.org/officeDocument/2006/relationships/image" Target="../media/image30.wmf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5.bin"/><Relationship Id="rId3" Type="http://schemas.openxmlformats.org/officeDocument/2006/relationships/image" Target="../media/image28.wmf"/><Relationship Id="rId20" Type="http://schemas.openxmlformats.org/officeDocument/2006/relationships/vmlDrawing" Target="../drawings/vmlDrawing6.vml"/><Relationship Id="rId2" Type="http://schemas.openxmlformats.org/officeDocument/2006/relationships/oleObject" Target="../embeddings/oleObject14.bin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35.wmf"/><Relationship Id="rId17" Type="http://schemas.openxmlformats.org/officeDocument/2006/relationships/oleObject" Target="../embeddings/oleObject21.bin"/><Relationship Id="rId16" Type="http://schemas.openxmlformats.org/officeDocument/2006/relationships/image" Target="../media/image34.wmf"/><Relationship Id="rId15" Type="http://schemas.openxmlformats.org/officeDocument/2006/relationships/oleObject" Target="../embeddings/oleObject20.bin"/><Relationship Id="rId14" Type="http://schemas.openxmlformats.org/officeDocument/2006/relationships/image" Target="../media/image33.wmf"/><Relationship Id="rId13" Type="http://schemas.openxmlformats.org/officeDocument/2006/relationships/oleObject" Target="../embeddings/oleObject19.bin"/><Relationship Id="rId12" Type="http://schemas.openxmlformats.org/officeDocument/2006/relationships/image" Target="../media/image32.wmf"/><Relationship Id="rId11" Type="http://schemas.openxmlformats.org/officeDocument/2006/relationships/oleObject" Target="../embeddings/oleObject18.bin"/><Relationship Id="rId10" Type="http://schemas.openxmlformats.org/officeDocument/2006/relationships/tags" Target="../tags/tag153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9.wmf"/><Relationship Id="rId7" Type="http://schemas.openxmlformats.org/officeDocument/2006/relationships/oleObject" Target="../embeddings/oleObject25.bin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7.w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36.wmf"/><Relationship Id="rId10" Type="http://schemas.openxmlformats.org/officeDocument/2006/relationships/vmlDrawing" Target="../drawings/vmlDrawing7.vml"/><Relationship Id="rId1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image" Target="../media/image43.wmf"/><Relationship Id="rId7" Type="http://schemas.openxmlformats.org/officeDocument/2006/relationships/oleObject" Target="../embeddings/oleObject29.bin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1.wmf"/><Relationship Id="rId3" Type="http://schemas.openxmlformats.org/officeDocument/2006/relationships/oleObject" Target="../embeddings/oleObject27.bin"/><Relationship Id="rId2" Type="http://schemas.openxmlformats.org/officeDocument/2006/relationships/image" Target="../media/image40.wmf"/><Relationship Id="rId19" Type="http://schemas.openxmlformats.org/officeDocument/2006/relationships/vmlDrawing" Target="../drawings/vmlDrawing8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47.wmf"/><Relationship Id="rId16" Type="http://schemas.openxmlformats.org/officeDocument/2006/relationships/oleObject" Target="../embeddings/oleObject33.bin"/><Relationship Id="rId15" Type="http://schemas.openxmlformats.org/officeDocument/2006/relationships/image" Target="../media/image46.wmf"/><Relationship Id="rId14" Type="http://schemas.openxmlformats.org/officeDocument/2006/relationships/oleObject" Target="../embeddings/oleObject32.bin"/><Relationship Id="rId13" Type="http://schemas.openxmlformats.org/officeDocument/2006/relationships/image" Target="../media/image45.wmf"/><Relationship Id="rId12" Type="http://schemas.openxmlformats.org/officeDocument/2006/relationships/oleObject" Target="../embeddings/oleObject31.bin"/><Relationship Id="rId11" Type="http://schemas.openxmlformats.org/officeDocument/2006/relationships/image" Target="../media/image44.wmf"/><Relationship Id="rId10" Type="http://schemas.openxmlformats.org/officeDocument/2006/relationships/oleObject" Target="../embeddings/oleObject30.bin"/><Relationship Id="rId1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57.xml"/><Relationship Id="rId2" Type="http://schemas.openxmlformats.org/officeDocument/2006/relationships/image" Target="../media/image48.jpeg"/><Relationship Id="rId1" Type="http://schemas.openxmlformats.org/officeDocument/2006/relationships/tags" Target="../tags/tag15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1.e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1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7.w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oleObject" Target="../embeddings/oleObject10.bin"/><Relationship Id="rId7" Type="http://schemas.openxmlformats.org/officeDocument/2006/relationships/image" Target="../media/image21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19.wmf"/><Relationship Id="rId2" Type="http://schemas.openxmlformats.org/officeDocument/2006/relationships/oleObject" Target="../embeddings/oleObject7.bin"/><Relationship Id="rId18" Type="http://schemas.openxmlformats.org/officeDocument/2006/relationships/vmlDrawing" Target="../drawings/vmlDrawing5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5" Type="http://schemas.openxmlformats.org/officeDocument/2006/relationships/oleObject" Target="../embeddings/oleObject13.bin"/><Relationship Id="rId14" Type="http://schemas.openxmlformats.org/officeDocument/2006/relationships/image" Target="../media/image24.wmf"/><Relationship Id="rId13" Type="http://schemas.openxmlformats.org/officeDocument/2006/relationships/oleObject" Target="../embeddings/oleObject12.bin"/><Relationship Id="rId12" Type="http://schemas.openxmlformats.org/officeDocument/2006/relationships/image" Target="../media/image23.wmf"/><Relationship Id="rId11" Type="http://schemas.openxmlformats.org/officeDocument/2006/relationships/oleObject" Target="../embeddings/oleObject11.bin"/><Relationship Id="rId10" Type="http://schemas.openxmlformats.org/officeDocument/2006/relationships/tags" Target="../tags/tag152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804" y="810"/>
            <a:ext cx="9143661" cy="514331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719" y="1919800"/>
            <a:ext cx="5412054" cy="94212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概率统计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课题二</a:t>
            </a:r>
            <a:b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</a:br>
            <a:r>
              <a:rPr lang="zh-CN" altLang="en-US" sz="384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二项分布与</a:t>
            </a:r>
            <a:r>
              <a:rPr lang="zh-CN" altLang="en-US" sz="384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超几何分布的区别与联系</a:t>
            </a:r>
            <a:endParaRPr lang="zh-CN" altLang="en-US" sz="3840" b="1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74" y="3635918"/>
            <a:ext cx="3601587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38" y="1194756"/>
            <a:ext cx="409369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70" y="3700105"/>
            <a:ext cx="483606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北京市和平街一中   邹鹏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6290" y="108717"/>
            <a:ext cx="3157220" cy="26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42340" y="318902"/>
            <a:ext cx="12573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解析</a:t>
            </a:r>
            <a:r>
              <a:rPr 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：</a:t>
            </a:r>
            <a:endParaRPr lang="en-US" altLang="zh-CN" sz="20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8200" y="706252"/>
            <a:ext cx="45466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ym typeface="+mn-ea"/>
              </a:rPr>
              <a:t>（</a:t>
            </a:r>
            <a:r>
              <a:rPr lang="en-US" altLang="zh-CN" sz="2000" b="1">
                <a:sym typeface="+mn-ea"/>
              </a:rPr>
              <a:t>2</a:t>
            </a:r>
            <a:r>
              <a:rPr lang="zh-CN" altLang="en-US" sz="2000" b="1">
                <a:sym typeface="+mn-ea"/>
              </a:rPr>
              <a:t>）由频率分布直方图可知，</a:t>
            </a:r>
            <a:r>
              <a:rPr lang="en-US" altLang="zh-CN" sz="2000" b="1">
                <a:sym typeface="+mn-ea"/>
              </a:rPr>
              <a:t>1</a:t>
            </a:r>
            <a:r>
              <a:rPr lang="zh-CN" altLang="en-US" sz="2000" b="1">
                <a:sym typeface="+mn-ea"/>
              </a:rPr>
              <a:t>件产品重量超过</a:t>
            </a:r>
            <a:r>
              <a:rPr lang="en-US" altLang="zh-CN" sz="2000" b="1">
                <a:sym typeface="+mn-ea"/>
              </a:rPr>
              <a:t>505</a:t>
            </a:r>
            <a:r>
              <a:rPr lang="zh-CN" altLang="en-US" sz="2000" b="1">
                <a:sym typeface="+mn-ea"/>
              </a:rPr>
              <a:t>克的频率是</a:t>
            </a:r>
            <a:endParaRPr lang="zh-CN" altLang="en-US" sz="2000" b="1">
              <a:sym typeface="+mn-ea"/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540760" y="1077092"/>
          <a:ext cx="2185035" cy="335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2" imgW="1320165" imgH="203200" progId="Equation.KSEE3">
                  <p:embed/>
                </p:oleObj>
              </mc:Choice>
              <mc:Fallback>
                <p:oleObj name="" r:id="rId2" imgW="1320165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40760" y="1077092"/>
                        <a:ext cx="2185035" cy="335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226820" y="1413007"/>
            <a:ext cx="376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Y</a:t>
            </a:r>
            <a:r>
              <a:rPr lang="zh-CN" altLang="en-US" sz="2000" b="1"/>
              <a:t>的取值为  </a:t>
            </a:r>
            <a:r>
              <a:rPr lang="en-US" altLang="zh-CN" sz="2000" b="1"/>
              <a:t>0</a:t>
            </a:r>
            <a:r>
              <a:rPr lang="zh-CN" altLang="en-US" sz="2000" b="1"/>
              <a:t>，</a:t>
            </a:r>
            <a:r>
              <a:rPr lang="en-US" altLang="zh-CN" sz="2000" b="1"/>
              <a:t>1</a:t>
            </a:r>
            <a:r>
              <a:rPr lang="zh-CN" altLang="en-US" sz="2000" b="1"/>
              <a:t>，</a:t>
            </a:r>
            <a:r>
              <a:rPr lang="en-US" altLang="zh-CN" sz="2000" b="1"/>
              <a:t>2</a:t>
            </a:r>
            <a:endParaRPr lang="en-US" altLang="zh-CN" sz="2000" b="1"/>
          </a:p>
          <a:p>
            <a:endParaRPr lang="en-US" altLang="zh-CN" sz="2000" b="1"/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32255" y="1883542"/>
          <a:ext cx="26701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4" imgW="1574800" imgH="241300" progId="Equation.KSEE3">
                  <p:embed/>
                </p:oleObj>
              </mc:Choice>
              <mc:Fallback>
                <p:oleObj name="" r:id="rId4" imgW="1574800" imgH="2413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2255" y="1883542"/>
                        <a:ext cx="267017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32255" y="2373127"/>
          <a:ext cx="2928620" cy="39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r:id="rId6" imgW="1777365" imgH="241300" progId="Equation.KSEE3">
                  <p:embed/>
                </p:oleObj>
              </mc:Choice>
              <mc:Fallback>
                <p:oleObj name="" r:id="rId6" imgW="1777365" imgH="241300" progId="Equation.KSEE3">
                  <p:embed/>
                  <p:pic>
                    <p:nvPicPr>
                      <p:cNvPr id="0" name="图片 307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2255" y="2373127"/>
                        <a:ext cx="2928620" cy="397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34160" y="2854775"/>
          <a:ext cx="2926715" cy="44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8" imgW="1574800" imgH="241300" progId="Equation.KSEE3">
                  <p:embed/>
                </p:oleObj>
              </mc:Choice>
              <mc:Fallback>
                <p:oleObj name="" r:id="rId8" imgW="1574800" imgH="2413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34160" y="2854775"/>
                        <a:ext cx="2926715" cy="448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226820" y="3304037"/>
            <a:ext cx="39471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所以</a:t>
            </a:r>
            <a:r>
              <a:rPr lang="en-US" altLang="zh-CN" sz="2000" b="1"/>
              <a:t>Y</a:t>
            </a:r>
            <a:r>
              <a:rPr lang="zh-CN" altLang="en-US" sz="2000" b="1"/>
              <a:t>的分布列为：</a:t>
            </a:r>
            <a:endParaRPr lang="zh-CN" altLang="en-US" sz="2000" b="1"/>
          </a:p>
        </p:txBody>
      </p:sp>
      <p:graphicFrame>
        <p:nvGraphicFramePr>
          <p:cNvPr id="12" name="表格 11"/>
          <p:cNvGraphicFramePr/>
          <p:nvPr>
            <p:custDataLst>
              <p:tags r:id="rId10"/>
            </p:custDataLst>
          </p:nvPr>
        </p:nvGraphicFramePr>
        <p:xfrm>
          <a:off x="3305810" y="3349757"/>
          <a:ext cx="4648835" cy="1065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565"/>
                <a:gridCol w="1101090"/>
                <a:gridCol w="1101090"/>
                <a:gridCol w="1101090"/>
              </a:tblGrid>
              <a:tr h="5200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54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974590" y="4022540"/>
          <a:ext cx="43624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1" imgW="316865" imgH="177165" progId="Equation.KSEE3">
                  <p:embed/>
                </p:oleObj>
              </mc:Choice>
              <mc:Fallback>
                <p:oleObj name="" r:id="rId11" imgW="316865" imgH="177165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74590" y="4022540"/>
                        <a:ext cx="436245" cy="24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216" y="4022540"/>
          <a:ext cx="43624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3" imgW="316865" imgH="177165" progId="Equation.KSEE3">
                  <p:embed/>
                </p:oleObj>
              </mc:Choice>
              <mc:Fallback>
                <p:oleObj name="" r:id="rId13" imgW="316865" imgH="177165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38216" y="4022540"/>
                        <a:ext cx="436245" cy="24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236460" y="4022540"/>
          <a:ext cx="43624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5" imgW="316865" imgH="177165" progId="Equation.KSEE3">
                  <p:embed/>
                </p:oleObj>
              </mc:Choice>
              <mc:Fallback>
                <p:oleObj name="" r:id="rId15" imgW="316865" imgH="177165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36460" y="4022540"/>
                        <a:ext cx="436245" cy="24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05810" y="4494662"/>
          <a:ext cx="4745355" cy="372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17" imgW="2590800" imgH="203200" progId="Equation.KSEE3">
                  <p:embed/>
                </p:oleObj>
              </mc:Choice>
              <mc:Fallback>
                <p:oleObj name="" r:id="rId17" imgW="25908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05810" y="4494662"/>
                        <a:ext cx="4745355" cy="372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矩形 184322"/>
          <p:cNvSpPr/>
          <p:nvPr/>
        </p:nvSpPr>
        <p:spPr>
          <a:xfrm>
            <a:off x="1144318" y="403225"/>
            <a:ext cx="6857746" cy="556001"/>
          </a:xfrm>
          <a:prstGeom prst="rect">
            <a:avLst/>
          </a:prstGeom>
          <a:gradFill rotWithShape="1">
            <a:gsLst>
              <a:gs pos="0">
                <a:srgbClr val="0033CC">
                  <a:alpha val="67000"/>
                </a:srgbClr>
              </a:gs>
              <a:gs pos="100000">
                <a:schemeClr val="bg1">
                  <a:alpha val="22000"/>
                </a:schemeClr>
              </a:gs>
            </a:gsLst>
            <a:lin ang="5400000" scaled="1"/>
          </a:gradFill>
          <a:ln>
            <a:noFill/>
            <a:miter lim="800000"/>
          </a:ln>
        </p:spPr>
        <p:txBody>
          <a:bodyPr/>
          <a:lstStyle/>
          <a:p>
            <a:endParaRPr sz="1025"/>
          </a:p>
        </p:txBody>
      </p:sp>
      <p:pic>
        <p:nvPicPr>
          <p:cNvPr id="184325" name="图片 184324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86" y="403305"/>
            <a:ext cx="585766" cy="58576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84326" name="矩形 184325"/>
          <p:cNvSpPr/>
          <p:nvPr/>
        </p:nvSpPr>
        <p:spPr>
          <a:xfrm>
            <a:off x="1603816" y="617432"/>
            <a:ext cx="6588675" cy="485757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chemeClr val="bg1">
                  <a:alpha val="0"/>
                </a:schemeClr>
              </a:gs>
            </a:gsLst>
            <a:path path="rect">
              <a:fillToRect l="100000" b="100000"/>
            </a:path>
          </a:gradFill>
          <a:ln>
            <a:solidFill>
              <a:srgbClr val="FF9900"/>
            </a:solidFill>
            <a:prstDash val="dash"/>
            <a:miter lim="800000"/>
          </a:ln>
        </p:spPr>
        <p:txBody>
          <a:bodyPr/>
          <a:lstStyle/>
          <a:p>
            <a:endParaRPr sz="1025"/>
          </a:p>
        </p:txBody>
      </p:sp>
      <p:sp>
        <p:nvSpPr>
          <p:cNvPr id="184328" name="矩形 184327"/>
          <p:cNvSpPr/>
          <p:nvPr/>
        </p:nvSpPr>
        <p:spPr>
          <a:xfrm>
            <a:off x="2178685" y="532262"/>
            <a:ext cx="2402840" cy="5708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30000"/>
              </a:lnSpc>
              <a:spcBef>
                <a:spcPct val="30000"/>
              </a:spcBef>
            </a:pPr>
            <a:r>
              <a:rPr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反馈练习</a:t>
            </a:r>
            <a:endParaRPr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675640" y="1343792"/>
            <a:ext cx="769302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endParaRPr lang="en-US" altLang="zh-CN" sz="2000" b="1">
              <a:ea typeface="楷体" panose="02010609060101010101" charset="-122"/>
            </a:endParaRPr>
          </a:p>
          <a:p>
            <a:pPr indent="266700"/>
            <a:endParaRPr lang="en-US" altLang="zh-CN" sz="2000" b="1">
              <a:ea typeface="楷体" panose="02010609060101010101" charset="-122"/>
            </a:endParaRPr>
          </a:p>
          <a:p>
            <a:pPr indent="266700"/>
            <a:endParaRPr lang="en-US" altLang="zh-CN" sz="2000" b="1">
              <a:ea typeface="楷体" panose="02010609060101010101" charset="-122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479425" y="1267592"/>
            <a:ext cx="8475980" cy="2446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115" b="1" kern="0" noProof="1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(2018北京东城期中,16)袋子里有完全相同的3个红球和4个黑球,</a:t>
            </a:r>
            <a:br>
              <a:rPr sz="100" b="1" dirty="0"/>
            </a:br>
            <a:r>
              <a:rPr lang="zh-CN" altLang="en-US" sz="2115" b="1" kern="0" noProof="1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现从袋子里随机取球;</a:t>
            </a:r>
            <a:endParaRPr lang="zh-CN" altLang="en-US" sz="100" b="1" noProof="1" dirty="0"/>
          </a:p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115" b="1" kern="0" noProof="1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(1)若有放回地取3次,每次取一个球,求取出2个红球1个黑球的概率;</a:t>
            </a:r>
            <a:endParaRPr lang="zh-CN" altLang="en-US" sz="100" b="1" noProof="1" dirty="0"/>
          </a:p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115" b="1" kern="0" noProof="1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(2)若无放回地取3次,每次取一个球,取出1个红球得2分,取出1个黑球得</a:t>
            </a:r>
            <a:br>
              <a:rPr sz="100" b="1" dirty="0"/>
            </a:br>
            <a:r>
              <a:rPr lang="zh-CN" altLang="en-US" sz="2115" b="1" kern="0" noProof="1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1分,求得分ξ的分布列和数学期望.</a:t>
            </a:r>
            <a:endParaRPr lang="zh-CN" altLang="en-US" sz="100" b="1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17220" y="603382"/>
            <a:ext cx="8295640" cy="2506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kern="0" dirty="0">
                <a:solidFill>
                  <a:srgbClr val="070FB9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解析</a:t>
            </a:r>
            <a:r>
              <a:rPr lang="en-US" altLang="zh-CN" sz="2000" b="1" kern="0" dirty="0">
                <a:solidFill>
                  <a:srgbClr val="070FB9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:</a:t>
            </a:r>
            <a:r>
              <a:rPr lang="zh-CN" altLang="en-US" sz="20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　</a:t>
            </a:r>
            <a:r>
              <a:rPr lang="zh-CN" altLang="en-US" sz="2000" b="1" kern="0" dirty="0">
                <a:solidFill>
                  <a:schemeClr val="tx1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(1)从袋子里有放回地取3次球,相当于做了3次独立重复试验,每次试验取出红球的概率均为</a:t>
            </a:r>
            <a:r>
              <a:rPr lang="zh-CN" altLang="en-US" sz="2000" b="1" kern="0" spc="-1678" dirty="0">
                <a:solidFill>
                  <a:schemeClr val="tx1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        </a:t>
            </a:r>
            <a:r>
              <a:rPr lang="zh-CN" altLang="en-US" sz="2000" b="1" kern="0" dirty="0">
                <a:solidFill>
                  <a:schemeClr val="tx1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,取出黑球的概率均为    </a:t>
            </a:r>
            <a:r>
              <a:rPr lang="zh-CN" altLang="en-US" sz="2000" b="1" kern="0" spc="-1678" dirty="0">
                <a:solidFill>
                  <a:schemeClr val="tx1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 </a:t>
            </a:r>
            <a:r>
              <a:rPr lang="zh-CN" altLang="en-US" sz="2000" b="1" kern="0" dirty="0">
                <a:solidFill>
                  <a:schemeClr val="tx1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,设事件A=“取出</a:t>
            </a:r>
            <a:endParaRPr lang="zh-CN" altLang="en-US" sz="2000" b="1" noProof="1" dirty="0">
              <a:solidFill>
                <a:schemeClr val="tx1"/>
              </a:solidFill>
            </a:endParaRPr>
          </a:p>
          <a:p>
            <a:pPr eaLnBrk="0" latinLnBrk="1" hangingPunct="0">
              <a:lnSpc>
                <a:spcPct val="150000"/>
              </a:lnSpc>
              <a:spcBef>
                <a:spcPts val="280"/>
              </a:spcBef>
            </a:pPr>
            <a:r>
              <a:rPr lang="zh-CN" altLang="en-US" sz="2000" b="1" kern="0" dirty="0">
                <a:solidFill>
                  <a:schemeClr val="tx1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2个红球1个黑球”,则P(A)=</a:t>
            </a:r>
            <a:endParaRPr lang="zh-CN" altLang="en-US" sz="2000" b="1" kern="0" dirty="0">
              <a:solidFill>
                <a:schemeClr val="tx1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  <a:p>
            <a:pPr eaLnBrk="0" latinLnBrk="1" hangingPunct="0">
              <a:lnSpc>
                <a:spcPct val="150000"/>
              </a:lnSpc>
              <a:spcBef>
                <a:spcPts val="280"/>
              </a:spcBef>
            </a:pPr>
            <a:r>
              <a:rPr lang="zh-CN" altLang="en-US" sz="2000" b="1" kern="0" dirty="0">
                <a:solidFill>
                  <a:schemeClr val="tx1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所以取出</a:t>
            </a:r>
            <a:r>
              <a:rPr lang="en-US" altLang="zh-CN" sz="2000" b="1" kern="0" dirty="0">
                <a:solidFill>
                  <a:schemeClr val="tx1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000" b="1" kern="0" dirty="0">
                <a:solidFill>
                  <a:schemeClr val="tx1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红球</a:t>
            </a:r>
            <a:r>
              <a:rPr lang="en-US" altLang="zh-CN" sz="2000" b="1" kern="0" dirty="0">
                <a:solidFill>
                  <a:schemeClr val="tx1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000" b="1" kern="0" dirty="0">
                <a:solidFill>
                  <a:schemeClr val="tx1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黑球的概率是</a:t>
            </a:r>
            <a:endParaRPr lang="zh-CN" altLang="en-US" sz="2000" b="1" kern="0" dirty="0">
              <a:solidFill>
                <a:schemeClr val="tx1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  <a:p>
            <a:pPr eaLnBrk="0" latinLnBrk="1" hangingPunct="0">
              <a:lnSpc>
                <a:spcPct val="150000"/>
              </a:lnSpc>
              <a:spcBef>
                <a:spcPts val="280"/>
              </a:spcBef>
            </a:pPr>
            <a:endParaRPr lang="zh-CN" altLang="en-US" sz="2000" b="1" kern="0" dirty="0">
              <a:solidFill>
                <a:schemeClr val="tx1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5122" name="对象 3"/>
          <p:cNvGraphicFramePr>
            <a:graphicFrameLocks noChangeAspect="1"/>
          </p:cNvGraphicFramePr>
          <p:nvPr/>
        </p:nvGraphicFramePr>
        <p:xfrm>
          <a:off x="6045835" y="1035817"/>
          <a:ext cx="203200" cy="64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6400800" imgH="19812000" progId="Equation.DSMT4">
                  <p:embed/>
                </p:oleObj>
              </mc:Choice>
              <mc:Fallback>
                <p:oleObj name="" r:id="rId1" imgW="6400800" imgH="198120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45835" y="1035817"/>
                        <a:ext cx="203200" cy="6451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对象 5"/>
          <p:cNvGraphicFramePr>
            <a:graphicFrameLocks noChangeAspect="1"/>
          </p:cNvGraphicFramePr>
          <p:nvPr/>
        </p:nvGraphicFramePr>
        <p:xfrm>
          <a:off x="4006850" y="1865127"/>
          <a:ext cx="82550" cy="43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3" imgW="1587500" imgH="825500" progId="Equation.DSMT4">
                  <p:embed/>
                </p:oleObj>
              </mc:Choice>
              <mc:Fallback>
                <p:oleObj name="" r:id="rId3" imgW="1587500" imgH="8255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6850" y="1865127"/>
                        <a:ext cx="82550" cy="438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872230" y="1506352"/>
          <a:ext cx="1786255" cy="701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5" imgW="1002665" imgH="393700" progId="Equation.KSEE3">
                  <p:embed/>
                </p:oleObj>
              </mc:Choice>
              <mc:Fallback>
                <p:oleObj name="" r:id="rId5" imgW="1002665" imgH="3937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2230" y="1506352"/>
                        <a:ext cx="1786255" cy="701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89400" y="2138812"/>
          <a:ext cx="506095" cy="68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7" imgW="292100" imgH="393700" progId="Equation.KSEE3">
                  <p:embed/>
                </p:oleObj>
              </mc:Choice>
              <mc:Fallback>
                <p:oleObj name="" r:id="rId7" imgW="292100" imgH="3937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89400" y="2138812"/>
                        <a:ext cx="506095" cy="681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8690" y="490352"/>
            <a:ext cx="41078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kern="0" dirty="0">
                <a:solidFill>
                  <a:srgbClr val="070FB9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解析</a:t>
            </a:r>
            <a:r>
              <a:rPr lang="en-US" altLang="zh-CN" sz="2000" b="1" kern="0" dirty="0">
                <a:solidFill>
                  <a:srgbClr val="070FB9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:</a:t>
            </a:r>
            <a:r>
              <a:rPr lang="zh-CN" altLang="en-US" sz="20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　</a:t>
            </a:r>
            <a:r>
              <a:rPr lang="zh-CN" altLang="en-US" sz="2000" b="1" kern="0" dirty="0"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(</a:t>
            </a:r>
            <a:r>
              <a:rPr lang="en-US" altLang="zh-CN" sz="2000" b="1" kern="0" dirty="0"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000" b="1" kern="0" dirty="0"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)</a:t>
            </a:r>
            <a:endParaRPr lang="zh-CN" altLang="en-US" sz="2000" b="1" kern="0" dirty="0"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65350" y="395737"/>
            <a:ext cx="36766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latinLnBrk="1" hangingPunct="0">
              <a:lnSpc>
                <a:spcPct val="150000"/>
              </a:lnSpc>
              <a:spcBef>
                <a:spcPts val="465"/>
              </a:spcBef>
            </a:pPr>
            <a:r>
              <a:rPr lang="zh-CN" altLang="en-US" sz="2000" b="1" kern="0" dirty="0">
                <a:solidFill>
                  <a:schemeClr val="tx1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ξ的取值有四个:3、4、5、6,</a:t>
            </a:r>
            <a:endParaRPr lang="zh-CN" altLang="en-US" sz="2000" b="1" noProof="1" dirty="0">
              <a:solidFill>
                <a:schemeClr val="tx1"/>
              </a:solidFill>
            </a:endParaRPr>
          </a:p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endParaRPr lang="zh-CN" altLang="en-US" sz="2000" b="1" kern="0" noProof="1" dirty="0">
              <a:solidFill>
                <a:schemeClr val="tx1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06245" y="889132"/>
          <a:ext cx="2372360" cy="88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" r:id="rId1" imgW="1231265" imgH="457200" progId="Equation.KSEE3">
                  <p:embed/>
                </p:oleObj>
              </mc:Choice>
              <mc:Fallback>
                <p:oleObj name="" r:id="rId1" imgW="1231265" imgH="457200" progId="Equation.KSEE3">
                  <p:embed/>
                  <p:pic>
                    <p:nvPicPr>
                      <p:cNvPr id="0" name="图片 614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06245" y="889132"/>
                        <a:ext cx="2372360" cy="881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83393" y="889132"/>
          <a:ext cx="2667635" cy="88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1384300" imgH="457200" progId="Equation.KSEE3">
                  <p:embed/>
                </p:oleObj>
              </mc:Choice>
              <mc:Fallback>
                <p:oleObj name="" r:id="rId3" imgW="1384300" imgH="457200" progId="Equation.KSEE3">
                  <p:embed/>
                  <p:pic>
                    <p:nvPicPr>
                      <p:cNvPr id="0" name="图片 614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3393" y="889132"/>
                        <a:ext cx="2667635" cy="881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58608" y="1898782"/>
          <a:ext cx="2667635" cy="88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5" imgW="1384300" imgH="457200" progId="Equation.KSEE3">
                  <p:embed/>
                </p:oleObj>
              </mc:Choice>
              <mc:Fallback>
                <p:oleObj name="" r:id="rId5" imgW="1384300" imgH="457200" progId="Equation.KSEE3">
                  <p:embed/>
                  <p:pic>
                    <p:nvPicPr>
                      <p:cNvPr id="0" name="图片 614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8608" y="1898782"/>
                        <a:ext cx="2667635" cy="881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31030" y="1898782"/>
          <a:ext cx="2372360" cy="88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1231265" imgH="457200" progId="Equation.KSEE3">
                  <p:embed/>
                </p:oleObj>
              </mc:Choice>
              <mc:Fallback>
                <p:oleObj name="" r:id="rId7" imgW="1231265" imgH="457200" progId="Equation.KSEE3">
                  <p:embed/>
                  <p:pic>
                    <p:nvPicPr>
                      <p:cNvPr id="0" name="图片 614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31030" y="1898782"/>
                        <a:ext cx="2372360" cy="881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706245" y="2629667"/>
            <a:ext cx="2593340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kern="0" dirty="0">
                <a:solidFill>
                  <a:schemeClr val="tx1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随机变量ξ的分布列为</a:t>
            </a:r>
            <a:endParaRPr lang="zh-CN" altLang="en-US" sz="2000" b="1" kern="0" dirty="0">
              <a:solidFill>
                <a:schemeClr val="tx1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13" name="表格 4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1188085" y="3074167"/>
          <a:ext cx="6153785" cy="1101090"/>
        </p:xfrm>
        <a:graphic>
          <a:graphicData uri="http://schemas.openxmlformats.org/drawingml/2006/table">
            <a:tbl>
              <a:tblPr/>
              <a:tblGrid>
                <a:gridCol w="766445"/>
                <a:gridCol w="1346835"/>
                <a:gridCol w="1346835"/>
                <a:gridCol w="1346835"/>
                <a:gridCol w="1346835"/>
              </a:tblGrid>
              <a:tr h="550545">
                <a:tc>
                  <a:txBody>
                    <a:bodyPr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110" i="1" kern="0" dirty="0">
                          <a:solidFill>
                            <a:schemeClr val="tx1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ξ</a:t>
                      </a:r>
                      <a:endParaRPr lang="zh-CN" altLang="en-US" sz="2110" i="1" kern="0" dirty="0">
                        <a:solidFill>
                          <a:schemeClr val="tx1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34460" marR="34460" marT="34460" marB="34460"/>
                </a:tc>
                <a:tc>
                  <a:txBody>
                    <a:bodyPr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110" kern="0" dirty="0">
                          <a:solidFill>
                            <a:schemeClr val="tx1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sz="2110" kern="0" dirty="0">
                        <a:solidFill>
                          <a:schemeClr val="tx1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34460" marR="34460" marT="34460" marB="34460"/>
                </a:tc>
                <a:tc>
                  <a:txBody>
                    <a:bodyPr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110" kern="0" dirty="0">
                          <a:solidFill>
                            <a:schemeClr val="tx1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4</a:t>
                      </a:r>
                      <a:endParaRPr lang="zh-CN" altLang="en-US" sz="2110" kern="0" dirty="0">
                        <a:solidFill>
                          <a:schemeClr val="tx1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34460" marR="34460" marT="34460" marB="34460"/>
                </a:tc>
                <a:tc>
                  <a:txBody>
                    <a:bodyPr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110" kern="0" dirty="0">
                          <a:solidFill>
                            <a:schemeClr val="tx1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5</a:t>
                      </a:r>
                      <a:endParaRPr lang="zh-CN" altLang="en-US" sz="2110" kern="0" dirty="0">
                        <a:solidFill>
                          <a:schemeClr val="tx1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34460" marR="34460" marT="34460" marB="34460"/>
                </a:tc>
                <a:tc>
                  <a:txBody>
                    <a:bodyPr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110" kern="0" dirty="0">
                          <a:solidFill>
                            <a:schemeClr val="tx1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6</a:t>
                      </a:r>
                      <a:endParaRPr lang="zh-CN" altLang="en-US" sz="2110" kern="0" dirty="0">
                        <a:solidFill>
                          <a:schemeClr val="tx1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34460" marR="34460" marT="34460" marB="34460"/>
                </a:tc>
              </a:tr>
              <a:tr h="550545">
                <a:tc>
                  <a:txBody>
                    <a:bodyPr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110" i="1" kern="0" dirty="0">
                          <a:solidFill>
                            <a:schemeClr val="tx1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P</a:t>
                      </a:r>
                      <a:endParaRPr lang="zh-CN" altLang="en-US" sz="2110" i="1" kern="0" dirty="0">
                        <a:solidFill>
                          <a:schemeClr val="tx1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34460" marR="34460" marT="34460" marB="34460"/>
                </a:tc>
                <a:tc>
                  <a:txBody>
                    <a:bodyPr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110" kern="0" spc="337" dirty="0">
                          <a:solidFill>
                            <a:schemeClr val="tx1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 </a:t>
                      </a:r>
                      <a:endParaRPr lang="zh-CN" altLang="en-US" sz="2110" kern="0" spc="337" dirty="0">
                        <a:solidFill>
                          <a:schemeClr val="tx1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34460" marR="34460" marT="34460" marB="34460"/>
                </a:tc>
                <a:tc>
                  <a:txBody>
                    <a:bodyPr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110" kern="0" spc="337" dirty="0">
                          <a:solidFill>
                            <a:schemeClr val="tx1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 </a:t>
                      </a:r>
                      <a:endParaRPr lang="zh-CN" altLang="en-US" sz="2110" kern="0" spc="337" dirty="0">
                        <a:solidFill>
                          <a:schemeClr val="tx1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34460" marR="34460" marT="34460" marB="34460"/>
                </a:tc>
                <a:tc>
                  <a:txBody>
                    <a:bodyPr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110" kern="0" spc="337" dirty="0">
                          <a:solidFill>
                            <a:schemeClr val="tx1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 </a:t>
                      </a:r>
                      <a:endParaRPr lang="zh-CN" altLang="en-US" sz="2110" kern="0" spc="337" dirty="0">
                        <a:solidFill>
                          <a:schemeClr val="tx1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34460" marR="34460" marT="34460" marB="34460"/>
                </a:tc>
                <a:tc>
                  <a:txBody>
                    <a:bodyPr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110" kern="0" spc="337" dirty="0">
                          <a:solidFill>
                            <a:schemeClr val="tx1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 </a:t>
                      </a:r>
                      <a:endParaRPr lang="zh-CN" altLang="en-US" sz="2110" kern="0" spc="337" dirty="0">
                        <a:solidFill>
                          <a:schemeClr val="tx1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34460" marR="34460" marT="34460" marB="34460"/>
                </a:tc>
              </a:tr>
            </a:tbl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461895" y="3636142"/>
          <a:ext cx="360045" cy="65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" r:id="rId10" imgW="215900" imgH="393700" progId="Equation.KSEE3">
                  <p:embed/>
                </p:oleObj>
              </mc:Choice>
              <mc:Fallback>
                <p:oleObj name="" r:id="rId10" imgW="215900" imgH="393700" progId="Equation.KSEE3">
                  <p:embed/>
                  <p:pic>
                    <p:nvPicPr>
                      <p:cNvPr id="0" name="图片 614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61895" y="3636142"/>
                        <a:ext cx="360045" cy="655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823970" y="3636142"/>
          <a:ext cx="360045" cy="65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2" imgW="215900" imgH="393700" progId="Equation.KSEE3">
                  <p:embed/>
                </p:oleObj>
              </mc:Choice>
              <mc:Fallback>
                <p:oleObj name="" r:id="rId12" imgW="215900" imgH="393700" progId="Equation.KSEE3">
                  <p:embed/>
                  <p:pic>
                    <p:nvPicPr>
                      <p:cNvPr id="0" name="图片 614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23970" y="3636142"/>
                        <a:ext cx="360045" cy="655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40020" y="3636142"/>
          <a:ext cx="360045" cy="65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4" imgW="215900" imgH="393700" progId="Equation.KSEE3">
                  <p:embed/>
                </p:oleObj>
              </mc:Choice>
              <mc:Fallback>
                <p:oleObj name="" r:id="rId14" imgW="215900" imgH="393700" progId="Equation.KSEE3">
                  <p:embed/>
                  <p:pic>
                    <p:nvPicPr>
                      <p:cNvPr id="0" name="图片 614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40020" y="3636142"/>
                        <a:ext cx="360045" cy="655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43345" y="3636142"/>
          <a:ext cx="360045" cy="65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6" imgW="215900" imgH="393700" progId="Equation.KSEE3">
                  <p:embed/>
                </p:oleObj>
              </mc:Choice>
              <mc:Fallback>
                <p:oleObj name="" r:id="rId16" imgW="215900" imgH="393700" progId="Equation.KSEE3">
                  <p:embed/>
                  <p:pic>
                    <p:nvPicPr>
                      <p:cNvPr id="0" name="图片 614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43345" y="3636142"/>
                        <a:ext cx="360045" cy="655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3264" y="810"/>
            <a:ext cx="9140735" cy="51433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239139" y="1994413"/>
            <a:ext cx="4190213" cy="700480"/>
            <a:chOff x="5714599" y="2076217"/>
            <a:chExt cx="3864839" cy="973212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74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880" b="1" spc="226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归纳提升</a:t>
              </a:r>
              <a:endParaRPr lang="zh-CN" altLang="en-US" sz="2880" b="1" spc="226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2"/>
              <a:ext cx="3581400" cy="337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9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PROCESS </a:t>
              </a:r>
              <a:endParaRPr lang="zh-CN" altLang="en-US" sz="99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5"/>
          <p:cNvSpPr txBox="1"/>
          <p:nvPr/>
        </p:nvSpPr>
        <p:spPr>
          <a:xfrm>
            <a:off x="4578766" y="2671318"/>
            <a:ext cx="2030494" cy="332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720" dirty="0">
                <a:solidFill>
                  <a:schemeClr val="bg1">
                    <a:lumMod val="6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72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48190" y="1606373"/>
            <a:ext cx="1491114" cy="1507442"/>
            <a:chOff x="2918306" y="1498847"/>
            <a:chExt cx="1553762" cy="157077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303804" y="1961069"/>
              <a:ext cx="782766" cy="6722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altLang="zh-CN" sz="36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</a:t>
              </a:r>
              <a:r>
                <a:rPr lang="en-US" sz="36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3</a:t>
              </a:r>
              <a:endParaRPr lang="en-US" sz="360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10590" y="111892"/>
            <a:ext cx="64223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70FB9"/>
                </a:solidFill>
                <a:sym typeface="+mn-ea"/>
              </a:rPr>
              <a:t>二项分布与超几何分布的区别与联系</a:t>
            </a:r>
            <a:endParaRPr lang="zh-CN" altLang="en-US" sz="2800" b="1">
              <a:solidFill>
                <a:srgbClr val="070FB9"/>
              </a:solidFill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80991" y="743400"/>
          <a:ext cx="8581390" cy="3712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4135"/>
                <a:gridCol w="3322955"/>
                <a:gridCol w="3924300"/>
              </a:tblGrid>
              <a:tr h="8064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85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685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87752" marR="87752" marT="43875" marB="43875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685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超几何分布</a:t>
                      </a:r>
                      <a:endParaRPr lang="en-US" altLang="en-US" sz="2685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87752" marR="87752" marT="43875" marB="43875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685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二项分布</a:t>
                      </a:r>
                      <a:endParaRPr lang="en-US" altLang="en-US" sz="2685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87752" marR="87752" marT="43875" marB="43875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685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相同点</a:t>
                      </a:r>
                      <a:endParaRPr lang="en-US" altLang="en-US" sz="2685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87752" marR="87752" marT="43875" marB="43875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685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         </a:t>
                      </a:r>
                      <a:r>
                        <a:rPr lang="zh-CN" altLang="en-US" sz="2685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都是古典概型</a:t>
                      </a:r>
                      <a:endParaRPr lang="zh-CN" altLang="en-US" sz="2685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87752" marR="87752" marT="43875" marB="43875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3163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685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不同点</a:t>
                      </a:r>
                      <a:endParaRPr lang="en-US" altLang="en-US" sz="2685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87752" marR="87752" marT="43875" marB="43875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685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lang="zh-CN" altLang="en-US" sz="2685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超几何分布需要知道总体的容量，而二项分布不需要</a:t>
                      </a:r>
                      <a:endParaRPr lang="zh-CN" altLang="en-US" sz="2685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87752" marR="87752" marT="43875" marB="43875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685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lang="zh-CN" altLang="en-US" sz="2685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超几何分布是“不放回”抽取，而二项分布是“有放回”抽取</a:t>
                      </a:r>
                      <a:endParaRPr lang="zh-CN" altLang="en-US" sz="2685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87752" marR="87752" marT="43875" marB="43875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7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685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关　联</a:t>
                      </a:r>
                      <a:endParaRPr lang="en-US" altLang="en-US" sz="2685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87752" marR="87752" marT="43875" marB="43875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685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当超几何分布总体容量较大时，可以看做是二项分布</a:t>
                      </a:r>
                      <a:endParaRPr lang="zh-CN" altLang="en-US" sz="2685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87752" marR="87752" marT="43875" marB="43875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803" y="794613"/>
            <a:ext cx="1234394" cy="122296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86" y="2361017"/>
            <a:ext cx="4658823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82" y="3508420"/>
            <a:ext cx="4205256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8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z="1800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-1" y="810"/>
            <a:ext cx="9144000" cy="5143310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386439" y="2105666"/>
            <a:ext cx="3291352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880" b="1" spc="226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基本概念再回顾</a:t>
            </a:r>
            <a:endParaRPr lang="zh-CN" altLang="en-US" sz="2880" b="1" spc="226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47555" y="1618438"/>
            <a:ext cx="1491114" cy="1507442"/>
            <a:chOff x="2917644" y="1511419"/>
            <a:chExt cx="1553762" cy="157077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7644" y="1511419"/>
              <a:ext cx="1553762" cy="157077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39534" y="1961069"/>
              <a:ext cx="711305" cy="6722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altLang="zh-CN" sz="36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0 1</a:t>
              </a:r>
              <a:endParaRPr lang="zh-CN" altLang="en-US" sz="360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17808" name="对象 117807"/>
          <p:cNvGraphicFramePr>
            <a:graphicFrameLocks noChangeAspect="1"/>
          </p:cNvGraphicFramePr>
          <p:nvPr/>
        </p:nvGraphicFramePr>
        <p:xfrm>
          <a:off x="465355" y="458267"/>
          <a:ext cx="8213090" cy="148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1" imgW="5362575" imgH="1066800" progId="Word.Document.8">
                  <p:embed/>
                </p:oleObj>
              </mc:Choice>
              <mc:Fallback>
                <p:oleObj name="文档" r:id="rId1" imgW="5362575" imgH="10668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5355" y="458267"/>
                        <a:ext cx="8213090" cy="1486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46" name="对象 236545"/>
          <p:cNvGraphicFramePr>
            <a:graphicFrameLocks noChangeAspect="1"/>
          </p:cNvGraphicFramePr>
          <p:nvPr/>
        </p:nvGraphicFramePr>
        <p:xfrm>
          <a:off x="286291" y="2157512"/>
          <a:ext cx="11656060" cy="2632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档" r:id="rId3" imgW="7219950" imgH="2190750" progId="Word.Document.8">
                  <p:embed/>
                </p:oleObj>
              </mc:Choice>
              <mc:Fallback>
                <p:oleObj name="文档" r:id="rId3" imgW="7219950" imgH="21907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291" y="2157512"/>
                        <a:ext cx="11656060" cy="2632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35522" name="对象 235521"/>
          <p:cNvGraphicFramePr>
            <a:graphicFrameLocks noChangeAspect="1"/>
          </p:cNvGraphicFramePr>
          <p:nvPr/>
        </p:nvGraphicFramePr>
        <p:xfrm>
          <a:off x="130175" y="202062"/>
          <a:ext cx="9013825" cy="4511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文档" r:id="rId1" imgW="7419975" imgH="3190875" progId="Word.Document.8">
                  <p:embed/>
                </p:oleObj>
              </mc:Choice>
              <mc:Fallback>
                <p:oleObj name="文档" r:id="rId1" imgW="7419975" imgH="31908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0175" y="202062"/>
                        <a:ext cx="9013825" cy="4511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3264" y="810"/>
            <a:ext cx="9140735" cy="51433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325499" y="1957583"/>
            <a:ext cx="4190213" cy="700480"/>
            <a:chOff x="5714599" y="2076217"/>
            <a:chExt cx="3864839" cy="973212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74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880" b="1" spc="226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典型例题示范</a:t>
              </a:r>
              <a:endParaRPr lang="zh-CN" altLang="en-US" sz="2880" b="1" spc="226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2"/>
              <a:ext cx="3581400" cy="337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9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PROCESS </a:t>
              </a:r>
              <a:endParaRPr lang="zh-CN" altLang="en-US" sz="99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5"/>
          <p:cNvSpPr txBox="1"/>
          <p:nvPr/>
        </p:nvSpPr>
        <p:spPr>
          <a:xfrm>
            <a:off x="4578766" y="2671318"/>
            <a:ext cx="2030494" cy="332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720" dirty="0">
                <a:solidFill>
                  <a:schemeClr val="bg1">
                    <a:lumMod val="6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72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48190" y="1606373"/>
            <a:ext cx="1491114" cy="1507442"/>
            <a:chOff x="2918306" y="1498847"/>
            <a:chExt cx="1553762" cy="157077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310752" y="1961069"/>
              <a:ext cx="768871" cy="6722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altLang="zh-CN" sz="36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</a:t>
              </a:r>
              <a:r>
                <a:rPr lang="en-US" sz="36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2</a:t>
              </a:r>
              <a:endParaRPr lang="en-US" sz="360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矩形 184322"/>
          <p:cNvSpPr/>
          <p:nvPr/>
        </p:nvSpPr>
        <p:spPr>
          <a:xfrm>
            <a:off x="1144318" y="403225"/>
            <a:ext cx="6857746" cy="556001"/>
          </a:xfrm>
          <a:prstGeom prst="rect">
            <a:avLst/>
          </a:prstGeom>
          <a:gradFill rotWithShape="1">
            <a:gsLst>
              <a:gs pos="0">
                <a:srgbClr val="0033CC">
                  <a:alpha val="67000"/>
                </a:srgbClr>
              </a:gs>
              <a:gs pos="100000">
                <a:schemeClr val="bg1">
                  <a:alpha val="22000"/>
                </a:schemeClr>
              </a:gs>
            </a:gsLst>
            <a:lin ang="5400000" scaled="1"/>
          </a:gradFill>
          <a:ln>
            <a:noFill/>
            <a:miter lim="800000"/>
          </a:ln>
        </p:spPr>
        <p:txBody>
          <a:bodyPr/>
          <a:lstStyle/>
          <a:p>
            <a:endParaRPr sz="1025"/>
          </a:p>
        </p:txBody>
      </p:sp>
      <p:pic>
        <p:nvPicPr>
          <p:cNvPr id="184325" name="图片 184324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86" y="403305"/>
            <a:ext cx="585766" cy="58576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84326" name="矩形 184325"/>
          <p:cNvSpPr/>
          <p:nvPr/>
        </p:nvSpPr>
        <p:spPr>
          <a:xfrm>
            <a:off x="1615881" y="617432"/>
            <a:ext cx="6588675" cy="485757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chemeClr val="bg1">
                  <a:alpha val="0"/>
                </a:schemeClr>
              </a:gs>
            </a:gsLst>
            <a:path path="rect">
              <a:fillToRect l="100000" b="100000"/>
            </a:path>
          </a:gradFill>
          <a:ln>
            <a:solidFill>
              <a:srgbClr val="FF9900"/>
            </a:solidFill>
            <a:prstDash val="dash"/>
            <a:miter lim="800000"/>
          </a:ln>
        </p:spPr>
        <p:txBody>
          <a:bodyPr/>
          <a:lstStyle/>
          <a:p>
            <a:endParaRPr sz="1025"/>
          </a:p>
        </p:txBody>
      </p:sp>
      <p:sp>
        <p:nvSpPr>
          <p:cNvPr id="184328" name="矩形 184327"/>
          <p:cNvSpPr/>
          <p:nvPr/>
        </p:nvSpPr>
        <p:spPr>
          <a:xfrm>
            <a:off x="2178683" y="532422"/>
            <a:ext cx="1407160" cy="5708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30000"/>
              </a:lnSpc>
              <a:spcBef>
                <a:spcPct val="30000"/>
              </a:spcBef>
            </a:pPr>
            <a:r>
              <a:rPr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典例示范</a:t>
            </a:r>
            <a:endParaRPr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675640" y="1343792"/>
            <a:ext cx="769302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000" b="1">
                <a:ea typeface="楷体" panose="02010609060101010101" charset="-122"/>
              </a:rPr>
              <a:t>某食品厂为了检查一条自动包装流水线的生产情况，随机抽取该流水线上40件产品作为样本，称出它们的重量（单位：克），重量的分组区间为                                                                  ，由此得到样本的频率分布表，如右图所示：</a:t>
            </a:r>
            <a:endParaRPr lang="zh-CN" sz="2000" b="1">
              <a:ea typeface="楷体" panose="02010609060101010101" charset="-122"/>
            </a:endParaRPr>
          </a:p>
          <a:p>
            <a:pPr indent="266700"/>
            <a:r>
              <a:rPr lang="en-US" sz="2000" b="1">
                <a:ea typeface="楷体" panose="02010609060101010101" charset="-122"/>
              </a:rPr>
              <a:t>(1)</a:t>
            </a:r>
            <a:r>
              <a:rPr lang="zh-CN" altLang="en-US" sz="2000" b="1">
                <a:ea typeface="楷体" panose="02010609060101010101" charset="-122"/>
              </a:rPr>
              <a:t>在上述抽取的</a:t>
            </a:r>
            <a:r>
              <a:rPr lang="en-US" altLang="zh-CN" sz="2000" b="1">
                <a:ea typeface="楷体" panose="02010609060101010101" charset="-122"/>
              </a:rPr>
              <a:t>40</a:t>
            </a:r>
            <a:r>
              <a:rPr lang="zh-CN" altLang="en-US" sz="2000" b="1">
                <a:ea typeface="楷体" panose="02010609060101010101" charset="-122"/>
              </a:rPr>
              <a:t>件产品中任</a:t>
            </a:r>
            <a:endParaRPr lang="zh-CN" altLang="en-US" sz="2000" b="1">
              <a:ea typeface="楷体" panose="02010609060101010101" charset="-122"/>
            </a:endParaRPr>
          </a:p>
          <a:p>
            <a:pPr indent="266700"/>
            <a:r>
              <a:rPr lang="zh-CN" altLang="en-US" sz="2000" b="1">
                <a:ea typeface="楷体" panose="02010609060101010101" charset="-122"/>
              </a:rPr>
              <a:t>取其中</a:t>
            </a:r>
            <a:r>
              <a:rPr lang="en-US" altLang="zh-CN" sz="2000" b="1">
                <a:ea typeface="楷体" panose="02010609060101010101" charset="-122"/>
              </a:rPr>
              <a:t>2</a:t>
            </a:r>
            <a:r>
              <a:rPr lang="zh-CN" altLang="en-US" sz="2000" b="1">
                <a:ea typeface="楷体" panose="02010609060101010101" charset="-122"/>
              </a:rPr>
              <a:t>件，设</a:t>
            </a:r>
            <a:r>
              <a:rPr lang="en-US" altLang="zh-CN" sz="2000" b="1">
                <a:ea typeface="楷体" panose="02010609060101010101" charset="-122"/>
              </a:rPr>
              <a:t>X</a:t>
            </a:r>
            <a:r>
              <a:rPr lang="zh-CN" altLang="en-US" sz="2000" b="1">
                <a:ea typeface="楷体" panose="02010609060101010101" charset="-122"/>
              </a:rPr>
              <a:t>为重量超过</a:t>
            </a:r>
            <a:r>
              <a:rPr lang="en-US" altLang="zh-CN" sz="2000" b="1">
                <a:ea typeface="楷体" panose="02010609060101010101" charset="-122"/>
              </a:rPr>
              <a:t>505</a:t>
            </a:r>
            <a:r>
              <a:rPr lang="zh-CN" altLang="en-US" sz="2000" b="1">
                <a:ea typeface="楷体" panose="02010609060101010101" charset="-122"/>
              </a:rPr>
              <a:t>克</a:t>
            </a:r>
            <a:endParaRPr lang="zh-CN" altLang="en-US" sz="2000" b="1">
              <a:ea typeface="楷体" panose="02010609060101010101" charset="-122"/>
            </a:endParaRPr>
          </a:p>
          <a:p>
            <a:pPr indent="266700"/>
            <a:r>
              <a:rPr lang="zh-CN" altLang="en-US" sz="2000" b="1">
                <a:ea typeface="楷体" panose="02010609060101010101" charset="-122"/>
              </a:rPr>
              <a:t>的产品数量，求</a:t>
            </a:r>
            <a:r>
              <a:rPr lang="en-US" altLang="zh-CN" sz="2000" b="1">
                <a:ea typeface="楷体" panose="02010609060101010101" charset="-122"/>
              </a:rPr>
              <a:t>X</a:t>
            </a:r>
            <a:r>
              <a:rPr lang="zh-CN" altLang="en-US" sz="2000" b="1">
                <a:ea typeface="楷体" panose="02010609060101010101" charset="-122"/>
              </a:rPr>
              <a:t>的分布列</a:t>
            </a:r>
            <a:r>
              <a:rPr lang="en-US" altLang="zh-CN" sz="2000" b="1">
                <a:ea typeface="楷体" panose="02010609060101010101" charset="-122"/>
              </a:rPr>
              <a:t>;</a:t>
            </a:r>
            <a:endParaRPr lang="en-US" altLang="zh-CN" sz="2000" b="1">
              <a:ea typeface="楷体" panose="02010609060101010101" charset="-122"/>
            </a:endParaRPr>
          </a:p>
          <a:p>
            <a:pPr indent="266700"/>
            <a:endParaRPr lang="en-US" altLang="zh-CN" sz="2000" b="1">
              <a:ea typeface="楷体" panose="02010609060101010101" charset="-122"/>
            </a:endParaRPr>
          </a:p>
          <a:p>
            <a:pPr indent="266700"/>
            <a:endParaRPr lang="en-US" altLang="zh-CN" sz="2000" b="1">
              <a:ea typeface="楷体" panose="02010609060101010101" charset="-122"/>
            </a:endParaRPr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338070" y="1933072"/>
          <a:ext cx="37274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2222500" imgH="254000" progId="Equation.KSEE3">
                  <p:embed/>
                </p:oleObj>
              </mc:Choice>
              <mc:Fallback>
                <p:oleObj name="" r:id="rId2" imgW="22225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38070" y="1933072"/>
                        <a:ext cx="37274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740" y="2358522"/>
            <a:ext cx="3687445" cy="2660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2125" y="807217"/>
            <a:ext cx="3157220" cy="26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75005" y="1234572"/>
            <a:ext cx="41973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【分析】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68325" y="1757177"/>
            <a:ext cx="4785360" cy="1630045"/>
            <a:chOff x="1012" y="1440"/>
            <a:chExt cx="7536" cy="2567"/>
          </a:xfrm>
        </p:grpSpPr>
        <p:grpSp>
          <p:nvGrpSpPr>
            <p:cNvPr id="7" name="组合 6"/>
            <p:cNvGrpSpPr/>
            <p:nvPr/>
          </p:nvGrpSpPr>
          <p:grpSpPr>
            <a:xfrm>
              <a:off x="1012" y="1440"/>
              <a:ext cx="7536" cy="2567"/>
              <a:chOff x="1012" y="1440"/>
              <a:chExt cx="7536" cy="2567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1012" y="1440"/>
                <a:ext cx="7392" cy="2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/>
                  <a:t>1</a:t>
                </a:r>
                <a:r>
                  <a:rPr lang="zh-CN" altLang="en-US" sz="2000" b="1"/>
                  <a:t>问中根据频率分布表可知，</a:t>
                </a:r>
                <a:r>
                  <a:rPr lang="en-US" altLang="zh-CN" sz="2000" b="1"/>
                  <a:t>40</a:t>
                </a:r>
                <a:r>
                  <a:rPr lang="zh-CN" altLang="en-US" sz="2000" b="1"/>
                  <a:t>件产品重量超过</a:t>
                </a:r>
                <a:r>
                  <a:rPr lang="en-US" altLang="zh-CN" sz="2000" b="1"/>
                  <a:t>505</a:t>
                </a:r>
                <a:r>
                  <a:rPr lang="zh-CN" altLang="en-US" sz="2000" b="1"/>
                  <a:t>克的有                                            件，从</a:t>
                </a:r>
                <a:r>
                  <a:rPr lang="en-US" altLang="zh-CN" sz="2000" b="1"/>
                  <a:t>40</a:t>
                </a:r>
                <a:r>
                  <a:rPr lang="zh-CN" altLang="en-US" sz="2000" b="1"/>
                  <a:t>件产品中任取两件，总的基本事件的个数为        ，而含有重量超过</a:t>
                </a:r>
                <a:r>
                  <a:rPr lang="en-US" altLang="zh-CN" sz="2000" b="1"/>
                  <a:t>505</a:t>
                </a:r>
                <a:r>
                  <a:rPr lang="zh-CN" altLang="en-US" sz="2000" b="1"/>
                  <a:t>克的件数</a:t>
                </a:r>
                <a:r>
                  <a:rPr lang="en-US" altLang="zh-CN" sz="2000" b="1"/>
                  <a:t>X</a:t>
                </a:r>
                <a:r>
                  <a:rPr lang="zh-CN" altLang="en-US" sz="2000" b="1"/>
                  <a:t>的可能取值为</a:t>
                </a:r>
                <a:r>
                  <a:rPr lang="en-US" altLang="zh-CN" sz="2000" b="1"/>
                  <a:t>0</a:t>
                </a:r>
                <a:r>
                  <a:rPr lang="zh-CN" altLang="en-US" sz="2000" b="1"/>
                  <a:t>，</a:t>
                </a:r>
                <a:r>
                  <a:rPr lang="en-US" altLang="zh-CN" sz="2000" b="1"/>
                  <a:t>1</a:t>
                </a:r>
                <a:r>
                  <a:rPr lang="zh-CN" altLang="en-US" sz="2000" b="1"/>
                  <a:t>，</a:t>
                </a:r>
                <a:r>
                  <a:rPr lang="en-US" altLang="zh-CN" sz="2000" b="1"/>
                  <a:t>2</a:t>
                </a:r>
                <a:endParaRPr lang="en-US" altLang="zh-CN" sz="2000" b="1"/>
              </a:p>
            </p:txBody>
          </p:sp>
          <p:graphicFrame>
            <p:nvGraphicFramePr>
              <p:cNvPr id="5" name="对象 4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4578" y="2032"/>
              <a:ext cx="3970" cy="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9" name="" r:id="rId2" imgW="1548765" imgH="203200" progId="Equation.KSEE3">
                      <p:embed/>
                    </p:oleObj>
                  </mc:Choice>
                  <mc:Fallback>
                    <p:oleObj name="" r:id="rId2" imgW="1548765" imgH="203200" progId="Equation.KSEE3">
                      <p:embed/>
                      <p:pic>
                        <p:nvPicPr>
                          <p:cNvPr id="0" name="图片 2048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4578" y="2032"/>
                            <a:ext cx="3970" cy="52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" name="对象 5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3625" y="2895"/>
            <a:ext cx="646" cy="6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" r:id="rId4" imgW="241300" imgH="241300" progId="Equation.KSEE3">
                    <p:embed/>
                  </p:oleObj>
                </mc:Choice>
                <mc:Fallback>
                  <p:oleObj name="" r:id="rId4" imgW="241300" imgH="241300" progId="Equation.KSEE3">
                    <p:embed/>
                    <p:pic>
                      <p:nvPicPr>
                        <p:cNvPr id="0" name="图片 204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25" y="2895"/>
                          <a:ext cx="646" cy="64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文本框 9"/>
          <p:cNvSpPr txBox="1"/>
          <p:nvPr/>
        </p:nvSpPr>
        <p:spPr>
          <a:xfrm>
            <a:off x="568325" y="92710"/>
            <a:ext cx="469328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695960">
              <a:buClrTx/>
              <a:buSzTx/>
              <a:buFontTx/>
            </a:pPr>
            <a:r>
              <a:rPr lang="en-US" altLang="zh-CN" sz="2000" b="1">
                <a:sym typeface="+mn-ea"/>
              </a:rPr>
              <a:t>(1)在上述抽取的40件产品中任</a:t>
            </a:r>
            <a:endParaRPr lang="en-US" altLang="zh-CN" sz="2000" b="1"/>
          </a:p>
          <a:p>
            <a:pPr algn="l" defTabSz="695960">
              <a:buClrTx/>
              <a:buSzTx/>
              <a:buFontTx/>
            </a:pPr>
            <a:r>
              <a:rPr lang="en-US" altLang="zh-CN" sz="2000" b="1">
                <a:sym typeface="+mn-ea"/>
              </a:rPr>
              <a:t>取其中2件，设X为重量超过505克</a:t>
            </a:r>
            <a:endParaRPr lang="en-US" altLang="zh-CN" sz="2000" b="1"/>
          </a:p>
          <a:p>
            <a:pPr algn="l" defTabSz="695960">
              <a:buClrTx/>
              <a:buSzTx/>
              <a:buFontTx/>
            </a:pPr>
            <a:r>
              <a:rPr lang="en-US" altLang="zh-CN" sz="2000" b="1">
                <a:sym typeface="+mn-ea"/>
              </a:rPr>
              <a:t>的产品数量，求X的分布列;</a:t>
            </a:r>
            <a:endParaRPr lang="en-US" altLang="zh-CN" sz="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6290" y="108717"/>
            <a:ext cx="3157220" cy="26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42340" y="318902"/>
            <a:ext cx="12573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解析</a:t>
            </a:r>
            <a:r>
              <a:rPr 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：</a:t>
            </a:r>
            <a:endParaRPr lang="en-US" altLang="zh-CN" sz="20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8200" y="706252"/>
            <a:ext cx="45466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ym typeface="+mn-ea"/>
              </a:rPr>
              <a:t>（</a:t>
            </a:r>
            <a:r>
              <a:rPr lang="en-US" altLang="zh-CN" sz="2000" b="1">
                <a:sym typeface="+mn-ea"/>
              </a:rPr>
              <a:t>1</a:t>
            </a:r>
            <a:r>
              <a:rPr lang="zh-CN" altLang="en-US" sz="2000" b="1">
                <a:sym typeface="+mn-ea"/>
              </a:rPr>
              <a:t>）</a:t>
            </a:r>
            <a:r>
              <a:rPr lang="en-US" altLang="zh-CN" sz="2000" b="1">
                <a:sym typeface="+mn-ea"/>
              </a:rPr>
              <a:t>40</a:t>
            </a:r>
            <a:r>
              <a:rPr lang="zh-CN" altLang="en-US" sz="2000" b="1">
                <a:sym typeface="+mn-ea"/>
              </a:rPr>
              <a:t>件产品重量超过</a:t>
            </a:r>
            <a:r>
              <a:rPr lang="en-US" altLang="zh-CN" sz="2000" b="1">
                <a:sym typeface="+mn-ea"/>
              </a:rPr>
              <a:t>505</a:t>
            </a:r>
            <a:r>
              <a:rPr lang="zh-CN" altLang="en-US" sz="2000" b="1">
                <a:sym typeface="+mn-ea"/>
              </a:rPr>
              <a:t>克的有</a:t>
            </a:r>
            <a:endParaRPr lang="zh-CN" altLang="en-US" sz="2000" b="1">
              <a:sym typeface="+mn-ea"/>
            </a:endParaRPr>
          </a:p>
          <a:p>
            <a:r>
              <a:rPr lang="zh-CN" altLang="en-US" sz="2000" b="1">
                <a:sym typeface="+mn-ea"/>
              </a:rPr>
              <a:t>                                                                件</a:t>
            </a:r>
            <a:endParaRPr lang="en-US" altLang="zh-CN" sz="2000" b="1">
              <a:sym typeface="+mn-ea"/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85900" y="1012322"/>
          <a:ext cx="3056255" cy="40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2" imgW="1548765" imgH="203200" progId="Equation.KSEE3">
                  <p:embed/>
                </p:oleObj>
              </mc:Choice>
              <mc:Fallback>
                <p:oleObj name="" r:id="rId2" imgW="1548765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5900" y="1012322"/>
                        <a:ext cx="3056255" cy="400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462405" y="1424437"/>
            <a:ext cx="376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X</a:t>
            </a:r>
            <a:r>
              <a:rPr lang="zh-CN" altLang="en-US" sz="2000" b="1"/>
              <a:t>的取值为  </a:t>
            </a:r>
            <a:r>
              <a:rPr lang="en-US" altLang="zh-CN" sz="2000" b="1"/>
              <a:t>0</a:t>
            </a:r>
            <a:r>
              <a:rPr lang="zh-CN" altLang="en-US" sz="2000" b="1"/>
              <a:t>，</a:t>
            </a:r>
            <a:r>
              <a:rPr lang="en-US" altLang="zh-CN" sz="2000" b="1"/>
              <a:t>1</a:t>
            </a:r>
            <a:r>
              <a:rPr lang="zh-CN" altLang="en-US" sz="2000" b="1"/>
              <a:t>，</a:t>
            </a:r>
            <a:r>
              <a:rPr lang="en-US" altLang="zh-CN" sz="2000" b="1"/>
              <a:t>2</a:t>
            </a:r>
            <a:endParaRPr lang="en-US" altLang="zh-CN" sz="2000" b="1"/>
          </a:p>
          <a:p>
            <a:endParaRPr lang="en-US" altLang="zh-CN" sz="2000" b="1"/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00530" y="1747652"/>
          <a:ext cx="2346325" cy="775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4" imgW="1384300" imgH="457200" progId="Equation.KSEE3">
                  <p:embed/>
                </p:oleObj>
              </mc:Choice>
              <mc:Fallback>
                <p:oleObj name="" r:id="rId4" imgW="1384300" imgH="4572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0530" y="1747652"/>
                        <a:ext cx="2346325" cy="775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624330" y="2458217"/>
          <a:ext cx="3075940" cy="753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r:id="rId6" imgW="1866900" imgH="457200" progId="Equation.KSEE3">
                  <p:embed/>
                </p:oleObj>
              </mc:Choice>
              <mc:Fallback>
                <p:oleObj name="" r:id="rId6" imgW="1866900" imgH="457200" progId="Equation.KSEE3">
                  <p:embed/>
                  <p:pic>
                    <p:nvPicPr>
                      <p:cNvPr id="0" name="图片 307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4330" y="2458217"/>
                        <a:ext cx="3075940" cy="753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02130" y="3102742"/>
          <a:ext cx="2572385" cy="849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8" imgW="1384300" imgH="457200" progId="Equation.KSEE3">
                  <p:embed/>
                </p:oleObj>
              </mc:Choice>
              <mc:Fallback>
                <p:oleObj name="" r:id="rId8" imgW="1384300" imgH="4572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02130" y="3102742"/>
                        <a:ext cx="2572385" cy="849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435735" y="3890777"/>
            <a:ext cx="39471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所以</a:t>
            </a:r>
            <a:r>
              <a:rPr lang="en-US" altLang="zh-CN" sz="2000" b="1"/>
              <a:t>X</a:t>
            </a:r>
            <a:r>
              <a:rPr lang="zh-CN" altLang="en-US" sz="2000" b="1"/>
              <a:t>的分布列为：</a:t>
            </a:r>
            <a:endParaRPr lang="zh-CN" altLang="en-US" sz="2000" b="1"/>
          </a:p>
        </p:txBody>
      </p:sp>
      <p:graphicFrame>
        <p:nvGraphicFramePr>
          <p:cNvPr id="12" name="表格 11"/>
          <p:cNvGraphicFramePr/>
          <p:nvPr>
            <p:custDataLst>
              <p:tags r:id="rId10"/>
            </p:custDataLst>
          </p:nvPr>
        </p:nvGraphicFramePr>
        <p:xfrm>
          <a:off x="4130040" y="3890777"/>
          <a:ext cx="4648835" cy="1065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565"/>
                <a:gridCol w="1101090"/>
                <a:gridCol w="1101090"/>
                <a:gridCol w="1101090"/>
              </a:tblGrid>
              <a:tr h="5200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54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25795" y="4415287"/>
          <a:ext cx="384175" cy="54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1" imgW="279400" imgH="393700" progId="Equation.KSEE3">
                  <p:embed/>
                </p:oleObj>
              </mc:Choice>
              <mc:Fallback>
                <p:oleObj name="" r:id="rId11" imgW="279400" imgH="3937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25795" y="4415287"/>
                        <a:ext cx="384175" cy="541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853873" y="4415287"/>
          <a:ext cx="297180" cy="54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3" imgW="215900" imgH="393700" progId="Equation.KSEE3">
                  <p:embed/>
                </p:oleObj>
              </mc:Choice>
              <mc:Fallback>
                <p:oleObj name="" r:id="rId13" imgW="215900" imgH="3937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53873" y="4415287"/>
                        <a:ext cx="297180" cy="541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954645" y="4415287"/>
          <a:ext cx="384175" cy="54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5" imgW="279400" imgH="393700" progId="Equation.KSEE3">
                  <p:embed/>
                </p:oleObj>
              </mc:Choice>
              <mc:Fallback>
                <p:oleObj name="" r:id="rId15" imgW="279400" imgH="3937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54645" y="4415287"/>
                        <a:ext cx="384175" cy="541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415" y="2525395"/>
            <a:ext cx="4610100" cy="1638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805" y="406400"/>
            <a:ext cx="3162300" cy="2619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9415" y="406400"/>
            <a:ext cx="4609465" cy="1224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 algn="l" defTabSz="685800"/>
            <a:r>
              <a:rPr lang="en-US" altLang="zh-CN" sz="2000" b="1">
                <a:ea typeface="楷体" panose="02010609060101010101" charset="-122"/>
                <a:sym typeface="+mn-ea"/>
              </a:rPr>
              <a:t>(2)</a:t>
            </a:r>
            <a:r>
              <a:rPr lang="zh-CN" altLang="zh-CN" sz="2000" b="1">
                <a:ea typeface="楷体" panose="02010609060101010101" charset="-122"/>
                <a:sym typeface="+mn-ea"/>
              </a:rPr>
              <a:t>从流水线上任取</a:t>
            </a:r>
            <a:r>
              <a:rPr lang="en-US" altLang="zh-CN" sz="2000" b="1">
                <a:ea typeface="楷体" panose="02010609060101010101" charset="-122"/>
                <a:sym typeface="+mn-ea"/>
              </a:rPr>
              <a:t>2</a:t>
            </a:r>
            <a:r>
              <a:rPr lang="zh-CN" altLang="en-US" sz="2000" b="1">
                <a:ea typeface="楷体" panose="02010609060101010101" charset="-122"/>
                <a:sym typeface="+mn-ea"/>
              </a:rPr>
              <a:t>件产品，求产</a:t>
            </a:r>
            <a:endParaRPr lang="zh-CN" altLang="en-US" sz="2000" b="1">
              <a:ea typeface="楷体" panose="02010609060101010101" charset="-122"/>
            </a:endParaRPr>
          </a:p>
          <a:p>
            <a:pPr indent="266700" algn="l" defTabSz="685800"/>
            <a:r>
              <a:rPr lang="zh-CN" altLang="en-US" sz="2000" b="1">
                <a:ea typeface="楷体" panose="02010609060101010101" charset="-122"/>
                <a:sym typeface="+mn-ea"/>
              </a:rPr>
              <a:t>品的质量超过</a:t>
            </a:r>
            <a:r>
              <a:rPr lang="en-US" altLang="zh-CN" sz="2000" b="1">
                <a:ea typeface="楷体" panose="02010609060101010101" charset="-122"/>
                <a:sym typeface="+mn-ea"/>
              </a:rPr>
              <a:t>505</a:t>
            </a:r>
            <a:r>
              <a:rPr lang="zh-CN" altLang="en-US" sz="2000" b="1">
                <a:ea typeface="楷体" panose="02010609060101010101" charset="-122"/>
                <a:sym typeface="+mn-ea"/>
              </a:rPr>
              <a:t>克的产品数量</a:t>
            </a:r>
            <a:r>
              <a:rPr lang="en-US" altLang="zh-CN" sz="2000" b="1">
                <a:ea typeface="楷体" panose="02010609060101010101" charset="-122"/>
                <a:sym typeface="+mn-ea"/>
              </a:rPr>
              <a:t>Y</a:t>
            </a:r>
            <a:r>
              <a:rPr lang="zh-CN" altLang="en-US" sz="2000" b="1">
                <a:ea typeface="楷体" panose="02010609060101010101" charset="-122"/>
                <a:sym typeface="+mn-ea"/>
              </a:rPr>
              <a:t>的</a:t>
            </a:r>
            <a:endParaRPr lang="zh-CN" altLang="en-US" sz="2000" b="1">
              <a:ea typeface="楷体" panose="02010609060101010101" charset="-122"/>
            </a:endParaRPr>
          </a:p>
          <a:p>
            <a:pPr indent="266700" algn="l" defTabSz="685800"/>
            <a:r>
              <a:rPr lang="zh-CN" altLang="en-US" sz="2000" b="1">
                <a:ea typeface="楷体" panose="02010609060101010101" charset="-122"/>
                <a:sym typeface="+mn-ea"/>
              </a:rPr>
              <a:t>的数学期望</a:t>
            </a:r>
            <a:r>
              <a:rPr lang="en-US" altLang="zh-CN" sz="2000" b="1">
                <a:ea typeface="楷体" panose="02010609060101010101" charset="-122"/>
                <a:sym typeface="+mn-ea"/>
              </a:rPr>
              <a:t>.</a:t>
            </a:r>
            <a:endParaRPr lang="en-US" altLang="zh-CN" sz="2000" b="1">
              <a:ea typeface="楷体" panose="02010609060101010101" charset="-122"/>
            </a:endParaRPr>
          </a:p>
          <a:p>
            <a:pPr indent="266700" algn="l" defTabSz="685800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UNIT_TABLE_BEAUTIFY" val="smartTable{e55542e3-f2e8-4cd5-b308-0ea611490fbc}"/>
</p:tagLst>
</file>

<file path=ppt/tags/tag153.xml><?xml version="1.0" encoding="utf-8"?>
<p:tagLst xmlns:p="http://schemas.openxmlformats.org/presentationml/2006/main">
  <p:tag name="KSO_WM_UNIT_TABLE_BEAUTIFY" val="smartTable{e55542e3-f2e8-4cd5-b308-0ea611490fbc}"/>
</p:tagLst>
</file>

<file path=ppt/tags/tag154.xml><?xml version="1.0" encoding="utf-8"?>
<p:tagLst xmlns:p="http://schemas.openxmlformats.org/presentationml/2006/main">
  <p:tag name="KSO_WM_UNIT_TABLE_BEAUTIFY" val="smartTable{ec5e98ed-c565-4d88-866d-61ce6be4cf76}"/>
</p:tagLst>
</file>

<file path=ppt/tags/tag155.xml><?xml version="1.0" encoding="utf-8"?>
<p:tagLst xmlns:p="http://schemas.openxmlformats.org/presentationml/2006/main">
  <p:tag name="KSO_WM_UNIT_TABLE_BEAUTIFY" val="smartTable{daf2ccdd-d266-4715-b1cc-d6607b5da522}"/>
  <p:tag name="REFSHAPE" val="484897788"/>
</p:tagLst>
</file>

<file path=ppt/tags/tag156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1277</Words>
  <Application>WPS 演示</Application>
  <PresentationFormat>自定义</PresentationFormat>
  <Paragraphs>160</Paragraphs>
  <Slides>16</Slides>
  <Notes>27</Notes>
  <HiddenSlides>0</HiddenSlides>
  <MMClips>1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33</vt:i4>
      </vt:variant>
      <vt:variant>
        <vt:lpstr>幻灯片标题</vt:lpstr>
      </vt:variant>
      <vt:variant>
        <vt:i4>16</vt:i4>
      </vt:variant>
    </vt:vector>
  </HeadingPairs>
  <TitlesOfParts>
    <vt:vector size="65" baseType="lpstr">
      <vt:lpstr>Arial</vt:lpstr>
      <vt:lpstr>宋体</vt:lpstr>
      <vt:lpstr>Wingdings</vt:lpstr>
      <vt:lpstr>微软雅黑</vt:lpstr>
      <vt:lpstr>汉仪旗黑-85S</vt:lpstr>
      <vt:lpstr>楷体</vt:lpstr>
      <vt:lpstr>Times New Roman</vt:lpstr>
      <vt:lpstr>黑体</vt:lpstr>
      <vt:lpstr>Impact</vt:lpstr>
      <vt:lpstr>Arial</vt:lpstr>
      <vt:lpstr>Times New Roman</vt:lpstr>
      <vt:lpstr>Arial Unicode MS</vt:lpstr>
      <vt:lpstr>Calibri Light</vt:lpstr>
      <vt:lpstr>Calibri</vt:lpstr>
      <vt:lpstr>Office 主题</vt:lpstr>
      <vt:lpstr>1_Office 主题​​</vt:lpstr>
      <vt:lpstr>Word.Document.8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Word.Document.8</vt:lpstr>
      <vt:lpstr>Equation.KSEE3</vt:lpstr>
      <vt:lpstr>Equation.KSEE3</vt:lpstr>
      <vt:lpstr>Equation.DSMT4</vt:lpstr>
      <vt:lpstr>Equation.DSMT4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Word.Document.8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概率统计——课题二 二项分布与超几何分布的区别与联系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60</cp:revision>
  <dcterms:created xsi:type="dcterms:W3CDTF">2016-10-06T06:02:00Z</dcterms:created>
  <dcterms:modified xsi:type="dcterms:W3CDTF">2020-02-05T04:30:03Z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