
<file path=[Content_Types].xml><?xml version="1.0" encoding="utf-8"?>
<Types xmlns="http://schemas.openxmlformats.org/package/2006/content-types">
  <Default Extension="vml" ContentType="application/vnd.openxmlformats-officedocument.vmlDrawing"/>
  <Default Extension="doc" ContentType="application/msword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65" r:id="rId3"/>
    <p:sldId id="275" r:id="rId5"/>
    <p:sldId id="280" r:id="rId6"/>
    <p:sldId id="272" r:id="rId7"/>
    <p:sldId id="274" r:id="rId8"/>
    <p:sldId id="281" r:id="rId9"/>
    <p:sldId id="276" r:id="rId10"/>
    <p:sldId id="283" r:id="rId11"/>
    <p:sldId id="277" r:id="rId12"/>
    <p:sldId id="284" r:id="rId13"/>
    <p:sldId id="278" r:id="rId14"/>
    <p:sldId id="294" r:id="rId15"/>
    <p:sldId id="285" r:id="rId16"/>
    <p:sldId id="279" r:id="rId17"/>
    <p:sldId id="286" r:id="rId18"/>
    <p:sldId id="295" r:id="rId19"/>
    <p:sldId id="296" r:id="rId20"/>
    <p:sldId id="287" r:id="rId21"/>
    <p:sldId id="271" r:id="rId22"/>
  </p:sldIdLst>
  <p:sldSz cx="9144000" cy="5143500" type="screen16x9"/>
  <p:notesSz cx="6858000" cy="9144000"/>
  <p:embeddedFontLst>
    <p:embeddedFont>
      <p:font typeface="Calibri" panose="020F0502020204030204"/>
      <p:regular r:id="rId27"/>
      <p:bold r:id="rId28"/>
      <p:italic r:id="rId29"/>
      <p:boldItalic r:id="rId30"/>
    </p:embeddedFont>
    <p:embeddedFont>
      <p:font typeface="微软雅黑" panose="020B0503020204020204" charset="-122"/>
      <p:regular r:id="rId31"/>
    </p:embeddedFont>
    <p:embeddedFont>
      <p:font typeface="汉仪旗黑-85S" panose="00020600040101010101" pitchFamily="18" charset="-122"/>
      <p:bold r:id="rId32"/>
    </p:embeddedFont>
    <p:embeddedFont>
      <p:font typeface="楷体" panose="02010609060101010101" charset="-122"/>
      <p:regular r:id="rId33"/>
    </p:embeddedFont>
    <p:embeddedFont>
      <p:font typeface="黑体" panose="02010609060101010101" charset="-122"/>
      <p:regular r:id="rId3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342" y="-90"/>
      </p:cViewPr>
      <p:guideLst>
        <p:guide orient="horz" pos="16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3.vml.rels><?xml version="1.0" encoding="UTF-8" standalone="yes"?>
<Relationships xmlns="http://schemas.openxmlformats.org/package/2006/relationships"><Relationship Id="rId4" Type="http://schemas.openxmlformats.org/officeDocument/2006/relationships/image" Target="../media/image37.emf"/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15.vml.rels><?xml version="1.0" encoding="UTF-8" standalone="yes"?>
<Relationships xmlns="http://schemas.openxmlformats.org/package/2006/relationships"><Relationship Id="rId4" Type="http://schemas.openxmlformats.org/officeDocument/2006/relationships/image" Target="../media/image44.emf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13.emf"/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4" Type="http://schemas.openxmlformats.org/officeDocument/2006/relationships/image" Target="../media/image21.emf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4" Type="http://schemas.openxmlformats.org/officeDocument/2006/relationships/image" Target="../media/image21.emf"/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>
          <a:xfrm>
            <a:off x="310413" y="746760"/>
            <a:ext cx="6094934" cy="3429000"/>
          </a:xfrm>
        </p:spPr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zh-CN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9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0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1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2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7.png"/><Relationship Id="rId7" Type="http://schemas.openxmlformats.org/officeDocument/2006/relationships/tags" Target="../tags/tag139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2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5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50.xml"/><Relationship Id="rId24" Type="http://schemas.openxmlformats.org/officeDocument/2006/relationships/tags" Target="../tags/tag149.xml"/><Relationship Id="rId23" Type="http://schemas.openxmlformats.org/officeDocument/2006/relationships/tags" Target="../tags/tag148.xml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emf"/><Relationship Id="rId8" Type="http://schemas.openxmlformats.org/officeDocument/2006/relationships/oleObject" Target="../embeddings/Document18.doc"/><Relationship Id="rId7" Type="http://schemas.openxmlformats.org/officeDocument/2006/relationships/tags" Target="../tags/tag157.xml"/><Relationship Id="rId6" Type="http://schemas.openxmlformats.org/officeDocument/2006/relationships/image" Target="../media/image25.emf"/><Relationship Id="rId5" Type="http://schemas.openxmlformats.org/officeDocument/2006/relationships/oleObject" Target="../embeddings/Document17.doc"/><Relationship Id="rId4" Type="http://schemas.openxmlformats.org/officeDocument/2006/relationships/image" Target="../media/image24.emf"/><Relationship Id="rId3" Type="http://schemas.openxmlformats.org/officeDocument/2006/relationships/oleObject" Target="../embeddings/Document16.doc"/><Relationship Id="rId2" Type="http://schemas.openxmlformats.org/officeDocument/2006/relationships/image" Target="../media/image23.emf"/><Relationship Id="rId12" Type="http://schemas.openxmlformats.org/officeDocument/2006/relationships/notesSlide" Target="../notesSlides/notesSlide10.xml"/><Relationship Id="rId11" Type="http://schemas.openxmlformats.org/officeDocument/2006/relationships/vmlDrawing" Target="../drawings/vmlDrawing8.vml"/><Relationship Id="rId10" Type="http://schemas.openxmlformats.org/officeDocument/2006/relationships/slideLayout" Target="../slideLayouts/slideLayout7.xml"/><Relationship Id="rId1" Type="http://schemas.openxmlformats.org/officeDocument/2006/relationships/oleObject" Target="../embeddings/Document15.doc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vmlDrawing" Target="../drawings/vmlDrawing9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emf"/><Relationship Id="rId1" Type="http://schemas.openxmlformats.org/officeDocument/2006/relationships/oleObject" Target="../embeddings/Document19.doc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vmlDrawing" Target="../drawings/vmlDrawing10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oleObject" Target="../embeddings/Document22.doc"/><Relationship Id="rId4" Type="http://schemas.openxmlformats.org/officeDocument/2006/relationships/image" Target="../media/image28.emf"/><Relationship Id="rId3" Type="http://schemas.openxmlformats.org/officeDocument/2006/relationships/oleObject" Target="../embeddings/Document21.doc"/><Relationship Id="rId2" Type="http://schemas.openxmlformats.org/officeDocument/2006/relationships/image" Target="../media/image27.emf"/><Relationship Id="rId1" Type="http://schemas.openxmlformats.org/officeDocument/2006/relationships/oleObject" Target="../embeddings/Document20.doc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vmlDrawing" Target="../drawings/vmlDrawing1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oleObject" Target="../embeddings/Document25.doc"/><Relationship Id="rId4" Type="http://schemas.openxmlformats.org/officeDocument/2006/relationships/image" Target="../media/image31.emf"/><Relationship Id="rId3" Type="http://schemas.openxmlformats.org/officeDocument/2006/relationships/oleObject" Target="../embeddings/Document24.doc"/><Relationship Id="rId2" Type="http://schemas.openxmlformats.org/officeDocument/2006/relationships/image" Target="../media/image30.emf"/><Relationship Id="rId1" Type="http://schemas.openxmlformats.org/officeDocument/2006/relationships/oleObject" Target="../embeddings/Document23.doc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vmlDrawing" Target="../drawings/vmlDrawing1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emf"/><Relationship Id="rId1" Type="http://schemas.openxmlformats.org/officeDocument/2006/relationships/oleObject" Target="../embeddings/Document26.doc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7.emf"/><Relationship Id="rId7" Type="http://schemas.openxmlformats.org/officeDocument/2006/relationships/oleObject" Target="../embeddings/Document30.doc"/><Relationship Id="rId6" Type="http://schemas.openxmlformats.org/officeDocument/2006/relationships/image" Target="../media/image36.emf"/><Relationship Id="rId5" Type="http://schemas.openxmlformats.org/officeDocument/2006/relationships/oleObject" Target="../embeddings/Document29.doc"/><Relationship Id="rId4" Type="http://schemas.openxmlformats.org/officeDocument/2006/relationships/image" Target="../media/image35.emf"/><Relationship Id="rId3" Type="http://schemas.openxmlformats.org/officeDocument/2006/relationships/oleObject" Target="../embeddings/Document28.doc"/><Relationship Id="rId2" Type="http://schemas.openxmlformats.org/officeDocument/2006/relationships/image" Target="../media/image34.emf"/><Relationship Id="rId11" Type="http://schemas.openxmlformats.org/officeDocument/2006/relationships/notesSlide" Target="../notesSlides/notesSlide15.xml"/><Relationship Id="rId10" Type="http://schemas.openxmlformats.org/officeDocument/2006/relationships/vmlDrawing" Target="../drawings/vmlDrawing13.vml"/><Relationship Id="rId1" Type="http://schemas.openxmlformats.org/officeDocument/2006/relationships/oleObject" Target="../embeddings/Document27.doc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vmlDrawing" Target="../drawings/vmlDrawing14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oleObject" Target="../embeddings/Document33.doc"/><Relationship Id="rId4" Type="http://schemas.openxmlformats.org/officeDocument/2006/relationships/image" Target="../media/image39.emf"/><Relationship Id="rId3" Type="http://schemas.openxmlformats.org/officeDocument/2006/relationships/oleObject" Target="../embeddings/Document32.doc"/><Relationship Id="rId2" Type="http://schemas.openxmlformats.org/officeDocument/2006/relationships/image" Target="../media/image38.emf"/><Relationship Id="rId1" Type="http://schemas.openxmlformats.org/officeDocument/2006/relationships/oleObject" Target="../embeddings/Document31.doc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emf"/><Relationship Id="rId8" Type="http://schemas.openxmlformats.org/officeDocument/2006/relationships/oleObject" Target="../embeddings/Document37.doc"/><Relationship Id="rId7" Type="http://schemas.openxmlformats.org/officeDocument/2006/relationships/tags" Target="../tags/tag158.xml"/><Relationship Id="rId6" Type="http://schemas.openxmlformats.org/officeDocument/2006/relationships/image" Target="../media/image43.emf"/><Relationship Id="rId5" Type="http://schemas.openxmlformats.org/officeDocument/2006/relationships/oleObject" Target="../embeddings/Document36.doc"/><Relationship Id="rId4" Type="http://schemas.openxmlformats.org/officeDocument/2006/relationships/image" Target="../media/image42.emf"/><Relationship Id="rId3" Type="http://schemas.openxmlformats.org/officeDocument/2006/relationships/oleObject" Target="../embeddings/Document35.doc"/><Relationship Id="rId2" Type="http://schemas.openxmlformats.org/officeDocument/2006/relationships/image" Target="../media/image41.emf"/><Relationship Id="rId12" Type="http://schemas.openxmlformats.org/officeDocument/2006/relationships/notesSlide" Target="../notesSlides/notesSlide17.xml"/><Relationship Id="rId11" Type="http://schemas.openxmlformats.org/officeDocument/2006/relationships/vmlDrawing" Target="../drawings/vmlDrawing15.vml"/><Relationship Id="rId10" Type="http://schemas.openxmlformats.org/officeDocument/2006/relationships/slideLayout" Target="../slideLayouts/slideLayout7.xml"/><Relationship Id="rId1" Type="http://schemas.openxmlformats.org/officeDocument/2006/relationships/oleObject" Target="../embeddings/Document34.doc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emf"/><Relationship Id="rId8" Type="http://schemas.openxmlformats.org/officeDocument/2006/relationships/oleObject" Target="../embeddings/Document40.doc"/><Relationship Id="rId7" Type="http://schemas.openxmlformats.org/officeDocument/2006/relationships/tags" Target="../tags/tag161.xml"/><Relationship Id="rId6" Type="http://schemas.openxmlformats.org/officeDocument/2006/relationships/image" Target="../media/image46.emf"/><Relationship Id="rId5" Type="http://schemas.openxmlformats.org/officeDocument/2006/relationships/oleObject" Target="../embeddings/Document39.doc"/><Relationship Id="rId4" Type="http://schemas.openxmlformats.org/officeDocument/2006/relationships/tags" Target="../tags/tag160.xml"/><Relationship Id="rId3" Type="http://schemas.openxmlformats.org/officeDocument/2006/relationships/image" Target="../media/image45.emf"/><Relationship Id="rId2" Type="http://schemas.openxmlformats.org/officeDocument/2006/relationships/oleObject" Target="../embeddings/Document38.doc"/><Relationship Id="rId12" Type="http://schemas.openxmlformats.org/officeDocument/2006/relationships/notesSlide" Target="../notesSlides/notesSlide18.xml"/><Relationship Id="rId11" Type="http://schemas.openxmlformats.org/officeDocument/2006/relationships/vmlDrawing" Target="../drawings/vmlDrawing16.v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59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163.xml"/><Relationship Id="rId2" Type="http://schemas.openxmlformats.org/officeDocument/2006/relationships/image" Target="../media/image48.jpeg"/><Relationship Id="rId1" Type="http://schemas.openxmlformats.org/officeDocument/2006/relationships/tags" Target="../tags/tag1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1" Type="http://schemas.openxmlformats.org/officeDocument/2006/relationships/oleObject" Target="../embeddings/Document1.doc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emf"/><Relationship Id="rId8" Type="http://schemas.openxmlformats.org/officeDocument/2006/relationships/oleObject" Target="../embeddings/Document5.doc"/><Relationship Id="rId7" Type="http://schemas.openxmlformats.org/officeDocument/2006/relationships/image" Target="../media/image12.emf"/><Relationship Id="rId6" Type="http://schemas.openxmlformats.org/officeDocument/2006/relationships/oleObject" Target="../embeddings/Document4.doc"/><Relationship Id="rId5" Type="http://schemas.openxmlformats.org/officeDocument/2006/relationships/image" Target="../media/image11.emf"/><Relationship Id="rId4" Type="http://schemas.openxmlformats.org/officeDocument/2006/relationships/oleObject" Target="../embeddings/Document3.doc"/><Relationship Id="rId3" Type="http://schemas.openxmlformats.org/officeDocument/2006/relationships/tags" Target="../tags/tag153.xml"/><Relationship Id="rId2" Type="http://schemas.openxmlformats.org/officeDocument/2006/relationships/image" Target="../media/image10.emf"/><Relationship Id="rId12" Type="http://schemas.openxmlformats.org/officeDocument/2006/relationships/notesSlide" Target="../notesSlides/notesSlide4.xml"/><Relationship Id="rId11" Type="http://schemas.openxmlformats.org/officeDocument/2006/relationships/vmlDrawing" Target="../drawings/vmlDrawing2.vml"/><Relationship Id="rId10" Type="http://schemas.openxmlformats.org/officeDocument/2006/relationships/slideLayout" Target="../slideLayouts/slideLayout7.xml"/><Relationship Id="rId1" Type="http://schemas.openxmlformats.org/officeDocument/2006/relationships/oleObject" Target="../embeddings/Document2.doc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1" Type="http://schemas.openxmlformats.org/officeDocument/2006/relationships/oleObject" Target="../embeddings/Document6.doc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oleObject" Target="../embeddings/Document8.doc"/><Relationship Id="rId3" Type="http://schemas.openxmlformats.org/officeDocument/2006/relationships/tags" Target="../tags/tag154.xml"/><Relationship Id="rId2" Type="http://schemas.openxmlformats.org/officeDocument/2006/relationships/image" Target="../media/image15.emf"/><Relationship Id="rId1" Type="http://schemas.openxmlformats.org/officeDocument/2006/relationships/oleObject" Target="../embeddings/Document7.doc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1" Type="http://schemas.openxmlformats.org/officeDocument/2006/relationships/oleObject" Target="../embeddings/Document9.doc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Document13.doc"/><Relationship Id="rId8" Type="http://schemas.openxmlformats.org/officeDocument/2006/relationships/tags" Target="../tags/tag156.xml"/><Relationship Id="rId7" Type="http://schemas.openxmlformats.org/officeDocument/2006/relationships/image" Target="../media/image20.emf"/><Relationship Id="rId6" Type="http://schemas.openxmlformats.org/officeDocument/2006/relationships/oleObject" Target="../embeddings/Document12.doc"/><Relationship Id="rId5" Type="http://schemas.openxmlformats.org/officeDocument/2006/relationships/tags" Target="../tags/tag155.xml"/><Relationship Id="rId4" Type="http://schemas.openxmlformats.org/officeDocument/2006/relationships/image" Target="../media/image19.emf"/><Relationship Id="rId3" Type="http://schemas.openxmlformats.org/officeDocument/2006/relationships/oleObject" Target="../embeddings/Document11.doc"/><Relationship Id="rId2" Type="http://schemas.openxmlformats.org/officeDocument/2006/relationships/image" Target="../media/image18.emf"/><Relationship Id="rId13" Type="http://schemas.openxmlformats.org/officeDocument/2006/relationships/notesSlide" Target="../notesSlides/notesSlide8.xml"/><Relationship Id="rId12" Type="http://schemas.openxmlformats.org/officeDocument/2006/relationships/vmlDrawing" Target="../drawings/vmlDrawing6.v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1.emf"/><Relationship Id="rId1" Type="http://schemas.openxmlformats.org/officeDocument/2006/relationships/oleObject" Target="../embeddings/Document10.doc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1" Type="http://schemas.openxmlformats.org/officeDocument/2006/relationships/oleObject" Target="../embeddings/Document14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1918980"/>
            <a:ext cx="5412105" cy="728345"/>
          </a:xfrm>
        </p:spPr>
        <p:txBody>
          <a:bodyPr>
            <a:normAutofit/>
          </a:bodyPr>
          <a:lstStyle/>
          <a:p>
            <a:pPr algn="ctr"/>
            <a:r>
              <a:rPr lang="zh-CN" altLang="en-US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概率统计开放性问题</a:t>
            </a:r>
            <a:endParaRPr lang="zh-CN" altLang="en-US" b="1" spc="3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00" spc="226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高三年级数学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北京市和平街第一中学   李西龙     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6690" y="248285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【任务二】对小概率事件是否发生问题的探究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535940" y="955675"/>
          <a:ext cx="7198995" cy="614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5376545" imgH="459740" progId="Word.Document.8">
                  <p:embed/>
                </p:oleObj>
              </mc:Choice>
              <mc:Fallback>
                <p:oleObj name="Document" r:id="rId1" imgW="5376545" imgH="45974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" y="955675"/>
                        <a:ext cx="7198995" cy="614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094105" y="1598930"/>
          <a:ext cx="719899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Document" r:id="rId3" imgW="5376545" imgH="978535" progId="Word.Document.8">
                  <p:embed/>
                </p:oleObj>
              </mc:Choice>
              <mc:Fallback>
                <p:oleObj name="Document" r:id="rId3" imgW="5376545" imgH="97853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4105" y="1598930"/>
                        <a:ext cx="719899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1094105" y="3049906"/>
          <a:ext cx="7198995" cy="1423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Document" r:id="rId5" imgW="5376545" imgH="1064895" progId="Word.Document.8">
                  <p:embed/>
                </p:oleObj>
              </mc:Choice>
              <mc:Fallback>
                <p:oleObj name="Document" r:id="rId5" imgW="5376545" imgH="106489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4105" y="3049906"/>
                        <a:ext cx="7198995" cy="1423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830071" y="4541838"/>
          <a:ext cx="5211445" cy="25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Document" r:id="rId8" imgW="3545205" imgH="174625" progId="Word.Document.8">
                  <p:embed/>
                </p:oleObj>
              </mc:Choice>
              <mc:Fallback>
                <p:oleObj name="Document" r:id="rId8" imgW="3545205" imgH="17462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071" y="4541838"/>
                        <a:ext cx="5211445" cy="256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-303530" y="248285"/>
            <a:ext cx="94176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【任务三】根据所学的概率知识，设计构造合理统计量和临界值来进行判断．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436245" y="843915"/>
          <a:ext cx="8406765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6277610" imgH="3026410" progId="Word.Document.8">
                  <p:embed/>
                </p:oleObj>
              </mc:Choice>
              <mc:Fallback>
                <p:oleObj name="Document" r:id="rId1" imgW="6277610" imgH="302641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" y="843915"/>
                        <a:ext cx="8406765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988695" y="4047490"/>
            <a:ext cx="2800350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665720" y="4047490"/>
            <a:ext cx="1106170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94665" y="4351020"/>
            <a:ext cx="2732405" cy="1968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-303530" y="248285"/>
            <a:ext cx="94176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【任务三】根据所学的概率知识，设计构造合理统计量和临界值来进行判断．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512445" y="1362075"/>
          <a:ext cx="8213725" cy="697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6132830" imgH="520065" progId="Word.Document.8">
                  <p:embed/>
                </p:oleObj>
              </mc:Choice>
              <mc:Fallback>
                <p:oleObj name="Document" r:id="rId1" imgW="6132830" imgH="52006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45" y="1362075"/>
                        <a:ext cx="8213725" cy="697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986155" y="1827530"/>
          <a:ext cx="7559675" cy="1835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Document" r:id="rId3" imgW="5147310" imgH="1250950" progId="Word.Document.8">
                  <p:embed/>
                </p:oleObj>
              </mc:Choice>
              <mc:Fallback>
                <p:oleObj name="Document" r:id="rId3" imgW="5147310" imgH="125095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155" y="1827530"/>
                        <a:ext cx="7559675" cy="18357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993775" y="3946525"/>
          <a:ext cx="7559675" cy="381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Document" r:id="rId5" imgW="5147310" imgH="260350" progId="Word.Document.8">
                  <p:embed/>
                </p:oleObj>
              </mc:Choice>
              <mc:Fallback>
                <p:oleObj name="Document" r:id="rId5" imgW="5147310" imgH="26035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3946525"/>
                        <a:ext cx="7559675" cy="3816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-303530" y="248285"/>
            <a:ext cx="94176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【任务三】根据所学的概率知识，设计构造合理统计量和临界值来进行判断．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529590" y="1850708"/>
          <a:ext cx="8213725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6132830" imgH="964565" progId="Word.Document.8">
                  <p:embed/>
                </p:oleObj>
              </mc:Choice>
              <mc:Fallback>
                <p:oleObj name="Document" r:id="rId1" imgW="6132830" imgH="96456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90" y="1850708"/>
                        <a:ext cx="8213725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247775" y="3299461"/>
          <a:ext cx="8213725" cy="189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Document" r:id="rId3" imgW="6132830" imgH="1416685" progId="Word.Document.8">
                  <p:embed/>
                </p:oleObj>
              </mc:Choice>
              <mc:Fallback>
                <p:oleObj name="Document" r:id="rId3" imgW="6132830" imgH="141668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3299461"/>
                        <a:ext cx="8213725" cy="1897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530225" y="962978"/>
          <a:ext cx="8213725" cy="931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Document" r:id="rId5" imgW="6132830" imgH="695325" progId="Word.Document.8">
                  <p:embed/>
                </p:oleObj>
              </mc:Choice>
              <mc:Fallback>
                <p:oleObj name="Document" r:id="rId5" imgW="6132830" imgH="69532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962978"/>
                        <a:ext cx="8213725" cy="931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-273685" y="248285"/>
            <a:ext cx="94176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【任务三】根据所学的概率知识，设计构造合理统计量和临界值来进行判断．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384810" y="1058545"/>
          <a:ext cx="8363585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5863590" imgH="2705100" progId="Word.Document.8">
                  <p:embed/>
                </p:oleObj>
              </mc:Choice>
              <mc:Fallback>
                <p:oleObj name="Document" r:id="rId1" imgW="5863590" imgH="270510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" y="1058545"/>
                        <a:ext cx="8363585" cy="385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2538095" y="3937635"/>
            <a:ext cx="1930400" cy="1962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644390" y="3937635"/>
            <a:ext cx="1930400" cy="1962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633855" y="4182745"/>
            <a:ext cx="1195070" cy="1962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44390" y="4182745"/>
            <a:ext cx="2459355" cy="1968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879715" y="4182745"/>
            <a:ext cx="784225" cy="2165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-303530" y="248285"/>
            <a:ext cx="94176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【任务三】根据所学的概率知识，设计构造合理统计量和临界值来进行判断．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492760" y="805498"/>
          <a:ext cx="8157845" cy="988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5719445" imgH="692150" progId="Word.Document.8">
                  <p:embed/>
                </p:oleObj>
              </mc:Choice>
              <mc:Fallback>
                <p:oleObj name="Document" r:id="rId1" imgW="5719445" imgH="69215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" y="805498"/>
                        <a:ext cx="8157845" cy="988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239713" y="1930718"/>
          <a:ext cx="8364220" cy="1281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Document" r:id="rId3" imgW="5863590" imgH="897890" progId="Word.Document.8">
                  <p:embed/>
                </p:oleObj>
              </mc:Choice>
              <mc:Fallback>
                <p:oleObj name="Document" r:id="rId3" imgW="5863590" imgH="89789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3" y="1930718"/>
                        <a:ext cx="8364220" cy="1281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221933" y="3111818"/>
          <a:ext cx="8158480" cy="989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Document" r:id="rId5" imgW="5719445" imgH="692150" progId="Word.Document.8">
                  <p:embed/>
                </p:oleObj>
              </mc:Choice>
              <mc:Fallback>
                <p:oleObj name="Document" r:id="rId5" imgW="5719445" imgH="69215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933" y="3111818"/>
                        <a:ext cx="8158480" cy="989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6829425" y="2194560"/>
            <a:ext cx="657225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616200" y="2399665"/>
            <a:ext cx="657225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851650" y="2483485"/>
            <a:ext cx="657225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638425" y="2688590"/>
            <a:ext cx="657225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239713" y="3925571"/>
          <a:ext cx="8158480" cy="123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Document" r:id="rId7" imgW="5719445" imgH="865505" progId="Word.Document.8">
                  <p:embed/>
                </p:oleObj>
              </mc:Choice>
              <mc:Fallback>
                <p:oleObj name="Document" r:id="rId7" imgW="5719445" imgH="86550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3" y="3925571"/>
                        <a:ext cx="8158480" cy="1237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-303530" y="248285"/>
            <a:ext cx="94176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  <a:tabLst>
                <a:tab pos="1253490" algn="l"/>
                <a:tab pos="2059305" algn="l"/>
              </a:tabLst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【任务三】根据所学的概率知识，设计构造合理统计量和临界值来进行判断．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301943" y="859155"/>
          <a:ext cx="8364220" cy="1335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Document" r:id="rId1" imgW="5863590" imgH="935990" progId="Word.Document.8">
                  <p:embed/>
                </p:oleObj>
              </mc:Choice>
              <mc:Fallback>
                <p:oleObj name="Document" r:id="rId1" imgW="5863590" imgH="93599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3" y="859155"/>
                        <a:ext cx="8364220" cy="1335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104458" y="2096453"/>
          <a:ext cx="8158480" cy="1539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Document" r:id="rId3" imgW="5719445" imgH="1076960" progId="Word.Document.8">
                  <p:embed/>
                </p:oleObj>
              </mc:Choice>
              <mc:Fallback>
                <p:oleObj name="Document" r:id="rId3" imgW="5719445" imgH="107696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8" y="2096453"/>
                        <a:ext cx="8158480" cy="1539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6917690" y="1384300"/>
            <a:ext cx="657225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482590" y="1384300"/>
            <a:ext cx="657225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917690" y="1629410"/>
            <a:ext cx="657225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482590" y="1629410"/>
            <a:ext cx="657225" cy="205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886778" y="3338196"/>
          <a:ext cx="7343140" cy="123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Document" r:id="rId5" imgW="5147310" imgH="865505" progId="Word.Document.8">
                  <p:embed/>
                </p:oleObj>
              </mc:Choice>
              <mc:Fallback>
                <p:oleObj name="Document" r:id="rId5" imgW="5147310" imgH="86550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778" y="3338196"/>
                        <a:ext cx="7343140" cy="1237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-303530" y="248285"/>
            <a:ext cx="94176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【任务三】根据所学的概率知识，设计构造合理统计量和临界值来进行判断．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301943" y="859155"/>
          <a:ext cx="8364220" cy="1335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Document" r:id="rId1" imgW="5863590" imgH="935990" progId="Word.Document.8">
                  <p:embed/>
                </p:oleObj>
              </mc:Choice>
              <mc:Fallback>
                <p:oleObj name="Document" r:id="rId1" imgW="5863590" imgH="93599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3" y="859155"/>
                        <a:ext cx="8364220" cy="1335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104458" y="2246948"/>
          <a:ext cx="815848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Document" r:id="rId3" imgW="5719445" imgH="865505" progId="Word.Document.8">
                  <p:embed/>
                </p:oleObj>
              </mc:Choice>
              <mc:Fallback>
                <p:oleObj name="Document" r:id="rId3" imgW="5719445" imgH="86550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8" y="2246948"/>
                        <a:ext cx="815848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173038" y="3471546"/>
          <a:ext cx="7343140" cy="989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Document" r:id="rId5" imgW="5147310" imgH="692150" progId="Word.Document.8">
                  <p:embed/>
                </p:oleObj>
              </mc:Choice>
              <mc:Fallback>
                <p:oleObj name="Document" r:id="rId5" imgW="5147310" imgH="69215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38" y="3471546"/>
                        <a:ext cx="7343140" cy="989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211581" y="4489451"/>
          <a:ext cx="638746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Document" r:id="rId8" imgW="4345305" imgH="174625" progId="Word.Document.8">
                  <p:embed/>
                </p:oleObj>
              </mc:Choice>
              <mc:Fallback>
                <p:oleObj name="Document" r:id="rId8" imgW="4345305" imgH="17462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581" y="4489451"/>
                        <a:ext cx="6387465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-303530" y="248285"/>
            <a:ext cx="94176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小结</a:t>
            </a:r>
            <a:endParaRPr lang="zh-CN" altLang="en-US" sz="1800" b="1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07073" y="1201738"/>
          <a:ext cx="6891020" cy="25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Document" r:id="rId2" imgW="4687570" imgH="174625" progId="Word.Document.8">
                  <p:embed/>
                </p:oleObj>
              </mc:Choice>
              <mc:Fallback>
                <p:oleObj name="Document" r:id="rId2" imgW="4687570" imgH="17462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073" y="1201738"/>
                        <a:ext cx="6891020" cy="256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46861" y="1759268"/>
          <a:ext cx="5211445" cy="25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Document" r:id="rId5" imgW="3545205" imgH="174625" progId="Word.Document.8">
                  <p:embed/>
                </p:oleObj>
              </mc:Choice>
              <mc:Fallback>
                <p:oleObj name="Document" r:id="rId5" imgW="3545205" imgH="17462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861" y="1759268"/>
                        <a:ext cx="5211445" cy="256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512253" y="2355216"/>
          <a:ext cx="554736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Document" r:id="rId8" imgW="3773170" imgH="174625" progId="Word.Document.8">
                  <p:embed/>
                </p:oleObj>
              </mc:Choice>
              <mc:Fallback>
                <p:oleObj name="Document" r:id="rId8" imgW="3773170" imgH="17462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253" y="2355216"/>
                        <a:ext cx="5547360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082040" y="2997200"/>
            <a:ext cx="21266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观察、整理题目中的数据，及问题所设计到是统计量</a:t>
            </a:r>
            <a:endParaRPr lang="zh-CN" altLang="en-US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3234055" y="3163570"/>
            <a:ext cx="568325" cy="323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902710" y="3061335"/>
            <a:ext cx="1616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根据统计量定义、性质分析</a:t>
            </a:r>
            <a:endParaRPr lang="zh-CN" altLang="en-US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5501640" y="3208655"/>
            <a:ext cx="568325" cy="323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198870" y="3087370"/>
            <a:ext cx="1616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用数据说明，并做出判断</a:t>
            </a:r>
            <a:endParaRPr lang="zh-CN" altLang="en-US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801620" y="4178935"/>
            <a:ext cx="35648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能使用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</a:t>
            </a:r>
            <a:r>
              <a:rPr lang="zh-CN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解释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所得结论.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  <p:bldP spid="20" grpId="0"/>
      <p:bldP spid="22" grpId="0" bldLvl="0" animBg="1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5400" b="1" spc="3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pc="226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23215" y="1247140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【任务一】利用所学过的均值和方差的知识，在具体的实际情境中解决问题。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86690" y="2426335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</a:t>
            </a: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</a:t>
            </a: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】对小概率事件是否发生问题的探究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37160" y="3638550"/>
            <a:ext cx="94176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【任务三】根据所学的概率知识，设计构造合理统计量和临界值来进行判断．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6690" y="248285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【任务一】利用所学过的均值和方差的知识，在具体的实际情境中解决问题。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791845" y="906145"/>
          <a:ext cx="7559675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5147310" imgH="2571115" progId="Word.Document.8">
                  <p:embed/>
                </p:oleObj>
              </mc:Choice>
              <mc:Fallback>
                <p:oleObj name="Document" r:id="rId1" imgW="5147310" imgH="257111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845" y="906145"/>
                        <a:ext cx="7559675" cy="376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3408045" y="3997325"/>
            <a:ext cx="1602105" cy="2597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6690" y="248285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chemeClr val="accent5">
                    <a:lumMod val="50000"/>
                  </a:schemeClr>
                </a:solidFill>
              </a:rPr>
              <a:t>【任务一】利用所学过的均值和方差的知识，在具体的实际情境中解决问题。</a:t>
            </a:r>
            <a:endParaRPr lang="zh-CN" altLang="en-US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655955" y="768985"/>
          <a:ext cx="7559675" cy="1835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5147310" imgH="1250950" progId="Word.Document.8">
                  <p:embed/>
                </p:oleObj>
              </mc:Choice>
              <mc:Fallback>
                <p:oleObj name="Document" r:id="rId1" imgW="5147310" imgH="125095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955" y="768985"/>
                        <a:ext cx="7559675" cy="18357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167256" y="4503738"/>
          <a:ext cx="5211445" cy="25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Document" r:id="rId4" imgW="3545205" imgH="174625" progId="Word.Document.8">
                  <p:embed/>
                </p:oleObj>
              </mc:Choice>
              <mc:Fallback>
                <p:oleObj name="Document" r:id="rId4" imgW="3545205" imgH="17462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7256" y="4503738"/>
                        <a:ext cx="5211445" cy="256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655955" y="2604771"/>
          <a:ext cx="7559675" cy="1144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Document" r:id="rId6" imgW="5147310" imgH="779145" progId="Word.Document.8">
                  <p:embed/>
                </p:oleObj>
              </mc:Choice>
              <mc:Fallback>
                <p:oleObj name="Document" r:id="rId6" imgW="5147310" imgH="77914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955" y="2604771"/>
                        <a:ext cx="7559675" cy="11449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655955" y="3379153"/>
          <a:ext cx="755967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Document" r:id="rId8" imgW="5147310" imgH="842645" progId="Word.Document.8">
                  <p:embed/>
                </p:oleObj>
              </mc:Choice>
              <mc:Fallback>
                <p:oleObj name="Document" r:id="rId8" imgW="5147310" imgH="84264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955" y="3379153"/>
                        <a:ext cx="7559675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6690" y="248285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【任务一】利用所学过的均值和方差的知识，在具体的实际情境中解决问题。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436880" y="755650"/>
          <a:ext cx="827024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5874385" imgH="3291205" progId="Word.Document.8">
                  <p:embed/>
                </p:oleObj>
              </mc:Choice>
              <mc:Fallback>
                <p:oleObj name="Document" r:id="rId1" imgW="5874385" imgH="329120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" y="755650"/>
                        <a:ext cx="8270240" cy="462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7326630" y="4252595"/>
            <a:ext cx="1243965" cy="1854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6880" y="4644390"/>
            <a:ext cx="1831340" cy="2044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68545" y="4252595"/>
            <a:ext cx="1243965" cy="1854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bldLvl="0" animBg="1"/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6690" y="248285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【任务一】利用所学过的均值和方差的知识，在具体的实际情境中解决问题。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1516380" y="1125220"/>
          <a:ext cx="6110605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3774440" imgH="1631315" progId="Word.Document.8">
                  <p:embed/>
                </p:oleObj>
              </mc:Choice>
              <mc:Fallback>
                <p:oleObj name="Document" r:id="rId1" imgW="3774440" imgH="163131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380" y="1125220"/>
                        <a:ext cx="6110605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696086" y="3876358"/>
          <a:ext cx="5211445" cy="25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Document" r:id="rId4" imgW="3545205" imgH="174625" progId="Word.Document.8">
                  <p:embed/>
                </p:oleObj>
              </mc:Choice>
              <mc:Fallback>
                <p:oleObj name="Document" r:id="rId4" imgW="3545205" imgH="17462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086" y="3876358"/>
                        <a:ext cx="5211445" cy="256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6690" y="248285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【任务二】对小概率事件是否发生问题的探究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666115" y="980440"/>
          <a:ext cx="7959725" cy="3890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5946140" imgH="2912110" progId="Word.Document.8">
                  <p:embed/>
                </p:oleObj>
              </mc:Choice>
              <mc:Fallback>
                <p:oleObj name="Document" r:id="rId1" imgW="5946140" imgH="291211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" y="980440"/>
                        <a:ext cx="7959725" cy="3890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7381875" y="3938905"/>
            <a:ext cx="1243965" cy="1854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66115" y="4184015"/>
            <a:ext cx="3163570" cy="1758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6690" y="248285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【任务二】对小概率事件是否发生问题的探究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466090" y="621030"/>
          <a:ext cx="8212455" cy="1719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6132830" imgH="1283970" progId="Word.Document.8">
                  <p:embed/>
                </p:oleObj>
              </mc:Choice>
              <mc:Fallback>
                <p:oleObj name="Document" r:id="rId1" imgW="6132830" imgH="128397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90" y="621030"/>
                        <a:ext cx="8212455" cy="1719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600075" y="3384551"/>
          <a:ext cx="7905115" cy="1167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Document" r:id="rId3" imgW="5904865" imgH="871855" progId="Word.Document.8">
                  <p:embed/>
                </p:oleObj>
              </mc:Choice>
              <mc:Fallback>
                <p:oleObj name="Document" r:id="rId3" imgW="5904865" imgH="87185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3384551"/>
                        <a:ext cx="7905115" cy="1167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619125" y="2285048"/>
          <a:ext cx="7905115" cy="128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Document" r:id="rId6" imgW="5904865" imgH="961390" progId="Word.Document.8">
                  <p:embed/>
                </p:oleObj>
              </mc:Choice>
              <mc:Fallback>
                <p:oleObj name="Document" r:id="rId6" imgW="5904865" imgH="96139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" y="2285048"/>
                        <a:ext cx="7905115" cy="1289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1557656" y="4551363"/>
          <a:ext cx="5211445" cy="25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Document" r:id="rId9" imgW="3545205" imgH="174625" progId="Word.Document.8">
                  <p:embed/>
                </p:oleObj>
              </mc:Choice>
              <mc:Fallback>
                <p:oleObj name="Document" r:id="rId9" imgW="3545205" imgH="174625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656" y="4551363"/>
                        <a:ext cx="5211445" cy="256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V="1">
            <a:off x="3592784" y="595536"/>
            <a:ext cx="1890000" cy="82432"/>
            <a:chOff x="3135939" y="2689385"/>
            <a:chExt cx="2419403" cy="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135939" y="2689385"/>
              <a:ext cx="605118" cy="0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741057" y="2689385"/>
              <a:ext cx="605118" cy="0"/>
            </a:xfrm>
            <a:prstGeom prst="line">
              <a:avLst/>
            </a:prstGeom>
            <a:ln w="349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345104" y="2689385"/>
              <a:ext cx="605118" cy="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950224" y="2689385"/>
              <a:ext cx="605118" cy="0"/>
            </a:xfrm>
            <a:prstGeom prst="line">
              <a:avLst/>
            </a:prstGeom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6690" y="248285"/>
            <a:ext cx="84975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accent5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【任务二】对小概率事件是否发生问题的探究</a:t>
            </a:r>
            <a:endParaRPr lang="zh-CN" altLang="en-US" sz="1800" dirty="0">
              <a:solidFill>
                <a:schemeClr val="accent5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693420" y="763588"/>
          <a:ext cx="7905115" cy="420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9" name="Document" r:id="rId1" imgW="5904865" imgH="3150870" progId="Word.Document.8">
                  <p:embed/>
                </p:oleObj>
              </mc:Choice>
              <mc:Fallback>
                <p:oleObj name="Document" r:id="rId1" imgW="5904865" imgH="3150870" progId="Word.Document.8">
                  <p:embed/>
                  <p:pic>
                    <p:nvPicPr>
                      <p:cNvPr id="0" name="图片 580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" y="763588"/>
                        <a:ext cx="7905115" cy="4209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1106805" y="4507230"/>
            <a:ext cx="2889250" cy="1955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576705" y="4283075"/>
            <a:ext cx="3672840" cy="2241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1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p="http://schemas.openxmlformats.org/presentationml/2006/main">
  <p:tag name="REFSHAPE" val="1180892324"/>
</p:tagLst>
</file>

<file path=ppt/tags/tag154.xml><?xml version="1.0" encoding="utf-8"?>
<p:tagLst xmlns:p="http://schemas.openxmlformats.org/presentationml/2006/main">
  <p:tag name="REFSHAPE" val="1180892324"/>
</p:tagLst>
</file>

<file path=ppt/tags/tag155.xml><?xml version="1.0" encoding="utf-8"?>
<p:tagLst xmlns:p="http://schemas.openxmlformats.org/presentationml/2006/main">
  <p:tag name="REFSHAPE" val="1538727772"/>
</p:tagLst>
</file>

<file path=ppt/tags/tag156.xml><?xml version="1.0" encoding="utf-8"?>
<p:tagLst xmlns:p="http://schemas.openxmlformats.org/presentationml/2006/main">
  <p:tag name="REFSHAPE" val="1180892324"/>
</p:tagLst>
</file>

<file path=ppt/tags/tag157.xml><?xml version="1.0" encoding="utf-8"?>
<p:tagLst xmlns:p="http://schemas.openxmlformats.org/presentationml/2006/main">
  <p:tag name="REFSHAPE" val="1180892324"/>
</p:tagLst>
</file>

<file path=ppt/tags/tag158.xml><?xml version="1.0" encoding="utf-8"?>
<p:tagLst xmlns:p="http://schemas.openxmlformats.org/presentationml/2006/main">
  <p:tag name="REFSHAPE" val="1180892324"/>
</p:tagLst>
</file>

<file path=ppt/tags/tag159.xml><?xml version="1.0" encoding="utf-8"?>
<p:tagLst xmlns:p="http://schemas.openxmlformats.org/presentationml/2006/main">
  <p:tag name="REFSHAPE" val="118089232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REFSHAPE" val="1180892324"/>
</p:tagLst>
</file>

<file path=ppt/tags/tag161.xml><?xml version="1.0" encoding="utf-8"?>
<p:tagLst xmlns:p="http://schemas.openxmlformats.org/presentationml/2006/main">
  <p:tag name="REFSHAPE" val="1180892324"/>
</p:tagLst>
</file>

<file path=ppt/tags/tag162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</Words>
  <Application>WPS 演示</Application>
  <PresentationFormat>全屏显示(16:9)</PresentationFormat>
  <Paragraphs>58</Paragraphs>
  <Slides>19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40</vt:i4>
      </vt:variant>
      <vt:variant>
        <vt:lpstr>幻灯片标题</vt:lpstr>
      </vt:variant>
      <vt:variant>
        <vt:i4>19</vt:i4>
      </vt:variant>
    </vt:vector>
  </HeadingPairs>
  <TitlesOfParts>
    <vt:vector size="70" baseType="lpstr">
      <vt:lpstr>Arial</vt:lpstr>
      <vt:lpstr>宋体</vt:lpstr>
      <vt:lpstr>Wingdings</vt:lpstr>
      <vt:lpstr>Calibri</vt:lpstr>
      <vt:lpstr>微软雅黑</vt:lpstr>
      <vt:lpstr>汉仪旗黑-85S</vt:lpstr>
      <vt:lpstr>楷体</vt:lpstr>
      <vt:lpstr>黑体</vt:lpstr>
      <vt:lpstr>Arial Unicode MS</vt:lpstr>
      <vt:lpstr>Helvetica</vt:lpstr>
      <vt:lpstr>1_Office 主题​​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概率统计开放性问题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西</cp:lastModifiedBy>
  <cp:revision>41</cp:revision>
  <dcterms:created xsi:type="dcterms:W3CDTF">2020-02-01T11:21:00Z</dcterms:created>
  <dcterms:modified xsi:type="dcterms:W3CDTF">2020-02-05T03:50:43Z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