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5" r:id="rId2"/>
    <p:sldId id="274" r:id="rId3"/>
    <p:sldId id="275" r:id="rId4"/>
    <p:sldId id="280" r:id="rId5"/>
    <p:sldId id="272" r:id="rId6"/>
    <p:sldId id="277" r:id="rId7"/>
    <p:sldId id="285" r:id="rId8"/>
    <p:sldId id="273" r:id="rId9"/>
    <p:sldId id="278" r:id="rId10"/>
    <p:sldId id="282" r:id="rId11"/>
    <p:sldId id="281" r:id="rId12"/>
    <p:sldId id="283" r:id="rId13"/>
    <p:sldId id="284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1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</a:rPr>
              <a:t>立体几何探索性问题的解答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北京市日坛中学  石彩霞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62F987F-C2DB-4FB5-8301-EB547CFD2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285051"/>
            <a:ext cx="5783283" cy="4049536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099ADAF2-EFD1-4C59-9772-35C020AC5069}"/>
              </a:ext>
            </a:extLst>
          </p:cNvPr>
          <p:cNvSpPr/>
          <p:nvPr/>
        </p:nvSpPr>
        <p:spPr>
          <a:xfrm>
            <a:off x="1151907" y="2571750"/>
            <a:ext cx="2006930" cy="10027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81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AFA9B01-F58C-480A-8AF6-546A308DB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0" y="798162"/>
            <a:ext cx="3814240" cy="335538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2AF148D-4347-48B2-A77D-DA86E6D1E120}"/>
              </a:ext>
            </a:extLst>
          </p:cNvPr>
          <p:cNvSpPr txBox="1"/>
          <p:nvPr/>
        </p:nvSpPr>
        <p:spPr>
          <a:xfrm>
            <a:off x="1377537" y="332509"/>
            <a:ext cx="427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法</a:t>
            </a:r>
            <a:r>
              <a:rPr lang="en-US" altLang="zh-CN" dirty="0"/>
              <a:t>2</a:t>
            </a:r>
            <a:r>
              <a:rPr lang="zh-CN" altLang="en-US" dirty="0"/>
              <a:t>：利用线面平行找面面平行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554D7B3-9D0C-4BCC-9133-516A778A8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305" y="989954"/>
            <a:ext cx="8125087" cy="12932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2FE0F69-EABB-4F59-9298-BD9D1F15C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844" y="2760202"/>
            <a:ext cx="2039620" cy="195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0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E2D822F-9E74-4753-844A-B744AF048DB1}"/>
              </a:ext>
            </a:extLst>
          </p:cNvPr>
          <p:cNvSpPr/>
          <p:nvPr/>
        </p:nvSpPr>
        <p:spPr>
          <a:xfrm>
            <a:off x="498763" y="1413163"/>
            <a:ext cx="8526484" cy="298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189480" algn="l"/>
              </a:tabLst>
            </a:pPr>
            <a:r>
              <a:rPr lang="zh-CN" altLang="zh-CN" sz="28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结论改变：</a:t>
            </a:r>
            <a:r>
              <a:rPr lang="zh-CN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使得：线面平行、垂直；线线平行</a:t>
            </a:r>
            <a:r>
              <a:rPr lang="zh-CN" altLang="en-US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垂直</a:t>
            </a:r>
            <a:r>
              <a:rPr lang="zh-CN" altLang="en-US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189480" algn="l"/>
              </a:tabLst>
            </a:pPr>
            <a:r>
              <a:rPr lang="en-US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</a:t>
            </a:r>
            <a:r>
              <a:rPr lang="zh-CN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面面平行</a:t>
            </a:r>
            <a:r>
              <a:rPr lang="zh-CN" altLang="en-US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垂直</a:t>
            </a:r>
            <a:r>
              <a:rPr lang="en-US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666750" algn="just">
              <a:lnSpc>
                <a:spcPct val="150000"/>
              </a:lnSpc>
              <a:tabLst>
                <a:tab pos="2189480" algn="l"/>
              </a:tabLst>
            </a:pPr>
            <a:r>
              <a:rPr lang="en-US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使得：线线、线面、面面成角大小问题</a:t>
            </a:r>
            <a:r>
              <a:rPr lang="en-US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189480" algn="l"/>
              </a:tabLst>
            </a:pPr>
            <a:r>
              <a:rPr lang="zh-CN" altLang="zh-CN" sz="28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条件改变：</a:t>
            </a:r>
            <a:r>
              <a:rPr lang="zh-CN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在棱上、在面上、在线段上、在直线上；</a:t>
            </a:r>
            <a:endParaRPr lang="en-US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189480" algn="l"/>
              </a:tabLst>
            </a:pPr>
            <a:r>
              <a:rPr lang="en-US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</a:t>
            </a:r>
            <a:r>
              <a:rPr lang="zh-CN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包括端点，不包括端点</a:t>
            </a:r>
            <a:r>
              <a:rPr lang="en-US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… .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A562052-D17C-4F7E-8E28-030FA29518CC}"/>
              </a:ext>
            </a:extLst>
          </p:cNvPr>
          <p:cNvSpPr txBox="1"/>
          <p:nvPr/>
        </p:nvSpPr>
        <p:spPr>
          <a:xfrm>
            <a:off x="926275" y="712519"/>
            <a:ext cx="270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还可以怎么问？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9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0E0C537-E78D-4895-A3B7-55750FA080C1}"/>
              </a:ext>
            </a:extLst>
          </p:cNvPr>
          <p:cNvSpPr/>
          <p:nvPr/>
        </p:nvSpPr>
        <p:spPr>
          <a:xfrm>
            <a:off x="368135" y="565304"/>
            <a:ext cx="8182099" cy="4682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归纳总结：</a:t>
            </a:r>
            <a:endParaRPr lang="zh-CN" altLang="zh-CN" sz="2400" kern="1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80000"/>
              </a:lnSpc>
            </a:pP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kern="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解决</a:t>
            </a:r>
            <a:r>
              <a:rPr lang="zh-CN" altLang="en-US" kern="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立体几何</a:t>
            </a:r>
            <a:r>
              <a:rPr lang="zh-CN" altLang="zh-CN" kern="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探索性</a:t>
            </a:r>
            <a:r>
              <a:rPr lang="zh-CN" altLang="zh-CN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问题的基本策略为</a:t>
            </a:r>
            <a:endParaRPr lang="en-US" altLang="zh-CN" kern="1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lnSpc>
                <a:spcPct val="180000"/>
              </a:lnSpc>
              <a:buAutoNum type="arabicPeriod"/>
            </a:pPr>
            <a:r>
              <a:rPr lang="zh-CN" altLang="zh-CN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先假设题中的</a:t>
            </a:r>
            <a:r>
              <a:rPr lang="zh-CN" altLang="en-US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关系</a:t>
            </a:r>
            <a:r>
              <a:rPr lang="zh-CN" altLang="zh-CN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存在或结论成立，然后在此基础上</a:t>
            </a:r>
            <a:r>
              <a:rPr lang="zh-CN" altLang="en-US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建立方程并求解方程，</a:t>
            </a:r>
            <a:r>
              <a:rPr lang="zh-CN" altLang="zh-CN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若能</a:t>
            </a:r>
            <a:r>
              <a:rPr lang="zh-CN" altLang="en-US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计算出</a:t>
            </a:r>
            <a:r>
              <a:rPr lang="zh-CN" altLang="zh-CN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与条件吻合的数据，说明假设成立，即存在；若</a:t>
            </a:r>
            <a:r>
              <a:rPr lang="zh-CN" altLang="en-US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方程的解</a:t>
            </a:r>
            <a:r>
              <a:rPr lang="zh-CN" altLang="zh-CN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与条件相矛盾的结果，则说明假设不成立，即不存在</a:t>
            </a:r>
            <a:r>
              <a:rPr lang="en-US" altLang="zh-CN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80000"/>
              </a:lnSpc>
              <a:buFontTx/>
              <a:buAutoNum type="arabicPeriod"/>
            </a:pPr>
            <a:r>
              <a:rPr lang="zh-CN" altLang="en-US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建构平行垂直的定理体系，理解多个定理之间的逻辑关系，</a:t>
            </a:r>
            <a:r>
              <a:rPr lang="zh-CN" altLang="zh-CN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关注不同几何对象的位置关系的分析，体会数量关系在几何问题的分析中的重要</a:t>
            </a:r>
            <a:r>
              <a:rPr lang="zh-CN" altLang="en-US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性</a:t>
            </a:r>
            <a:r>
              <a:rPr lang="zh-CN" altLang="zh-CN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，逐步理解数量关系与位置关系的关系</a:t>
            </a:r>
            <a:r>
              <a:rPr lang="en-US" altLang="zh-CN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kern="1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80000"/>
              </a:lnSpc>
              <a:buAutoNum type="arabicPeriod"/>
            </a:pP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1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5108708-AE7B-4A34-BB1F-B1684B42B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727" y="374866"/>
            <a:ext cx="8094508" cy="293402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7FAFDD5-DE38-44E9-8DDC-A6E44E223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95" y="2891064"/>
            <a:ext cx="7497988" cy="209657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26E8926-FF36-421C-99F4-4EAA05785260}"/>
              </a:ext>
            </a:extLst>
          </p:cNvPr>
          <p:cNvSpPr txBox="1"/>
          <p:nvPr/>
        </p:nvSpPr>
        <p:spPr>
          <a:xfrm>
            <a:off x="3941806" y="393935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求谁设谁</a:t>
            </a:r>
          </a:p>
        </p:txBody>
      </p:sp>
    </p:spTree>
    <p:extLst>
      <p:ext uri="{BB962C8B-B14F-4D97-AF65-F5344CB8AC3E}">
        <p14:creationId xmlns:p14="http://schemas.microsoft.com/office/powerpoint/2010/main" val="198376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3150DC-699E-457C-932A-6E5ED4FF6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74" y="655259"/>
            <a:ext cx="8035224" cy="15668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961B15A-D63B-4A7B-B790-E472EBC4A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184" y="2091311"/>
            <a:ext cx="8492464" cy="299949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8012E0C-0E4C-43B4-94BA-02378CFB9645}"/>
              </a:ext>
            </a:extLst>
          </p:cNvPr>
          <p:cNvSpPr txBox="1"/>
          <p:nvPr/>
        </p:nvSpPr>
        <p:spPr>
          <a:xfrm>
            <a:off x="783771" y="237506"/>
            <a:ext cx="165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法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274B428-EF54-4AD6-B390-5A4B8F47FC29}"/>
              </a:ext>
            </a:extLst>
          </p:cNvPr>
          <p:cNvGrpSpPr/>
          <p:nvPr/>
        </p:nvGrpSpPr>
        <p:grpSpPr>
          <a:xfrm>
            <a:off x="1080655" y="3099460"/>
            <a:ext cx="4809506" cy="1413163"/>
            <a:chOff x="1080655" y="3099460"/>
            <a:chExt cx="4809506" cy="1413163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FE75A36B-8BC8-476B-AE49-C1C43AB0FA6A}"/>
                </a:ext>
              </a:extLst>
            </p:cNvPr>
            <p:cNvCxnSpPr/>
            <p:nvPr/>
          </p:nvCxnSpPr>
          <p:spPr>
            <a:xfrm>
              <a:off x="1365662" y="3099460"/>
              <a:ext cx="1199408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7AE8D26-BD34-4A27-B6AF-4EC6F3C71A19}"/>
                </a:ext>
              </a:extLst>
            </p:cNvPr>
            <p:cNvCxnSpPr/>
            <p:nvPr/>
          </p:nvCxnSpPr>
          <p:spPr>
            <a:xfrm>
              <a:off x="4904509" y="3598223"/>
              <a:ext cx="98565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C41B3748-7EF4-45EB-BE51-939A5EDE0371}"/>
                </a:ext>
              </a:extLst>
            </p:cNvPr>
            <p:cNvCxnSpPr/>
            <p:nvPr/>
          </p:nvCxnSpPr>
          <p:spPr>
            <a:xfrm>
              <a:off x="1080655" y="4512623"/>
              <a:ext cx="105690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CF667FA-716F-4560-BBC1-0E43BA74E4D6}"/>
              </a:ext>
            </a:extLst>
          </p:cNvPr>
          <p:cNvSpPr txBox="1"/>
          <p:nvPr/>
        </p:nvSpPr>
        <p:spPr>
          <a:xfrm>
            <a:off x="4138048" y="2699350"/>
            <a:ext cx="1454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易错点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DF6E79-584F-4352-8183-DC91E4FD67A3}"/>
              </a:ext>
            </a:extLst>
          </p:cNvPr>
          <p:cNvSpPr txBox="1"/>
          <p:nvPr/>
        </p:nvSpPr>
        <p:spPr>
          <a:xfrm>
            <a:off x="2113967" y="4143291"/>
            <a:ext cx="1617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重要依据</a:t>
            </a:r>
          </a:p>
        </p:txBody>
      </p:sp>
    </p:spTree>
    <p:extLst>
      <p:ext uri="{BB962C8B-B14F-4D97-AF65-F5344CB8AC3E}">
        <p14:creationId xmlns:p14="http://schemas.microsoft.com/office/powerpoint/2010/main" val="5623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0ADAA9-E118-486C-ACA5-D79F0009AE14}"/>
              </a:ext>
            </a:extLst>
          </p:cNvPr>
          <p:cNvPicPr/>
          <p:nvPr/>
        </p:nvPicPr>
        <p:blipFill>
          <a:blip r:embed="rId2"/>
          <a:srcRect t="14566" r="5974" b="14075"/>
          <a:stretch>
            <a:fillRect/>
          </a:stretch>
        </p:blipFill>
        <p:spPr>
          <a:xfrm>
            <a:off x="900547" y="615853"/>
            <a:ext cx="7124515" cy="4174959"/>
          </a:xfrm>
          <a:prstGeom prst="rect">
            <a:avLst/>
          </a:prstGeom>
          <a:ln>
            <a:noFill/>
          </a:ln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1EE2A120-8C9F-4A4D-B211-FD94E05DFD40}"/>
              </a:ext>
            </a:extLst>
          </p:cNvPr>
          <p:cNvSpPr/>
          <p:nvPr/>
        </p:nvSpPr>
        <p:spPr>
          <a:xfrm>
            <a:off x="3130658" y="1433593"/>
            <a:ext cx="1294108" cy="7671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667514B-0131-41CA-A60F-2128163E0643}"/>
              </a:ext>
            </a:extLst>
          </p:cNvPr>
          <p:cNvSpPr/>
          <p:nvPr/>
        </p:nvSpPr>
        <p:spPr>
          <a:xfrm>
            <a:off x="6367220" y="3042833"/>
            <a:ext cx="1294108" cy="7671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24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97E429A-3D80-47FE-B99A-630B3377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41" y="594825"/>
            <a:ext cx="3053787" cy="2799303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D4D3FB2-7745-4028-B045-A2818FC52A45}"/>
              </a:ext>
            </a:extLst>
          </p:cNvPr>
          <p:cNvCxnSpPr>
            <a:cxnSpLocks/>
          </p:cNvCxnSpPr>
          <p:nvPr/>
        </p:nvCxnSpPr>
        <p:spPr>
          <a:xfrm flipV="1">
            <a:off x="2913681" y="1889534"/>
            <a:ext cx="138438" cy="6822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8D3519B-2B8E-40C0-81EE-DD5CC7E65195}"/>
              </a:ext>
            </a:extLst>
          </p:cNvPr>
          <p:cNvGrpSpPr/>
          <p:nvPr/>
        </p:nvGrpSpPr>
        <p:grpSpPr>
          <a:xfrm>
            <a:off x="813243" y="1469580"/>
            <a:ext cx="2464516" cy="1409286"/>
            <a:chOff x="813243" y="1469580"/>
            <a:chExt cx="2464516" cy="1409286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AF8A490-278F-4DFC-8D58-5C90914FD310}"/>
                </a:ext>
              </a:extLst>
            </p:cNvPr>
            <p:cNvGrpSpPr/>
            <p:nvPr/>
          </p:nvGrpSpPr>
          <p:grpSpPr>
            <a:xfrm>
              <a:off x="1056832" y="1469580"/>
              <a:ext cx="2220927" cy="1117490"/>
              <a:chOff x="1056832" y="1469580"/>
              <a:chExt cx="2220927" cy="1117490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147E4CC2-F925-4DF8-98FD-75981F7D1183}"/>
                  </a:ext>
                </a:extLst>
              </p:cNvPr>
              <p:cNvGrpSpPr/>
              <p:nvPr/>
            </p:nvGrpSpPr>
            <p:grpSpPr>
              <a:xfrm>
                <a:off x="1056832" y="1469580"/>
                <a:ext cx="2220927" cy="1102170"/>
                <a:chOff x="1031427" y="1469580"/>
                <a:chExt cx="2220927" cy="1102170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F5DD9DB8-0F50-46C4-8D98-F22BCB8EC5A3}"/>
                    </a:ext>
                  </a:extLst>
                </p:cNvPr>
                <p:cNvGrpSpPr/>
                <p:nvPr/>
              </p:nvGrpSpPr>
              <p:grpSpPr>
                <a:xfrm>
                  <a:off x="1094107" y="1874214"/>
                  <a:ext cx="1958012" cy="697536"/>
                  <a:chOff x="1094107" y="1874214"/>
                  <a:chExt cx="1958012" cy="697536"/>
                </a:xfrm>
              </p:grpSpPr>
              <p:cxnSp>
                <p:nvCxnSpPr>
                  <p:cNvPr id="5" name="直接连接符 4">
                    <a:extLst>
                      <a:ext uri="{FF2B5EF4-FFF2-40B4-BE49-F238E27FC236}">
                        <a16:creationId xmlns:a16="http://schemas.microsoft.com/office/drawing/2014/main" id="{2B8C5344-CA9B-4E54-9D04-A798EF6CF6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277795" y="1874214"/>
                    <a:ext cx="1774324" cy="1532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直接连接符 8">
                    <a:extLst>
                      <a:ext uri="{FF2B5EF4-FFF2-40B4-BE49-F238E27FC236}">
                        <a16:creationId xmlns:a16="http://schemas.microsoft.com/office/drawing/2014/main" id="{3B25146D-8924-47BC-962D-8A924A7FC2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094107" y="1889534"/>
                    <a:ext cx="192334" cy="682216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2" name="图片 1">
                  <a:extLst>
                    <a:ext uri="{FF2B5EF4-FFF2-40B4-BE49-F238E27FC236}">
                      <a16:creationId xmlns:a16="http://schemas.microsoft.com/office/drawing/2014/main" id="{D5C416BA-C5DB-4B4D-A253-5AC2713B15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3333" y="1469580"/>
                  <a:ext cx="439021" cy="419954"/>
                </a:xfrm>
                <a:prstGeom prst="rect">
                  <a:avLst/>
                </a:prstGeom>
              </p:spPr>
            </p:pic>
            <p:pic>
              <p:nvPicPr>
                <p:cNvPr id="4" name="图片 3">
                  <a:extLst>
                    <a:ext uri="{FF2B5EF4-FFF2-40B4-BE49-F238E27FC236}">
                      <a16:creationId xmlns:a16="http://schemas.microsoft.com/office/drawing/2014/main" id="{FE4D9B43-4A6C-4A5C-A1F2-C0A4F2B7AD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31427" y="1539395"/>
                  <a:ext cx="402436" cy="419954"/>
                </a:xfrm>
                <a:prstGeom prst="rect">
                  <a:avLst/>
                </a:prstGeom>
              </p:spPr>
            </p:pic>
          </p:grp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97FD7868-9F31-4E4B-B37D-BD1B6677B8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8943" y="2571750"/>
                <a:ext cx="1835548" cy="1532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DF1D3F9-3BCA-4E16-BCFF-2088D36DE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243" y="2458912"/>
              <a:ext cx="402436" cy="419954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5426FD4B-6677-4BA3-9E5A-28BEC9735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391" y="533895"/>
            <a:ext cx="7260603" cy="269294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BD741BE-62A3-41F1-8F0A-3AB317832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178" y="2458912"/>
            <a:ext cx="2736262" cy="272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6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97E429A-3D80-47FE-B99A-630B3377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41" y="594825"/>
            <a:ext cx="3053787" cy="2799303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6447A4-E48F-4E67-B069-E22D954FDA4E}"/>
              </a:ext>
            </a:extLst>
          </p:cNvPr>
          <p:cNvCxnSpPr>
            <a:cxnSpLocks/>
          </p:cNvCxnSpPr>
          <p:nvPr/>
        </p:nvCxnSpPr>
        <p:spPr>
          <a:xfrm flipH="1" flipV="1">
            <a:off x="2603716" y="2177512"/>
            <a:ext cx="302216" cy="394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287B4F7-E67C-4B52-B611-966E7F3F1B2E}"/>
              </a:ext>
            </a:extLst>
          </p:cNvPr>
          <p:cNvCxnSpPr>
            <a:cxnSpLocks/>
          </p:cNvCxnSpPr>
          <p:nvPr/>
        </p:nvCxnSpPr>
        <p:spPr>
          <a:xfrm flipV="1">
            <a:off x="2603716" y="1821051"/>
            <a:ext cx="387457" cy="3564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EE76EAF-A3DE-4C1A-A558-F16571DCFAB3}"/>
              </a:ext>
            </a:extLst>
          </p:cNvPr>
          <p:cNvCxnSpPr>
            <a:cxnSpLocks/>
          </p:cNvCxnSpPr>
          <p:nvPr/>
        </p:nvCxnSpPr>
        <p:spPr>
          <a:xfrm flipV="1">
            <a:off x="2905932" y="1821051"/>
            <a:ext cx="85241" cy="8136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35BCA7C3-163B-4327-B4FD-3B61BD4AF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279" y="2928211"/>
            <a:ext cx="7562075" cy="2005273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45A13321-DC02-4410-A3BF-A5A27459F58C}"/>
              </a:ext>
            </a:extLst>
          </p:cNvPr>
          <p:cNvGrpSpPr/>
          <p:nvPr/>
        </p:nvGrpSpPr>
        <p:grpSpPr>
          <a:xfrm>
            <a:off x="2343241" y="1561437"/>
            <a:ext cx="1001712" cy="735097"/>
            <a:chOff x="2343241" y="1561437"/>
            <a:chExt cx="1001712" cy="73509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B99D7F6-500E-4BC5-A8C2-6BD6D679F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5932" y="1561437"/>
              <a:ext cx="439021" cy="41995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C61087F-352F-4817-BE10-59D71D1F3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3241" y="1876580"/>
              <a:ext cx="411583" cy="419954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0B5A0D38-5EDB-4004-94C8-97CA98582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277" y="422725"/>
            <a:ext cx="2868883" cy="279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07D1817-8B30-46A7-8EB2-8BE0FB520236}"/>
              </a:ext>
            </a:extLst>
          </p:cNvPr>
          <p:cNvSpPr txBox="1"/>
          <p:nvPr/>
        </p:nvSpPr>
        <p:spPr>
          <a:xfrm>
            <a:off x="1618734" y="1124465"/>
            <a:ext cx="6647935" cy="236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</a:rPr>
              <a:t>小结：</a:t>
            </a:r>
            <a:endParaRPr lang="en-US" altLang="zh-CN" sz="4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）建系，找方程，解方程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）借助定理体系，充分利用几何图形的         数量关系研究所需要的位置关系</a:t>
            </a:r>
          </a:p>
        </p:txBody>
      </p:sp>
    </p:spTree>
    <p:extLst>
      <p:ext uri="{BB962C8B-B14F-4D97-AF65-F5344CB8AC3E}">
        <p14:creationId xmlns:p14="http://schemas.microsoft.com/office/powerpoint/2010/main" val="263534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D886B82-F2BC-48B9-83D7-970AE59C5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815" y="208209"/>
            <a:ext cx="8307089" cy="313167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02DC1A-E5DF-42FB-9FA4-AE61AA1A3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15" y="2623630"/>
            <a:ext cx="8513467" cy="231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6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图片 128" descr="g3sx2mw18">
            <a:extLst>
              <a:ext uri="{FF2B5EF4-FFF2-40B4-BE49-F238E27FC236}">
                <a16:creationId xmlns:a16="http://schemas.microsoft.com/office/drawing/2014/main" id="{EE0A8AB0-0CED-4173-9689-6C572DA23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34" y="764180"/>
            <a:ext cx="2857288" cy="265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CF4F8284-C735-4DC0-AA51-5949A77A0323}"/>
              </a:ext>
            </a:extLst>
          </p:cNvPr>
          <p:cNvCxnSpPr>
            <a:cxnSpLocks/>
          </p:cNvCxnSpPr>
          <p:nvPr/>
        </p:nvCxnSpPr>
        <p:spPr>
          <a:xfrm flipH="1">
            <a:off x="488197" y="2487478"/>
            <a:ext cx="1115878" cy="11236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A2111901-08D6-4206-864A-EA643B085495}"/>
              </a:ext>
            </a:extLst>
          </p:cNvPr>
          <p:cNvCxnSpPr>
            <a:cxnSpLocks/>
          </p:cNvCxnSpPr>
          <p:nvPr/>
        </p:nvCxnSpPr>
        <p:spPr>
          <a:xfrm>
            <a:off x="1604075" y="2487478"/>
            <a:ext cx="2409986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1918EA9-DA99-47FE-B9C5-C3DB07E41629}"/>
              </a:ext>
            </a:extLst>
          </p:cNvPr>
          <p:cNvCxnSpPr>
            <a:cxnSpLocks/>
          </p:cNvCxnSpPr>
          <p:nvPr/>
        </p:nvCxnSpPr>
        <p:spPr>
          <a:xfrm flipV="1">
            <a:off x="1604075" y="216976"/>
            <a:ext cx="0" cy="22705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8759E8BA-8E72-46EB-8FC5-F4B001217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959" y="261086"/>
            <a:ext cx="12196445" cy="129649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F664C3A-714D-45FE-9C68-ED852ED55E38}"/>
              </a:ext>
            </a:extLst>
          </p:cNvPr>
          <p:cNvSpPr txBox="1"/>
          <p:nvPr/>
        </p:nvSpPr>
        <p:spPr>
          <a:xfrm>
            <a:off x="3669957" y="457200"/>
            <a:ext cx="109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法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154771-FB89-4AB2-840C-20391946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34" y="3429562"/>
            <a:ext cx="7615377" cy="16194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A5806F-72E7-4EFC-83AC-13C3E9D1C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363" y="1620535"/>
            <a:ext cx="11385417" cy="60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16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277</Words>
  <Application>Microsoft Office PowerPoint</Application>
  <PresentationFormat>全屏显示(16:9)</PresentationFormat>
  <Paragraphs>26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楷体</vt:lpstr>
      <vt:lpstr>微软雅黑</vt:lpstr>
      <vt:lpstr>Arial</vt:lpstr>
      <vt:lpstr>Calibri</vt:lpstr>
      <vt:lpstr>1_Office 主题​​</vt:lpstr>
      <vt:lpstr>立体几何探索性问题的解答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彩霞 石</cp:lastModifiedBy>
  <cp:revision>42</cp:revision>
  <dcterms:created xsi:type="dcterms:W3CDTF">2020-02-01T11:21:51Z</dcterms:created>
  <dcterms:modified xsi:type="dcterms:W3CDTF">2020-02-05T02:22:06Z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