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1772" r:id="rId3"/>
    <p:sldId id="1790" r:id="rId5"/>
    <p:sldId id="1777" r:id="rId6"/>
    <p:sldId id="1791" r:id="rId7"/>
    <p:sldId id="1779" r:id="rId8"/>
    <p:sldId id="1780" r:id="rId9"/>
    <p:sldId id="1814" r:id="rId10"/>
    <p:sldId id="1771" r:id="rId11"/>
    <p:sldId id="1792" r:id="rId12"/>
    <p:sldId id="1794" r:id="rId13"/>
    <p:sldId id="1795" r:id="rId14"/>
    <p:sldId id="1796" r:id="rId15"/>
    <p:sldId id="1797" r:id="rId16"/>
    <p:sldId id="1774" r:id="rId17"/>
    <p:sldId id="1798" r:id="rId18"/>
    <p:sldId id="1804" r:id="rId19"/>
    <p:sldId id="1805" r:id="rId20"/>
    <p:sldId id="1799" r:id="rId21"/>
    <p:sldId id="1815" r:id="rId22"/>
    <p:sldId id="1803" r:id="rId23"/>
    <p:sldId id="1836" r:id="rId24"/>
    <p:sldId id="1806" r:id="rId25"/>
    <p:sldId id="1807" r:id="rId26"/>
    <p:sldId id="1809" r:id="rId27"/>
    <p:sldId id="1808" r:id="rId28"/>
    <p:sldId id="1778" r:id="rId29"/>
    <p:sldId id="1810" r:id="rId30"/>
    <p:sldId id="1811" r:id="rId31"/>
    <p:sldId id="1773" r:id="rId32"/>
  </p:sldIdLst>
  <p:sldSz cx="9144000" cy="5144135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545C3"/>
    <a:srgbClr val="E8E8A0"/>
    <a:srgbClr val="00CC00"/>
    <a:srgbClr val="004D86"/>
    <a:srgbClr val="FFFF99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83259" autoAdjust="0"/>
  </p:normalViewPr>
  <p:slideViewPr>
    <p:cSldViewPr snapToGrid="0">
      <p:cViewPr>
        <p:scale>
          <a:sx n="70" d="100"/>
          <a:sy n="70" d="100"/>
        </p:scale>
        <p:origin x="-192" y="-240"/>
      </p:cViewPr>
      <p:guideLst>
        <p:guide orient="horz" pos="1688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73.emf"/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emf"/><Relationship Id="rId3" Type="http://schemas.openxmlformats.org/officeDocument/2006/relationships/image" Target="../media/image37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BA06-B7DF-417B-AE84-355631EE2B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C132-00CD-4FF7-A434-A828975F8D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096"/>
            <a:ext cx="6858000" cy="179132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475"/>
            <a:ext cx="6858000" cy="12422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2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447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940"/>
            <a:ext cx="7886700" cy="43604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586"/>
            <a:ext cx="3276600" cy="231348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126735" tIns="63369" rIns="126735" bIns="63369"/>
          <a:lstStyle>
            <a:lvl1pPr marL="0" indent="0" algn="ctr">
              <a:buNone/>
              <a:defRPr sz="82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30" y="2852087"/>
            <a:ext cx="3383973" cy="323949"/>
          </a:xfrm>
          <a:prstGeom prst="rect">
            <a:avLst/>
          </a:prstGeom>
        </p:spPr>
        <p:txBody>
          <a:bodyPr vert="horz" lIns="0" tIns="54003" rIns="0" bIns="54003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25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30" y="3290115"/>
            <a:ext cx="3383973" cy="171398"/>
          </a:xfrm>
          <a:prstGeom prst="rect">
            <a:avLst/>
          </a:prstGeom>
        </p:spPr>
        <p:txBody>
          <a:bodyPr vert="horz" lIns="0" tIns="54003" rIns="0" bIns="54003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25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95" y="3614633"/>
            <a:ext cx="3366029" cy="11530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54"/>
            <a:ext cx="7886700" cy="214030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331"/>
            <a:ext cx="7886700" cy="112553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4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699"/>
            <a:ext cx="3886200" cy="32646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699"/>
            <a:ext cx="3886200" cy="32646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40"/>
            <a:ext cx="7886700" cy="99452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334295"/>
            <a:ext cx="3655181" cy="61815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25"/>
            </a:lvl4pPr>
            <a:lvl5pPr marL="1371600" indent="0">
              <a:buNone/>
              <a:defRPr sz="1425"/>
            </a:lvl5pPr>
            <a:lvl6pPr marL="1714500" indent="0">
              <a:buNone/>
              <a:defRPr sz="1425"/>
            </a:lvl6pPr>
            <a:lvl7pPr marL="2058035" indent="0">
              <a:buNone/>
              <a:defRPr sz="1425"/>
            </a:lvl7pPr>
            <a:lvl8pPr marL="2400935" indent="0">
              <a:buNone/>
              <a:defRPr sz="1425"/>
            </a:lvl8pPr>
            <a:lvl9pPr marL="2744470" indent="0">
              <a:buNone/>
              <a:defRPr sz="14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1999762"/>
            <a:ext cx="3655181" cy="26441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295"/>
            <a:ext cx="3673182" cy="61815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25"/>
            </a:lvl4pPr>
            <a:lvl5pPr marL="1371600" indent="0">
              <a:buNone/>
              <a:defRPr sz="1425"/>
            </a:lvl5pPr>
            <a:lvl6pPr marL="1714500" indent="0">
              <a:buNone/>
              <a:defRPr sz="1425"/>
            </a:lvl6pPr>
            <a:lvl7pPr marL="2058035" indent="0">
              <a:buNone/>
              <a:defRPr sz="1425"/>
            </a:lvl7pPr>
            <a:lvl8pPr marL="2400935" indent="0">
              <a:buNone/>
              <a:defRPr sz="1425"/>
            </a:lvl8pPr>
            <a:lvl9pPr marL="2744470" indent="0">
              <a:buNone/>
              <a:defRPr sz="14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762"/>
            <a:ext cx="3673182" cy="26441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20"/>
            <a:ext cx="3124012" cy="120057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3022"/>
            <a:ext cx="4629150" cy="405430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447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594"/>
            <a:ext cx="3124012" cy="2859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25"/>
            </a:lvl2pPr>
            <a:lvl3pPr marL="685800" indent="0">
              <a:buNone/>
              <a:defRPr sz="1200"/>
            </a:lvl3pPr>
            <a:lvl4pPr marL="1028700" indent="0">
              <a:buNone/>
              <a:defRPr sz="1125"/>
            </a:lvl4pPr>
            <a:lvl5pPr marL="1371600" indent="0">
              <a:buNone/>
              <a:defRPr sz="1125"/>
            </a:lvl5pPr>
            <a:lvl6pPr marL="1714500" indent="0">
              <a:buNone/>
              <a:defRPr sz="1125"/>
            </a:lvl6pPr>
            <a:lvl7pPr marL="2058035" indent="0">
              <a:buNone/>
              <a:defRPr sz="1125"/>
            </a:lvl7pPr>
            <a:lvl8pPr marL="2400935" indent="0">
              <a:buNone/>
              <a:defRPr sz="1125"/>
            </a:lvl8pPr>
            <a:lvl9pPr marL="2744470" indent="0">
              <a:buNone/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7" y="273940"/>
            <a:ext cx="1971675" cy="436040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940"/>
            <a:ext cx="5800725" cy="436040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40"/>
            <a:ext cx="7886700" cy="994520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699"/>
            <a:ext cx="7886700" cy="3264646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959"/>
            <a:ext cx="2057400" cy="27394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959"/>
            <a:ext cx="3086100" cy="27394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959"/>
            <a:ext cx="2057400" cy="273940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3490">
        <p:push dir="d"/>
      </p:transition>
    </mc:Choice>
    <mc:Fallback>
      <p:transition advClick="0" advTm="3490">
        <p:push dir="d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6.emf"/><Relationship Id="rId1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5" Type="http://schemas.openxmlformats.org/officeDocument/2006/relationships/vmlDrawing" Target="../drawings/vmlDrawing6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3.e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32.emf"/><Relationship Id="rId1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Document11.doc"/><Relationship Id="rId8" Type="http://schemas.openxmlformats.org/officeDocument/2006/relationships/image" Target="../media/image37.emf"/><Relationship Id="rId7" Type="http://schemas.openxmlformats.org/officeDocument/2006/relationships/oleObject" Target="../embeddings/Document10.doc"/><Relationship Id="rId6" Type="http://schemas.openxmlformats.org/officeDocument/2006/relationships/image" Target="file:///H:\2015&#39640;&#19977;&#22797;&#20064;&#25945;&#26696;\&#24605;&#24819;&#26041;&#27861;\&#25945;&#26696;\XL3.TIF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emf"/><Relationship Id="rId3" Type="http://schemas.openxmlformats.org/officeDocument/2006/relationships/oleObject" Target="../embeddings/Document9.doc"/><Relationship Id="rId2" Type="http://schemas.openxmlformats.org/officeDocument/2006/relationships/image" Target="../media/image34.emf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8.emf"/><Relationship Id="rId1" Type="http://schemas.openxmlformats.org/officeDocument/2006/relationships/oleObject" Target="../embeddings/Document8.doc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emf"/><Relationship Id="rId1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1.e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40.emf"/><Relationship Id="rId16" Type="http://schemas.openxmlformats.org/officeDocument/2006/relationships/vmlDrawing" Target="../drawings/vmlDrawing11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50.png"/><Relationship Id="rId13" Type="http://schemas.openxmlformats.org/officeDocument/2006/relationships/image" Target="../media/image49.png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51.emf"/><Relationship Id="rId1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5.docx"/><Relationship Id="rId8" Type="http://schemas.openxmlformats.org/officeDocument/2006/relationships/image" Target="../media/image57.emf"/><Relationship Id="rId7" Type="http://schemas.openxmlformats.org/officeDocument/2006/relationships/package" Target="../embeddings/Document14.docx"/><Relationship Id="rId6" Type="http://schemas.openxmlformats.org/officeDocument/2006/relationships/image" Target="../media/image56.emf"/><Relationship Id="rId5" Type="http://schemas.openxmlformats.org/officeDocument/2006/relationships/package" Target="../embeddings/Document13.docx"/><Relationship Id="rId4" Type="http://schemas.openxmlformats.org/officeDocument/2006/relationships/image" Target="../media/image55.e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54.emf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9.emf"/><Relationship Id="rId11" Type="http://schemas.openxmlformats.org/officeDocument/2006/relationships/package" Target="../embeddings/Document16.docx"/><Relationship Id="rId10" Type="http://schemas.openxmlformats.org/officeDocument/2006/relationships/image" Target="../media/image58.emf"/><Relationship Id="rId1" Type="http://schemas.openxmlformats.org/officeDocument/2006/relationships/oleObject" Target="../embeddings/Document12.doc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4.vml"/><Relationship Id="rId8" Type="http://schemas.openxmlformats.org/officeDocument/2006/relationships/slideLayout" Target="../slideLayouts/slideLayout7.xml"/><Relationship Id="rId7" Type="http://schemas.openxmlformats.org/officeDocument/2006/relationships/hyperlink" Target="&#39640;&#19977;&#24180;&#32423;%20&#25968;&#23398;&#31532;1&#35838;&#26102;&#12298;&#24605;&#24819;&#26041;&#27861;&#19987;&#39064;&#22797;&#20064;&#8212;&#25968;&#24418;&#32467;&#21512;&#24605;&#24819;&#12299;&#35838;&#20214;1%20.ggb" TargetMode="Externa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1.e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60.emf"/><Relationship Id="rId1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4.png"/><Relationship Id="rId3" Type="http://schemas.openxmlformats.org/officeDocument/2006/relationships/hyperlink" Target="&#39640;&#19977;&#24180;&#32423;%20&#25968;&#23398;&#31532;1&#35838;&#26102;&#12298;&#24605;&#24819;&#26041;&#27861;&#19987;&#39064;&#22797;&#20064;&#8212;&#25968;&#24418;&#32467;&#21512;&#24605;&#24819;&#12299;&#35838;&#20214;&#65298;.ggb" TargetMode="External"/><Relationship Id="rId2" Type="http://schemas.openxmlformats.org/officeDocument/2006/relationships/image" Target="../media/image63.emf"/><Relationship Id="rId1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emf"/><Relationship Id="rId1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4.png"/><Relationship Id="rId2" Type="http://schemas.openxmlformats.org/officeDocument/2006/relationships/image" Target="../media/image67.emf"/><Relationship Id="rId1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emf"/><Relationship Id="rId1" Type="http://schemas.openxmlformats.org/officeDocument/2006/relationships/oleObject" Target="../embeddings/Document17.doc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emf"/><Relationship Id="rId8" Type="http://schemas.openxmlformats.org/officeDocument/2006/relationships/oleObject" Target="../embeddings/oleObject30.bin"/><Relationship Id="rId7" Type="http://schemas.openxmlformats.org/officeDocument/2006/relationships/image" Target="../media/image72.png"/><Relationship Id="rId6" Type="http://schemas.openxmlformats.org/officeDocument/2006/relationships/image" Target="../media/image7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0.e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69.emf"/><Relationship Id="rId11" Type="http://schemas.openxmlformats.org/officeDocument/2006/relationships/vmlDrawing" Target="../drawings/vmlDrawing19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0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4.emf"/><Relationship Id="rId2" Type="http://schemas.openxmlformats.org/officeDocument/2006/relationships/oleObject" Target="../embeddings/Document18.doc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5.emf"/><Relationship Id="rId1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7.e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76.emf"/><Relationship Id="rId1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.xml"/><Relationship Id="rId2" Type="http://schemas.openxmlformats.org/officeDocument/2006/relationships/image" Target="../media/image78.jpe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2.emf"/><Relationship Id="rId1" Type="http://schemas.openxmlformats.org/officeDocument/2006/relationships/oleObject" Target="../embeddings/Document1.doc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1" Type="http://schemas.openxmlformats.org/officeDocument/2006/relationships/oleObject" Target="../embeddings/Document3.doc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8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wmf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emf"/><Relationship Id="rId8" Type="http://schemas.openxmlformats.org/officeDocument/2006/relationships/oleObject" Target="../embeddings/Document7.doc"/><Relationship Id="rId7" Type="http://schemas.openxmlformats.org/officeDocument/2006/relationships/image" Target="../media/image14.png"/><Relationship Id="rId6" Type="http://schemas.openxmlformats.org/officeDocument/2006/relationships/image" Target="../media/image13.emf"/><Relationship Id="rId5" Type="http://schemas.openxmlformats.org/officeDocument/2006/relationships/oleObject" Target="../embeddings/Document6.doc"/><Relationship Id="rId4" Type="http://schemas.openxmlformats.org/officeDocument/2006/relationships/image" Target="../media/image12.emf"/><Relationship Id="rId3" Type="http://schemas.openxmlformats.org/officeDocument/2006/relationships/oleObject" Target="../embeddings/Document5.doc"/><Relationship Id="rId2" Type="http://schemas.openxmlformats.org/officeDocument/2006/relationships/image" Target="../media/image11.e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Document4.doc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04561" y="220772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数形结合思想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82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57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70001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 范立新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46123" name="对象 346122"/>
          <p:cNvGraphicFramePr/>
          <p:nvPr/>
        </p:nvGraphicFramePr>
        <p:xfrm>
          <a:off x="1535668" y="1100019"/>
          <a:ext cx="5582920" cy="331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7609205" imgH="4514215" progId="Word.Document.8">
                  <p:embed/>
                </p:oleObj>
              </mc:Choice>
              <mc:Fallback>
                <p:oleObj name="" r:id="rId1" imgW="7609205" imgH="451421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5668" y="1100019"/>
                        <a:ext cx="5582920" cy="3315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8" name="对象 346127"/>
          <p:cNvGraphicFramePr/>
          <p:nvPr/>
        </p:nvGraphicFramePr>
        <p:xfrm>
          <a:off x="1085175" y="798513"/>
          <a:ext cx="5002530" cy="30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6620510" imgH="397510" progId="Word.Document.8">
                  <p:embed/>
                </p:oleObj>
              </mc:Choice>
              <mc:Fallback>
                <p:oleObj name="" r:id="rId3" imgW="6620510" imgH="39751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175" y="798513"/>
                        <a:ext cx="5002530" cy="300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2225" y="0"/>
            <a:ext cx="156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典例分析</a:t>
            </a:r>
            <a:endParaRPr lang="zh-CN" altLang="en-US" b="1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47220" name="对象 347219"/>
          <p:cNvGraphicFramePr/>
          <p:nvPr/>
        </p:nvGraphicFramePr>
        <p:xfrm>
          <a:off x="2027635" y="736124"/>
          <a:ext cx="3973115" cy="44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5296535" imgH="595630" progId="Word.Document.8">
                  <p:embed/>
                </p:oleObj>
              </mc:Choice>
              <mc:Fallback>
                <p:oleObj name="" r:id="rId1" imgW="5296535" imgH="59563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27635" y="736124"/>
                        <a:ext cx="3973115" cy="4417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7223" name="图片 347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114743"/>
            <a:ext cx="1765697" cy="3155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24" name="图片 3472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554" y="1426686"/>
            <a:ext cx="108347" cy="4310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25" name="图片 3472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460" y="1870790"/>
            <a:ext cx="1697831" cy="315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26" name="图片 3472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572" y="2460149"/>
            <a:ext cx="1293019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27" name="图片 3472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0881" y="2194640"/>
            <a:ext cx="142875" cy="547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28" name="图片 3472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647" y="2758996"/>
            <a:ext cx="1757363" cy="46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29" name="图片 3472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7804" y="3598386"/>
            <a:ext cx="1265634" cy="726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30" name="图片 3472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8741" y="3220959"/>
            <a:ext cx="102394" cy="6536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31" name="图片 3472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5785" y="3879374"/>
            <a:ext cx="1840706" cy="4214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32" name="图片 3472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7972" y="2351802"/>
            <a:ext cx="1516856" cy="2750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7233" name="图片 3472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6535" y="3484086"/>
            <a:ext cx="2345531" cy="27265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4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4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4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4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4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34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34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3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4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2347" name="对象 392346"/>
          <p:cNvGraphicFramePr/>
          <p:nvPr/>
        </p:nvGraphicFramePr>
        <p:xfrm>
          <a:off x="647581" y="870427"/>
          <a:ext cx="7059295" cy="353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9914890" imgH="4954270" progId="Word.Document.8">
                  <p:embed/>
                </p:oleObj>
              </mc:Choice>
              <mc:Fallback>
                <p:oleObj name="" r:id="rId1" imgW="9914890" imgH="495427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581" y="870427"/>
                        <a:ext cx="7059295" cy="3535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2349" name="图片 3923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595" y="782955"/>
            <a:ext cx="3699510" cy="2390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55684" name="对象 455683"/>
          <p:cNvGraphicFramePr/>
          <p:nvPr/>
        </p:nvGraphicFramePr>
        <p:xfrm>
          <a:off x="976630" y="620395"/>
          <a:ext cx="6960870" cy="160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8221980" imgH="2180590" progId="Word.Document.8">
                  <p:embed/>
                </p:oleObj>
              </mc:Choice>
              <mc:Fallback>
                <p:oleObj name="" r:id="rId1" imgW="8221980" imgH="2180590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6630" y="620395"/>
                        <a:ext cx="6960870" cy="1608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6" name="对象 455685"/>
          <p:cNvGraphicFramePr/>
          <p:nvPr/>
        </p:nvGraphicFramePr>
        <p:xfrm>
          <a:off x="1367195" y="3873778"/>
          <a:ext cx="1333500" cy="456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813560" imgH="621665" progId="Word.Document.8">
                  <p:embed/>
                </p:oleObj>
              </mc:Choice>
              <mc:Fallback>
                <p:oleObj name="" r:id="rId3" imgW="1813560" imgH="621665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7195" y="3873778"/>
                        <a:ext cx="1333500" cy="456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2349" name="图片 3923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685" y="2514600"/>
            <a:ext cx="3699510" cy="2390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46418" y="439103"/>
          <a:ext cx="6555105" cy="159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69" name="Document" r:id="rId1" imgW="5216525" imgH="1266190" progId="Word.Document.8">
                  <p:embed/>
                </p:oleObj>
              </mc:Choice>
              <mc:Fallback>
                <p:oleObj name="Document" r:id="rId1" imgW="5216525" imgH="126619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8" y="439103"/>
                        <a:ext cx="6555105" cy="159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418" y="2748281"/>
          <a:ext cx="6555105" cy="206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Document" r:id="rId3" imgW="5216525" imgH="1644650" progId="Word.Document.8">
                  <p:embed/>
                </p:oleObj>
              </mc:Choice>
              <mc:Fallback>
                <p:oleObj name="Document" r:id="rId3" imgW="5216525" imgH="164465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8" y="2748281"/>
                        <a:ext cx="6555105" cy="2068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3743292" name="图片 7221" descr="XL3.T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6012180" y="1784350"/>
            <a:ext cx="3042285" cy="2265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14655" y="1852295"/>
            <a:ext cx="2351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条件分析：</a:t>
            </a:r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615758" y="1658620"/>
          <a:ext cx="655510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Document" r:id="rId7" imgW="5216525" imgH="877570" progId="Word.Document.8">
                  <p:embed/>
                </p:oleObj>
              </mc:Choice>
              <mc:Fallback>
                <p:oleObj name="Document" r:id="rId7" imgW="5216525" imgH="87757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758" y="1658620"/>
                        <a:ext cx="655510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158683" y="2296796"/>
          <a:ext cx="824293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Document" r:id="rId9" imgW="6559550" imgH="269875" progId="Word.Document.8">
                  <p:embed/>
                </p:oleObj>
              </mc:Choice>
              <mc:Fallback>
                <p:oleObj name="Document" r:id="rId9" imgW="6559550" imgH="269875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683" y="2296796"/>
                        <a:ext cx="824293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0" y="0"/>
            <a:ext cx="156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典例分析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7374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3409" name="对象 393408"/>
          <p:cNvGraphicFramePr/>
          <p:nvPr/>
        </p:nvGraphicFramePr>
        <p:xfrm>
          <a:off x="1405573" y="996950"/>
          <a:ext cx="5979160" cy="264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7799705" imgH="3558540" progId="Word.Document.8">
                  <p:embed/>
                </p:oleObj>
              </mc:Choice>
              <mc:Fallback>
                <p:oleObj name="" r:id="rId1" imgW="7799705" imgH="3558540" progId="Word.Document.8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5573" y="996950"/>
                        <a:ext cx="5979160" cy="2640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文本框 51203"/>
          <p:cNvSpPr txBox="1"/>
          <p:nvPr/>
        </p:nvSpPr>
        <p:spPr>
          <a:xfrm>
            <a:off x="684054" y="709269"/>
            <a:ext cx="109728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</a:rPr>
              <a:t>规律总结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21894" name="对象 421893"/>
          <p:cNvGraphicFramePr/>
          <p:nvPr/>
        </p:nvGraphicFramePr>
        <p:xfrm>
          <a:off x="1259483" y="1015485"/>
          <a:ext cx="578040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7793990" imgH="1459865" progId="Word.Document.8">
                  <p:embed/>
                </p:oleObj>
              </mc:Choice>
              <mc:Fallback>
                <p:oleObj name="" r:id="rId1" imgW="7793990" imgH="1459865" progId="Word.Document.8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9483" y="1015485"/>
                        <a:ext cx="578040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8" name="对象 346127"/>
          <p:cNvGraphicFramePr/>
          <p:nvPr/>
        </p:nvGraphicFramePr>
        <p:xfrm>
          <a:off x="393660" y="506095"/>
          <a:ext cx="66992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8865235" imgH="990600" progId="Word.Document.8">
                  <p:embed/>
                </p:oleObj>
              </mc:Choice>
              <mc:Fallback>
                <p:oleObj name="" r:id="rId3" imgW="8865235" imgH="99060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660" y="506095"/>
                        <a:ext cx="6699250" cy="75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497840" y="2088833"/>
          <a:ext cx="52959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5315585" imgH="594360" progId="Word.Document.8">
                  <p:embed/>
                </p:oleObj>
              </mc:Choice>
              <mc:Fallback>
                <p:oleObj name="" r:id="rId5" imgW="5315585" imgH="594360" progId="Word.Document.8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840" y="2088833"/>
                        <a:ext cx="5295900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228" y="2358708"/>
            <a:ext cx="3098800" cy="306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590" y="2680970"/>
            <a:ext cx="136525" cy="658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4228" y="3344545"/>
            <a:ext cx="2994025" cy="31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2290" y="4465320"/>
            <a:ext cx="946150" cy="34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7115" y="4008120"/>
            <a:ext cx="1011238" cy="9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9640" y="3673158"/>
            <a:ext cx="13335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8040" y="3889058"/>
            <a:ext cx="1133475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1490" y="2557145"/>
            <a:ext cx="1312863" cy="215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0" y="0"/>
            <a:ext cx="156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典例分析</a:t>
            </a:r>
            <a:endParaRPr lang="zh-CN" altLang="en-US" b="1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23940" name="对象 423939"/>
          <p:cNvGraphicFramePr/>
          <p:nvPr/>
        </p:nvGraphicFramePr>
        <p:xfrm>
          <a:off x="940594" y="643732"/>
          <a:ext cx="7454900" cy="147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" imgW="10069195" imgH="1985645" progId="Word.Document.8">
                  <p:embed/>
                </p:oleObj>
              </mc:Choice>
              <mc:Fallback>
                <p:oleObj name="" r:id="rId1" imgW="10069195" imgH="1985645" progId="Word.Document.8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0594" y="643732"/>
                        <a:ext cx="7454900" cy="14757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1" name="对象 423940"/>
          <p:cNvGraphicFramePr/>
          <p:nvPr/>
        </p:nvGraphicFramePr>
        <p:xfrm>
          <a:off x="2008584" y="4196477"/>
          <a:ext cx="31051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3" imgW="4145280" imgH="570230" progId="Word.Document.8">
                  <p:embed/>
                </p:oleObj>
              </mc:Choice>
              <mc:Fallback>
                <p:oleObj name="" r:id="rId3" imgW="4145280" imgH="570230" progId="Word.Document.8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584" y="4196477"/>
                        <a:ext cx="3105150" cy="42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3945" name="图片 4239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230" y="1788160"/>
            <a:ext cx="4194175" cy="2212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90245" y="935355"/>
          <a:ext cx="1034351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69" name="Document" r:id="rId1" imgW="8230870" imgH="1001395" progId="Word.Document.8">
                  <p:embed/>
                </p:oleObj>
              </mc:Choice>
              <mc:Fallback>
                <p:oleObj name="Document" r:id="rId1" imgW="8230870" imgH="1001395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" y="935355"/>
                        <a:ext cx="1034351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8" name="对象 346127"/>
          <p:cNvGraphicFramePr/>
          <p:nvPr/>
        </p:nvGraphicFramePr>
        <p:xfrm>
          <a:off x="311745" y="291465"/>
          <a:ext cx="66992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8865235" imgH="990600" progId="Word.Document.8">
                  <p:embed/>
                </p:oleObj>
              </mc:Choice>
              <mc:Fallback>
                <p:oleObj name="" r:id="rId3" imgW="8865235" imgH="99060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745" y="291465"/>
                        <a:ext cx="6699250" cy="75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23558" y="2013585"/>
          <a:ext cx="8096885" cy="228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3" name="Document" r:id="rId5" imgW="6122035" imgH="1725295" progId="Word.Document.12">
                  <p:embed/>
                </p:oleObj>
              </mc:Choice>
              <mc:Fallback>
                <p:oleObj name="Document" r:id="rId5" imgW="6122035" imgH="1725295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558" y="2013585"/>
                        <a:ext cx="8096885" cy="228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709545" y="4295140"/>
          <a:ext cx="12766675" cy="62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7" imgW="6116955" imgH="299085" progId="Word.Document.12">
                  <p:embed/>
                </p:oleObj>
              </mc:Choice>
              <mc:Fallback>
                <p:oleObj name="Document" r:id="rId7" imgW="6116955" imgH="299085" progId="Word.Document.12">
                  <p:embed/>
                  <p:pic>
                    <p:nvPicPr>
                      <p:cNvPr id="0" name="对象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9545" y="4295140"/>
                        <a:ext cx="12766675" cy="621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3778" y="2957507"/>
          <a:ext cx="12125325" cy="39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5" name="Document" r:id="rId9" imgW="6122035" imgH="199390" progId="Word.Document.12">
                  <p:embed/>
                </p:oleObj>
              </mc:Choice>
              <mc:Fallback>
                <p:oleObj name="Document" r:id="rId9" imgW="6122035" imgH="199390" progId="Word.Document.12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3778" y="2957507"/>
                        <a:ext cx="12125325" cy="39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流程图: 过程 6"/>
          <p:cNvSpPr/>
          <p:nvPr/>
        </p:nvSpPr>
        <p:spPr>
          <a:xfrm>
            <a:off x="1861185" y="935355"/>
            <a:ext cx="2179955" cy="481965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线形标注 1 7"/>
          <p:cNvSpPr/>
          <p:nvPr/>
        </p:nvSpPr>
        <p:spPr>
          <a:xfrm>
            <a:off x="6299200" y="390525"/>
            <a:ext cx="2649220" cy="667385"/>
          </a:xfrm>
          <a:prstGeom prst="borderCallout1">
            <a:avLst>
              <a:gd name="adj1" fmla="val 10846"/>
              <a:gd name="adj2" fmla="val -2444"/>
              <a:gd name="adj3" fmla="val 85918"/>
              <a:gd name="adj4" fmla="val -8343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18910" y="454660"/>
            <a:ext cx="2209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形式</a:t>
            </a:r>
            <a:r>
              <a:rPr lang="zh-CN" altLang="en-US"/>
              <a:t>复杂</a:t>
            </a:r>
            <a:r>
              <a:rPr lang="en-US" altLang="zh-CN"/>
              <a:t>!</a:t>
            </a:r>
            <a:endParaRPr lang="en-US" altLang="zh-CN"/>
          </a:p>
          <a:p>
            <a:r>
              <a:rPr lang="zh-CN" altLang="en-US"/>
              <a:t>函数有何特点</a:t>
            </a:r>
            <a:r>
              <a:rPr lang="en-US" altLang="zh-CN"/>
              <a:t>?</a:t>
            </a:r>
            <a:endParaRPr lang="en-US" altLang="zh-CN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22923" y="3286443"/>
          <a:ext cx="809688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Document" r:id="rId11" imgW="6122035" imgH="1189990" progId="Word.Document.12">
                  <p:embed/>
                </p:oleObj>
              </mc:Choice>
              <mc:Fallback>
                <p:oleObj name="Document" r:id="rId11" imgW="6122035" imgH="1189990" progId="Word.Document.12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923" y="3286443"/>
                        <a:ext cx="8096885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0" y="8255"/>
            <a:ext cx="156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典例分析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4" name="文本框 51203"/>
          <p:cNvSpPr txBox="1"/>
          <p:nvPr/>
        </p:nvSpPr>
        <p:spPr>
          <a:xfrm>
            <a:off x="684054" y="709269"/>
            <a:ext cx="109728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</a:rPr>
              <a:t>规律总结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620" y="1593850"/>
            <a:ext cx="90538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/>
            <a:r>
              <a:rPr lang="en-US" altLang="zh-CN" b="1" dirty="0">
                <a:latin typeface="Arial" panose="020B0604020202020204" pitchFamily="34" charset="0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数形转换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” ：就是根据“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数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”与“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形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”既对立，又统一的特征，观察图形的形状，</a:t>
            </a:r>
            <a:endParaRPr lang="zh-CN" altLang="en-US" b="1" dirty="0">
              <a:latin typeface="Arial" panose="020B0604020202020204" pitchFamily="34" charset="0"/>
              <a:sym typeface="+mn-ea"/>
            </a:endParaRPr>
          </a:p>
          <a:p>
            <a:pPr indent="266700"/>
            <a:r>
              <a:rPr lang="zh-CN" altLang="en-US" b="1" dirty="0">
                <a:latin typeface="Arial" panose="020B0604020202020204" pitchFamily="34" charset="0"/>
                <a:sym typeface="+mn-ea"/>
              </a:rPr>
              <a:t>                       分析数与式的结构，挖掘隐含的数量或几何关系</a:t>
            </a:r>
            <a:r>
              <a:rPr lang="en-US" altLang="zh-CN" b="1" dirty="0">
                <a:latin typeface="Arial" panose="020B0604020202020204" pitchFamily="34" charset="0"/>
                <a:sym typeface="+mn-ea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引起联想，适时将它</a:t>
            </a:r>
            <a:endParaRPr lang="zh-CN" altLang="en-US" b="1" dirty="0">
              <a:latin typeface="Arial" panose="020B0604020202020204" pitchFamily="34" charset="0"/>
              <a:sym typeface="+mn-ea"/>
            </a:endParaRPr>
          </a:p>
          <a:p>
            <a:pPr indent="266700"/>
            <a:r>
              <a:rPr lang="zh-CN" altLang="en-US" b="1" dirty="0">
                <a:latin typeface="Arial" panose="020B0604020202020204" pitchFamily="34" charset="0"/>
                <a:sym typeface="+mn-ea"/>
              </a:rPr>
              <a:t>                       们相互转换，化抽象为直观。</a:t>
            </a:r>
            <a:r>
              <a:rPr lang="zh-CN" altLang="en-US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/>
          </a:p>
          <a:p>
            <a:pPr indent="266700"/>
            <a:r>
              <a:rPr lang="zh-CN" altLang="en-US" dirty="0">
                <a:latin typeface="Arial" panose="020B0604020202020204" pitchFamily="34" charset="0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5770" y="591185"/>
            <a:ext cx="1742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i="1"/>
              <a:t>学习目标 </a:t>
            </a:r>
            <a:r>
              <a:rPr lang="en-US" altLang="zh-CN" b="1" i="1"/>
              <a:t>:</a:t>
            </a:r>
            <a:endParaRPr lang="en-US" altLang="zh-CN" b="1" i="1"/>
          </a:p>
        </p:txBody>
      </p:sp>
      <p:sp>
        <p:nvSpPr>
          <p:cNvPr id="100" name="文本框 99"/>
          <p:cNvSpPr txBox="1"/>
          <p:nvPr/>
        </p:nvSpPr>
        <p:spPr>
          <a:xfrm>
            <a:off x="889635" y="959485"/>
            <a:ext cx="8112125" cy="3276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latinLnBrk="0">
              <a:lnSpc>
                <a:spcPct val="20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1.学会</a:t>
            </a:r>
            <a:r>
              <a:rPr lang="en-US" altLang="zh-CN" sz="1800">
                <a:sym typeface="+mn-ea"/>
              </a:rPr>
              <a:t>以形助数</a:t>
            </a:r>
            <a:r>
              <a:rPr lang="en-US" altLang="zh-CN" sz="1800" b="0">
                <a:ea typeface="宋体" panose="02010600030101010101" pitchFamily="2" charset="-122"/>
              </a:rPr>
              <a:t>、</a:t>
            </a:r>
            <a:r>
              <a:rPr lang="en-US" altLang="zh-CN" sz="1800">
                <a:sym typeface="+mn-ea"/>
              </a:rPr>
              <a:t>以数解形</a:t>
            </a:r>
            <a:r>
              <a:rPr lang="en-US" altLang="zh-CN" sz="1800" b="0">
                <a:ea typeface="宋体" panose="02010600030101010101" pitchFamily="2" charset="-122"/>
              </a:rPr>
              <a:t>、数形结合思想进行数学思考和解决问题，形成用数形结合的思想解决问题的意识． </a:t>
            </a:r>
            <a:endParaRPr lang="en-US" altLang="zh-CN" sz="1800" b="0">
              <a:ea typeface="宋体" panose="02010600030101010101" pitchFamily="2" charset="-122"/>
            </a:endParaRPr>
          </a:p>
          <a:p>
            <a:pPr marL="0" indent="0" latinLnBrk="0">
              <a:lnSpc>
                <a:spcPct val="20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2.通过运用数形结合的思想解题，领会数形结合转化问题的思想方法．</a:t>
            </a:r>
            <a:endParaRPr lang="en-US" altLang="zh-CN" sz="1800" b="0">
              <a:ea typeface="宋体" panose="02010600030101010101" pitchFamily="2" charset="-122"/>
            </a:endParaRPr>
          </a:p>
          <a:p>
            <a:pPr marL="0" indent="0" latinLnBrk="0">
              <a:lnSpc>
                <a:spcPct val="20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3.通过本节课的学习，提高分析问题和解决问题的能力．渗透理论联系实际、从特殊到一般、把未知转化为已知的数学思想．</a:t>
            </a:r>
            <a:endParaRPr lang="en-US" altLang="zh-CN" sz="1800" b="0">
              <a:ea typeface="宋体" panose="02010600030101010101" pitchFamily="2" charset="-122"/>
            </a:endParaRPr>
          </a:p>
          <a:p>
            <a:pPr marL="0" indent="0" latinLnBrk="0">
              <a:lnSpc>
                <a:spcPct val="150000"/>
              </a:lnSpc>
            </a:pPr>
            <a:endParaRPr lang="zh-CN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28" name="对象 346127"/>
          <p:cNvGraphicFramePr/>
          <p:nvPr/>
        </p:nvGraphicFramePr>
        <p:xfrm>
          <a:off x="377785" y="684530"/>
          <a:ext cx="6699250" cy="105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8865235" imgH="1386840" progId="Word.Document.8">
                  <p:embed/>
                </p:oleObj>
              </mc:Choice>
              <mc:Fallback>
                <p:oleObj name="" r:id="rId1" imgW="8865235" imgH="138684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7785" y="684530"/>
                        <a:ext cx="6699250" cy="10534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9619" name="对象 879618"/>
          <p:cNvGraphicFramePr/>
          <p:nvPr/>
        </p:nvGraphicFramePr>
        <p:xfrm>
          <a:off x="1165225" y="1150938"/>
          <a:ext cx="59118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3" imgW="8426450" imgH="2517775" progId="Word.Document.8">
                  <p:embed/>
                </p:oleObj>
              </mc:Choice>
              <mc:Fallback>
                <p:oleObj name="" r:id="rId3" imgW="8426450" imgH="2517775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5225" y="1150938"/>
                        <a:ext cx="5911850" cy="1543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1096605" y="2568893"/>
          <a:ext cx="6699250" cy="197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8865235" imgH="2602865" progId="Word.Document.8">
                  <p:embed/>
                </p:oleObj>
              </mc:Choice>
              <mc:Fallback>
                <p:oleObj name="" r:id="rId5" imgW="8865235" imgH="260286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605" y="2568893"/>
                        <a:ext cx="6699250" cy="1979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hlinkClick r:id="rId7" tooltip="" action="ppaction://hlinkfile"/>
          </p:cNvPr>
          <p:cNvSpPr txBox="1"/>
          <p:nvPr/>
        </p:nvSpPr>
        <p:spPr>
          <a:xfrm>
            <a:off x="845185" y="4462145"/>
            <a:ext cx="1297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演示一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0"/>
            <a:ext cx="156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典例分析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79619" name="对象 879618"/>
          <p:cNvGraphicFramePr/>
          <p:nvPr/>
        </p:nvGraphicFramePr>
        <p:xfrm>
          <a:off x="1477010" y="1104265"/>
          <a:ext cx="59118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8426450" imgH="1123315" progId="Word.Document.8">
                  <p:embed/>
                </p:oleObj>
              </mc:Choice>
              <mc:Fallback>
                <p:oleObj name="" r:id="rId1" imgW="8426450" imgH="1123315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77010" y="1104265"/>
                        <a:ext cx="5911850" cy="688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hlinkClick r:id="rId3" tooltip="" action="ppaction://hlinkfile"/>
          </p:cNvPr>
          <p:cNvSpPr txBox="1"/>
          <p:nvPr/>
        </p:nvSpPr>
        <p:spPr>
          <a:xfrm>
            <a:off x="1378585" y="3171825"/>
            <a:ext cx="1787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演示二</a:t>
            </a:r>
            <a:endParaRPr lang="zh-CN" altLang="en-US"/>
          </a:p>
        </p:txBody>
      </p:sp>
      <p:pic>
        <p:nvPicPr>
          <p:cNvPr id="1073743299" name="图片 1073743298"/>
          <p:cNvPicPr>
            <a:picLocks noChangeAspect="1"/>
          </p:cNvPicPr>
          <p:nvPr/>
        </p:nvPicPr>
        <p:blipFill>
          <a:blip r:embed="rId4"/>
          <a:srcRect l="30489" t="26633" r="41464" b="25661"/>
          <a:stretch>
            <a:fillRect/>
          </a:stretch>
        </p:blipFill>
        <p:spPr>
          <a:xfrm>
            <a:off x="5441315" y="1555115"/>
            <a:ext cx="2816225" cy="24987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/>
          <p:cNvGraphicFramePr/>
          <p:nvPr/>
        </p:nvGraphicFramePr>
        <p:xfrm>
          <a:off x="1378585" y="3741738"/>
          <a:ext cx="591185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8426450" imgH="1162685" progId="Word.Document.8">
                  <p:embed/>
                </p:oleObj>
              </mc:Choice>
              <mc:Fallback>
                <p:oleObj name="" r:id="rId5" imgW="8426450" imgH="1162685" progId="Word.Document.8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8585" y="3741738"/>
                        <a:ext cx="5911850" cy="7124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374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81667" name="对象 881666"/>
          <p:cNvGraphicFramePr/>
          <p:nvPr/>
        </p:nvGraphicFramePr>
        <p:xfrm>
          <a:off x="992783" y="898525"/>
          <a:ext cx="756094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10082530" imgH="4009390" progId="Word.Document.8">
                  <p:embed/>
                </p:oleObj>
              </mc:Choice>
              <mc:Fallback>
                <p:oleObj name="" r:id="rId1" imgW="10082530" imgH="4009390" progId="Word.Document.8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2783" y="898525"/>
                        <a:ext cx="7560945" cy="300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92931" name="对象 892930"/>
          <p:cNvGraphicFramePr/>
          <p:nvPr/>
        </p:nvGraphicFramePr>
        <p:xfrm>
          <a:off x="1086763" y="757198"/>
          <a:ext cx="631888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8426450" imgH="2119630" progId="Word.Document.8">
                  <p:embed/>
                </p:oleObj>
              </mc:Choice>
              <mc:Fallback>
                <p:oleObj name="" r:id="rId1" imgW="8426450" imgH="2119630" progId="Word.Documen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86763" y="757198"/>
                        <a:ext cx="6318885" cy="1590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34" name="矩形 892933"/>
          <p:cNvSpPr/>
          <p:nvPr/>
        </p:nvSpPr>
        <p:spPr>
          <a:xfrm>
            <a:off x="1331119" y="3661728"/>
            <a:ext cx="278765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defTabSz="914400">
              <a:spcBef>
                <a:spcPct val="0"/>
              </a:spcBef>
              <a:tabLst>
                <a:tab pos="4000500" algn="l"/>
                <a:tab pos="6972300" algn="l"/>
              </a:tabLst>
            </a:pPr>
            <a:r>
              <a:rPr lang="zh-CN" altLang="en-US" sz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答案　</a:t>
            </a:r>
            <a:r>
              <a:rPr lang="en-US" altLang="zh-CN" sz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(1)2</a:t>
            </a:r>
            <a:r>
              <a:rPr lang="zh-CN" altLang="en-US" sz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(2)B</a:t>
            </a:r>
            <a:endParaRPr lang="en-US" altLang="zh-CN" sz="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073743299" name="图片 1073743298"/>
          <p:cNvPicPr>
            <a:picLocks noChangeAspect="1"/>
          </p:cNvPicPr>
          <p:nvPr/>
        </p:nvPicPr>
        <p:blipFill>
          <a:blip r:embed="rId3"/>
          <a:srcRect l="30489" t="26633" r="41464" b="25661"/>
          <a:stretch>
            <a:fillRect/>
          </a:stretch>
        </p:blipFill>
        <p:spPr>
          <a:xfrm>
            <a:off x="2793365" y="1925955"/>
            <a:ext cx="2816225" cy="249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374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218565" y="917258"/>
          <a:ext cx="12892405" cy="312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69" name="Document" r:id="rId1" imgW="8230870" imgH="1988820" progId="Word.Document.8">
                  <p:embed/>
                </p:oleObj>
              </mc:Choice>
              <mc:Fallback>
                <p:oleObj name="Document" r:id="rId1" imgW="8230870" imgH="198882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565" y="917258"/>
                        <a:ext cx="12892405" cy="3120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34180" name="对象 434179"/>
          <p:cNvGraphicFramePr/>
          <p:nvPr/>
        </p:nvGraphicFramePr>
        <p:xfrm>
          <a:off x="956072" y="321191"/>
          <a:ext cx="6563995" cy="94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8944610" imgH="1286510" progId="Word.Document.8">
                  <p:embed/>
                </p:oleObj>
              </mc:Choice>
              <mc:Fallback>
                <p:oleObj name="" r:id="rId1" imgW="8944610" imgH="128651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6072" y="321191"/>
                        <a:ext cx="6563995" cy="946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对象 434180"/>
          <p:cNvGraphicFramePr/>
          <p:nvPr/>
        </p:nvGraphicFramePr>
        <p:xfrm>
          <a:off x="387946" y="1400929"/>
          <a:ext cx="689165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9689465" imgH="1473835" progId="Word.Document.8">
                  <p:embed/>
                </p:oleObj>
              </mc:Choice>
              <mc:Fallback>
                <p:oleObj name="" r:id="rId3" imgW="9689465" imgH="147383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946" y="1400929"/>
                        <a:ext cx="6891655" cy="1050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2" name="对象 434181"/>
          <p:cNvGraphicFramePr/>
          <p:nvPr/>
        </p:nvGraphicFramePr>
        <p:xfrm>
          <a:off x="741998" y="4742537"/>
          <a:ext cx="920115" cy="287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1276985" imgH="397510" progId="Word.Document.8">
                  <p:embed/>
                </p:oleObj>
              </mc:Choice>
              <mc:Fallback>
                <p:oleObj name="" r:id="rId5" imgW="1276985" imgH="39751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998" y="4742537"/>
                        <a:ext cx="920115" cy="287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4183" name="图片 434182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6770" y="2926080"/>
            <a:ext cx="2405380" cy="181673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/>
          <p:cNvGraphicFramePr/>
          <p:nvPr/>
        </p:nvGraphicFramePr>
        <p:xfrm>
          <a:off x="416838" y="2258815"/>
          <a:ext cx="6967220" cy="245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8" imgW="9794875" imgH="3439795" progId="Word.Document.8">
                  <p:embed/>
                </p:oleObj>
              </mc:Choice>
              <mc:Fallback>
                <p:oleObj name="" r:id="rId8" imgW="9794875" imgH="3439795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838" y="2258815"/>
                        <a:ext cx="6967220" cy="2458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线形标注 1 7"/>
          <p:cNvSpPr/>
          <p:nvPr/>
        </p:nvSpPr>
        <p:spPr>
          <a:xfrm>
            <a:off x="5528310" y="1290320"/>
            <a:ext cx="2649220" cy="667385"/>
          </a:xfrm>
          <a:prstGeom prst="borderCallout1">
            <a:avLst>
              <a:gd name="adj1" fmla="val 10846"/>
              <a:gd name="adj2" fmla="val -2444"/>
              <a:gd name="adj3" fmla="val 79257"/>
              <a:gd name="adj4" fmla="val -383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99455" y="1301750"/>
            <a:ext cx="2209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如何求最小</a:t>
            </a:r>
            <a:r>
              <a:rPr lang="zh-CN" altLang="en-US"/>
              <a:t>值？</a:t>
            </a:r>
            <a:endParaRPr lang="en-US" altLang="zh-CN"/>
          </a:p>
          <a:p>
            <a:r>
              <a:rPr lang="zh-CN" altLang="en-US"/>
              <a:t>函数有何特点</a:t>
            </a:r>
            <a:r>
              <a:rPr lang="en-US" altLang="zh-CN"/>
              <a:t>?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156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典例分析</a:t>
            </a:r>
            <a:endParaRPr lang="zh-CN" altLang="en-US" b="1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13594" y="1281086"/>
          <a:ext cx="7219950" cy="199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2" imgW="3844925" imgH="1060450" progId="Word.Document.8">
                  <p:embed/>
                </p:oleObj>
              </mc:Choice>
              <mc:Fallback>
                <p:oleObj name="Document" r:id="rId2" imgW="3844925" imgH="106045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94" y="1281086"/>
                        <a:ext cx="7219950" cy="1991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24" name="对象 286723"/>
          <p:cNvGraphicFramePr/>
          <p:nvPr/>
        </p:nvGraphicFramePr>
        <p:xfrm>
          <a:off x="1082675" y="1417638"/>
          <a:ext cx="6979285" cy="202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819515" imgH="2782570" progId="Word.Document.8">
                  <p:embed/>
                </p:oleObj>
              </mc:Choice>
              <mc:Fallback>
                <p:oleObj name="" r:id="rId1" imgW="8819515" imgH="278257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82675" y="1417638"/>
                        <a:ext cx="6979285" cy="2026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07695" y="762000"/>
            <a:ext cx="1846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小结：</a:t>
            </a:r>
            <a:endParaRPr lang="zh-CN" alt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58756" name="对象 458755"/>
          <p:cNvGraphicFramePr/>
          <p:nvPr/>
        </p:nvGraphicFramePr>
        <p:xfrm>
          <a:off x="772914" y="748864"/>
          <a:ext cx="6419850" cy="1523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" imgW="8584565" imgH="2034540" progId="Word.Document.8">
                  <p:embed/>
                </p:oleObj>
              </mc:Choice>
              <mc:Fallback>
                <p:oleObj name="" r:id="rId1" imgW="8584565" imgH="2034540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72914" y="748864"/>
                        <a:ext cx="6419850" cy="15233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1167884" y="2663389"/>
          <a:ext cx="6419850" cy="1523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8584565" imgH="2034540" progId="Word.Document.8">
                  <p:embed/>
                </p:oleObj>
              </mc:Choice>
              <mc:Fallback>
                <p:oleObj name="" r:id="rId3" imgW="8584565" imgH="2034540" progId="Word.Document.8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884" y="2663389"/>
                        <a:ext cx="6419850" cy="15233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28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74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8190"/>
            <a:ext cx="4205412" cy="11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1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文本框 33793"/>
          <p:cNvSpPr txBox="1"/>
          <p:nvPr/>
        </p:nvSpPr>
        <p:spPr>
          <a:xfrm>
            <a:off x="2897981" y="465985"/>
            <a:ext cx="248031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数形结合思想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819785" y="1286325"/>
          <a:ext cx="7517765" cy="106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69" name="Document" r:id="rId1" imgW="3844925" imgH="545465" progId="Word.Document.8">
                  <p:embed/>
                </p:oleObj>
              </mc:Choice>
              <mc:Fallback>
                <p:oleObj name="Document" r:id="rId1" imgW="3844925" imgH="545465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85" y="1286325"/>
                        <a:ext cx="7517765" cy="1064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19705" y="2542434"/>
          <a:ext cx="90678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Document" r:id="rId3" imgW="4759325" imgH="887095" progId="Word.Document.8">
                  <p:embed/>
                </p:oleObj>
              </mc:Choice>
              <mc:Fallback>
                <p:oleObj name="Document" r:id="rId3" imgW="4759325" imgH="887095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705" y="2542434"/>
                        <a:ext cx="90678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4678" y="1422400"/>
          <a:ext cx="19685000" cy="244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Document" r:id="rId1" imgW="8700770" imgH="1078865" progId="Word.Document.8">
                  <p:embed/>
                </p:oleObj>
              </mc:Choice>
              <mc:Fallback>
                <p:oleObj name="Document" r:id="rId1" imgW="8700770" imgH="1078865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8" y="1422400"/>
                        <a:ext cx="19685000" cy="2442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文本框 51203"/>
          <p:cNvSpPr txBox="1"/>
          <p:nvPr/>
        </p:nvSpPr>
        <p:spPr>
          <a:xfrm>
            <a:off x="299244" y="410819"/>
            <a:ext cx="109728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</a:rPr>
              <a:t>规律总结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文本框 51201"/>
          <p:cNvSpPr txBox="1"/>
          <p:nvPr/>
        </p:nvSpPr>
        <p:spPr>
          <a:xfrm>
            <a:off x="1489949" y="227304"/>
            <a:ext cx="5840730" cy="5067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>
              <a:lnSpc>
                <a:spcPct val="90000"/>
              </a:lnSpc>
            </a:pP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）以形助数的体现：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</a:t>
            </a:r>
            <a:r>
              <a:rPr lang="zh-CN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形</a:t>
            </a:r>
            <a:endParaRPr lang="zh-CN" altLang="en-US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集合的运算                                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韦恩图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              函数                                             函数的图象及性质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                                                                   数轴上两点</a:t>
            </a: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的距离</a:t>
            </a:r>
            <a:endParaRPr lang="zh-CN" altLang="en-US" sz="1800" dirty="0">
              <a:latin typeface="Times New Roman" panose="02020603050405020304" pitchFamily="18" charset="0"/>
              <a:sym typeface="+mn-ea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                                                                   向量垂直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                                                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宋体" panose="02010600030101010101" pitchFamily="2" charset="-122"/>
              </a:rPr>
              <a:t>                                 </a:t>
            </a: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直线的斜率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                           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                                             </a:t>
            </a: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单位圆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                                              </a:t>
            </a: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sz="1800" dirty="0">
              <a:latin typeface="Times New Roman" panose="02020603050405020304" pitchFamily="18" charset="0"/>
              <a:sym typeface="+mn-ea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                                                                   两点间的距离</a:t>
            </a:r>
            <a:r>
              <a:rPr lang="zh-CN" altLang="en-US" sz="1800" dirty="0">
                <a:latin typeface="Times New Roman" panose="02020603050405020304" pitchFamily="18" charset="0"/>
              </a:rPr>
              <a:t> 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                   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                                                                   </a:t>
            </a: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直线的截距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endParaRPr lang="zh-CN" altLang="en-US" sz="1800" dirty="0">
              <a:latin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  <a:sym typeface="+mn-ea"/>
              </a:rPr>
              <a:t>                                                          </a:t>
            </a:r>
            <a:r>
              <a:rPr lang="zh-CN" altLang="en-US" sz="1800" dirty="0">
                <a:latin typeface="Times New Roman" panose="02020603050405020304" pitchFamily="18" charset="0"/>
              </a:rPr>
              <a:t>                                                                                     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                            </a:t>
            </a: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51204" name="文本框 51203"/>
          <p:cNvSpPr txBox="1"/>
          <p:nvPr/>
        </p:nvSpPr>
        <p:spPr>
          <a:xfrm>
            <a:off x="194469" y="441934"/>
            <a:ext cx="109728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</a:rPr>
              <a:t>规律总结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对象 -2147482624"/>
          <p:cNvGraphicFramePr>
            <a:graphicFrameLocks noChangeAspect="1"/>
          </p:cNvGraphicFramePr>
          <p:nvPr/>
        </p:nvGraphicFramePr>
        <p:xfrm>
          <a:off x="2341086" y="1998795"/>
          <a:ext cx="1024414" cy="35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08000" imgH="228600" progId="Equation.KSEE3">
                  <p:embed/>
                </p:oleObj>
              </mc:Choice>
              <mc:Fallback>
                <p:oleObj name="" r:id="rId1" imgW="508000" imgH="2286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41086" y="1998795"/>
                        <a:ext cx="1024414" cy="3500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341721" y="2348839"/>
          <a:ext cx="621030" cy="62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393700" imgH="393700" progId="Equation.KSEE3">
                  <p:embed/>
                </p:oleObj>
              </mc:Choice>
              <mc:Fallback>
                <p:oleObj name="" r:id="rId3" imgW="393700" imgH="393700" progId="Equation.KSEE3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721" y="2348839"/>
                        <a:ext cx="621030" cy="6210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282666" y="3072262"/>
          <a:ext cx="1584484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901700" imgH="203200" progId="Equation.KSEE3">
                  <p:embed/>
                </p:oleObj>
              </mc:Choice>
              <mc:Fallback>
                <p:oleObj name="" r:id="rId5" imgW="901700" imgH="203200" progId="Equation.KSEE3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2666" y="3072262"/>
                        <a:ext cx="1584484" cy="35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261235" y="3488981"/>
          <a:ext cx="1737360" cy="39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1231265" imgH="279400" progId="Equation.KSEE3">
                  <p:embed/>
                </p:oleObj>
              </mc:Choice>
              <mc:Fallback>
                <p:oleObj name="" r:id="rId7" imgW="1231265" imgH="279400" progId="Equation.KSEE3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1235" y="3488981"/>
                        <a:ext cx="1737360" cy="3943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377440" y="4002379"/>
          <a:ext cx="952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9" imgW="508000" imgH="190500" progId="Equation.KSEE3">
                  <p:embed/>
                </p:oleObj>
              </mc:Choice>
              <mc:Fallback>
                <p:oleObj name="" r:id="rId9" imgW="508000" imgH="190500" progId="Equation.KSEE3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77440" y="4002379"/>
                        <a:ext cx="952500" cy="357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左箭头 12"/>
          <p:cNvSpPr/>
          <p:nvPr/>
        </p:nvSpPr>
        <p:spPr>
          <a:xfrm>
            <a:off x="4168140" y="1285875"/>
            <a:ext cx="711835" cy="185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>
            <a:off x="4168140" y="1539875"/>
            <a:ext cx="711835" cy="185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箭头 14"/>
          <p:cNvSpPr/>
          <p:nvPr/>
        </p:nvSpPr>
        <p:spPr>
          <a:xfrm>
            <a:off x="4168140" y="1813560"/>
            <a:ext cx="711835" cy="185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左箭头 15"/>
          <p:cNvSpPr/>
          <p:nvPr/>
        </p:nvSpPr>
        <p:spPr>
          <a:xfrm>
            <a:off x="4168140" y="2080895"/>
            <a:ext cx="711835" cy="185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>
            <a:off x="4168140" y="2566670"/>
            <a:ext cx="711835" cy="185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>
            <a:off x="4168140" y="3072130"/>
            <a:ext cx="711835" cy="185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左箭头 18"/>
          <p:cNvSpPr/>
          <p:nvPr/>
        </p:nvSpPr>
        <p:spPr>
          <a:xfrm>
            <a:off x="4168140" y="3593465"/>
            <a:ext cx="711835" cy="185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4168140" y="4002405"/>
            <a:ext cx="711835" cy="185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2" name="对象 -2147482624"/>
          <p:cNvGraphicFramePr>
            <a:graphicFrameLocks noChangeAspect="1"/>
          </p:cNvGraphicFramePr>
          <p:nvPr/>
        </p:nvGraphicFramePr>
        <p:xfrm>
          <a:off x="2377678" y="1691535"/>
          <a:ext cx="768350" cy="3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1" imgW="381000" imgH="254000" progId="Equation.KSEE3">
                  <p:embed/>
                </p:oleObj>
              </mc:Choice>
              <mc:Fallback>
                <p:oleObj name="" r:id="rId11" imgW="381000" imgH="2540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77678" y="1691535"/>
                        <a:ext cx="768350" cy="389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2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文本框 52225"/>
          <p:cNvSpPr txBox="1"/>
          <p:nvPr/>
        </p:nvSpPr>
        <p:spPr>
          <a:xfrm>
            <a:off x="1617980" y="709586"/>
            <a:ext cx="65151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）以数解形的体现： 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平面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向量坐标运算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立体几何中空间向量坐标运算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平面解析几何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51204" name="文本框 51203"/>
          <p:cNvSpPr txBox="1"/>
          <p:nvPr/>
        </p:nvSpPr>
        <p:spPr>
          <a:xfrm>
            <a:off x="684054" y="709269"/>
            <a:ext cx="109728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宋体" panose="02010600030101010101" pitchFamily="2" charset="-122"/>
              </a:rPr>
              <a:t>规律总结</a:t>
            </a:r>
            <a:r>
              <a:rPr lang="zh-CN" altLang="en-US" sz="1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15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8445" y="1602740"/>
            <a:ext cx="877125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266700" algn="l"/>
            <a:r>
              <a:rPr lang="en-US" altLang="zh-CN" sz="2000" b="1" dirty="0">
                <a:latin typeface="Arial" panose="020B0604020202020204" pitchFamily="34" charset="0"/>
                <a:sym typeface="+mn-ea"/>
              </a:rPr>
              <a:t>① </a:t>
            </a:r>
            <a:r>
              <a:rPr lang="zh-CN" altLang="en-US" sz="2000" b="1" dirty="0">
                <a:latin typeface="Arial" panose="020B0604020202020204" pitchFamily="34" charset="0"/>
                <a:sym typeface="+mn-ea"/>
              </a:rPr>
              <a:t>建系，通过坐标系的建立，引入坐标运算.</a:t>
            </a:r>
            <a:endParaRPr lang="zh-CN" altLang="en-US" sz="2000" b="1" dirty="0">
              <a:latin typeface="Arial" panose="020B0604020202020204" pitchFamily="34" charset="0"/>
              <a:sym typeface="+mn-ea"/>
            </a:endParaRPr>
          </a:p>
          <a:p>
            <a:pPr indent="266700" algn="l"/>
            <a:endParaRPr lang="en-US" altLang="zh-CN" sz="2000" b="1" dirty="0">
              <a:latin typeface="Arial" panose="020B0604020202020204" pitchFamily="34" charset="0"/>
              <a:sym typeface="+mn-ea"/>
            </a:endParaRPr>
          </a:p>
          <a:p>
            <a:pPr indent="266700" algn="l"/>
            <a:r>
              <a:rPr lang="en-US" altLang="zh-CN" sz="2000" b="1" dirty="0">
                <a:latin typeface="Arial" panose="020B0604020202020204" pitchFamily="34" charset="0"/>
                <a:sym typeface="+mn-ea"/>
              </a:rPr>
              <a:t>② </a:t>
            </a:r>
            <a:r>
              <a:rPr lang="zh-CN" altLang="en-US" sz="2000" b="1" dirty="0">
                <a:latin typeface="Arial" panose="020B0604020202020204" pitchFamily="34" charset="0"/>
                <a:sym typeface="+mn-ea"/>
              </a:rPr>
              <a:t>转化，通过分析数与式的结构特点，把问题转化到另一个角度来考虑。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 algn="l"/>
            <a:endParaRPr lang="en-US" altLang="zh-CN" sz="2000" b="1" dirty="0">
              <a:latin typeface="Arial" panose="020B0604020202020204" pitchFamily="34" charset="0"/>
              <a:sym typeface="+mn-ea"/>
            </a:endParaRPr>
          </a:p>
          <a:p>
            <a:pPr indent="266700" algn="l"/>
            <a:r>
              <a:rPr lang="en-US" altLang="zh-CN" sz="2000" b="1" dirty="0">
                <a:latin typeface="Arial" panose="020B0604020202020204" pitchFamily="34" charset="0"/>
                <a:sym typeface="+mn-ea"/>
              </a:rPr>
              <a:t>③ </a:t>
            </a:r>
            <a:r>
              <a:rPr lang="zh-CN" altLang="en-US" sz="2000" b="1" dirty="0">
                <a:latin typeface="Arial" panose="020B0604020202020204" pitchFamily="34" charset="0"/>
                <a:sym typeface="+mn-ea"/>
              </a:rPr>
              <a:t>构造，比如构造一个几何图形，构造一个函数，构造一个图表等。</a:t>
            </a:r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436880" y="763905"/>
            <a:ext cx="35483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转换数与形的三条途径</a:t>
            </a:r>
            <a:r>
              <a:rPr lang="zh-CN" altLang="en-US" sz="2400" dirty="0">
                <a:latin typeface="Arial" panose="020B0604020202020204" pitchFamily="34" charset="0"/>
                <a:sym typeface="+mn-ea"/>
              </a:rPr>
              <a:t>：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61340" y="412115"/>
          <a:ext cx="8214360" cy="144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Document" r:id="rId1" imgW="4759325" imgH="836930" progId="Word.Document.8">
                  <p:embed/>
                </p:oleObj>
              </mc:Choice>
              <mc:Fallback>
                <p:oleObj name="Document" r:id="rId1" imgW="4759325" imgH="83693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" y="412115"/>
                        <a:ext cx="8214360" cy="1440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84175" y="2334578"/>
          <a:ext cx="8214360" cy="96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Document" r:id="rId3" imgW="4759325" imgH="560705" progId="Word.Document.8">
                  <p:embed/>
                </p:oleObj>
              </mc:Choice>
              <mc:Fallback>
                <p:oleObj name="Document" r:id="rId3" imgW="4759325" imgH="560705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2334578"/>
                        <a:ext cx="8214360" cy="967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84175" y="3047048"/>
          <a:ext cx="821436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Document" r:id="rId5" imgW="4759325" imgH="551815" progId="Word.Document.8">
                  <p:embed/>
                </p:oleObj>
              </mc:Choice>
              <mc:Fallback>
                <p:oleObj name="Document" r:id="rId5" imgW="4759325" imgH="551815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047048"/>
                        <a:ext cx="821436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-2147482050" descr="geogebra"/>
          <p:cNvPicPr>
            <a:picLocks noChangeAspect="1"/>
          </p:cNvPicPr>
          <p:nvPr/>
        </p:nvPicPr>
        <p:blipFill>
          <a:blip r:embed="rId7"/>
          <a:srcRect l="30786" t="22415" r="8495" b="18037"/>
          <a:stretch>
            <a:fillRect/>
          </a:stretch>
        </p:blipFill>
        <p:spPr>
          <a:xfrm>
            <a:off x="5264150" y="2710180"/>
            <a:ext cx="3748405" cy="216090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34620" y="3705861"/>
          <a:ext cx="8214360" cy="97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Document" r:id="rId8" imgW="4759325" imgH="562610" progId="Word.Document.8">
                  <p:embed/>
                </p:oleObj>
              </mc:Choice>
              <mc:Fallback>
                <p:oleObj name="Document" r:id="rId8" imgW="4759325" imgH="562610" progId="Word.Document.8">
                  <p:embed/>
                  <p:pic>
                    <p:nvPicPr>
                      <p:cNvPr id="0" name="图片 580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" y="3705861"/>
                        <a:ext cx="8214360" cy="972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7571" name="矩形 237570"/>
          <p:cNvSpPr/>
          <p:nvPr/>
        </p:nvSpPr>
        <p:spPr>
          <a:xfrm>
            <a:off x="850265" y="774065"/>
            <a:ext cx="7228840" cy="2755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0" hangingPunct="0">
              <a:lnSpc>
                <a:spcPct val="140000"/>
              </a:lnSpc>
            </a:pPr>
            <a:r>
              <a:rPr lang="en-US" altLang="zh-CN" sz="165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</a:t>
            </a:r>
            <a:r>
              <a:rPr lang="zh-CN" altLang="en-US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注意</a:t>
            </a: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在运用数形结合思想解题时，必须关注以下几个方面：</a:t>
            </a:r>
            <a:endParaRPr lang="zh-CN" altLang="en-US"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0" hangingPunct="0">
              <a:lnSpc>
                <a:spcPct val="140000"/>
              </a:lnSpc>
            </a:pPr>
            <a:r>
              <a:rPr lang="zh-CN" altLang="en-US" sz="165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endParaRPr lang="zh-CN" altLang="en-US" sz="165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algn="just" eaLnBrk="0" hangingPunct="0">
              <a:lnSpc>
                <a:spcPct val="140000"/>
              </a:lnSpc>
            </a:pPr>
            <a:r>
              <a:rPr lang="zh-CN" altLang="en-US" sz="165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165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en-US" sz="165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由数想形时，要注意“形”的准确性，这是数形结合的基础</a:t>
            </a:r>
            <a:r>
              <a:rPr lang="en-US" altLang="zh-CN" sz="165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    </a:t>
            </a:r>
            <a:endParaRPr lang="en-US" altLang="zh-CN" sz="1650" b="1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 latinLnBrk="0">
              <a:lnSpc>
                <a:spcPct val="200000"/>
              </a:lnSpc>
            </a:pPr>
            <a:r>
              <a:rPr lang="en-US" altLang="zh-CN" sz="165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(2)</a:t>
            </a:r>
            <a:r>
              <a:rPr lang="zh-CN" altLang="en-US" sz="165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数形结合</a:t>
            </a:r>
            <a:r>
              <a:rPr lang="en-US" altLang="zh-CN" sz="165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65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贵在结合</a:t>
            </a:r>
            <a:r>
              <a:rPr lang="en-US" altLang="zh-CN" sz="165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65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要充分发挥两者的优势</a:t>
            </a:r>
            <a:r>
              <a:rPr lang="en-US" altLang="zh-CN" sz="165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.“</a:t>
            </a:r>
            <a:r>
              <a:rPr lang="zh-CN" altLang="en-US" sz="165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形”有直观、形象的特点，但代替不了具体的运算和证明，所以要注意数形结合思想在不同题型中的灵活应用</a:t>
            </a:r>
            <a:r>
              <a:rPr lang="en-US" altLang="zh-CN" sz="1650" b="1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1650" b="1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7572" name="矩形 237571"/>
          <p:cNvSpPr/>
          <p:nvPr/>
        </p:nvSpPr>
        <p:spPr>
          <a:xfrm>
            <a:off x="288449" y="263525"/>
            <a:ext cx="1325880" cy="4375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25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规律总结</a:t>
            </a:r>
            <a:endParaRPr lang="zh-CN" altLang="en-US" sz="225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d"/>
      </p:transition>
    </mc:Choice>
    <mc:Fallback>
      <p:transition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p="http://schemas.openxmlformats.org/presentationml/2006/main">
  <p:tag name="REFSHAPE" val="152799420"/>
</p:tagLst>
</file>

<file path=ppt/tags/tag4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2_Office 主题">
  <a:themeElements>
    <a:clrScheme name="自定义 8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97FD5"/>
      </a:accent1>
      <a:accent2>
        <a:srgbClr val="3EBBF0"/>
      </a:accent2>
      <a:accent3>
        <a:srgbClr val="297FD5"/>
      </a:accent3>
      <a:accent4>
        <a:srgbClr val="3EBBF0"/>
      </a:accent4>
      <a:accent5>
        <a:srgbClr val="297FD5"/>
      </a:accent5>
      <a:accent6>
        <a:srgbClr val="3EBBF0"/>
      </a:accent6>
      <a:hlink>
        <a:srgbClr val="297FD5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WPS 演示</Application>
  <PresentationFormat>自定义</PresentationFormat>
  <Paragraphs>108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51</vt:i4>
      </vt:variant>
      <vt:variant>
        <vt:lpstr>幻灯片标题</vt:lpstr>
      </vt:variant>
      <vt:variant>
        <vt:i4>29</vt:i4>
      </vt:variant>
    </vt:vector>
  </HeadingPairs>
  <TitlesOfParts>
    <vt:vector size="98" baseType="lpstr">
      <vt:lpstr>Arial</vt:lpstr>
      <vt:lpstr>宋体</vt:lpstr>
      <vt:lpstr>Wingdings</vt:lpstr>
      <vt:lpstr>Calibri</vt:lpstr>
      <vt:lpstr>Calibri</vt:lpstr>
      <vt:lpstr>Lato Regular</vt:lpstr>
      <vt:lpstr>Lato Hairline</vt:lpstr>
      <vt:lpstr>Lato Light</vt:lpstr>
      <vt:lpstr>微软雅黑</vt:lpstr>
      <vt:lpstr>楷体</vt:lpstr>
      <vt:lpstr>Times New Roman</vt:lpstr>
      <vt:lpstr>华文细黑</vt:lpstr>
      <vt:lpstr>黑体</vt:lpstr>
      <vt:lpstr>Arial Unicode MS</vt:lpstr>
      <vt:lpstr>Calibri Light</vt:lpstr>
      <vt:lpstr>等线</vt:lpstr>
      <vt:lpstr>Segoe Print</vt:lpstr>
      <vt:lpstr>2_Office 主题</vt:lpstr>
      <vt:lpstr>Word.Document.8</vt:lpstr>
      <vt:lpstr>Word.Document.8</vt:lpstr>
      <vt:lpstr>Word.Document.8</vt:lpstr>
      <vt:lpstr>Word.Document.8</vt:lpstr>
      <vt:lpstr>Word.Document.12</vt:lpstr>
      <vt:lpstr>Word.Document.12</vt:lpstr>
      <vt:lpstr>Word.Document.12</vt:lpstr>
      <vt:lpstr>Word.Document.12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Equation.KSEE3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Equation.KSEE3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Equation.KSEE3</vt:lpstr>
      <vt:lpstr>Word.Document.8</vt:lpstr>
      <vt:lpstr>Word.Document.8</vt:lpstr>
      <vt:lpstr>Word.Document.8</vt:lpstr>
      <vt:lpstr>Word.Document.8</vt:lpstr>
      <vt:lpstr>Equation.KSEE3</vt:lpstr>
      <vt:lpstr>Equation.KSEE3</vt:lpstr>
      <vt:lpstr>Equation.KSEE3</vt:lpstr>
      <vt:lpstr>Word.Document.8</vt:lpstr>
      <vt:lpstr>Word.Document.8</vt:lpstr>
      <vt:lpstr>Word.Document.8</vt:lpstr>
      <vt:lpstr>数形结合思想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</dc:creator>
  <cp:lastModifiedBy>WPS_1511320538</cp:lastModifiedBy>
  <cp:revision>848</cp:revision>
  <dcterms:created xsi:type="dcterms:W3CDTF">2015-08-12T02:06:00Z</dcterms:created>
  <dcterms:modified xsi:type="dcterms:W3CDTF">2020-02-05T03:32:52Z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