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57" r:id="rId3"/>
    <p:sldId id="289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91" r:id="rId13"/>
    <p:sldId id="286" r:id="rId14"/>
    <p:sldId id="288" r:id="rId15"/>
    <p:sldId id="287" r:id="rId16"/>
    <p:sldId id="272" r:id="rId17"/>
    <p:sldId id="277" r:id="rId18"/>
    <p:sldId id="276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zilin" initials="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66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0.emf"/><Relationship Id="rId1" Type="http://schemas.openxmlformats.org/officeDocument/2006/relationships/image" Target="../media/image39.wmf"/><Relationship Id="rId5" Type="http://schemas.openxmlformats.org/officeDocument/2006/relationships/image" Target="../media/image41.emf"/><Relationship Id="rId4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w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w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4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ECE43-1E03-42FB-89E7-CA673A0D2030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E8370-49D6-4B9A-86DE-668455D7F3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46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62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13BA7FF-E2AA-4FDF-8F9B-9679D8C94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E36C07E-0DB0-4BB8-A73B-8BBCF926D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3C8F484-4D42-4574-9650-32229D6F9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B08D3D3-4FF9-410E-AD1F-913A75CF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A54EA3F-BFF3-413A-9713-7E2DAA45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93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B62F7E-EBC9-426F-BBB0-045C507A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470CF75-2D2F-4813-B432-B1C85B961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0449645-FEE3-4930-BBBC-CD7E681BC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33AD1C3-F80C-4FAC-8982-82FCE6D80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0BE86C6-D27C-4E47-B727-B8D51353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70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F709F8FC-0CDF-47AA-8422-BD0E03C83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6F66ABD-7A70-4EC9-8BF8-CC1736914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82E222E-9E2D-4191-A3FB-126E9E2C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1A0B5F4-473D-43FA-B86F-05FB7F8C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E1E8321-FB09-47C5-8C4D-05E931410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2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70194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7B2D84C-8C36-4FA1-AACB-22EF01C5D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1D5E6B-4804-4138-B3F9-40DC5963E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2E66CC3-1114-44EF-B1EB-47DA33857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0D57998-86E6-4BA9-8F4C-502F419EF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1C5D1E4-C12D-43A9-9966-4546EFE3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59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8B713E-0CB8-45B1-9EBB-C6035D89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6DB4CEB-99A1-4B7B-A6E4-C196B85A2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5CF548-8CB3-45FF-80AE-BF5C682A8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8B020DD-1CEF-4D92-9369-9141697D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E8EAD06-AF1B-4906-BC20-622977BC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2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B1AFB32-2846-4D4F-9042-124EF325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04C9766-397F-447B-A15D-ADE830B7E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F7846CA-EC05-4401-BBF0-9395070E0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67122C5-A8B9-4898-9E7B-0F813FB1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9BE5BF2-2FEA-415F-80E3-692F4BB30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5362192-1D04-4687-83DB-52BE2ADB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32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723AC68-3785-46DE-BCFA-914FFAE7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2CA342D-714D-4398-B64B-4DFAB8215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8C4E603-5E7F-45EA-BB5C-AD3C1BE34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E5F02B6-835C-486E-9E02-3BE0205C5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AAF18CC2-6B5B-4EB3-B76F-7D1F7B293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8088570-97C8-439E-85EE-63E6B6E19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67E820E-BF02-4DC4-9AE0-89D48F8C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05DD1F94-D40E-46FD-9D13-37B80A96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DC7EC90-6DC1-44EE-9BC3-7F9C7C920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E18CB83B-88DA-4399-BFB3-09E73620F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D9C5ADD-93A2-48F0-B6D8-8B406876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6538760-90EB-4249-8C16-73480124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65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6D4EEF7-B478-45F4-B002-D5D834D49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B278238-B07D-4A5C-8CD7-6BF6A1DFC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A560943-97C2-442B-AB7F-13AD6E27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4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C8D537F-7D78-4BB1-B1D5-C45FF45D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4E5C56D-AE6F-4B24-B634-F56F6138C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E40ED62-3CAE-476B-BD8E-D267EF4C4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F9B6FC8-5D78-4E11-B576-2C19E451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B687F22-E0C1-463E-9A1F-130DC90B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96AF026-5EF5-49E1-B66D-249141DC3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73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020186E-87DF-4E17-876F-4F3CA578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933247B-7C29-474D-BA58-A7A79037C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1A0F5E6-D6C7-46F8-B441-92DD24923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C664F0E-3FCA-43BB-8576-38736227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F27F67E-ABDF-4352-94CD-BE51CE741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C601665-6379-4A18-88AA-2C1ACB0C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0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96584CE-0296-4C08-AC4C-E1696C6C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E6FA85D-F6FF-4A2A-B909-D26212B2D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F4E96DC-BA1E-4F20-8D73-C6E6E3D27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C80A7-4D75-4C13-9C17-9083B16F14A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87D80B0-A483-4F8D-AA8F-1EA2421B6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25940BA-A510-441A-A378-8169F395F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09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package" Target="../embeddings/Microsoft_Word___14.docx"/><Relationship Id="rId7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emf"/><Relationship Id="rId5" Type="http://schemas.openxmlformats.org/officeDocument/2006/relationships/package" Target="../embeddings/Microsoft_Word___15.docx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package" Target="../embeddings/Microsoft_Word___17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package" Target="../embeddings/Microsoft_Word___18.docx"/><Relationship Id="rId7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Word___19.docx"/><Relationship Id="rId10" Type="http://schemas.openxmlformats.org/officeDocument/2006/relationships/image" Target="../media/image34.w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package" Target="../embeddings/Microsoft_Word___21.docx"/><Relationship Id="rId7" Type="http://schemas.openxmlformats.org/officeDocument/2006/relationships/image" Target="../media/image37.png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emf"/><Relationship Id="rId11" Type="http://schemas.openxmlformats.org/officeDocument/2006/relationships/oleObject" Target="../embeddings/oleObject13.bin"/><Relationship Id="rId5" Type="http://schemas.openxmlformats.org/officeDocument/2006/relationships/package" Target="../embeddings/Microsoft_Word___22.docx"/><Relationship Id="rId10" Type="http://schemas.openxmlformats.org/officeDocument/2006/relationships/image" Target="../media/image35.w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4.bin"/><Relationship Id="rId7" Type="http://schemas.openxmlformats.org/officeDocument/2006/relationships/package" Target="../embeddings/Microsoft_Word___24.docx"/><Relationship Id="rId12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emf"/><Relationship Id="rId11" Type="http://schemas.openxmlformats.org/officeDocument/2006/relationships/package" Target="../embeddings/Microsoft_Word___26.docx"/><Relationship Id="rId5" Type="http://schemas.openxmlformats.org/officeDocument/2006/relationships/package" Target="../embeddings/Microsoft_Word___23.docx"/><Relationship Id="rId10" Type="http://schemas.openxmlformats.org/officeDocument/2006/relationships/image" Target="../media/image42.emf"/><Relationship Id="rId4" Type="http://schemas.openxmlformats.org/officeDocument/2006/relationships/image" Target="../media/image39.wmf"/><Relationship Id="rId9" Type="http://schemas.openxmlformats.org/officeDocument/2006/relationships/package" Target="../embeddings/Microsoft_Word___25.docx"/><Relationship Id="rId14" Type="http://schemas.openxmlformats.org/officeDocument/2006/relationships/image" Target="../media/image4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47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4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emf"/><Relationship Id="rId11" Type="http://schemas.openxmlformats.org/officeDocument/2006/relationships/package" Target="../embeddings/Microsoft_Word___28.docx"/><Relationship Id="rId5" Type="http://schemas.openxmlformats.org/officeDocument/2006/relationships/package" Target="../embeddings/Microsoft_Word___27.docx"/><Relationship Id="rId10" Type="http://schemas.openxmlformats.org/officeDocument/2006/relationships/image" Target="../media/image46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emf"/><Relationship Id="rId3" Type="http://schemas.openxmlformats.org/officeDocument/2006/relationships/package" Target="../embeddings/Microsoft_Word___2.docx"/><Relationship Id="rId7" Type="http://schemas.openxmlformats.org/officeDocument/2006/relationships/image" Target="../media/image10.png"/><Relationship Id="rId12" Type="http://schemas.openxmlformats.org/officeDocument/2006/relationships/package" Target="../embeddings/Microsoft_Word___3.docx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6" Type="http://schemas.openxmlformats.org/officeDocument/2006/relationships/package" Target="../embeddings/Microsoft_Word___5.docx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8.emf"/><Relationship Id="rId10" Type="http://schemas.openxmlformats.org/officeDocument/2006/relationships/image" Target="../media/image6.w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2.bin"/><Relationship Id="rId14" Type="http://schemas.openxmlformats.org/officeDocument/2006/relationships/package" Target="../embeddings/Microsoft_Word___4.doc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oleObject" Target="../embeddings/oleObject4.bin"/><Relationship Id="rId3" Type="http://schemas.openxmlformats.org/officeDocument/2006/relationships/package" Target="../embeddings/Microsoft_Word___6.docx"/><Relationship Id="rId7" Type="http://schemas.openxmlformats.org/officeDocument/2006/relationships/package" Target="../embeddings/Microsoft_Word___8.docx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11" Type="http://schemas.openxmlformats.org/officeDocument/2006/relationships/package" Target="../embeddings/Microsoft_Word___10.docx"/><Relationship Id="rId5" Type="http://schemas.openxmlformats.org/officeDocument/2006/relationships/package" Target="../embeddings/Microsoft_Word___7.docx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package" Target="../embeddings/Microsoft_Word___9.docx"/><Relationship Id="rId1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package" Target="../embeddings/Microsoft_Word___11.docx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Word___12.docx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package" Target="../embeddings/Microsoft_Word___13.docx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416551" y="2986265"/>
            <a:ext cx="7535329" cy="971127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含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三角函数的导数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63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7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32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4"/>
            <a:ext cx="6448320" cy="63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7" spc="30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清华附中朝阳学校   赵伟峰  </a:t>
            </a:r>
            <a:endParaRPr lang="zh-CN" altLang="en-US" sz="2667" spc="30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3079" y="217452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解法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30466"/>
              </p:ext>
            </p:extLst>
          </p:nvPr>
        </p:nvGraphicFramePr>
        <p:xfrm>
          <a:off x="121920" y="792163"/>
          <a:ext cx="6156325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1" name="文档" r:id="rId3" imgW="3348246" imgH="793624" progId="Word.Document.12">
                  <p:embed/>
                </p:oleObj>
              </mc:Choice>
              <mc:Fallback>
                <p:oleObj name="文档" r:id="rId3" imgW="3348246" imgH="7936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" y="792163"/>
                        <a:ext cx="6156325" cy="1452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椭圆 3"/>
          <p:cNvSpPr/>
          <p:nvPr/>
        </p:nvSpPr>
        <p:spPr>
          <a:xfrm>
            <a:off x="3525520" y="1463040"/>
            <a:ext cx="2640965" cy="8223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6278245" y="81280"/>
            <a:ext cx="0" cy="677672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895169"/>
              </p:ext>
            </p:extLst>
          </p:nvPr>
        </p:nvGraphicFramePr>
        <p:xfrm>
          <a:off x="-295275" y="2357438"/>
          <a:ext cx="6664325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2" name="文档" r:id="rId5" imgW="3621777" imgH="1979552" progId="Word.Document.12">
                  <p:embed/>
                </p:oleObj>
              </mc:Choice>
              <mc:Fallback>
                <p:oleObj name="文档" r:id="rId5" imgW="3621777" imgH="19795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95275" y="2357438"/>
                        <a:ext cx="6664325" cy="362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494506"/>
              </p:ext>
            </p:extLst>
          </p:nvPr>
        </p:nvGraphicFramePr>
        <p:xfrm>
          <a:off x="6268085" y="80963"/>
          <a:ext cx="5710238" cy="444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3" name="文档" r:id="rId7" imgW="3108159" imgH="2676168" progId="Word.Document.12">
                  <p:embed/>
                </p:oleObj>
              </mc:Choice>
              <mc:Fallback>
                <p:oleObj name="文档" r:id="rId7" imgW="3108159" imgH="26761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68085" y="80963"/>
                        <a:ext cx="5710238" cy="444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614734"/>
              </p:ext>
            </p:extLst>
          </p:nvPr>
        </p:nvGraphicFramePr>
        <p:xfrm>
          <a:off x="6908800" y="4318000"/>
          <a:ext cx="5049838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4" name="文档" r:id="rId9" imgW="2748275" imgH="1190616" progId="Word.Document.12">
                  <p:embed/>
                </p:oleObj>
              </mc:Choice>
              <mc:Fallback>
                <p:oleObj name="文档" r:id="rId9" imgW="2748275" imgH="11906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08800" y="4318000"/>
                        <a:ext cx="5049838" cy="218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椭圆 10"/>
          <p:cNvSpPr/>
          <p:nvPr/>
        </p:nvSpPr>
        <p:spPr>
          <a:xfrm>
            <a:off x="8148319" y="3476006"/>
            <a:ext cx="701041" cy="8223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385513"/>
              </p:ext>
            </p:extLst>
          </p:nvPr>
        </p:nvGraphicFramePr>
        <p:xfrm>
          <a:off x="160338" y="123825"/>
          <a:ext cx="5127625" cy="198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3" name="文档" r:id="rId3" imgW="2793867" imgH="1091477" progId="Word.Document.12">
                  <p:embed/>
                </p:oleObj>
              </mc:Choice>
              <mc:Fallback>
                <p:oleObj name="文档" r:id="rId3" imgW="2793867" imgH="10914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338" y="123825"/>
                        <a:ext cx="5127625" cy="198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252132"/>
              </p:ext>
            </p:extLst>
          </p:nvPr>
        </p:nvGraphicFramePr>
        <p:xfrm>
          <a:off x="-71120" y="2215515"/>
          <a:ext cx="6472237" cy="277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4" name="文档" r:id="rId5" imgW="3564716" imgH="1519937" progId="Word.Document.12">
                  <p:embed/>
                </p:oleObj>
              </mc:Choice>
              <mc:Fallback>
                <p:oleObj name="文档" r:id="rId5" imgW="3564716" imgH="15199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71120" y="2215515"/>
                        <a:ext cx="6472237" cy="2773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941723"/>
              </p:ext>
            </p:extLst>
          </p:nvPr>
        </p:nvGraphicFramePr>
        <p:xfrm>
          <a:off x="314961" y="4653914"/>
          <a:ext cx="6614159" cy="1919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5" name="文档" r:id="rId7" imgW="3917624" imgH="992300" progId="Word.Document.12">
                  <p:embed/>
                </p:oleObj>
              </mc:Choice>
              <mc:Fallback>
                <p:oleObj name="文档" r:id="rId7" imgW="3917624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4961" y="4653914"/>
                        <a:ext cx="6614159" cy="1919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24440"/>
              </p:ext>
            </p:extLst>
          </p:nvPr>
        </p:nvGraphicFramePr>
        <p:xfrm>
          <a:off x="7418388" y="434975"/>
          <a:ext cx="3624262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6" name="Equation" r:id="rId9" imgW="1143000" imgH="215640" progId="Equation.DSMT4">
                  <p:embed/>
                </p:oleObj>
              </mc:Choice>
              <mc:Fallback>
                <p:oleObj name="Equation" r:id="rId9" imgW="1143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8388" y="434975"/>
                        <a:ext cx="3624262" cy="693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55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3079" y="217452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解法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1920" y="792163"/>
          <a:ext cx="6156325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5" name="文档" r:id="rId3" imgW="3348246" imgH="793624" progId="Word.Document.12">
                  <p:embed/>
                </p:oleObj>
              </mc:Choice>
              <mc:Fallback>
                <p:oleObj name="文档" r:id="rId3" imgW="3348246" imgH="7936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" y="792163"/>
                        <a:ext cx="6156325" cy="1452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椭圆 3"/>
          <p:cNvSpPr/>
          <p:nvPr/>
        </p:nvSpPr>
        <p:spPr>
          <a:xfrm>
            <a:off x="3525520" y="1463040"/>
            <a:ext cx="2640965" cy="8223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6278245" y="81280"/>
            <a:ext cx="0" cy="677672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295275" y="2357438"/>
          <a:ext cx="6664325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6" name="文档" r:id="rId5" imgW="3621777" imgH="1979552" progId="Word.Document.12">
                  <p:embed/>
                </p:oleObj>
              </mc:Choice>
              <mc:Fallback>
                <p:oleObj name="文档" r:id="rId5" imgW="3621777" imgH="19795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95275" y="2357438"/>
                        <a:ext cx="6664325" cy="362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4284" y="217452"/>
            <a:ext cx="4651394" cy="17024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335" y="2024793"/>
            <a:ext cx="5149500" cy="2167445"/>
          </a:xfrm>
          <a:prstGeom prst="rect">
            <a:avLst/>
          </a:prstGeom>
        </p:spPr>
      </p:pic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961324"/>
              </p:ext>
            </p:extLst>
          </p:nvPr>
        </p:nvGraphicFramePr>
        <p:xfrm>
          <a:off x="8107033" y="4443412"/>
          <a:ext cx="2536973" cy="10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7" name="Equation" r:id="rId9" imgW="596880" imgH="253800" progId="Equation.DSMT4">
                  <p:embed/>
                </p:oleObj>
              </mc:Choice>
              <mc:Fallback>
                <p:oleObj name="Equation" r:id="rId9" imgW="596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07033" y="4443412"/>
                        <a:ext cx="2536973" cy="107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28025"/>
              </p:ext>
            </p:extLst>
          </p:nvPr>
        </p:nvGraphicFramePr>
        <p:xfrm>
          <a:off x="8165728" y="5650929"/>
          <a:ext cx="24288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8" name="Equation" r:id="rId11" imgW="571320" imgH="253800" progId="Equation.DSMT4">
                  <p:embed/>
                </p:oleObj>
              </mc:Choice>
              <mc:Fallback>
                <p:oleObj name="Equation" r:id="rId11" imgW="571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65728" y="5650929"/>
                        <a:ext cx="242887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860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3079" y="105692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解法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858825"/>
              </p:ext>
            </p:extLst>
          </p:nvPr>
        </p:nvGraphicFramePr>
        <p:xfrm>
          <a:off x="528320" y="436880"/>
          <a:ext cx="3899231" cy="92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0" name="Equation" r:id="rId3" imgW="1562100" imgH="355600" progId="Equation.DSMT4">
                  <p:embed/>
                </p:oleObj>
              </mc:Choice>
              <mc:Fallback>
                <p:oleObj name="Equation" r:id="rId3" imgW="1562100" imgH="355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" y="436880"/>
                        <a:ext cx="3899231" cy="924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021330"/>
              </p:ext>
            </p:extLst>
          </p:nvPr>
        </p:nvGraphicFramePr>
        <p:xfrm>
          <a:off x="371475" y="1397000"/>
          <a:ext cx="5535613" cy="233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1" name="文档" r:id="rId5" imgW="2808430" imgH="1189688" progId="Word.Document.12">
                  <p:embed/>
                </p:oleObj>
              </mc:Choice>
              <mc:Fallback>
                <p:oleObj name="文档" r:id="rId5" imgW="2808430" imgH="11896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475" y="1397000"/>
                        <a:ext cx="5535613" cy="233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308965"/>
              </p:ext>
            </p:extLst>
          </p:nvPr>
        </p:nvGraphicFramePr>
        <p:xfrm>
          <a:off x="184150" y="3852863"/>
          <a:ext cx="5457825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2" name="文档" r:id="rId7" imgW="2812339" imgH="1588329" progId="Word.Document.12">
                  <p:embed/>
                </p:oleObj>
              </mc:Choice>
              <mc:Fallback>
                <p:oleObj name="文档" r:id="rId7" imgW="2812339" imgH="15883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4150" y="3852863"/>
                        <a:ext cx="5457825" cy="307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椭圆 6"/>
          <p:cNvSpPr/>
          <p:nvPr/>
        </p:nvSpPr>
        <p:spPr>
          <a:xfrm>
            <a:off x="936425" y="5923280"/>
            <a:ext cx="2670375" cy="5486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6034405" y="81280"/>
            <a:ext cx="0" cy="677672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191938"/>
              </p:ext>
            </p:extLst>
          </p:nvPr>
        </p:nvGraphicFramePr>
        <p:xfrm>
          <a:off x="6478588" y="339725"/>
          <a:ext cx="5291137" cy="33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3" name="文档" r:id="rId9" imgW="2727760" imgH="1736165" progId="Word.Document.12">
                  <p:embed/>
                </p:oleObj>
              </mc:Choice>
              <mc:Fallback>
                <p:oleObj name="文档" r:id="rId9" imgW="2727760" imgH="17361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78588" y="339725"/>
                        <a:ext cx="5291137" cy="335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468285"/>
              </p:ext>
            </p:extLst>
          </p:nvPr>
        </p:nvGraphicFramePr>
        <p:xfrm>
          <a:off x="6507163" y="2976563"/>
          <a:ext cx="4968557" cy="3541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4" name="文档" r:id="rId11" imgW="2727760" imgH="1947822" progId="Word.Document.12">
                  <p:embed/>
                </p:oleObj>
              </mc:Choice>
              <mc:Fallback>
                <p:oleObj name="文档" r:id="rId11" imgW="2727760" imgH="19478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07163" y="2976563"/>
                        <a:ext cx="4968557" cy="3541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260657"/>
              </p:ext>
            </p:extLst>
          </p:nvPr>
        </p:nvGraphicFramePr>
        <p:xfrm>
          <a:off x="6805613" y="6024563"/>
          <a:ext cx="362267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5" name="Equation" r:id="rId13" imgW="1143000" imgH="215640" progId="Equation.DSMT4">
                  <p:embed/>
                </p:oleObj>
              </mc:Choice>
              <mc:Fallback>
                <p:oleObj name="Equation" r:id="rId13" imgW="1143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5613" y="6024563"/>
                        <a:ext cx="3622675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68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3079" y="105692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解法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528320" y="436880"/>
          <a:ext cx="3899231" cy="92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1" name="Equation" r:id="rId3" imgW="1562100" imgH="355600" progId="Equation.DSMT4">
                  <p:embed/>
                </p:oleObj>
              </mc:Choice>
              <mc:Fallback>
                <p:oleObj name="Equation" r:id="rId3" imgW="15621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" y="436880"/>
                        <a:ext cx="3899231" cy="924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71475" y="1397000"/>
          <a:ext cx="5535613" cy="233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2" name="文档" r:id="rId5" imgW="2808430" imgH="1189688" progId="Word.Document.12">
                  <p:embed/>
                </p:oleObj>
              </mc:Choice>
              <mc:Fallback>
                <p:oleObj name="文档" r:id="rId5" imgW="2808430" imgH="11896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475" y="1397000"/>
                        <a:ext cx="5535613" cy="233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椭圆 6"/>
          <p:cNvSpPr/>
          <p:nvPr/>
        </p:nvSpPr>
        <p:spPr>
          <a:xfrm>
            <a:off x="936425" y="5923280"/>
            <a:ext cx="2670375" cy="5486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6034405" y="81280"/>
            <a:ext cx="0" cy="677672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085908"/>
              </p:ext>
            </p:extLst>
          </p:nvPr>
        </p:nvGraphicFramePr>
        <p:xfrm>
          <a:off x="6657925" y="4450335"/>
          <a:ext cx="4598339" cy="681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3" name="Equation" r:id="rId7" imgW="1371600" imgH="203040" progId="Equation.DSMT4">
                  <p:embed/>
                </p:oleObj>
              </mc:Choice>
              <mc:Fallback>
                <p:oleObj name="Equation" r:id="rId7" imgW="1371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57925" y="4450335"/>
                        <a:ext cx="4598339" cy="681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979100"/>
              </p:ext>
            </p:extLst>
          </p:nvPr>
        </p:nvGraphicFramePr>
        <p:xfrm>
          <a:off x="6246368" y="5250599"/>
          <a:ext cx="5945632" cy="134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4" name="Equation" r:id="rId9" imgW="1739880" imgH="393480" progId="Equation.DSMT4">
                  <p:embed/>
                </p:oleObj>
              </mc:Choice>
              <mc:Fallback>
                <p:oleObj name="Equation" r:id="rId9" imgW="1739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46368" y="5250599"/>
                        <a:ext cx="5945632" cy="134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82152"/>
              </p:ext>
            </p:extLst>
          </p:nvPr>
        </p:nvGraphicFramePr>
        <p:xfrm>
          <a:off x="184150" y="3852863"/>
          <a:ext cx="5457825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5" name="文档" r:id="rId11" imgW="2812339" imgH="1588329" progId="Word.Document.12">
                  <p:embed/>
                </p:oleObj>
              </mc:Choice>
              <mc:Fallback>
                <p:oleObj name="文档" r:id="rId11" imgW="2812339" imgH="15883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4150" y="3852863"/>
                        <a:ext cx="5457825" cy="307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68" y="187988"/>
            <a:ext cx="5491580" cy="39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9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3840" y="325120"/>
            <a:ext cx="7939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关于上面的求极限的过程，我们通常有两种方法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9113" y="1031325"/>
            <a:ext cx="2709396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①洛必达法则：</a:t>
            </a: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476886"/>
              </p:ext>
            </p:extLst>
          </p:nvPr>
        </p:nvGraphicFramePr>
        <p:xfrm>
          <a:off x="595713" y="1905355"/>
          <a:ext cx="494188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7" name="Equation" r:id="rId3" imgW="1955520" imgH="355320" progId="Equation.DSMT4">
                  <p:embed/>
                </p:oleObj>
              </mc:Choice>
              <mc:Fallback>
                <p:oleObj name="Equation" r:id="rId3" imgW="1955520" imgH="355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13" y="1905355"/>
                        <a:ext cx="4941887" cy="935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37316" y="3193534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也可以使用重要极限：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806590"/>
              </p:ext>
            </p:extLst>
          </p:nvPr>
        </p:nvGraphicFramePr>
        <p:xfrm>
          <a:off x="4081065" y="3013184"/>
          <a:ext cx="1621801" cy="883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8" name="Equation" r:id="rId5" imgW="685800" imgH="355320" progId="Equation.DSMT4">
                  <p:embed/>
                </p:oleObj>
              </mc:Choice>
              <mc:Fallback>
                <p:oleObj name="Equation" r:id="rId5" imgW="685800" imgH="355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065" y="3013184"/>
                        <a:ext cx="1621801" cy="883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997292"/>
              </p:ext>
            </p:extLst>
          </p:nvPr>
        </p:nvGraphicFramePr>
        <p:xfrm>
          <a:off x="390525" y="3867150"/>
          <a:ext cx="4384675" cy="181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9" name="Equation" r:id="rId7" imgW="1815840" imgH="698400" progId="Equation.DSMT4">
                  <p:embed/>
                </p:oleObj>
              </mc:Choice>
              <mc:Fallback>
                <p:oleObj name="Equation" r:id="rId7" imgW="1815840" imgH="698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3867150"/>
                        <a:ext cx="4384675" cy="1811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889984"/>
              </p:ext>
            </p:extLst>
          </p:nvPr>
        </p:nvGraphicFramePr>
        <p:xfrm>
          <a:off x="365125" y="5678488"/>
          <a:ext cx="540385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0" name="Equation" r:id="rId9" imgW="2031840" imgH="393480" progId="Equation.DSMT4">
                  <p:embed/>
                </p:oleObj>
              </mc:Choice>
              <mc:Fallback>
                <p:oleObj name="Equation" r:id="rId9" imgW="203184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5678488"/>
                        <a:ext cx="5403850" cy="1087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4757048" y="446289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932805" y="1117600"/>
            <a:ext cx="0" cy="56520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383280" y="1058089"/>
            <a:ext cx="3430747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②利用导数的定义：</a:t>
            </a: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398878"/>
              </p:ext>
            </p:extLst>
          </p:nvPr>
        </p:nvGraphicFramePr>
        <p:xfrm>
          <a:off x="6605588" y="2001838"/>
          <a:ext cx="4419600" cy="279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1" name="Equation" r:id="rId11" imgW="1701720" imgH="990360" progId="Equation.DSMT4">
                  <p:embed/>
                </p:oleObj>
              </mc:Choice>
              <mc:Fallback>
                <p:oleObj name="Equation" r:id="rId11" imgW="1701720" imgH="9903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588" y="2001838"/>
                        <a:ext cx="4419600" cy="2798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33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F4E68C2-1837-485F-9680-5DBE317DC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1322770"/>
            <a:ext cx="11648440" cy="540314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在解决与三角函数有关的函数单调性时：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在确定与三角函数有关的导函数的符号时，往往需要各部分进行仔细地分析，将能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确定符号的部分固定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下来，讨论不能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确定符号的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部分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利用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三角函数的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有界性，可以确定进行分类讨论的依据，从而使问题变得清晰简单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与三角函数有关的导数问题，在导函数符号无法确定时，往往需要多次求导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合理的使用三角不等式进行放缩，能够使得问题变得简单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在使用分离参数时，通常涉及到要求某个点处的极限，如果能够结合导数的定义和洛必达法则，能够使得解答过程变得简单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8FAAE0C6-31E4-46DF-B596-AE65EE4C3273}"/>
              </a:ext>
            </a:extLst>
          </p:cNvPr>
          <p:cNvSpPr txBox="1">
            <a:spLocks/>
          </p:cNvSpPr>
          <p:nvPr/>
        </p:nvSpPr>
        <p:spPr>
          <a:xfrm>
            <a:off x="142566" y="82863"/>
            <a:ext cx="3013364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归纳小结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206A090-5461-4557-8485-7171AEFB8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作业及拓展提升任务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C53D64F-56C4-430F-9C69-1BDE54FDF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(</a:t>
            </a:r>
            <a:r>
              <a:rPr lang="zh-CN" altLang="en-US" dirty="0"/>
              <a:t>见文件夹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751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111FC9-03C0-48C0-BC58-1AD5934F9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D7DC449-D4CE-4C5A-A1A8-E57872701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掌握含三角函数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的导数问题中判断单调性的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基本思路和方法</a:t>
            </a:r>
            <a:endParaRPr lang="en-US" altLang="zh-CN" sz="3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初步体会运用三角函数的有界性，单调性，周期性解决与三角函数有关综合题</a:t>
            </a: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.</a:t>
            </a:r>
            <a:endParaRPr lang="zh-CN" altLang="zh-CN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276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04801" y="1459343"/>
            <a:ext cx="10443885" cy="4440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①研究函数的单调性</a:t>
            </a:r>
            <a:endParaRPr lang="en-US" altLang="zh-CN" sz="3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②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研究函数的极值、最值问题</a:t>
            </a:r>
            <a:endParaRPr lang="en-US" altLang="zh-CN" sz="3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③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研究函数的切线问题</a:t>
            </a:r>
            <a:endParaRPr lang="en-US" altLang="zh-CN" sz="3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④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研究不等式的恒成立，能成立（存在性），恰成立问题</a:t>
            </a:r>
            <a:endParaRPr lang="en-US" altLang="zh-CN" sz="3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⑤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研究函数的零点问题</a:t>
            </a:r>
            <a:endParaRPr lang="en-US" altLang="zh-CN" sz="3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⑥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研究函数不等式的证明问题</a:t>
            </a:r>
            <a:endParaRPr lang="zh-CN" altLang="en-US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54111FC9-03C0-48C0-BC58-1AD5934F914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知识回顾：</a:t>
            </a:r>
            <a:endParaRPr lang="zh-CN" altLang="en-US" b="1" dirty="0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33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87370"/>
              </p:ext>
            </p:extLst>
          </p:nvPr>
        </p:nvGraphicFramePr>
        <p:xfrm>
          <a:off x="1025525" y="506413"/>
          <a:ext cx="993457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5" name="文档" r:id="rId3" imgW="5387900" imgH="1242211" progId="Word.Document.12">
                  <p:embed/>
                </p:oleObj>
              </mc:Choice>
              <mc:Fallback>
                <p:oleObj name="文档" r:id="rId3" imgW="5387900" imgH="12422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5525" y="506413"/>
                        <a:ext cx="9934575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575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034456"/>
              </p:ext>
            </p:extLst>
          </p:nvPr>
        </p:nvGraphicFramePr>
        <p:xfrm>
          <a:off x="1408113" y="1903413"/>
          <a:ext cx="4633912" cy="254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7" name="文档" r:id="rId3" imgW="3203614" imgH="1751255" progId="Word.Document.12">
                  <p:embed/>
                </p:oleObj>
              </mc:Choice>
              <mc:Fallback>
                <p:oleObj name="文档" r:id="rId3" imgW="3203614" imgH="17512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8113" y="1903413"/>
                        <a:ext cx="4633912" cy="2544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964853"/>
              </p:ext>
            </p:extLst>
          </p:nvPr>
        </p:nvGraphicFramePr>
        <p:xfrm>
          <a:off x="2293667" y="5588259"/>
          <a:ext cx="2490388" cy="60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8" name="Equation" r:id="rId5" imgW="850680" imgH="203040" progId="Equation.DSMT4">
                  <p:embed/>
                </p:oleObj>
              </mc:Choice>
              <mc:Fallback>
                <p:oleObj name="Equation" r:id="rId5" imgW="85068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667" y="5588259"/>
                        <a:ext cx="2490388" cy="604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2878" y="523875"/>
            <a:ext cx="2657475" cy="21526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4790" y="2995612"/>
            <a:ext cx="2533650" cy="20669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06975" y="3433147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↘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44655" y="3433147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↘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530702"/>
              </p:ext>
            </p:extLst>
          </p:nvPr>
        </p:nvGraphicFramePr>
        <p:xfrm>
          <a:off x="2806975" y="2973122"/>
          <a:ext cx="385311" cy="365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9" name="Equation" r:id="rId9" imgW="139680" imgH="101520" progId="Equation.DSMT4">
                  <p:embed/>
                </p:oleObj>
              </mc:Choice>
              <mc:Fallback>
                <p:oleObj name="Equation" r:id="rId9" imgW="139680" imgH="10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06975" y="2973122"/>
                        <a:ext cx="385311" cy="365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069922"/>
              </p:ext>
            </p:extLst>
          </p:nvPr>
        </p:nvGraphicFramePr>
        <p:xfrm>
          <a:off x="4944655" y="2972569"/>
          <a:ext cx="385311" cy="365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0" name="Equation" r:id="rId11" imgW="139680" imgH="101520" progId="Equation.DSMT4">
                  <p:embed/>
                </p:oleObj>
              </mc:Choice>
              <mc:Fallback>
                <p:oleObj name="Equation" r:id="rId11" imgW="139680" imgH="10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44655" y="2972569"/>
                        <a:ext cx="385311" cy="365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541264"/>
              </p:ext>
            </p:extLst>
          </p:nvPr>
        </p:nvGraphicFramePr>
        <p:xfrm>
          <a:off x="604838" y="4337050"/>
          <a:ext cx="3646487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1" name="文档" r:id="rId12" imgW="2376003" imgH="409394" progId="Word.Document.12">
                  <p:embed/>
                </p:oleObj>
              </mc:Choice>
              <mc:Fallback>
                <p:oleObj name="文档" r:id="rId12" imgW="2376003" imgH="4093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4838" y="4337050"/>
                        <a:ext cx="3646487" cy="63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076431"/>
              </p:ext>
            </p:extLst>
          </p:nvPr>
        </p:nvGraphicFramePr>
        <p:xfrm>
          <a:off x="346075" y="147638"/>
          <a:ext cx="5300663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2" name="文档" r:id="rId14" imgW="3467939" imgH="851884" progId="Word.Document.12">
                  <p:embed/>
                </p:oleObj>
              </mc:Choice>
              <mc:Fallback>
                <p:oleObj name="文档" r:id="rId14" imgW="3467939" imgH="8518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6075" y="147638"/>
                        <a:ext cx="5300663" cy="129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610788"/>
              </p:ext>
            </p:extLst>
          </p:nvPr>
        </p:nvGraphicFramePr>
        <p:xfrm>
          <a:off x="439931" y="1467967"/>
          <a:ext cx="30067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3" name="文档" r:id="rId16" imgW="1952769" imgH="396443" progId="Word.Document.12">
                  <p:embed/>
                </p:oleObj>
              </mc:Choice>
              <mc:Fallback>
                <p:oleObj name="文档" r:id="rId16" imgW="1952769" imgH="3964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9931" y="1467967"/>
                        <a:ext cx="3006725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38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967444"/>
              </p:ext>
            </p:extLst>
          </p:nvPr>
        </p:nvGraphicFramePr>
        <p:xfrm>
          <a:off x="350838" y="117475"/>
          <a:ext cx="551497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6" name="文档" r:id="rId3" imgW="3467376" imgH="627760" progId="Word.Document.12">
                  <p:embed/>
                </p:oleObj>
              </mc:Choice>
              <mc:Fallback>
                <p:oleObj name="文档" r:id="rId3" imgW="3467376" imgH="6277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838" y="117475"/>
                        <a:ext cx="5514975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671057"/>
              </p:ext>
            </p:extLst>
          </p:nvPr>
        </p:nvGraphicFramePr>
        <p:xfrm>
          <a:off x="233363" y="1109663"/>
          <a:ext cx="6099175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7" name="文档" r:id="rId5" imgW="4387307" imgH="2092412" progId="Word.Document.12">
                  <p:embed/>
                </p:oleObj>
              </mc:Choice>
              <mc:Fallback>
                <p:oleObj name="文档" r:id="rId5" imgW="4387307" imgH="20924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363" y="1109663"/>
                        <a:ext cx="6099175" cy="289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973712"/>
              </p:ext>
            </p:extLst>
          </p:nvPr>
        </p:nvGraphicFramePr>
        <p:xfrm>
          <a:off x="271463" y="3459163"/>
          <a:ext cx="70072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8" name="文档" r:id="rId7" imgW="4573564" imgH="396443" progId="Word.Document.12">
                  <p:embed/>
                </p:oleObj>
              </mc:Choice>
              <mc:Fallback>
                <p:oleObj name="文档" r:id="rId7" imgW="4573564" imgH="3964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1463" y="3459163"/>
                        <a:ext cx="7007225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270119"/>
              </p:ext>
            </p:extLst>
          </p:nvPr>
        </p:nvGraphicFramePr>
        <p:xfrm>
          <a:off x="234950" y="4052888"/>
          <a:ext cx="5399088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9" name="文档" r:id="rId9" imgW="3961343" imgH="1807016" progId="Word.Document.12">
                  <p:embed/>
                </p:oleObj>
              </mc:Choice>
              <mc:Fallback>
                <p:oleObj name="文档" r:id="rId9" imgW="3961343" imgH="18070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4950" y="4052888"/>
                        <a:ext cx="5399088" cy="2459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685103"/>
              </p:ext>
            </p:extLst>
          </p:nvPr>
        </p:nvGraphicFramePr>
        <p:xfrm>
          <a:off x="247650" y="6240463"/>
          <a:ext cx="69437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30" name="文档" r:id="rId11" imgW="4573564" imgH="396443" progId="Word.Document.12">
                  <p:embed/>
                </p:oleObj>
              </mc:Choice>
              <mc:Fallback>
                <p:oleObj name="文档" r:id="rId11" imgW="4573564" imgH="3964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7650" y="6240463"/>
                        <a:ext cx="6943725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椭圆 22"/>
          <p:cNvSpPr/>
          <p:nvPr/>
        </p:nvSpPr>
        <p:spPr>
          <a:xfrm>
            <a:off x="4250987" y="603114"/>
            <a:ext cx="1404479" cy="5836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>
            <a:off x="5865813" y="747638"/>
            <a:ext cx="996461" cy="2723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453458"/>
              </p:ext>
            </p:extLst>
          </p:nvPr>
        </p:nvGraphicFramePr>
        <p:xfrm>
          <a:off x="7267575" y="231775"/>
          <a:ext cx="103028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31" name="Equation" r:id="rId13" imgW="622080" imgH="393480" progId="Equation.DSMT4">
                  <p:embed/>
                </p:oleObj>
              </mc:Choice>
              <mc:Fallback>
                <p:oleObj name="Equation" r:id="rId13" imgW="622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67575" y="231775"/>
                        <a:ext cx="1030288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593897"/>
              </p:ext>
            </p:extLst>
          </p:nvPr>
        </p:nvGraphicFramePr>
        <p:xfrm>
          <a:off x="7489825" y="1049338"/>
          <a:ext cx="588963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32" name="Equation" r:id="rId15" imgW="355320" imgH="164880" progId="Equation.DSMT4">
                  <p:embed/>
                </p:oleObj>
              </mc:Choice>
              <mc:Fallback>
                <p:oleObj name="Equation" r:id="rId15" imgW="3553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89825" y="1049338"/>
                        <a:ext cx="588963" cy="27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76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FAAE0C6-31E4-46DF-B596-AE65EE4C3273}"/>
              </a:ext>
            </a:extLst>
          </p:cNvPr>
          <p:cNvSpPr txBox="1">
            <a:spLocks/>
          </p:cNvSpPr>
          <p:nvPr/>
        </p:nvSpPr>
        <p:spPr>
          <a:xfrm>
            <a:off x="142566" y="82863"/>
            <a:ext cx="3013364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归纳小结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5788427" y="198871"/>
                <a:ext cx="8618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427" y="198871"/>
                <a:ext cx="861839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128" r="-1418" b="-2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箭头连接符 3"/>
          <p:cNvCxnSpPr/>
          <p:nvPr/>
        </p:nvCxnSpPr>
        <p:spPr>
          <a:xfrm flipH="1">
            <a:off x="6219346" y="660536"/>
            <a:ext cx="10593" cy="68400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229939" y="745645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确定定义域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5757940" y="1380160"/>
                <a:ext cx="9412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940" y="1380160"/>
                <a:ext cx="941283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597" r="-1299" b="-22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6"/>
          <p:cNvCxnSpPr/>
          <p:nvPr/>
        </p:nvCxnSpPr>
        <p:spPr>
          <a:xfrm flipH="1">
            <a:off x="6219346" y="1819684"/>
            <a:ext cx="10593" cy="72000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280604" y="1913087"/>
            <a:ext cx="837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定型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左大括号 8"/>
          <p:cNvSpPr/>
          <p:nvPr/>
        </p:nvSpPr>
        <p:spPr>
          <a:xfrm rot="5400000">
            <a:off x="5892542" y="-1196581"/>
            <a:ext cx="372160" cy="8177841"/>
          </a:xfrm>
          <a:prstGeom prst="leftBrace">
            <a:avLst>
              <a:gd name="adj1" fmla="val 8333"/>
              <a:gd name="adj2" fmla="val 48237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433423" y="2982648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一次型</a:t>
            </a:r>
            <a:endParaRPr lang="en-US" altLang="zh-CN" sz="24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77182" y="2927094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次型</a:t>
            </a:r>
            <a:endParaRPr lang="en-US" altLang="zh-CN" sz="24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34423" y="3177687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其他</a:t>
            </a:r>
            <a:endParaRPr lang="en-US" altLang="zh-CN" sz="24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935343"/>
              </p:ext>
            </p:extLst>
          </p:nvPr>
        </p:nvGraphicFramePr>
        <p:xfrm>
          <a:off x="1277938" y="3444875"/>
          <a:ext cx="1666875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08" name="Equation" r:id="rId5" imgW="711000" imgH="939600" progId="Equation.DSMT4">
                  <p:embed/>
                </p:oleObj>
              </mc:Choice>
              <mc:Fallback>
                <p:oleObj name="Equation" r:id="rId5" imgW="71100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7938" y="3444875"/>
                        <a:ext cx="1666875" cy="220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234248"/>
              </p:ext>
            </p:extLst>
          </p:nvPr>
        </p:nvGraphicFramePr>
        <p:xfrm>
          <a:off x="5030788" y="3262313"/>
          <a:ext cx="3008312" cy="232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09" name="Equation" r:id="rId7" imgW="1282680" imgH="990360" progId="Equation.DSMT4">
                  <p:embed/>
                </p:oleObj>
              </mc:Choice>
              <mc:Fallback>
                <p:oleObj name="Equation" r:id="rId7" imgW="128268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30788" y="3262313"/>
                        <a:ext cx="3008312" cy="232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直接箭头连接符 14"/>
          <p:cNvCxnSpPr/>
          <p:nvPr/>
        </p:nvCxnSpPr>
        <p:spPr>
          <a:xfrm flipH="1">
            <a:off x="9836135" y="3640808"/>
            <a:ext cx="10594" cy="69857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9212790" y="4423641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再次求导</a:t>
            </a:r>
            <a:endParaRPr lang="en-US" altLang="zh-CN" sz="24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椭圆形标注 16"/>
          <p:cNvSpPr/>
          <p:nvPr/>
        </p:nvSpPr>
        <p:spPr>
          <a:xfrm>
            <a:off x="9343407" y="113841"/>
            <a:ext cx="2601607" cy="1725272"/>
          </a:xfrm>
          <a:prstGeom prst="wedgeEllipseCallout">
            <a:avLst>
              <a:gd name="adj1" fmla="val -132903"/>
              <a:gd name="adj2" fmla="val 67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分析，整理，提取决定正负的部分</a:t>
            </a:r>
            <a:endParaRPr lang="zh-CN" altLang="en-US" sz="2400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644119" y="6073853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注：以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为例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6219346" y="5584687"/>
            <a:ext cx="10593" cy="72000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4130706" y="6304686"/>
                <a:ext cx="46325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确定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zh-CN" altLang="en-US" sz="2400" b="1" dirty="0" smtClean="0"/>
                  <a:t>的正负，确定单调区间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706" y="6304686"/>
                <a:ext cx="4632507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2105" t="-14474" r="-658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09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906849"/>
              </p:ext>
            </p:extLst>
          </p:nvPr>
        </p:nvGraphicFramePr>
        <p:xfrm>
          <a:off x="258763" y="2544763"/>
          <a:ext cx="986155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9" name="文档" r:id="rId3" imgW="5387900" imgH="1586490" progId="Word.Document.12">
                  <p:embed/>
                </p:oleObj>
              </mc:Choice>
              <mc:Fallback>
                <p:oleObj name="文档" r:id="rId3" imgW="5387900" imgH="15864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763" y="2544763"/>
                        <a:ext cx="9861550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891121"/>
              </p:ext>
            </p:extLst>
          </p:nvPr>
        </p:nvGraphicFramePr>
        <p:xfrm>
          <a:off x="258763" y="173038"/>
          <a:ext cx="9861550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0" name="文档" r:id="rId5" imgW="5387900" imgH="1243650" progId="Word.Document.12">
                  <p:embed/>
                </p:oleObj>
              </mc:Choice>
              <mc:Fallback>
                <p:oleObj name="文档" r:id="rId5" imgW="5387900" imgH="12436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763" y="173038"/>
                        <a:ext cx="9861550" cy="227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94560" y="29057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661014"/>
              </p:ext>
            </p:extLst>
          </p:nvPr>
        </p:nvGraphicFramePr>
        <p:xfrm>
          <a:off x="6167120" y="3440624"/>
          <a:ext cx="3329988" cy="1202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1" name="Equation" r:id="rId7" imgW="571320" imgH="203040" progId="Equation.DSMT4">
                  <p:embed/>
                </p:oleObj>
              </mc:Choice>
              <mc:Fallback>
                <p:oleObj name="Equation" r:id="rId7" imgW="57132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120" y="3440624"/>
                        <a:ext cx="3329988" cy="12024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98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xmlns="" id="{CE70A26C-D8AA-4994-A5C1-D6AEFE18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843469"/>
              </p:ext>
            </p:extLst>
          </p:nvPr>
        </p:nvGraphicFramePr>
        <p:xfrm>
          <a:off x="253365" y="173355"/>
          <a:ext cx="9917113" cy="236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2" name="文档" r:id="rId3" imgW="5387900" imgH="1243650" progId="Word.Document.12">
                  <p:embed/>
                </p:oleObj>
              </mc:Choice>
              <mc:Fallback>
                <p:oleObj name="文档" r:id="rId3" imgW="5387900" imgH="12436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365" y="173355"/>
                        <a:ext cx="9917113" cy="236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842513" y="2452062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函数的最值问题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>
            <a:stCxn id="5" idx="2"/>
          </p:cNvCxnSpPr>
          <p:nvPr/>
        </p:nvCxnSpPr>
        <p:spPr>
          <a:xfrm flipH="1">
            <a:off x="5191600" y="2975282"/>
            <a:ext cx="1" cy="64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391281" y="375599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构造函数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3718560" y="4391610"/>
            <a:ext cx="1168400" cy="6680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5557520" y="4394795"/>
            <a:ext cx="1209040" cy="6648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643501"/>
              </p:ext>
            </p:extLst>
          </p:nvPr>
        </p:nvGraphicFramePr>
        <p:xfrm>
          <a:off x="1547813" y="5969000"/>
          <a:ext cx="33686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3" name="Equation" r:id="rId5" imgW="1422360" imgH="190440" progId="Equation.DSMT4">
                  <p:embed/>
                </p:oleObj>
              </mc:Choice>
              <mc:Fallback>
                <p:oleObj name="Equation" r:id="rId5" imgW="1422360" imgH="19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969000"/>
                        <a:ext cx="3368675" cy="498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517959" y="508409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函数性质法</a:t>
            </a:r>
            <a:endParaRPr lang="zh-CN" altLang="en-US" sz="2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6766560" y="508409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分离参数法</a:t>
            </a:r>
            <a:endParaRPr lang="zh-CN" altLang="en-US" sz="2400" dirty="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869653"/>
              </p:ext>
            </p:extLst>
          </p:nvPr>
        </p:nvGraphicFramePr>
        <p:xfrm>
          <a:off x="6913562" y="5745983"/>
          <a:ext cx="1813878" cy="943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4" name="Equation" r:id="rId7" imgW="710891" imgH="355446" progId="Equation.DSMT4">
                  <p:embed/>
                </p:oleObj>
              </mc:Choice>
              <mc:Fallback>
                <p:oleObj name="Equation" r:id="rId7" imgW="710891" imgH="3554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562" y="5745983"/>
                        <a:ext cx="1813878" cy="943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26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371</Words>
  <Application>Microsoft Office PowerPoint</Application>
  <PresentationFormat>宽屏</PresentationFormat>
  <Paragraphs>53</Paragraphs>
  <Slides>18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等线</vt:lpstr>
      <vt:lpstr>等线 Light</vt:lpstr>
      <vt:lpstr>仿宋</vt:lpstr>
      <vt:lpstr>汉仪旗黑-85S</vt:lpstr>
      <vt:lpstr>黑体</vt:lpstr>
      <vt:lpstr>楷体</vt:lpstr>
      <vt:lpstr>隶书</vt:lpstr>
      <vt:lpstr>宋体</vt:lpstr>
      <vt:lpstr>微软雅黑</vt:lpstr>
      <vt:lpstr>Arial</vt:lpstr>
      <vt:lpstr>Cambria Math</vt:lpstr>
      <vt:lpstr>Times New Roman</vt:lpstr>
      <vt:lpstr>Office 主题​​</vt:lpstr>
      <vt:lpstr>文档</vt:lpstr>
      <vt:lpstr>Equation</vt:lpstr>
      <vt:lpstr>Microsoft Word 文档</vt:lpstr>
      <vt:lpstr>含三角函数的导数问题</vt:lpstr>
      <vt:lpstr>学习目标：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作业及拓展提升任务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圆锥曲线中(解答题)的 最值、范围问题</dc:title>
  <dc:creator>wangzilin</dc:creator>
  <cp:lastModifiedBy>user</cp:lastModifiedBy>
  <cp:revision>135</cp:revision>
  <dcterms:created xsi:type="dcterms:W3CDTF">2020-01-31T14:36:06Z</dcterms:created>
  <dcterms:modified xsi:type="dcterms:W3CDTF">2020-02-07T03:01:36Z</dcterms:modified>
</cp:coreProperties>
</file>