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57" r:id="rId3"/>
    <p:sldId id="258" r:id="rId4"/>
    <p:sldId id="278" r:id="rId5"/>
    <p:sldId id="279" r:id="rId6"/>
    <p:sldId id="281" r:id="rId7"/>
    <p:sldId id="280" r:id="rId8"/>
    <p:sldId id="286" r:id="rId9"/>
    <p:sldId id="287" r:id="rId10"/>
    <p:sldId id="285" r:id="rId11"/>
    <p:sldId id="282" r:id="rId12"/>
    <p:sldId id="277" r:id="rId13"/>
    <p:sldId id="27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zilin" initials="w" lastIdx="1" clrIdx="0">
    <p:extLst>
      <p:ext uri="{19B8F6BF-5375-455C-9EA6-DF929625EA0E}">
        <p15:presenceInfo xmlns:p15="http://schemas.microsoft.com/office/powerpoint/2012/main" userId="wangzilin" providerId="None"/>
      </p:ext>
    </p:extLst>
  </p:cmAuthor>
  <p:cmAuthor id="2" name="admin" initials="a" lastIdx="1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66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ECE43-1E03-42FB-89E7-CA673A0D2030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E8370-49D6-4B9A-86DE-668455D7F3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46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BA7FF-E2AA-4FDF-8F9B-9679D8C94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E36C07E-0DB0-4BB8-A73B-8BBCF926D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C8F484-4D42-4574-9650-32229D6F9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08D3D3-4FF9-410E-AD1F-913A75CF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54EA3F-BFF3-413A-9713-7E2DAA45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93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B62F7E-EBC9-426F-BBB0-045C507A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70CF75-2D2F-4813-B432-B1C85B961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449645-FEE3-4930-BBBC-CD7E681BC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AD1C3-F80C-4FAC-8982-82FCE6D80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BE86C6-D27C-4E47-B727-B8D51353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70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709F8FC-0CDF-47AA-8422-BD0E03C83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F66ABD-7A70-4EC9-8BF8-CC1736914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2E222E-9E2D-4191-A3FB-126E9E2C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A0B5F4-473D-43FA-B86F-05FB7F8C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1E8321-FB09-47C5-8C4D-05E931410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2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70194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B2D84C-8C36-4FA1-AACB-22EF01C5D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1D5E6B-4804-4138-B3F9-40DC5963E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E66CC3-1114-44EF-B1EB-47DA33857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D57998-86E6-4BA9-8F4C-502F419EF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5D1E4-C12D-43A9-9966-4546EFE3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59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B713E-0CB8-45B1-9EBB-C6035D89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DB4CEB-99A1-4B7B-A6E4-C196B85A2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5CF548-8CB3-45FF-80AE-BF5C682A8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B020DD-1CEF-4D92-9369-9141697D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8EAD06-AF1B-4906-BC20-622977BC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2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1AFB32-2846-4D4F-9042-124EF325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4C9766-397F-447B-A15D-ADE830B7E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F7846CA-EC05-4401-BBF0-9395070E0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7122C5-A8B9-4898-9E7B-0F813FB1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BE5BF2-2FEA-415F-80E3-692F4BB30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362192-1D04-4687-83DB-52BE2ADB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32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23AC68-3785-46DE-BCFA-914FFAE7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CA342D-714D-4398-B64B-4DFAB8215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C4E603-5E7F-45EA-BB5C-AD3C1BE34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E5F02B6-835C-486E-9E02-3BE0205C57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AF18CC2-6B5B-4EB3-B76F-7D1F7B293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8088570-97C8-439E-85EE-63E6B6E19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67E820E-BF02-4DC4-9AE0-89D48F8C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DD1F94-D40E-46FD-9D13-37B80A964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C7EC90-6DC1-44EE-9BC3-7F9C7C920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18CB83B-88DA-4399-BFB3-09E73620F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D9C5ADD-93A2-48F0-B6D8-8B406876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6538760-90EB-4249-8C16-73480124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65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6D4EEF7-B478-45F4-B002-D5D834D49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B278238-B07D-4A5C-8CD7-6BF6A1DFC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560943-97C2-442B-AB7F-13AD6E27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4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8D537F-7D78-4BB1-B1D5-C45FF45D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E5C56D-AE6F-4B24-B634-F56F6138C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40ED62-3CAE-476B-BD8E-D267EF4C4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9B6FC8-5D78-4E11-B576-2C19E451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687F22-E0C1-463E-9A1F-130DC90B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6AF026-5EF5-49E1-B66D-249141DC3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73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20186E-87DF-4E17-876F-4F3CA578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933247B-7C29-474D-BA58-A7A79037C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1A0F5E6-D6C7-46F8-B441-92DD24923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664F0E-3FCA-43BB-8576-38736227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C80A7-4D75-4C13-9C17-9083B16F14A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27F67E-ABDF-4352-94CD-BE51CE741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601665-6379-4A18-88AA-2C1ACB0C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0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96584CE-0296-4C08-AC4C-E1696C6C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6FA85D-F6FF-4A2A-B909-D26212B2D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4E96DC-BA1E-4F20-8D73-C6E6E3D27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C80A7-4D75-4C13-9C17-9083B16F14A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7D80B0-A483-4F8D-AA8F-1EA2421B6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5940BA-A510-441A-A378-8169F395F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A5328-484C-43B7-BF3E-1B9DA4A4D9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09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662589" y="2558641"/>
            <a:ext cx="7216140" cy="971127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函数的极值</a:t>
            </a: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63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7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32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4"/>
            <a:ext cx="6448320" cy="63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7" spc="30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  汪和平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1C89275-145F-402B-81A4-2169510F9CBF}"/>
              </a:ext>
            </a:extLst>
          </p:cNvPr>
          <p:cNvSpPr/>
          <p:nvPr/>
        </p:nvSpPr>
        <p:spPr>
          <a:xfrm>
            <a:off x="278171" y="19694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zh-CN" b="1" dirty="0">
                <a:solidFill>
                  <a:srgbClr val="FF0000"/>
                </a:solidFill>
              </a:rPr>
              <a:t>方法小结</a:t>
            </a:r>
            <a:endParaRPr lang="zh-CN" altLang="zh-CN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D9BB642-52FB-4763-B70E-657301022277}"/>
                  </a:ext>
                </a:extLst>
              </p:cNvPr>
              <p:cNvSpPr/>
              <p:nvPr/>
            </p:nvSpPr>
            <p:spPr>
              <a:xfrm>
                <a:off x="472121" y="673840"/>
                <a:ext cx="1093539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、设函数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zh-CN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zh-CN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+3]</m:t>
                    </m:r>
                    <m:sSup>
                      <m:sSupPr>
                        <m:ctrlPr>
                          <a:rPr lang="zh-CN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zh-CN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．若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000" i="1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处取得极小值，求</a:t>
                </a:r>
                <a:r>
                  <a:rPr lang="en-US" altLang="zh-CN" sz="2000" i="1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的取值范围．</a:t>
                </a:r>
                <a:endParaRPr lang="zh-CN" altLang="zh-CN" sz="20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D9BB642-52FB-4763-B70E-657301022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1" y="673840"/>
                <a:ext cx="10935394" cy="553998"/>
              </a:xfrm>
              <a:prstGeom prst="rect">
                <a:avLst/>
              </a:prstGeom>
              <a:blipFill>
                <a:blip r:embed="rId2"/>
                <a:stretch>
                  <a:fillRect l="-557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5F4D574-2524-4ED9-BB7B-ED8069970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23" y="2349303"/>
            <a:ext cx="11601954" cy="26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2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662FC79-F036-4D8A-A04F-11D96E50A60D}"/>
              </a:ext>
            </a:extLst>
          </p:cNvPr>
          <p:cNvSpPr/>
          <p:nvPr/>
        </p:nvSpPr>
        <p:spPr>
          <a:xfrm>
            <a:off x="418156" y="131763"/>
            <a:ext cx="1114408" cy="460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tabLst>
                <a:tab pos="2743200" algn="l"/>
              </a:tabLst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课堂小结</a:t>
            </a:r>
            <a:endParaRPr lang="zh-CN" altLang="zh-CN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EC8F942-B65B-412A-87E6-9BD54EC24772}"/>
              </a:ext>
            </a:extLst>
          </p:cNvPr>
          <p:cNvSpPr/>
          <p:nvPr/>
        </p:nvSpPr>
        <p:spPr>
          <a:xfrm>
            <a:off x="715107" y="2194561"/>
            <a:ext cx="10761785" cy="296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tabLst>
                <a:tab pos="2743200" algn="l"/>
              </a:tabLst>
            </a:pPr>
            <a:r>
              <a:rPr lang="zh-CN" altLang="zh-CN" sz="32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函数极值是函数性质之一，研究函数性质首先要考查定义域，在定义域范围内讨论；函数单调性变化会产生极值，因此对于可导函数，导函数值正负变化处会有极值，且此时导数值为零。</a:t>
            </a:r>
            <a:endParaRPr lang="zh-CN" altLang="zh-CN" sz="32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6A090-5461-4557-8485-7171AEFB8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作业及拓展提升任务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53D64F-56C4-430F-9C69-1BDE54FDF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(</a:t>
            </a:r>
            <a:r>
              <a:rPr lang="zh-CN" altLang="en-US" dirty="0"/>
              <a:t>见文件夹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751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111FC9-03C0-48C0-BC58-1AD5934F9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7DC449-D4CE-4C5A-A1A8-E57872701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zh-CN" altLang="zh-CN" dirty="0"/>
              <a:t>①了解函数在某点取得极值的必要条件和充分条件；会用导数求函数的极大值、极小值（对多项式函数一般不超过三次）。</a:t>
            </a:r>
            <a:endParaRPr lang="en-US" altLang="zh-CN" dirty="0"/>
          </a:p>
          <a:p>
            <a:pPr fontAlgn="base"/>
            <a:endParaRPr lang="zh-CN" altLang="zh-CN" dirty="0"/>
          </a:p>
          <a:p>
            <a:r>
              <a:rPr lang="zh-CN" altLang="zh-CN" dirty="0"/>
              <a:t>②熟练掌握利用导数研究函数的单调性、极值的基本方法，灵活运用数形结合思想、分类讨论思想、函数方程思想等分析问题解决问题</a:t>
            </a:r>
            <a:r>
              <a:rPr lang="en-US" altLang="zh-CN" dirty="0"/>
              <a:t>.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35276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F01AFA4-D50D-4B33-BF6E-7685922D8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342" y="773724"/>
            <a:ext cx="11144928" cy="565380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2F97CAD-ACCA-41EB-B5BC-46ED7691FDAE}"/>
              </a:ext>
            </a:extLst>
          </p:cNvPr>
          <p:cNvSpPr/>
          <p:nvPr/>
        </p:nvSpPr>
        <p:spPr>
          <a:xfrm>
            <a:off x="138281" y="140527"/>
            <a:ext cx="2741456" cy="460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基础知识与方法网络构建</a:t>
            </a:r>
            <a:endParaRPr lang="zh-CN" altLang="zh-CN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F392D41-B20B-4966-9AE1-B1FF4BFFB69A}"/>
              </a:ext>
            </a:extLst>
          </p:cNvPr>
          <p:cNvSpPr/>
          <p:nvPr/>
        </p:nvSpPr>
        <p:spPr>
          <a:xfrm>
            <a:off x="5685134" y="2150111"/>
            <a:ext cx="532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C1016474-62C8-4788-A36B-42C2C57F6BC7}"/>
              </a:ext>
            </a:extLst>
          </p:cNvPr>
          <p:cNvSpPr/>
          <p:nvPr/>
        </p:nvSpPr>
        <p:spPr>
          <a:xfrm>
            <a:off x="5685134" y="2843954"/>
            <a:ext cx="517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ADE3CD1F-2A5E-4DB2-BBF0-B350FA2D4573}"/>
              </a:ext>
            </a:extLst>
          </p:cNvPr>
          <p:cNvSpPr/>
          <p:nvPr/>
        </p:nvSpPr>
        <p:spPr>
          <a:xfrm>
            <a:off x="3854216" y="4020825"/>
            <a:ext cx="953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定义域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44509241-2603-4E8E-B414-76B7F5C9F2D4}"/>
              </a:ext>
            </a:extLst>
          </p:cNvPr>
          <p:cNvSpPr/>
          <p:nvPr/>
        </p:nvSpPr>
        <p:spPr>
          <a:xfrm>
            <a:off x="10209355" y="5750112"/>
            <a:ext cx="1073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单调性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4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26DA114-E86F-4C60-B661-61CAE57CA9AB}"/>
              </a:ext>
            </a:extLst>
          </p:cNvPr>
          <p:cNvSpPr/>
          <p:nvPr/>
        </p:nvSpPr>
        <p:spPr>
          <a:xfrm>
            <a:off x="1968709" y="384198"/>
            <a:ext cx="9381186" cy="6329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1600" b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二）函数的极值</a:t>
            </a:r>
            <a:endParaRPr lang="zh-CN" altLang="zh-CN" sz="16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743200" algn="l"/>
              </a:tabLst>
            </a:pP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函数的极小值：</a:t>
            </a:r>
            <a:endParaRPr lang="zh-CN" altLang="zh-CN" sz="16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743200" algn="l"/>
              </a:tabLst>
            </a:pP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函数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f(x)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在点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的函数值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f(a)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比它在点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附近其它点的函数值都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16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743200" algn="l"/>
              </a:tabLst>
            </a:pP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则点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叫做函数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f(x)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点，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______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叫做函数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f(x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的极小值．</a:t>
            </a:r>
            <a:endParaRPr lang="zh-CN" altLang="zh-CN" sz="16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743200" algn="l"/>
              </a:tabLst>
            </a:pP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函数的极大值：</a:t>
            </a:r>
            <a:endParaRPr lang="zh-CN" altLang="zh-CN" sz="16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743200" algn="l"/>
              </a:tabLst>
            </a:pP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函数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f(x)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在点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的函数值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f(b)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比它在点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附近的其他点的函数值都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16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743200" algn="l"/>
              </a:tabLst>
            </a:pP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则点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叫做函数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f(x)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点，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_______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叫做函数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f(x)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的极大值．</a:t>
            </a:r>
            <a:endParaRPr lang="zh-CN" altLang="zh-CN" sz="16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743200" algn="l"/>
              </a:tabLst>
            </a:pP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极小值点，极大值点统称为极值点，极大值和极小值统称为极值．</a:t>
            </a:r>
            <a:endParaRPr lang="zh-CN" altLang="zh-CN" sz="16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890395" algn="l"/>
              </a:tabLst>
            </a:pP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判断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600" kern="100" baseline="-250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是极值的方法</a:t>
            </a:r>
            <a:endParaRPr lang="zh-CN" altLang="zh-CN" sz="16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890395" algn="l"/>
              </a:tabLst>
            </a:pP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一般地，当函数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在点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600" kern="100" baseline="-250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处连续时，</a:t>
            </a:r>
            <a:endParaRPr lang="zh-CN" altLang="zh-CN" sz="16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AutoNum type="circleNumDbPlain" startAt="2"/>
              <a:tabLst>
                <a:tab pos="1890395" algn="l"/>
              </a:tabLst>
            </a:pP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如果在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en-US" altLang="zh-CN" sz="1600" kern="100" baseline="-250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附近的左侧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_________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，右侧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_________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，那么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f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en-US" altLang="zh-CN" sz="1600" kern="100" baseline="-250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是极大值；</a:t>
            </a:r>
            <a:endParaRPr lang="zh-CN" altLang="zh-CN" sz="1600" kern="100" dirty="0">
              <a:latin typeface="等线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890395" algn="l"/>
              </a:tabLst>
            </a:pPr>
            <a:r>
              <a:rPr lang="zh-CN" altLang="zh-CN" sz="1600" kern="100" dirty="0">
                <a:solidFill>
                  <a:srgbClr val="0D0D0D"/>
                </a:solidFill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如果在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600" kern="100" baseline="-250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附近的左侧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，右侧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，那么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600" kern="100" baseline="-250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是极小值．</a:t>
            </a:r>
            <a:endParaRPr lang="zh-CN" altLang="zh-CN" sz="16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890395" algn="l"/>
              </a:tabLst>
            </a:pP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求可导函数极值的步骤</a:t>
            </a:r>
            <a:endParaRPr lang="zh-CN" altLang="zh-CN" sz="16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890395" algn="l"/>
              </a:tabLst>
            </a:pPr>
            <a:r>
              <a:rPr lang="zh-CN" altLang="zh-CN" sz="1600" kern="100" dirty="0">
                <a:solidFill>
                  <a:srgbClr val="0D0D0D"/>
                </a:solidFill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′(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6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890395" algn="l"/>
              </a:tabLst>
            </a:pPr>
            <a:r>
              <a:rPr lang="zh-CN" altLang="zh-CN" sz="1600" kern="100" dirty="0">
                <a:solidFill>
                  <a:srgbClr val="0D0D0D"/>
                </a:solidFill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求方程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的根；</a:t>
            </a:r>
            <a:endParaRPr lang="zh-CN" altLang="zh-CN" sz="16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743200" algn="l"/>
              </a:tabLst>
            </a:pPr>
            <a:r>
              <a:rPr lang="zh-CN" altLang="zh-CN" sz="1600" kern="100" dirty="0">
                <a:solidFill>
                  <a:srgbClr val="0D0D0D"/>
                </a:solidFill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检查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′(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在方程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′(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的根附近的左右两侧导数值的符号．</a:t>
            </a:r>
            <a:endParaRPr lang="en-US" altLang="zh-CN" sz="1600" kern="100" dirty="0">
              <a:solidFill>
                <a:srgbClr val="0D0D0D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743200" algn="l"/>
              </a:tabLst>
            </a:pP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如果左正右负，那么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在这个根处取得极大值；如果左负右正，那么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1600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1600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在这个根处取得极小值．</a:t>
            </a:r>
            <a:endParaRPr lang="zh-CN" altLang="zh-CN" sz="16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5E73889-7AE9-4790-82CE-CB420DED3F69}"/>
              </a:ext>
            </a:extLst>
          </p:cNvPr>
          <p:cNvSpPr/>
          <p:nvPr/>
        </p:nvSpPr>
        <p:spPr>
          <a:xfrm>
            <a:off x="138281" y="9594"/>
            <a:ext cx="2741456" cy="460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基础知识与方法网络构建</a:t>
            </a:r>
            <a:endParaRPr lang="zh-CN" altLang="zh-CN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5887993-D832-4E3D-8C1D-40A1B5A2C74B}"/>
              </a:ext>
            </a:extLst>
          </p:cNvPr>
          <p:cNvSpPr/>
          <p:nvPr/>
        </p:nvSpPr>
        <p:spPr>
          <a:xfrm>
            <a:off x="8271687" y="116070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C7FE2AD-4582-47D3-B1A0-4091D07CFD09}"/>
              </a:ext>
            </a:extLst>
          </p:cNvPr>
          <p:cNvSpPr/>
          <p:nvPr/>
        </p:nvSpPr>
        <p:spPr>
          <a:xfrm>
            <a:off x="4243034" y="15300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极小值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E6F362A-A694-4E2C-B174-5C2795053BDB}"/>
              </a:ext>
            </a:extLst>
          </p:cNvPr>
          <p:cNvSpPr/>
          <p:nvPr/>
        </p:nvSpPr>
        <p:spPr>
          <a:xfrm>
            <a:off x="5732023" y="1530034"/>
            <a:ext cx="518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f(a)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BB6DA49-E86D-47F5-B4B6-24BF1AA4441B}"/>
              </a:ext>
            </a:extLst>
          </p:cNvPr>
          <p:cNvSpPr/>
          <p:nvPr/>
        </p:nvSpPr>
        <p:spPr>
          <a:xfrm>
            <a:off x="8479436" y="2242754"/>
            <a:ext cx="41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019DB73-A7DF-4E88-945C-5FC098E75134}"/>
              </a:ext>
            </a:extLst>
          </p:cNvPr>
          <p:cNvSpPr/>
          <p:nvPr/>
        </p:nvSpPr>
        <p:spPr>
          <a:xfrm>
            <a:off x="4243034" y="261208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极大值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5C7AA61-C0B0-4A32-AFAD-E299F9A3D5AF}"/>
              </a:ext>
            </a:extLst>
          </p:cNvPr>
          <p:cNvSpPr/>
          <p:nvPr/>
        </p:nvSpPr>
        <p:spPr>
          <a:xfrm>
            <a:off x="5851944" y="2612086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f(b)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CC5D9DC-2B43-4843-9971-9EE0DBCD9C28}"/>
              </a:ext>
            </a:extLst>
          </p:cNvPr>
          <p:cNvSpPr/>
          <p:nvPr/>
        </p:nvSpPr>
        <p:spPr>
          <a:xfrm>
            <a:off x="4220691" y="4053803"/>
            <a:ext cx="90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f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′(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)&gt;0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76FFDC2-9BE2-475B-8F2F-E12845BB8351}"/>
              </a:ext>
            </a:extLst>
          </p:cNvPr>
          <p:cNvSpPr/>
          <p:nvPr/>
        </p:nvSpPr>
        <p:spPr>
          <a:xfrm>
            <a:off x="5732023" y="4053803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′(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)&lt;0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6DEA4F6-008A-45DC-89F4-579191EE7013}"/>
              </a:ext>
            </a:extLst>
          </p:cNvPr>
          <p:cNvSpPr/>
          <p:nvPr/>
        </p:nvSpPr>
        <p:spPr>
          <a:xfrm>
            <a:off x="4259864" y="4434378"/>
            <a:ext cx="84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′(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)&lt;0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E5A3991-A990-47C7-AAC9-E6D107847DA4}"/>
              </a:ext>
            </a:extLst>
          </p:cNvPr>
          <p:cNvSpPr/>
          <p:nvPr/>
        </p:nvSpPr>
        <p:spPr>
          <a:xfrm>
            <a:off x="5703168" y="4434378"/>
            <a:ext cx="90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f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′(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)&gt;0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DFCC229-71BF-4BF7-9EA9-13FA62A4EC60}"/>
              </a:ext>
            </a:extLst>
          </p:cNvPr>
          <p:cNvSpPr/>
          <p:nvPr/>
        </p:nvSpPr>
        <p:spPr>
          <a:xfrm>
            <a:off x="3006325" y="5522839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′(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3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DE3F4FB-8718-4BBD-B7FF-59C845883E53}"/>
              </a:ext>
            </a:extLst>
          </p:cNvPr>
          <p:cNvSpPr/>
          <p:nvPr/>
        </p:nvSpPr>
        <p:spPr>
          <a:xfrm>
            <a:off x="945475" y="725143"/>
            <a:ext cx="3435556" cy="460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890395" algn="l"/>
              </a:tabLst>
            </a:pPr>
            <a:r>
              <a:rPr lang="zh-CN" altLang="zh-CN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求函数</a:t>
            </a:r>
            <a:r>
              <a:rPr lang="en-US" altLang="zh-CN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altLang="zh-CN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kern="100" baseline="300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4ln </a:t>
            </a:r>
            <a:r>
              <a:rPr lang="en-US" altLang="zh-CN" i="1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kern="100" dirty="0">
                <a:solidFill>
                  <a:srgbClr val="0D0D0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的极值</a:t>
            </a:r>
            <a:endParaRPr lang="zh-CN" altLang="zh-CN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4B2D4B6-0CF8-41B5-B531-D593A7F2CF15}"/>
              </a:ext>
            </a:extLst>
          </p:cNvPr>
          <p:cNvSpPr/>
          <p:nvPr/>
        </p:nvSpPr>
        <p:spPr>
          <a:xfrm>
            <a:off x="262259" y="110546"/>
            <a:ext cx="1114408" cy="460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890395" algn="l"/>
              </a:tabLst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热身练习</a:t>
            </a:r>
            <a:endParaRPr lang="zh-CN" altLang="zh-CN" kern="100" dirty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标注: 左箭头 4">
            <a:extLst>
              <a:ext uri="{FF2B5EF4-FFF2-40B4-BE49-F238E27FC236}">
                <a16:creationId xmlns:a16="http://schemas.microsoft.com/office/drawing/2014/main" id="{B504B0BB-8E27-43AC-A7A4-10A4D2081772}"/>
              </a:ext>
            </a:extLst>
          </p:cNvPr>
          <p:cNvSpPr/>
          <p:nvPr/>
        </p:nvSpPr>
        <p:spPr>
          <a:xfrm>
            <a:off x="5363019" y="1186103"/>
            <a:ext cx="2563318" cy="71952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定义域</a:t>
            </a:r>
          </a:p>
        </p:txBody>
      </p:sp>
      <p:sp>
        <p:nvSpPr>
          <p:cNvPr id="6" name="标注: 左箭头 5">
            <a:extLst>
              <a:ext uri="{FF2B5EF4-FFF2-40B4-BE49-F238E27FC236}">
                <a16:creationId xmlns:a16="http://schemas.microsoft.com/office/drawing/2014/main" id="{8953C219-8179-489E-9239-964DAD762B70}"/>
              </a:ext>
            </a:extLst>
          </p:cNvPr>
          <p:cNvSpPr/>
          <p:nvPr/>
        </p:nvSpPr>
        <p:spPr>
          <a:xfrm>
            <a:off x="7235251" y="5786655"/>
            <a:ext cx="2563318" cy="71952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不遗漏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28D719E-1207-44E0-A347-EA0B2BC1E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260" y="1339740"/>
            <a:ext cx="10825160" cy="51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9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76A6F35-8BBF-4381-8F0E-D8D54B570C17}"/>
              </a:ext>
            </a:extLst>
          </p:cNvPr>
          <p:cNvSpPr/>
          <p:nvPr/>
        </p:nvSpPr>
        <p:spPr>
          <a:xfrm>
            <a:off x="292239" y="0"/>
            <a:ext cx="11144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典例精讲</a:t>
            </a:r>
            <a:endParaRPr lang="zh-CN" altLang="zh-CN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BB82E55-AB35-495A-B922-E93B8CD5E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44" y="1450146"/>
            <a:ext cx="9237092" cy="104428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C6AF014-A950-469F-B6EC-49226F664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432" y="2295866"/>
            <a:ext cx="9680608" cy="72868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8C1C31B-4556-404E-B6BA-F47C9FB06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432" y="3024553"/>
            <a:ext cx="9917799" cy="2236763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DB92FE31-7AAD-4DF6-843D-A99FF6E9B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432" y="5233179"/>
            <a:ext cx="9811704" cy="147711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6F97E2A-B03E-4EC9-9C3A-0FFD99F6A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217" y="759319"/>
            <a:ext cx="10844014" cy="81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对话气泡: 圆角矩形 21">
            <a:extLst>
              <a:ext uri="{FF2B5EF4-FFF2-40B4-BE49-F238E27FC236}">
                <a16:creationId xmlns:a16="http://schemas.microsoft.com/office/drawing/2014/main" id="{5160418C-3B3C-496D-85FE-C0C2A763C64D}"/>
              </a:ext>
            </a:extLst>
          </p:cNvPr>
          <p:cNvSpPr/>
          <p:nvPr/>
        </p:nvSpPr>
        <p:spPr>
          <a:xfrm>
            <a:off x="5939817" y="291473"/>
            <a:ext cx="1980293" cy="553998"/>
          </a:xfrm>
          <a:prstGeom prst="wedgeRoundRectCallout">
            <a:avLst>
              <a:gd name="adj1" fmla="val -152661"/>
              <a:gd name="adj2" fmla="val 16469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C00000"/>
                </a:solidFill>
              </a:rPr>
              <a:t>与极值的关系？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1C89275-145F-402B-81A4-2169510F9CBF}"/>
              </a:ext>
            </a:extLst>
          </p:cNvPr>
          <p:cNvSpPr/>
          <p:nvPr/>
        </p:nvSpPr>
        <p:spPr>
          <a:xfrm>
            <a:off x="292239" y="0"/>
            <a:ext cx="11144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典例精讲</a:t>
            </a:r>
            <a:endParaRPr lang="zh-CN" altLang="zh-CN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D9BB642-52FB-4763-B70E-657301022277}"/>
                  </a:ext>
                </a:extLst>
              </p:cNvPr>
              <p:cNvSpPr/>
              <p:nvPr/>
            </p:nvSpPr>
            <p:spPr>
              <a:xfrm>
                <a:off x="472121" y="673840"/>
                <a:ext cx="1093539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、设函数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zh-CN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zh-CN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+3]</m:t>
                    </m:r>
                    <m:sSup>
                      <m:sSupPr>
                        <m:ctrlPr>
                          <a:rPr lang="zh-CN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zh-CN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．若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000" i="1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处取得极小值，求</a:t>
                </a:r>
                <a:r>
                  <a:rPr lang="en-US" altLang="zh-CN" sz="2000" i="1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的取值范围．</a:t>
                </a:r>
                <a:endParaRPr lang="zh-CN" altLang="zh-CN" sz="20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D9BB642-52FB-4763-B70E-657301022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1" y="673840"/>
                <a:ext cx="10935394" cy="553998"/>
              </a:xfrm>
              <a:prstGeom prst="rect">
                <a:avLst/>
              </a:prstGeom>
              <a:blipFill>
                <a:blip r:embed="rId2"/>
                <a:stretch>
                  <a:fillRect l="-557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4F86600D-303D-4E13-958C-07A2CAD1A724}"/>
              </a:ext>
            </a:extLst>
          </p:cNvPr>
          <p:cNvSpPr/>
          <p:nvPr/>
        </p:nvSpPr>
        <p:spPr>
          <a:xfrm>
            <a:off x="734439" y="1425538"/>
            <a:ext cx="4761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</a:t>
            </a:r>
            <a:r>
              <a:rPr lang="en-US" altLang="zh-CN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 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′(</a:t>
            </a:r>
            <a:r>
              <a:rPr lang="en-US" altLang="zh-CN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)=[</a:t>
            </a:r>
            <a:r>
              <a:rPr lang="en-US" altLang="zh-CN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ax</a:t>
            </a:r>
            <a:r>
              <a:rPr lang="en-US" altLang="zh-CN" sz="2400" kern="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–(2</a:t>
            </a:r>
            <a:r>
              <a:rPr lang="en-US" altLang="zh-CN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+1)</a:t>
            </a:r>
            <a:r>
              <a:rPr lang="en-US" altLang="zh-CN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+2]e</a:t>
            </a:r>
            <a:r>
              <a:rPr lang="en-US" altLang="zh-CN" sz="2400" i="1" kern="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endParaRPr lang="zh-CN" altLang="en-US" sz="2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BE8CE53-F4C4-4255-8582-011BE5719E36}"/>
              </a:ext>
            </a:extLst>
          </p:cNvPr>
          <p:cNvSpPr/>
          <p:nvPr/>
        </p:nvSpPr>
        <p:spPr>
          <a:xfrm>
            <a:off x="4905610" y="1425538"/>
            <a:ext cx="2380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en-US" altLang="zh-CN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ax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–1)(</a:t>
            </a:r>
            <a:r>
              <a:rPr lang="en-US" altLang="zh-CN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–2)e</a:t>
            </a:r>
            <a:r>
              <a:rPr lang="en-US" altLang="zh-CN" sz="2400" i="1" kern="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en-US" sz="2400" dirty="0"/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7C0481BC-2839-491A-96DB-152F76917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48" y="2009242"/>
            <a:ext cx="9924734" cy="48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5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1C89275-145F-402B-81A4-2169510F9CBF}"/>
              </a:ext>
            </a:extLst>
          </p:cNvPr>
          <p:cNvSpPr/>
          <p:nvPr/>
        </p:nvSpPr>
        <p:spPr>
          <a:xfrm>
            <a:off x="292239" y="0"/>
            <a:ext cx="11144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典例精讲</a:t>
            </a:r>
            <a:endParaRPr lang="zh-CN" altLang="zh-CN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D9BB642-52FB-4763-B70E-657301022277}"/>
                  </a:ext>
                </a:extLst>
              </p:cNvPr>
              <p:cNvSpPr/>
              <p:nvPr/>
            </p:nvSpPr>
            <p:spPr>
              <a:xfrm>
                <a:off x="472121" y="673840"/>
                <a:ext cx="1093539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、设函数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zh-CN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zh-CN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+3]</m:t>
                    </m:r>
                    <m:sSup>
                      <m:sSupPr>
                        <m:ctrlPr>
                          <a:rPr lang="zh-CN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zh-CN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．若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000" i="1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处取得极小值，求</a:t>
                </a:r>
                <a:r>
                  <a:rPr lang="en-US" altLang="zh-CN" sz="2000" i="1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的取值范围．</a:t>
                </a:r>
                <a:endParaRPr lang="zh-CN" altLang="zh-CN" sz="20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D9BB642-52FB-4763-B70E-657301022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1" y="673840"/>
                <a:ext cx="10935394" cy="553998"/>
              </a:xfrm>
              <a:prstGeom prst="rect">
                <a:avLst/>
              </a:prstGeom>
              <a:blipFill>
                <a:blip r:embed="rId2"/>
                <a:stretch>
                  <a:fillRect l="-557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图片 49">
            <a:extLst>
              <a:ext uri="{FF2B5EF4-FFF2-40B4-BE49-F238E27FC236}">
                <a16:creationId xmlns:a16="http://schemas.microsoft.com/office/drawing/2014/main" id="{0867E9F9-754C-47E6-876B-BCD1FB9BF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50" y="1661238"/>
            <a:ext cx="10920026" cy="492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3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1C89275-145F-402B-81A4-2169510F9CBF}"/>
              </a:ext>
            </a:extLst>
          </p:cNvPr>
          <p:cNvSpPr/>
          <p:nvPr/>
        </p:nvSpPr>
        <p:spPr>
          <a:xfrm>
            <a:off x="292239" y="0"/>
            <a:ext cx="11144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zh-CN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典例精讲</a:t>
            </a:r>
            <a:endParaRPr lang="zh-CN" altLang="zh-CN" kern="1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D9BB642-52FB-4763-B70E-657301022277}"/>
                  </a:ext>
                </a:extLst>
              </p:cNvPr>
              <p:cNvSpPr/>
              <p:nvPr/>
            </p:nvSpPr>
            <p:spPr>
              <a:xfrm>
                <a:off x="472121" y="673840"/>
                <a:ext cx="1093539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、设函数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zh-CN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zh-CN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+3]</m:t>
                    </m:r>
                    <m:sSup>
                      <m:sSupPr>
                        <m:ctrlPr>
                          <a:rPr lang="zh-CN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zh-CN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．若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solidFill>
                          <a:srgbClr val="0D0D0D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 kern="100">
                            <a:solidFill>
                              <a:srgbClr val="0D0D0D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000" i="1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处取得极小值，求</a:t>
                </a:r>
                <a:r>
                  <a:rPr lang="en-US" altLang="zh-CN" sz="2000" i="1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000" kern="100" dirty="0">
                    <a:solidFill>
                      <a:srgbClr val="0D0D0D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的取值范围．</a:t>
                </a:r>
                <a:endParaRPr lang="zh-CN" altLang="zh-CN" sz="20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3D9BB642-52FB-4763-B70E-657301022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1" y="673840"/>
                <a:ext cx="10935394" cy="553998"/>
              </a:xfrm>
              <a:prstGeom prst="rect">
                <a:avLst/>
              </a:prstGeom>
              <a:blipFill>
                <a:blip r:embed="rId2"/>
                <a:stretch>
                  <a:fillRect l="-557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BD4C79E8-FF2F-4010-8A58-60B6724C8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43" y="1393847"/>
            <a:ext cx="10563095" cy="535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5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738</Words>
  <Application>Microsoft Office PowerPoint</Application>
  <PresentationFormat>宽屏</PresentationFormat>
  <Paragraphs>65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等线</vt:lpstr>
      <vt:lpstr>等线 Light</vt:lpstr>
      <vt:lpstr>黑体</vt:lpstr>
      <vt:lpstr>楷体</vt:lpstr>
      <vt:lpstr>隶书</vt:lpstr>
      <vt:lpstr>微软雅黑</vt:lpstr>
      <vt:lpstr>Arial</vt:lpstr>
      <vt:lpstr>Cambria Math</vt:lpstr>
      <vt:lpstr>Times New Roman</vt:lpstr>
      <vt:lpstr>Office 主题​​</vt:lpstr>
      <vt:lpstr>MathType 6.0 Equation</vt:lpstr>
      <vt:lpstr>函数的极值</vt:lpstr>
      <vt:lpstr>学习目标：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作业及拓展提升任务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圆锥曲线中(解答题)的 最值、范围问题</dc:title>
  <dc:creator>wangzilin</dc:creator>
  <cp:lastModifiedBy>admin</cp:lastModifiedBy>
  <cp:revision>70</cp:revision>
  <dcterms:created xsi:type="dcterms:W3CDTF">2020-01-31T14:36:06Z</dcterms:created>
  <dcterms:modified xsi:type="dcterms:W3CDTF">2020-02-05T11:15:40Z</dcterms:modified>
</cp:coreProperties>
</file>