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" r:id="rId2"/>
    <p:sldId id="284" r:id="rId3"/>
    <p:sldId id="272" r:id="rId4"/>
    <p:sldId id="273" r:id="rId5"/>
    <p:sldId id="274" r:id="rId6"/>
    <p:sldId id="285" r:id="rId7"/>
    <p:sldId id="286" r:id="rId8"/>
    <p:sldId id="275" r:id="rId9"/>
    <p:sldId id="287" r:id="rId10"/>
    <p:sldId id="279" r:id="rId11"/>
    <p:sldId id="280" r:id="rId12"/>
    <p:sldId id="288" r:id="rId13"/>
    <p:sldId id="281" r:id="rId14"/>
    <p:sldId id="283" r:id="rId15"/>
    <p:sldId id="271" r:id="rId16"/>
  </p:sldIdLst>
  <p:sldSz cx="9144000" cy="5143500" type="screen16x9"/>
  <p:notesSz cx="6858000" cy="9144000"/>
  <p:custShowLst>
    <p:custShow name="自定义放映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</p:sldLst>
    </p:custShow>
  </p:custShow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64" autoAdjust="0"/>
  </p:normalViewPr>
  <p:slideViewPr>
    <p:cSldViewPr snapToGrid="0">
      <p:cViewPr varScale="1">
        <p:scale>
          <a:sx n="70" d="100"/>
          <a:sy n="70" d="100"/>
        </p:scale>
        <p:origin x="-109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1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Microsoft_Word_97_-_2003___10.doc"/><Relationship Id="rId7" Type="http://schemas.openxmlformats.org/officeDocument/2006/relationships/oleObject" Target="../embeddings/Microsoft_Word_97_-_2003___1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5" Type="http://schemas.openxmlformats.org/officeDocument/2006/relationships/oleObject" Target="../embeddings/Microsoft_Word_97_-_2003___11.doc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Microsoft_Word_97_-_2003___13.doc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Word_97_-_2003___14.doc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1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emf"/><Relationship Id="rId5" Type="http://schemas.openxmlformats.org/officeDocument/2006/relationships/oleObject" Target="../embeddings/Microsoft_Word_97_-_2003___16.doc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Microsoft_Word_97_-_2003___17.doc"/><Relationship Id="rId7" Type="http://schemas.openxmlformats.org/officeDocument/2006/relationships/oleObject" Target="../embeddings/Microsoft_Word_97_-_2003___1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emf"/><Relationship Id="rId5" Type="http://schemas.openxmlformats.org/officeDocument/2006/relationships/oleObject" Target="../embeddings/Microsoft_Word_97_-_2003___18.doc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__1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Word_97_-_2003___3.doc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Word_97_-_2003___5.doc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11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oleObject" Target="../embeddings/Microsoft_Word_97_-_2003___7.doc"/><Relationship Id="rId4" Type="http://schemas.openxmlformats.org/officeDocument/2006/relationships/oleObject" Target="../embeddings/Microsoft_Word_97_-_2003___6.doc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__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Word_97_-_2003___9.doc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用导数研究函数的零点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53435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朝阳区人大附中朝阳学校  徐丁点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dirty="0"/>
              <a:t>2. </a:t>
            </a:r>
            <a:r>
              <a:rPr lang="zh-CN" altLang="en-US" sz="1600" dirty="0" smtClean="0"/>
              <a:t>写出此题的求解过程：</a:t>
            </a:r>
            <a:endParaRPr lang="zh-CN" altLang="en-US" sz="16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94885"/>
              </p:ext>
            </p:extLst>
          </p:nvPr>
        </p:nvGraphicFramePr>
        <p:xfrm>
          <a:off x="444500" y="1136650"/>
          <a:ext cx="68834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Document" r:id="rId3" imgW="3462925" imgH="573942" progId="Word.Document.8">
                  <p:embed/>
                </p:oleObj>
              </mc:Choice>
              <mc:Fallback>
                <p:oleObj name="Document" r:id="rId3" imgW="3462925" imgH="57394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1136650"/>
                        <a:ext cx="688340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168323"/>
              </p:ext>
            </p:extLst>
          </p:nvPr>
        </p:nvGraphicFramePr>
        <p:xfrm>
          <a:off x="529772" y="1941512"/>
          <a:ext cx="7873999" cy="149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Document" r:id="rId5" imgW="4051332" imgH="774749" progId="Word.Document.8">
                  <p:embed/>
                </p:oleObj>
              </mc:Choice>
              <mc:Fallback>
                <p:oleObj name="Document" r:id="rId5" imgW="4051332" imgH="774749" progId="Word.Document.8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72" y="1941512"/>
                        <a:ext cx="7873999" cy="149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586500"/>
              </p:ext>
            </p:extLst>
          </p:nvPr>
        </p:nvGraphicFramePr>
        <p:xfrm>
          <a:off x="1016909" y="3111951"/>
          <a:ext cx="6352722" cy="132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Document" r:id="rId7" imgW="3370644" imgH="698320" progId="Word.Document.8">
                  <p:embed/>
                </p:oleObj>
              </mc:Choice>
              <mc:Fallback>
                <p:oleObj name="Document" r:id="rId7" imgW="3370644" imgH="698320" progId="Word.Document.8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909" y="3111951"/>
                        <a:ext cx="6352722" cy="132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27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任务三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928978"/>
              </p:ext>
            </p:extLst>
          </p:nvPr>
        </p:nvGraphicFramePr>
        <p:xfrm>
          <a:off x="601435" y="697367"/>
          <a:ext cx="6949539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Document" r:id="rId3" imgW="3966930" imgH="715985" progId="Word.Document.8">
                  <p:embed/>
                </p:oleObj>
              </mc:Choice>
              <mc:Fallback>
                <p:oleObj name="Document" r:id="rId3" imgW="3966930" imgH="715985" progId="Word.Document.8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435" y="697367"/>
                        <a:ext cx="6949539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164222"/>
              </p:ext>
            </p:extLst>
          </p:nvPr>
        </p:nvGraphicFramePr>
        <p:xfrm>
          <a:off x="777422" y="1744889"/>
          <a:ext cx="53006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Document" r:id="rId5" imgW="2869603" imgH="369890" progId="Word.Document.8">
                  <p:embed/>
                </p:oleObj>
              </mc:Choice>
              <mc:Fallback>
                <p:oleObj name="Document" r:id="rId5" imgW="2869603" imgH="369890" progId="Word.Document.8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422" y="1744889"/>
                        <a:ext cx="53006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接连接符 6"/>
          <p:cNvCxnSpPr/>
          <p:nvPr/>
        </p:nvCxnSpPr>
        <p:spPr>
          <a:xfrm>
            <a:off x="925286" y="2090056"/>
            <a:ext cx="21662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上箭头标注 8"/>
              <p:cNvSpPr/>
              <p:nvPr/>
            </p:nvSpPr>
            <p:spPr>
              <a:xfrm>
                <a:off x="240318" y="2144486"/>
                <a:ext cx="2851224" cy="2002971"/>
              </a:xfrm>
              <a:prstGeom prst="upArrowCallou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08000" rIns="180000" bIns="72000" rtlCol="0" anchor="ctr"/>
              <a:lstStyle/>
              <a:p>
                <a:r>
                  <a:rPr lang="zh-CN" altLang="en-US" sz="16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sz="1600" dirty="0" smtClean="0">
                    <a:solidFill>
                      <a:srgbClr val="FF0000"/>
                    </a:solidFill>
                  </a:rPr>
                  <a:t>是否存在零点，取决于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/>
                      </a:rPr>
                      <m:t>(0)</m:t>
                    </m:r>
                  </m:oMath>
                </a14:m>
                <a:r>
                  <a:rPr lang="zh-CN" altLang="en-US" sz="1600" dirty="0" smtClean="0">
                    <a:solidFill>
                      <a:srgbClr val="FF0000"/>
                    </a:solidFill>
                  </a:rPr>
                  <a:t>的正负，所以此处需要</a:t>
                </a:r>
                <a:r>
                  <a:rPr lang="zh-CN" altLang="en-US" sz="1600" dirty="0">
                    <a:solidFill>
                      <a:srgbClr val="FF0000"/>
                    </a:solidFill>
                  </a:rPr>
                  <a:t>进一步</a:t>
                </a:r>
                <a:r>
                  <a:rPr lang="zh-CN" altLang="en-US" sz="1600" dirty="0" smtClean="0">
                    <a:solidFill>
                      <a:srgbClr val="FF0000"/>
                    </a:solidFill>
                  </a:rPr>
                  <a:t>分类讨论，这是此题的一个难点！</a:t>
                </a:r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上箭头标注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18" y="2144486"/>
                <a:ext cx="2851224" cy="2002971"/>
              </a:xfrm>
              <a:prstGeom prst="upArrowCallou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/>
              <p:cNvSpPr/>
              <p:nvPr/>
            </p:nvSpPr>
            <p:spPr>
              <a:xfrm>
                <a:off x="3886199" y="2721430"/>
                <a:ext cx="5050971" cy="1458685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</a:rPr>
                      <m:t>(0)≤0</m:t>
                    </m:r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在区间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/>
                      </a:rPr>
                      <m:t>(0,1)</m:t>
                    </m:r>
                  </m:oMath>
                </a14:m>
                <a:r>
                  <a:rPr lang="zh-CN" altLang="en-US" dirty="0" smtClean="0">
                    <a:solidFill>
                      <a:schemeClr val="tx1"/>
                    </a:solidFill>
                  </a:rPr>
                  <a:t>上恒小于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0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；</a:t>
                </a:r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endParaRPr lang="en-US" altLang="zh-CN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在区间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(0,1)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上存在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唯一零点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圆角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99" y="2721430"/>
                <a:ext cx="5050971" cy="1458685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右箭头 12"/>
          <p:cNvSpPr/>
          <p:nvPr/>
        </p:nvSpPr>
        <p:spPr>
          <a:xfrm>
            <a:off x="3287486" y="3145971"/>
            <a:ext cx="326571" cy="642258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4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任务三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629710"/>
              </p:ext>
            </p:extLst>
          </p:nvPr>
        </p:nvGraphicFramePr>
        <p:xfrm>
          <a:off x="455613" y="645205"/>
          <a:ext cx="4262437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Document" r:id="rId3" imgW="2745973" imgH="1057033" progId="Word.Document.8">
                  <p:embed/>
                </p:oleObj>
              </mc:Choice>
              <mc:Fallback>
                <p:oleObj name="Document" r:id="rId3" imgW="2745973" imgH="1057033" progId="Word.Document.8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645205"/>
                        <a:ext cx="4262437" cy="164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732362"/>
              </p:ext>
            </p:extLst>
          </p:nvPr>
        </p:nvGraphicFramePr>
        <p:xfrm>
          <a:off x="399823" y="2326142"/>
          <a:ext cx="6883400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Document" r:id="rId5" imgW="4519719" imgH="1752829" progId="Word.Document.8">
                  <p:embed/>
                </p:oleObj>
              </mc:Choice>
              <mc:Fallback>
                <p:oleObj name="Document" r:id="rId5" imgW="4519719" imgH="1752829" progId="Word.Document.8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23" y="2326142"/>
                        <a:ext cx="6883400" cy="260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47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任务三</a:t>
            </a:r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66793"/>
              </p:ext>
            </p:extLst>
          </p:nvPr>
        </p:nvGraphicFramePr>
        <p:xfrm>
          <a:off x="519113" y="3683000"/>
          <a:ext cx="6295344" cy="648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Document" r:id="rId3" imgW="3576624" imgH="368087" progId="Word.Document.8">
                  <p:embed/>
                </p:oleObj>
              </mc:Choice>
              <mc:Fallback>
                <p:oleObj name="Document" r:id="rId3" imgW="3576624" imgH="368087" progId="Word.Document.8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3683000"/>
                        <a:ext cx="6295344" cy="648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794747"/>
              </p:ext>
            </p:extLst>
          </p:nvPr>
        </p:nvGraphicFramePr>
        <p:xfrm>
          <a:off x="493259" y="695325"/>
          <a:ext cx="452913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Document" r:id="rId5" imgW="3033167" imgH="1220708" progId="Word.Document.8">
                  <p:embed/>
                </p:oleObj>
              </mc:Choice>
              <mc:Fallback>
                <p:oleObj name="Document" r:id="rId5" imgW="3033167" imgH="1220708" progId="Word.Document.8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59" y="695325"/>
                        <a:ext cx="4529137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932013"/>
              </p:ext>
            </p:extLst>
          </p:nvPr>
        </p:nvGraphicFramePr>
        <p:xfrm>
          <a:off x="553131" y="2341110"/>
          <a:ext cx="7245422" cy="1349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Document" r:id="rId7" imgW="4164337" imgH="772226" progId="Word.Document.8">
                  <p:embed/>
                </p:oleObj>
              </mc:Choice>
              <mc:Fallback>
                <p:oleObj name="Document" r:id="rId7" imgW="4164337" imgH="772226" progId="Word.Document.8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31" y="2341110"/>
                        <a:ext cx="7245422" cy="1349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连接符 9"/>
          <p:cNvCxnSpPr/>
          <p:nvPr/>
        </p:nvCxnSpPr>
        <p:spPr>
          <a:xfrm>
            <a:off x="2558143" y="1230085"/>
            <a:ext cx="8817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981201" y="2645227"/>
            <a:ext cx="23513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834215"/>
            <a:ext cx="8010217" cy="4042179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总结</a:t>
            </a:r>
            <a:r>
              <a:rPr lang="zh-CN" altLang="en-US" sz="2000" dirty="0" smtClean="0"/>
              <a:t>用导数</a:t>
            </a:r>
            <a:r>
              <a:rPr lang="zh-CN" altLang="en-US" sz="2000" dirty="0"/>
              <a:t>研究</a:t>
            </a:r>
            <a:r>
              <a:rPr lang="zh-CN" altLang="zh-CN" sz="2000" dirty="0" smtClean="0"/>
              <a:t>函数</a:t>
            </a:r>
            <a:r>
              <a:rPr lang="zh-CN" altLang="zh-CN" sz="2000" dirty="0"/>
              <a:t>零</a:t>
            </a:r>
            <a:r>
              <a:rPr lang="zh-CN" altLang="zh-CN" sz="2000" dirty="0" smtClean="0"/>
              <a:t>点问题</a:t>
            </a:r>
            <a:r>
              <a:rPr lang="zh-CN" altLang="zh-CN" sz="2000" dirty="0"/>
              <a:t>的解题</a:t>
            </a:r>
            <a:r>
              <a:rPr lang="zh-CN" altLang="zh-CN" sz="2000" dirty="0" smtClean="0"/>
              <a:t>策略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 marL="358775" indent="-358775">
              <a:buNone/>
            </a:pPr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利用导数分析函数的单调性，如果导函数的零点不可求，可以再求导，</a:t>
            </a:r>
            <a:r>
              <a:rPr lang="zh-CN" altLang="en-US" sz="1600" dirty="0">
                <a:latin typeface="宋体" pitchFamily="2" charset="-122"/>
                <a:ea typeface="宋体" pitchFamily="2" charset="-122"/>
              </a:rPr>
              <a:t>进一步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分析导函数的单调性；</a:t>
            </a:r>
            <a:endParaRPr lang="en-US" altLang="zh-CN" sz="1600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充分利用函数在特殊点处的函数值（端点值、极值等）所以提供的信息；</a:t>
            </a:r>
            <a:endParaRPr lang="en-US" altLang="zh-CN" sz="1600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3. 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</a:rPr>
              <a:t>用零点存在定理判断函数零点的存在性，用单调性判断零点的唯一性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</a:rPr>
              <a:t>. </a:t>
            </a:r>
            <a:endParaRPr lang="zh-CN" altLang="en-US" sz="1600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18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/>
              <a:t>回顾与零点相关的知识</a:t>
            </a:r>
            <a:endParaRPr lang="en-US" altLang="zh-CN" sz="2000" dirty="0" smtClean="0"/>
          </a:p>
          <a:p>
            <a:pPr marL="228600" indent="-228600">
              <a:buAutoNum type="arabicPeriod"/>
            </a:pPr>
            <a:r>
              <a:rPr lang="zh-CN" altLang="zh-CN" sz="1800" dirty="0" smtClean="0"/>
              <a:t>函数</a:t>
            </a:r>
            <a:r>
              <a:rPr lang="zh-CN" altLang="zh-CN" sz="1800" dirty="0"/>
              <a:t>零点的</a:t>
            </a:r>
            <a:r>
              <a:rPr lang="zh-CN" altLang="zh-CN" sz="1800" dirty="0" smtClean="0"/>
              <a:t>定义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kern="100" dirty="0" smtClean="0">
                <a:latin typeface="Times New Roman"/>
                <a:ea typeface="宋体"/>
                <a:cs typeface="Times New Roman"/>
              </a:rPr>
              <a:t>     </a:t>
            </a:r>
            <a:r>
              <a:rPr lang="zh-CN" altLang="zh-CN" sz="1800" kern="100" dirty="0" smtClean="0">
                <a:latin typeface="Times New Roman"/>
                <a:ea typeface="宋体"/>
                <a:cs typeface="Times New Roman"/>
              </a:rPr>
              <a:t>对于</a:t>
            </a:r>
            <a:r>
              <a:rPr lang="zh-CN" altLang="zh-CN" sz="1800" kern="100" dirty="0">
                <a:latin typeface="Times New Roman"/>
                <a:ea typeface="宋体"/>
                <a:cs typeface="Times New Roman"/>
              </a:rPr>
              <a:t>函数</a:t>
            </a:r>
            <a:r>
              <a:rPr lang="en-US" altLang="zh-CN" sz="1800" i="1" kern="100" dirty="0">
                <a:latin typeface="Times New Roman"/>
                <a:ea typeface="宋体"/>
              </a:rPr>
              <a:t>y</a:t>
            </a:r>
            <a:r>
              <a:rPr lang="zh-CN" altLang="zh-CN" sz="1800" kern="100" dirty="0">
                <a:latin typeface="Times New Roman"/>
                <a:ea typeface="宋体"/>
                <a:cs typeface="Times New Roman"/>
              </a:rPr>
              <a:t>＝</a:t>
            </a:r>
            <a:r>
              <a:rPr lang="en-US" altLang="zh-CN" sz="1800" i="1" kern="100" dirty="0">
                <a:latin typeface="Times New Roman"/>
                <a:ea typeface="宋体"/>
              </a:rPr>
              <a:t>f</a:t>
            </a:r>
            <a:r>
              <a:rPr lang="en-US" altLang="zh-CN" sz="1800" kern="100" dirty="0">
                <a:latin typeface="Times New Roman"/>
                <a:ea typeface="宋体"/>
              </a:rPr>
              <a:t>(</a:t>
            </a:r>
            <a:r>
              <a:rPr lang="en-US" altLang="zh-CN" sz="1800" i="1" kern="100" dirty="0">
                <a:latin typeface="Times New Roman"/>
                <a:ea typeface="宋体"/>
              </a:rPr>
              <a:t>x</a:t>
            </a:r>
            <a:r>
              <a:rPr lang="en-US" altLang="zh-CN" sz="1800" kern="100" dirty="0">
                <a:latin typeface="Times New Roman"/>
                <a:ea typeface="宋体"/>
              </a:rPr>
              <a:t>)(</a:t>
            </a:r>
            <a:r>
              <a:rPr lang="en-US" altLang="zh-CN" sz="1800" i="1" kern="100" dirty="0" err="1">
                <a:latin typeface="Times New Roman"/>
                <a:ea typeface="宋体"/>
              </a:rPr>
              <a:t>x</a:t>
            </a:r>
            <a:r>
              <a:rPr lang="en-US" altLang="zh-CN" sz="1800" kern="100" dirty="0" err="1">
                <a:latin typeface="宋体"/>
                <a:cs typeface="Times New Roman"/>
              </a:rPr>
              <a:t>∈</a:t>
            </a:r>
            <a:r>
              <a:rPr lang="en-US" altLang="zh-CN" sz="1800" i="1" kern="100" dirty="0" err="1">
                <a:latin typeface="Times New Roman"/>
                <a:ea typeface="宋体"/>
              </a:rPr>
              <a:t>D</a:t>
            </a:r>
            <a:r>
              <a:rPr lang="en-US" altLang="zh-CN" sz="1800" kern="100" dirty="0">
                <a:latin typeface="Times New Roman"/>
                <a:ea typeface="宋体"/>
              </a:rPr>
              <a:t>)</a:t>
            </a:r>
            <a:r>
              <a:rPr lang="zh-CN" altLang="zh-CN" sz="1800" kern="100" dirty="0">
                <a:latin typeface="Times New Roman"/>
                <a:ea typeface="宋体"/>
                <a:cs typeface="Times New Roman"/>
              </a:rPr>
              <a:t>，把使</a:t>
            </a:r>
            <a:r>
              <a:rPr lang="en-US" altLang="zh-CN" sz="1800" i="1" kern="100" dirty="0">
                <a:latin typeface="Times New Roman"/>
                <a:ea typeface="宋体"/>
              </a:rPr>
              <a:t>f</a:t>
            </a:r>
            <a:r>
              <a:rPr lang="en-US" altLang="zh-CN" sz="1800" kern="100" dirty="0">
                <a:latin typeface="Times New Roman"/>
                <a:ea typeface="宋体"/>
              </a:rPr>
              <a:t>(</a:t>
            </a:r>
            <a:r>
              <a:rPr lang="en-US" altLang="zh-CN" sz="1800" i="1" kern="100" dirty="0">
                <a:latin typeface="Times New Roman"/>
                <a:ea typeface="宋体"/>
              </a:rPr>
              <a:t>x</a:t>
            </a:r>
            <a:r>
              <a:rPr lang="en-US" altLang="zh-CN" sz="1800" kern="100" dirty="0">
                <a:latin typeface="Times New Roman"/>
                <a:ea typeface="宋体"/>
              </a:rPr>
              <a:t>)</a:t>
            </a:r>
            <a:r>
              <a:rPr lang="zh-CN" altLang="zh-CN" sz="1800" kern="100" dirty="0">
                <a:latin typeface="Times New Roman"/>
                <a:ea typeface="宋体"/>
                <a:cs typeface="Times New Roman"/>
              </a:rPr>
              <a:t>＝</a:t>
            </a:r>
            <a:r>
              <a:rPr lang="en-US" altLang="zh-CN" sz="1800" kern="100" dirty="0">
                <a:latin typeface="Times New Roman"/>
                <a:ea typeface="宋体"/>
              </a:rPr>
              <a:t>0</a:t>
            </a:r>
            <a:r>
              <a:rPr lang="zh-CN" altLang="zh-CN" sz="1800" kern="100" dirty="0">
                <a:latin typeface="Times New Roman"/>
                <a:ea typeface="宋体"/>
                <a:cs typeface="Times New Roman"/>
              </a:rPr>
              <a:t>的实数</a:t>
            </a:r>
            <a:r>
              <a:rPr lang="en-US" altLang="zh-CN" sz="1800" i="1" kern="100" dirty="0">
                <a:latin typeface="Times New Roman"/>
                <a:ea typeface="宋体"/>
              </a:rPr>
              <a:t>x</a:t>
            </a:r>
            <a:r>
              <a:rPr lang="zh-CN" altLang="zh-CN" sz="1800" kern="100" dirty="0">
                <a:latin typeface="Times New Roman"/>
                <a:ea typeface="宋体"/>
                <a:cs typeface="Times New Roman"/>
              </a:rPr>
              <a:t>叫做函数</a:t>
            </a:r>
            <a:r>
              <a:rPr lang="en-US" altLang="zh-CN" sz="1800" i="1" kern="100" dirty="0">
                <a:latin typeface="Times New Roman"/>
                <a:ea typeface="宋体"/>
              </a:rPr>
              <a:t>y</a:t>
            </a:r>
            <a:r>
              <a:rPr lang="zh-CN" altLang="zh-CN" sz="1800" kern="100" dirty="0">
                <a:latin typeface="Times New Roman"/>
                <a:ea typeface="宋体"/>
                <a:cs typeface="Times New Roman"/>
              </a:rPr>
              <a:t>＝</a:t>
            </a:r>
            <a:r>
              <a:rPr lang="en-US" altLang="zh-CN" sz="1800" i="1" kern="100" dirty="0">
                <a:latin typeface="Times New Roman"/>
                <a:ea typeface="宋体"/>
              </a:rPr>
              <a:t>f</a:t>
            </a:r>
            <a:r>
              <a:rPr lang="en-US" altLang="zh-CN" sz="1800" kern="100" dirty="0">
                <a:latin typeface="Times New Roman"/>
                <a:ea typeface="宋体"/>
              </a:rPr>
              <a:t>(</a:t>
            </a:r>
            <a:r>
              <a:rPr lang="en-US" altLang="zh-CN" sz="1800" i="1" kern="100" dirty="0">
                <a:latin typeface="Times New Roman"/>
                <a:ea typeface="宋体"/>
              </a:rPr>
              <a:t>x</a:t>
            </a:r>
            <a:r>
              <a:rPr lang="en-US" altLang="zh-CN" sz="1800" kern="100" dirty="0">
                <a:latin typeface="Times New Roman"/>
                <a:ea typeface="宋体"/>
              </a:rPr>
              <a:t>)(</a:t>
            </a:r>
            <a:r>
              <a:rPr lang="en-US" altLang="zh-CN" sz="1800" i="1" kern="100" dirty="0" err="1">
                <a:latin typeface="Times New Roman"/>
                <a:ea typeface="宋体"/>
              </a:rPr>
              <a:t>x</a:t>
            </a:r>
            <a:r>
              <a:rPr lang="en-US" altLang="zh-CN" sz="1800" kern="100" dirty="0" err="1">
                <a:latin typeface="宋体"/>
                <a:cs typeface="Times New Roman"/>
              </a:rPr>
              <a:t>∈</a:t>
            </a:r>
            <a:r>
              <a:rPr lang="en-US" altLang="zh-CN" sz="1800" i="1" kern="100" dirty="0" err="1">
                <a:latin typeface="Times New Roman"/>
                <a:ea typeface="宋体"/>
              </a:rPr>
              <a:t>D</a:t>
            </a:r>
            <a:r>
              <a:rPr lang="en-US" altLang="zh-CN" sz="1800" kern="100" dirty="0">
                <a:latin typeface="Times New Roman"/>
                <a:ea typeface="宋体"/>
              </a:rPr>
              <a:t>)</a:t>
            </a:r>
            <a:r>
              <a:rPr lang="zh-CN" altLang="zh-CN" sz="1800" kern="100" dirty="0">
                <a:latin typeface="Times New Roman"/>
                <a:ea typeface="宋体"/>
                <a:cs typeface="Times New Roman"/>
              </a:rPr>
              <a:t>的零点．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2. </a:t>
            </a:r>
            <a:r>
              <a:rPr lang="zh-CN" altLang="zh-CN" sz="1800" dirty="0" smtClean="0"/>
              <a:t>零</a:t>
            </a:r>
            <a:r>
              <a:rPr lang="zh-CN" altLang="zh-CN" sz="1800" dirty="0"/>
              <a:t>点存在</a:t>
            </a:r>
            <a:r>
              <a:rPr lang="zh-CN" altLang="zh-CN" sz="1800" dirty="0" smtClean="0"/>
              <a:t>定理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kern="100" dirty="0" smtClean="0">
                <a:latin typeface="Times New Roman"/>
                <a:ea typeface="宋体"/>
                <a:cs typeface="Times New Roman"/>
              </a:rPr>
              <a:t>     </a:t>
            </a:r>
            <a:r>
              <a:rPr lang="zh-CN" altLang="zh-CN" sz="1800" kern="100" dirty="0" smtClean="0">
                <a:latin typeface="Times New Roman"/>
                <a:ea typeface="宋体"/>
                <a:cs typeface="Times New Roman"/>
              </a:rPr>
              <a:t>如果</a:t>
            </a:r>
            <a:r>
              <a:rPr lang="zh-CN" altLang="zh-CN" sz="1800" kern="100" dirty="0">
                <a:latin typeface="Times New Roman"/>
                <a:ea typeface="宋体"/>
                <a:cs typeface="Times New Roman"/>
              </a:rPr>
              <a:t>函数</a:t>
            </a:r>
            <a:r>
              <a:rPr lang="en-US" altLang="zh-CN" sz="1800" i="1" kern="100" dirty="0">
                <a:latin typeface="Times New Roman"/>
                <a:ea typeface="宋体"/>
              </a:rPr>
              <a:t>y</a:t>
            </a:r>
            <a:r>
              <a:rPr lang="zh-CN" altLang="zh-CN" sz="1800" kern="100" dirty="0">
                <a:latin typeface="Times New Roman"/>
                <a:ea typeface="宋体"/>
                <a:cs typeface="Times New Roman"/>
              </a:rPr>
              <a:t>＝</a:t>
            </a:r>
            <a:r>
              <a:rPr lang="en-US" altLang="zh-CN" sz="1800" i="1" kern="100" dirty="0">
                <a:latin typeface="Times New Roman"/>
                <a:ea typeface="宋体"/>
              </a:rPr>
              <a:t>f</a:t>
            </a:r>
            <a:r>
              <a:rPr lang="en-US" altLang="zh-CN" sz="1800" kern="100" dirty="0">
                <a:latin typeface="Times New Roman"/>
                <a:ea typeface="宋体"/>
              </a:rPr>
              <a:t>(</a:t>
            </a:r>
            <a:r>
              <a:rPr lang="en-US" altLang="zh-CN" sz="1800" i="1" kern="100" dirty="0">
                <a:latin typeface="Times New Roman"/>
                <a:ea typeface="宋体"/>
              </a:rPr>
              <a:t>x</a:t>
            </a:r>
            <a:r>
              <a:rPr lang="en-US" altLang="zh-CN" sz="1800" kern="100" dirty="0">
                <a:latin typeface="Times New Roman"/>
                <a:ea typeface="宋体"/>
              </a:rPr>
              <a:t>)</a:t>
            </a:r>
            <a:r>
              <a:rPr lang="zh-CN" altLang="zh-CN" sz="1800" kern="100" dirty="0">
                <a:latin typeface="Times New Roman"/>
                <a:ea typeface="宋体"/>
                <a:cs typeface="Times New Roman"/>
              </a:rPr>
              <a:t>在区间</a:t>
            </a:r>
            <a:r>
              <a:rPr lang="en-US" altLang="zh-CN" sz="1800" kern="100" dirty="0">
                <a:latin typeface="IPAPANNEW"/>
                <a:ea typeface="宋体"/>
                <a:cs typeface="Times New Roman"/>
              </a:rPr>
              <a:t>[</a:t>
            </a:r>
            <a:r>
              <a:rPr lang="en-US" altLang="zh-CN" sz="1800" i="1" kern="100" dirty="0">
                <a:latin typeface="Times New Roman"/>
                <a:ea typeface="宋体"/>
              </a:rPr>
              <a:t>a</a:t>
            </a:r>
            <a:r>
              <a:rPr lang="zh-CN" altLang="zh-CN" sz="1800" kern="100" dirty="0">
                <a:latin typeface="Times New Roman"/>
                <a:ea typeface="宋体"/>
                <a:cs typeface="Times New Roman"/>
              </a:rPr>
              <a:t>，</a:t>
            </a:r>
            <a:r>
              <a:rPr lang="en-US" altLang="zh-CN" sz="1800" i="1" kern="100" dirty="0">
                <a:latin typeface="Times New Roman"/>
                <a:ea typeface="宋体"/>
              </a:rPr>
              <a:t>b</a:t>
            </a:r>
            <a:r>
              <a:rPr lang="en-US" altLang="zh-CN" sz="1800" kern="100" dirty="0">
                <a:latin typeface="IPAPANNEW"/>
                <a:ea typeface="宋体"/>
                <a:cs typeface="Times New Roman"/>
              </a:rPr>
              <a:t>]</a:t>
            </a:r>
            <a:r>
              <a:rPr lang="zh-CN" altLang="zh-CN" sz="1800" kern="100" dirty="0">
                <a:latin typeface="Times New Roman"/>
                <a:ea typeface="宋体"/>
                <a:cs typeface="Times New Roman"/>
              </a:rPr>
              <a:t>上的图象是连续不断的一条曲线，并且有</a:t>
            </a:r>
            <a:r>
              <a:rPr lang="en-US" altLang="zh-CN" sz="1800" i="1" kern="100" dirty="0">
                <a:latin typeface="Times New Roman"/>
                <a:ea typeface="宋体"/>
              </a:rPr>
              <a:t>f</a:t>
            </a:r>
            <a:r>
              <a:rPr lang="en-US" altLang="zh-CN" sz="1800" kern="100" dirty="0">
                <a:latin typeface="Times New Roman"/>
                <a:ea typeface="宋体"/>
              </a:rPr>
              <a:t>(</a:t>
            </a:r>
            <a:r>
              <a:rPr lang="en-US" altLang="zh-CN" sz="1800" i="1" kern="100" dirty="0">
                <a:latin typeface="Times New Roman"/>
                <a:ea typeface="宋体"/>
              </a:rPr>
              <a:t>a</a:t>
            </a:r>
            <a:r>
              <a:rPr lang="en-US" altLang="zh-CN" sz="1800" kern="100" dirty="0">
                <a:latin typeface="Times New Roman"/>
                <a:ea typeface="宋体"/>
              </a:rPr>
              <a:t>)·</a:t>
            </a:r>
            <a:r>
              <a:rPr lang="en-US" altLang="zh-CN" sz="1800" i="1" kern="100" dirty="0">
                <a:latin typeface="Times New Roman"/>
                <a:ea typeface="宋体"/>
              </a:rPr>
              <a:t>f</a:t>
            </a:r>
            <a:r>
              <a:rPr lang="en-US" altLang="zh-CN" sz="1800" kern="100" dirty="0">
                <a:latin typeface="Times New Roman"/>
                <a:ea typeface="宋体"/>
              </a:rPr>
              <a:t>(</a:t>
            </a:r>
            <a:r>
              <a:rPr lang="en-US" altLang="zh-CN" sz="1800" i="1" kern="100" dirty="0">
                <a:latin typeface="Times New Roman"/>
                <a:ea typeface="宋体"/>
              </a:rPr>
              <a:t>b</a:t>
            </a:r>
            <a:r>
              <a:rPr lang="en-US" altLang="zh-CN" sz="1800" kern="100" dirty="0">
                <a:latin typeface="Times New Roman"/>
                <a:ea typeface="宋体"/>
              </a:rPr>
              <a:t>)&lt;0</a:t>
            </a:r>
            <a:r>
              <a:rPr lang="zh-CN" altLang="zh-CN" sz="1800" kern="100" dirty="0">
                <a:latin typeface="Times New Roman"/>
                <a:ea typeface="宋体"/>
                <a:cs typeface="Times New Roman"/>
              </a:rPr>
              <a:t>，那么，函数</a:t>
            </a:r>
            <a:r>
              <a:rPr lang="en-US" altLang="zh-CN" sz="1800" i="1" kern="100" dirty="0">
                <a:latin typeface="Times New Roman"/>
                <a:ea typeface="宋体"/>
              </a:rPr>
              <a:t>y</a:t>
            </a:r>
            <a:r>
              <a:rPr lang="zh-CN" altLang="zh-CN" sz="1800" kern="100" dirty="0">
                <a:latin typeface="Times New Roman"/>
                <a:ea typeface="宋体"/>
                <a:cs typeface="Times New Roman"/>
              </a:rPr>
              <a:t>＝</a:t>
            </a:r>
            <a:r>
              <a:rPr lang="en-US" altLang="zh-CN" sz="1800" i="1" kern="100" dirty="0">
                <a:latin typeface="Times New Roman"/>
                <a:ea typeface="宋体"/>
              </a:rPr>
              <a:t>f</a:t>
            </a:r>
            <a:r>
              <a:rPr lang="en-US" altLang="zh-CN" sz="1800" kern="100" dirty="0">
                <a:latin typeface="Times New Roman"/>
                <a:ea typeface="宋体"/>
              </a:rPr>
              <a:t>(</a:t>
            </a:r>
            <a:r>
              <a:rPr lang="en-US" altLang="zh-CN" sz="1800" i="1" kern="100" dirty="0">
                <a:latin typeface="Times New Roman"/>
                <a:ea typeface="宋体"/>
              </a:rPr>
              <a:t>x</a:t>
            </a:r>
            <a:r>
              <a:rPr lang="en-US" altLang="zh-CN" sz="1800" kern="100" dirty="0">
                <a:latin typeface="Times New Roman"/>
                <a:ea typeface="宋体"/>
              </a:rPr>
              <a:t>)</a:t>
            </a:r>
            <a:r>
              <a:rPr lang="zh-CN" altLang="zh-CN" sz="1800" kern="100" dirty="0">
                <a:latin typeface="Times New Roman"/>
                <a:ea typeface="宋体"/>
                <a:cs typeface="Times New Roman"/>
              </a:rPr>
              <a:t>在区间</a:t>
            </a:r>
            <a:r>
              <a:rPr lang="en-US" altLang="zh-CN" sz="1800" kern="100" dirty="0">
                <a:latin typeface="Times New Roman"/>
                <a:ea typeface="宋体"/>
              </a:rPr>
              <a:t>(</a:t>
            </a:r>
            <a:r>
              <a:rPr lang="en-US" altLang="zh-CN" sz="1800" i="1" kern="100" dirty="0">
                <a:latin typeface="Times New Roman"/>
                <a:ea typeface="宋体"/>
              </a:rPr>
              <a:t>a</a:t>
            </a:r>
            <a:r>
              <a:rPr lang="zh-CN" altLang="zh-CN" sz="1800" kern="100" dirty="0">
                <a:latin typeface="Times New Roman"/>
                <a:ea typeface="宋体"/>
                <a:cs typeface="Times New Roman"/>
              </a:rPr>
              <a:t>，</a:t>
            </a:r>
            <a:r>
              <a:rPr lang="en-US" altLang="zh-CN" sz="1800" i="1" kern="100" dirty="0">
                <a:latin typeface="Times New Roman"/>
                <a:ea typeface="宋体"/>
              </a:rPr>
              <a:t>b</a:t>
            </a:r>
            <a:r>
              <a:rPr lang="en-US" altLang="zh-CN" sz="1800" kern="100" dirty="0">
                <a:latin typeface="Times New Roman"/>
                <a:ea typeface="宋体"/>
              </a:rPr>
              <a:t>)</a:t>
            </a:r>
            <a:r>
              <a:rPr lang="zh-CN" altLang="zh-CN" sz="1800" kern="100" dirty="0">
                <a:latin typeface="Times New Roman"/>
                <a:ea typeface="宋体"/>
                <a:cs typeface="Times New Roman"/>
              </a:rPr>
              <a:t>内有零</a:t>
            </a:r>
            <a:r>
              <a:rPr lang="zh-CN" altLang="zh-CN" sz="1800" kern="100" dirty="0" smtClean="0">
                <a:latin typeface="Times New Roman"/>
                <a:ea typeface="宋体"/>
                <a:cs typeface="Times New Roman"/>
              </a:rPr>
              <a:t>点．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68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/>
              <a:t>回顾与零点相关的知识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1800" dirty="0"/>
              <a:t>3</a:t>
            </a:r>
            <a:r>
              <a:rPr lang="en-US" altLang="zh-CN" sz="1800" dirty="0" smtClean="0"/>
              <a:t>. </a:t>
            </a:r>
            <a:r>
              <a:rPr lang="zh-CN" altLang="zh-CN" sz="1800" dirty="0" smtClean="0"/>
              <a:t>函数</a:t>
            </a:r>
            <a:r>
              <a:rPr lang="zh-CN" altLang="zh-CN" sz="1800" dirty="0"/>
              <a:t>零点与方程根的</a:t>
            </a:r>
            <a:r>
              <a:rPr lang="zh-CN" altLang="zh-CN" sz="1800" dirty="0" smtClean="0"/>
              <a:t>关系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2000" kern="100" dirty="0" smtClean="0">
                <a:latin typeface="Times New Roman"/>
                <a:ea typeface="宋体"/>
                <a:cs typeface="Times New Roman"/>
              </a:rPr>
              <a:t>     </a:t>
            </a:r>
            <a:r>
              <a:rPr lang="zh-CN" altLang="zh-CN" sz="2000" kern="100" dirty="0" smtClean="0">
                <a:latin typeface="Times New Roman"/>
                <a:ea typeface="宋体"/>
                <a:cs typeface="Times New Roman"/>
              </a:rPr>
              <a:t>函数</a:t>
            </a:r>
            <a:r>
              <a:rPr lang="en-US" altLang="zh-CN" sz="2000" i="1" kern="100" dirty="0">
                <a:latin typeface="Times New Roman"/>
                <a:ea typeface="宋体"/>
              </a:rPr>
              <a:t>y</a:t>
            </a:r>
            <a:r>
              <a:rPr lang="zh-CN" altLang="zh-CN" sz="2000" kern="100" dirty="0">
                <a:latin typeface="Times New Roman"/>
                <a:ea typeface="宋体"/>
                <a:cs typeface="Times New Roman"/>
              </a:rPr>
              <a:t>＝</a:t>
            </a:r>
            <a:r>
              <a:rPr lang="en-US" altLang="zh-CN" sz="2000" i="1" kern="100" dirty="0">
                <a:latin typeface="Times New Roman"/>
                <a:ea typeface="宋体"/>
              </a:rPr>
              <a:t>f</a:t>
            </a:r>
            <a:r>
              <a:rPr lang="en-US" altLang="zh-CN" sz="2000" kern="100" dirty="0">
                <a:latin typeface="Times New Roman"/>
                <a:ea typeface="宋体"/>
              </a:rPr>
              <a:t>(</a:t>
            </a:r>
            <a:r>
              <a:rPr lang="en-US" altLang="zh-CN" sz="2000" i="1" kern="100" dirty="0">
                <a:latin typeface="Times New Roman"/>
                <a:ea typeface="宋体"/>
              </a:rPr>
              <a:t>x</a:t>
            </a:r>
            <a:r>
              <a:rPr lang="en-US" altLang="zh-CN" sz="2000" kern="100" dirty="0">
                <a:latin typeface="Times New Roman"/>
                <a:ea typeface="宋体"/>
              </a:rPr>
              <a:t>)</a:t>
            </a:r>
            <a:r>
              <a:rPr lang="zh-CN" altLang="zh-CN" sz="2000" kern="100" dirty="0">
                <a:latin typeface="Times New Roman"/>
                <a:ea typeface="宋体"/>
                <a:cs typeface="Times New Roman"/>
              </a:rPr>
              <a:t>有零</a:t>
            </a:r>
            <a:r>
              <a:rPr lang="zh-CN" altLang="zh-CN" sz="2000" kern="100" dirty="0" smtClean="0">
                <a:latin typeface="Times New Roman"/>
                <a:ea typeface="宋体"/>
                <a:cs typeface="Times New Roman"/>
              </a:rPr>
              <a:t>点</a:t>
            </a:r>
            <a:r>
              <a:rPr lang="zh-CN" altLang="zh-CN" sz="2000" kern="100" dirty="0" smtClean="0">
                <a:ea typeface="MS Gothic"/>
                <a:cs typeface="MS Gothic"/>
              </a:rPr>
              <a:t>⇔</a:t>
            </a:r>
            <a:r>
              <a:rPr lang="zh-CN" altLang="zh-CN" sz="2000" kern="100" dirty="0">
                <a:latin typeface="Times New Roman"/>
                <a:ea typeface="宋体"/>
                <a:cs typeface="Times New Roman"/>
              </a:rPr>
              <a:t>方程</a:t>
            </a:r>
            <a:r>
              <a:rPr lang="en-US" altLang="zh-CN" sz="2000" i="1" kern="100" dirty="0">
                <a:latin typeface="Times New Roman"/>
                <a:ea typeface="宋体"/>
              </a:rPr>
              <a:t>f</a:t>
            </a:r>
            <a:r>
              <a:rPr lang="en-US" altLang="zh-CN" sz="2000" kern="100" dirty="0">
                <a:latin typeface="Times New Roman"/>
                <a:ea typeface="宋体"/>
              </a:rPr>
              <a:t>(</a:t>
            </a:r>
            <a:r>
              <a:rPr lang="en-US" altLang="zh-CN" sz="2000" i="1" kern="100" dirty="0">
                <a:latin typeface="Times New Roman"/>
                <a:ea typeface="宋体"/>
              </a:rPr>
              <a:t>x</a:t>
            </a:r>
            <a:r>
              <a:rPr lang="en-US" altLang="zh-CN" sz="2000" kern="100" dirty="0">
                <a:latin typeface="Times New Roman"/>
                <a:ea typeface="宋体"/>
              </a:rPr>
              <a:t>)</a:t>
            </a:r>
            <a:r>
              <a:rPr lang="zh-CN" altLang="zh-CN" sz="2000" kern="100" dirty="0">
                <a:latin typeface="Times New Roman"/>
                <a:ea typeface="宋体"/>
                <a:cs typeface="Times New Roman"/>
              </a:rPr>
              <a:t>＝</a:t>
            </a:r>
            <a:r>
              <a:rPr lang="en-US" altLang="zh-CN" sz="2000" kern="100" dirty="0">
                <a:latin typeface="Times New Roman"/>
                <a:ea typeface="宋体"/>
              </a:rPr>
              <a:t>0</a:t>
            </a:r>
            <a:r>
              <a:rPr lang="zh-CN" altLang="zh-CN" sz="2000" kern="100" dirty="0">
                <a:latin typeface="Times New Roman"/>
                <a:ea typeface="宋体"/>
                <a:cs typeface="Times New Roman"/>
              </a:rPr>
              <a:t>有实数根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1800" dirty="0"/>
              <a:t>4</a:t>
            </a:r>
            <a:r>
              <a:rPr lang="en-US" altLang="zh-CN" sz="1800" dirty="0" smtClean="0"/>
              <a:t>.</a:t>
            </a:r>
            <a:r>
              <a:rPr lang="zh-CN" altLang="zh-CN" sz="1800" dirty="0" smtClean="0"/>
              <a:t>函数单调性与函数零点的关系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000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区间上的单调函数至多有一个零点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359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任务二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>
              <a:xfrm>
                <a:off x="502412" y="1578428"/>
                <a:ext cx="7672759" cy="31564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1600" dirty="0" smtClean="0"/>
                  <a:t>1. </a:t>
                </a:r>
                <a:r>
                  <a:rPr lang="zh-CN" altLang="zh-CN" sz="1600" dirty="0" smtClean="0"/>
                  <a:t>请从不同角度给出例题的求解思路</a:t>
                </a:r>
              </a:p>
              <a:p>
                <a:r>
                  <a:rPr lang="zh-CN" altLang="zh-CN" sz="1600" dirty="0" smtClean="0"/>
                  <a:t>思路</a:t>
                </a:r>
                <a:r>
                  <a:rPr lang="zh-CN" altLang="zh-CN" sz="1600" dirty="0"/>
                  <a:t>一：</a:t>
                </a:r>
              </a:p>
              <a:p>
                <a:pPr marL="271463" indent="-271463">
                  <a:buNone/>
                </a:pPr>
                <a:r>
                  <a:rPr lang="en-US" altLang="zh-CN" sz="1600" dirty="0" smtClean="0"/>
                  <a:t>    </a:t>
                </a:r>
                <a:r>
                  <a:rPr lang="zh-CN" altLang="en-US" sz="1600" dirty="0" smtClean="0">
                    <a:latin typeface="宋体" pitchFamily="2" charset="-122"/>
                    <a:ea typeface="宋体" pitchFamily="2" charset="-122"/>
                  </a:rPr>
                  <a:t>对</a:t>
                </a:r>
                <a:r>
                  <a:rPr lang="en-US" altLang="zh-CN" sz="1600" i="1" kern="100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f</a:t>
                </a:r>
                <a:r>
                  <a:rPr lang="en-US" altLang="zh-CN" sz="1600" kern="100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(</a:t>
                </a:r>
                <a:r>
                  <a:rPr lang="en-US" altLang="zh-CN" sz="1600" i="1" kern="100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x</a:t>
                </a:r>
                <a:r>
                  <a:rPr lang="en-US" altLang="zh-CN" sz="1600" kern="100" dirty="0" smtClean="0"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)</a:t>
                </a:r>
                <a:r>
                  <a:rPr lang="zh-CN" altLang="en-US" sz="1600" kern="100" dirty="0" smtClean="0">
                    <a:latin typeface="宋体" pitchFamily="2" charset="-122"/>
                    <a:ea typeface="宋体" pitchFamily="2" charset="-122"/>
                  </a:rPr>
                  <a:t>求导，分析其单调性，再根据区间端点处和极值点处的函数值判断函数零点的个数</a:t>
                </a:r>
                <a:endParaRPr lang="en-US" altLang="zh-CN" sz="1600" kern="100" dirty="0" smtClean="0">
                  <a:latin typeface="宋体" pitchFamily="2" charset="-122"/>
                  <a:ea typeface="宋体" pitchFamily="2" charset="-122"/>
                </a:endParaRPr>
              </a:p>
              <a:p>
                <a:r>
                  <a:rPr lang="zh-CN" altLang="en-US" sz="1600" dirty="0" smtClean="0"/>
                  <a:t>思路</a:t>
                </a:r>
                <a:r>
                  <a:rPr lang="zh-CN" altLang="en-US" sz="1600" dirty="0"/>
                  <a:t>二</a:t>
                </a:r>
                <a:r>
                  <a:rPr lang="zh-CN" altLang="en-US" sz="1600" dirty="0" smtClean="0"/>
                  <a:t>：</a:t>
                </a:r>
                <a:endParaRPr lang="en-US" altLang="zh-CN" sz="1600" dirty="0" smtClean="0"/>
              </a:p>
              <a:p>
                <a:pPr marL="174625" indent="-174625">
                  <a:buNone/>
                </a:pPr>
                <a:r>
                  <a:rPr lang="en-US" altLang="zh-CN" sz="1600" dirty="0"/>
                  <a:t> </a:t>
                </a:r>
                <a:r>
                  <a:rPr lang="en-US" altLang="zh-CN" sz="1600" dirty="0" smtClean="0"/>
                  <a:t>  </a:t>
                </a:r>
                <a:r>
                  <a:rPr lang="zh-CN" altLang="en-US" sz="1600" dirty="0" smtClean="0">
                    <a:latin typeface="宋体" pitchFamily="2" charset="-122"/>
                    <a:ea typeface="宋体" pitchFamily="2" charset="-122"/>
                  </a:rPr>
                  <a:t>转化为判断方程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altLang="zh-CN" sz="1600" b="0" i="1" smtClean="0">
                        <a:latin typeface="Cambria Math"/>
                      </a:rPr>
                      <m:t>−</m:t>
                    </m:r>
                    <m:r>
                      <a:rPr lang="en-US" altLang="zh-CN" sz="1600" b="0" i="1" smtClean="0">
                        <a:latin typeface="Cambria Math"/>
                      </a:rPr>
                      <m:t>𝑒𝑥</m:t>
                    </m:r>
                    <m:r>
                      <a:rPr lang="en-US" altLang="zh-CN" sz="1600" b="0" i="1" smtClean="0">
                        <a:latin typeface="Cambria Math"/>
                      </a:rPr>
                      <m:t>=</m:t>
                    </m:r>
                    <m:r>
                      <a:rPr lang="en-US" altLang="zh-CN" sz="1600" b="0" i="1" smtClean="0">
                        <a:latin typeface="Cambria Math"/>
                      </a:rPr>
                      <m:t>𝑎</m:t>
                    </m:r>
                    <m:r>
                      <a:rPr lang="en-US" altLang="zh-CN" sz="1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sz="1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1600" b="0" i="1" smtClean="0">
                        <a:latin typeface="Cambria Math"/>
                      </a:rPr>
                      <m:t>−</m:t>
                    </m:r>
                    <m:r>
                      <a:rPr lang="en-US" altLang="zh-CN" sz="1600" b="0" i="1" smtClean="0">
                        <a:latin typeface="Cambria Math"/>
                      </a:rPr>
                      <m:t>𝑥</m:t>
                    </m:r>
                    <m:r>
                      <a:rPr lang="en-US" altLang="zh-CN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sz="1600" dirty="0" smtClean="0"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的根的个数，进而转化为判断两个函数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/>
                        <a:cs typeface="Times New Roman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16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/>
                            <a:cs typeface="Times New Roman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altLang="zh-CN" sz="16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zh-CN" sz="1600" b="0" i="1" smtClean="0">
                        <a:latin typeface="Cambria Math"/>
                        <a:cs typeface="Times New Roman" pitchFamily="18" charset="0"/>
                      </a:rPr>
                      <m:t>𝑒𝑥</m:t>
                    </m:r>
                  </m:oMath>
                </a14:m>
                <a:r>
                  <a:rPr lang="zh-CN" altLang="en-US" sz="1600" dirty="0" smtClean="0"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latin typeface="Cambria Math"/>
                        <a:cs typeface="Times New Roman" pitchFamily="18" charset="0"/>
                      </a:rPr>
                      <m:t>h</m:t>
                    </m:r>
                    <m:d>
                      <m:dPr>
                        <m:ctrlPr>
                          <a:rPr lang="en-US" altLang="zh-CN" sz="1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CN" sz="16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6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CN" sz="1600" b="0" i="1" dirty="0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altLang="zh-CN" sz="1600" b="0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16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zh-CN" sz="1600" b="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zh-CN" sz="1600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1600" dirty="0" smtClean="0">
                    <a:latin typeface="宋体" pitchFamily="2" charset="-122"/>
                    <a:ea typeface="宋体" pitchFamily="2" charset="-122"/>
                    <a:cs typeface="Times New Roman" pitchFamily="18" charset="0"/>
                  </a:rPr>
                  <a:t>的图象交点个数</a:t>
                </a:r>
                <a:endParaRPr lang="en-US" altLang="zh-CN" sz="1600" dirty="0">
                  <a:latin typeface="宋体" pitchFamily="2" charset="-122"/>
                  <a:ea typeface="宋体" pitchFamily="2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412" y="1578428"/>
                <a:ext cx="7672759" cy="3156448"/>
              </a:xfrm>
              <a:blipFill rotWithShape="1">
                <a:blip r:embed="rId3"/>
                <a:stretch>
                  <a:fillRect l="-3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296539"/>
              </p:ext>
            </p:extLst>
          </p:nvPr>
        </p:nvGraphicFramePr>
        <p:xfrm>
          <a:off x="581025" y="715963"/>
          <a:ext cx="7821613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Document" r:id="rId4" imgW="4926598" imgH="968568" progId="Word.Document.8">
                  <p:embed/>
                </p:oleObj>
              </mc:Choice>
              <mc:Fallback>
                <p:oleObj name="Document" r:id="rId4" imgW="4926598" imgH="968568" progId="Word.Document.8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715963"/>
                        <a:ext cx="7821613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193" y="3299155"/>
            <a:ext cx="526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/>
                </a:solidFill>
                <a:latin typeface="+mj-ea"/>
                <a:cs typeface="Times New Roman" pitchFamily="18" charset="0"/>
              </a:rPr>
              <a:t>（此</a:t>
            </a:r>
            <a:r>
              <a:rPr lang="zh-CN" altLang="en-US" sz="1400" dirty="0">
                <a:solidFill>
                  <a:schemeClr val="tx1"/>
                </a:solidFill>
                <a:latin typeface="+mj-ea"/>
                <a:cs typeface="Times New Roman" pitchFamily="18" charset="0"/>
              </a:rPr>
              <a:t>思路适用于选填题，对于解答题不够</a:t>
            </a:r>
            <a:r>
              <a:rPr lang="zh-CN" altLang="en-US" sz="1400" dirty="0" smtClean="0">
                <a:solidFill>
                  <a:schemeClr val="tx1"/>
                </a:solidFill>
                <a:latin typeface="+mj-ea"/>
                <a:cs typeface="Times New Roman" pitchFamily="18" charset="0"/>
              </a:rPr>
              <a:t>严谨）</a:t>
            </a:r>
            <a:endParaRPr lang="zh-CN" altLang="en-US" sz="1400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864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70"/>
            <a:ext cx="4659079" cy="504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 smtClean="0"/>
              <a:t>2. </a:t>
            </a:r>
            <a:r>
              <a:rPr lang="zh-CN" altLang="zh-CN" sz="1600" dirty="0" smtClean="0"/>
              <a:t>请选择</a:t>
            </a:r>
            <a:r>
              <a:rPr lang="zh-CN" altLang="en-US" sz="1600" dirty="0" smtClean="0"/>
              <a:t>合适的</a:t>
            </a:r>
            <a:r>
              <a:rPr lang="zh-CN" altLang="zh-CN" sz="1600" dirty="0" smtClean="0"/>
              <a:t>思路，写出</a:t>
            </a:r>
            <a:r>
              <a:rPr lang="zh-CN" altLang="zh-CN" sz="1600" dirty="0"/>
              <a:t>例题的求解</a:t>
            </a:r>
            <a:r>
              <a:rPr lang="zh-CN" altLang="zh-CN" sz="1600" dirty="0" smtClean="0"/>
              <a:t>过程</a:t>
            </a:r>
            <a:endParaRPr lang="en-US" altLang="zh-CN" sz="1400" dirty="0" smtClean="0"/>
          </a:p>
          <a:p>
            <a:pPr marL="0" indent="0">
              <a:buNone/>
            </a:pPr>
            <a:endParaRPr lang="zh-CN" altLang="en-US" sz="14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684540"/>
              </p:ext>
            </p:extLst>
          </p:nvPr>
        </p:nvGraphicFramePr>
        <p:xfrm>
          <a:off x="990601" y="1207778"/>
          <a:ext cx="5116286" cy="1114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Document" r:id="rId3" imgW="2826081" imgH="618285" progId="Word.Document.8">
                  <p:embed/>
                </p:oleObj>
              </mc:Choice>
              <mc:Fallback>
                <p:oleObj name="Document" r:id="rId3" imgW="2826081" imgH="618285" progId="Word.Document.8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1" y="1207778"/>
                        <a:ext cx="5116286" cy="1114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内容占位符 2"/>
          <p:cNvSpPr txBox="1">
            <a:spLocks/>
          </p:cNvSpPr>
          <p:nvPr/>
        </p:nvSpPr>
        <p:spPr>
          <a:xfrm>
            <a:off x="426212" y="1280527"/>
            <a:ext cx="8139178" cy="907502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CN" altLang="en-US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1400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5161491" y="713393"/>
            <a:ext cx="1631188" cy="50473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600" dirty="0" smtClean="0">
                <a:solidFill>
                  <a:srgbClr val="FF0000"/>
                </a:solidFill>
              </a:rPr>
              <a:t>（思路一）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14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470591" y="1240434"/>
            <a:ext cx="520009" cy="504730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800" dirty="0" smtClean="0">
                <a:latin typeface="宋体" pitchFamily="2" charset="-122"/>
                <a:ea typeface="宋体" pitchFamily="2" charset="-122"/>
              </a:rPr>
              <a:t>解：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18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2329543" y="1603650"/>
            <a:ext cx="199250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上箭头标注 13"/>
          <p:cNvSpPr/>
          <p:nvPr/>
        </p:nvSpPr>
        <p:spPr>
          <a:xfrm>
            <a:off x="1241806" y="1603650"/>
            <a:ext cx="2535537" cy="1807028"/>
          </a:xfrm>
          <a:prstGeom prst="up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72000" rtlCol="0" anchor="ctr"/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  求导</a:t>
            </a:r>
            <a:r>
              <a:rPr lang="zh-CN" altLang="en-US" sz="1600" dirty="0">
                <a:solidFill>
                  <a:srgbClr val="FF0000"/>
                </a:solidFill>
              </a:rPr>
              <a:t>之后，发现导函数零点不可求，如何处理是本题的一个</a:t>
            </a:r>
            <a:r>
              <a:rPr lang="zh-CN" altLang="en-US" sz="1600" dirty="0" smtClean="0">
                <a:solidFill>
                  <a:srgbClr val="FF0000"/>
                </a:solidFill>
              </a:rPr>
              <a:t>难点！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6" name="云形 15"/>
          <p:cNvSpPr/>
          <p:nvPr/>
        </p:nvSpPr>
        <p:spPr>
          <a:xfrm>
            <a:off x="1677235" y="3505199"/>
            <a:ext cx="2132765" cy="1197430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400" dirty="0" smtClean="0">
                <a:solidFill>
                  <a:srgbClr val="002060"/>
                </a:solidFill>
              </a:rPr>
              <a:t>尝试计算一下导函数端点处的函数值</a:t>
            </a:r>
            <a:r>
              <a:rPr lang="en-US" altLang="zh-CN" sz="1400" dirty="0" smtClean="0">
                <a:solidFill>
                  <a:srgbClr val="002060"/>
                </a:solidFill>
              </a:rPr>
              <a:t>.</a:t>
            </a:r>
            <a:endParaRPr lang="zh-CN" altLang="en-US" sz="1400" dirty="0" smtClean="0">
              <a:solidFill>
                <a:srgbClr val="002060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940198" y="2373086"/>
            <a:ext cx="2926610" cy="1741648"/>
            <a:chOff x="3940198" y="2373086"/>
            <a:chExt cx="2926610" cy="1741648"/>
          </a:xfrm>
        </p:grpSpPr>
        <p:sp>
          <p:nvSpPr>
            <p:cNvPr id="22" name="云形 21"/>
            <p:cNvSpPr/>
            <p:nvPr/>
          </p:nvSpPr>
          <p:spPr>
            <a:xfrm>
              <a:off x="3940198" y="2373086"/>
              <a:ext cx="2852481" cy="1469572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17" name="对象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72957"/>
                </p:ext>
              </p:extLst>
            </p:nvPr>
          </p:nvGraphicFramePr>
          <p:xfrm>
            <a:off x="4322045" y="2706622"/>
            <a:ext cx="2544763" cy="1408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5" name="Document" r:id="rId5" imgW="1275617" imgH="709135" progId="Word.Document.8">
                    <p:embed/>
                  </p:oleObj>
                </mc:Choice>
                <mc:Fallback>
                  <p:oleObj name="Document" r:id="rId5" imgW="1275617" imgH="709135" progId="Word.Document.8">
                    <p:embed/>
                    <p:pic>
                      <p:nvPicPr>
                        <p:cNvPr id="0" name="对象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045" y="2706622"/>
                          <a:ext cx="2544763" cy="1408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云形 17"/>
          <p:cNvSpPr/>
          <p:nvPr/>
        </p:nvSpPr>
        <p:spPr>
          <a:xfrm>
            <a:off x="6312047" y="960317"/>
            <a:ext cx="2668667" cy="1739340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400" dirty="0" smtClean="0">
                <a:solidFill>
                  <a:srgbClr val="002060"/>
                </a:solidFill>
              </a:rPr>
              <a:t>可以确定导函数零点的存在但不知道到个数，于是需要进一步研究导函数的单调性</a:t>
            </a:r>
            <a:r>
              <a:rPr lang="en-US" altLang="zh-CN" sz="1400" dirty="0" smtClean="0">
                <a:solidFill>
                  <a:srgbClr val="002060"/>
                </a:solidFill>
              </a:rPr>
              <a:t>. </a:t>
            </a:r>
            <a:endParaRPr lang="zh-CN" altLang="en-US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098797"/>
              </p:ext>
            </p:extLst>
          </p:nvPr>
        </p:nvGraphicFramePr>
        <p:xfrm>
          <a:off x="496888" y="965200"/>
          <a:ext cx="4672012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Document" r:id="rId3" imgW="2778027" imgH="718869" progId="Word.Document.8">
                  <p:embed/>
                </p:oleObj>
              </mc:Choice>
              <mc:Fallback>
                <p:oleObj name="Document" r:id="rId3" imgW="2778027" imgH="718869" progId="Word.Document.8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965200"/>
                        <a:ext cx="4672012" cy="121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414066"/>
              </p:ext>
            </p:extLst>
          </p:nvPr>
        </p:nvGraphicFramePr>
        <p:xfrm>
          <a:off x="407988" y="2149475"/>
          <a:ext cx="8020050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Document" r:id="rId5" imgW="4770224" imgH="1337154" progId="Word.Document.8">
                  <p:embed/>
                </p:oleObj>
              </mc:Choice>
              <mc:Fallback>
                <p:oleObj name="Document" r:id="rId5" imgW="4770224" imgH="1337154" progId="Word.Document.8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2149475"/>
                        <a:ext cx="8020050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左箭头标注 5"/>
          <p:cNvSpPr/>
          <p:nvPr/>
        </p:nvSpPr>
        <p:spPr>
          <a:xfrm>
            <a:off x="4365170" y="1328058"/>
            <a:ext cx="4354287" cy="111034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38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08000" rIns="144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分析出导函数的单调性不但保证了其零点的唯一性，还能确定出正负区间，进而分析出原函数的单调性</a:t>
            </a:r>
            <a:r>
              <a:rPr lang="en-US" altLang="zh-CN" sz="1600" dirty="0" smtClean="0">
                <a:solidFill>
                  <a:srgbClr val="FF0000"/>
                </a:solidFill>
              </a:rPr>
              <a:t>.</a:t>
            </a:r>
            <a:endParaRPr lang="zh-CN" altLang="en-US" sz="1600" dirty="0" smtClean="0">
              <a:solidFill>
                <a:srgbClr val="FF000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208314" y="2090057"/>
            <a:ext cx="290648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云形 11"/>
          <p:cNvSpPr/>
          <p:nvPr/>
        </p:nvSpPr>
        <p:spPr>
          <a:xfrm>
            <a:off x="5606143" y="2601687"/>
            <a:ext cx="3113315" cy="1654628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此时，你能否绘制出函数的变化趋势的草图呢？</a:t>
            </a:r>
          </a:p>
        </p:txBody>
      </p:sp>
    </p:spTree>
    <p:extLst>
      <p:ext uri="{BB962C8B-B14F-4D97-AF65-F5344CB8AC3E}">
        <p14:creationId xmlns:p14="http://schemas.microsoft.com/office/powerpoint/2010/main" val="17846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4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815" y="3477079"/>
            <a:ext cx="1637929" cy="152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6818890" y="1883229"/>
            <a:ext cx="1916330" cy="1547891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12" name="云形 11"/>
          <p:cNvSpPr/>
          <p:nvPr/>
        </p:nvSpPr>
        <p:spPr>
          <a:xfrm>
            <a:off x="814926" y="1974773"/>
            <a:ext cx="3245445" cy="1573970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你觉得是哪个图？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056135"/>
              </p:ext>
            </p:extLst>
          </p:nvPr>
        </p:nvGraphicFramePr>
        <p:xfrm>
          <a:off x="-124665" y="870859"/>
          <a:ext cx="4978400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Document" r:id="rId4" imgW="2957708" imgH="843968" progId="Word.Document.8">
                  <p:embed/>
                </p:oleObj>
              </mc:Choice>
              <mc:Fallback>
                <p:oleObj name="Document" r:id="rId4" imgW="2957708" imgH="843968" progId="Word.Document.8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4665" y="870859"/>
                        <a:ext cx="4978400" cy="14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52" y="289832"/>
            <a:ext cx="1870873" cy="143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96" y="244476"/>
            <a:ext cx="2030624" cy="147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51" y="1983034"/>
            <a:ext cx="1777492" cy="11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40" y="1983034"/>
            <a:ext cx="1572304" cy="137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978212" y="3763851"/>
            <a:ext cx="2759075" cy="546892"/>
            <a:chOff x="978212" y="3763851"/>
            <a:chExt cx="2759075" cy="546892"/>
          </a:xfrm>
        </p:grpSpPr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5575199"/>
                </p:ext>
              </p:extLst>
            </p:nvPr>
          </p:nvGraphicFramePr>
          <p:xfrm>
            <a:off x="978212" y="3820205"/>
            <a:ext cx="2759075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8" name="Document" r:id="rId10" imgW="1636927" imgH="288773" progId="Word.Document.8">
                    <p:embed/>
                  </p:oleObj>
                </mc:Choice>
                <mc:Fallback>
                  <p:oleObj name="Document" r:id="rId10" imgW="1636927" imgH="288773" progId="Word.Document.8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8212" y="3820205"/>
                          <a:ext cx="2759075" cy="490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圆角矩形 10"/>
            <p:cNvSpPr/>
            <p:nvPr/>
          </p:nvSpPr>
          <p:spPr>
            <a:xfrm>
              <a:off x="1164771" y="3763851"/>
              <a:ext cx="2198915" cy="416263"/>
            </a:xfrm>
            <a:prstGeom prst="roundRect">
              <a:avLst/>
            </a:prstGeom>
            <a:solidFill>
              <a:schemeClr val="bg2">
                <a:lumMod val="90000"/>
                <a:alpha val="0"/>
              </a:scheme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1293" name="Picture 2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56" y="3567040"/>
            <a:ext cx="1698537" cy="151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73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任务二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386567"/>
              </p:ext>
            </p:extLst>
          </p:nvPr>
        </p:nvGraphicFramePr>
        <p:xfrm>
          <a:off x="353106" y="856119"/>
          <a:ext cx="4781550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Document" r:id="rId3" imgW="3111687" imgH="1974547" progId="Word.Document.8">
                  <p:embed/>
                </p:oleObj>
              </mc:Choice>
              <mc:Fallback>
                <p:oleObj name="Document" r:id="rId3" imgW="3111687" imgH="197454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106" y="856119"/>
                        <a:ext cx="4781550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47" y="646679"/>
            <a:ext cx="3108382" cy="270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2612571" y="2917371"/>
            <a:ext cx="9797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685799" y="3853542"/>
            <a:ext cx="7630885" cy="93617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65225" indent="-1165225"/>
            <a:r>
              <a:rPr lang="zh-CN" altLang="zh-CN" sz="1600" b="1" dirty="0">
                <a:solidFill>
                  <a:schemeClr val="tx1"/>
                </a:solidFill>
              </a:rPr>
              <a:t>易错点分析：</a:t>
            </a:r>
            <a:r>
              <a:rPr lang="zh-CN" altLang="zh-CN" sz="1600" dirty="0">
                <a:solidFill>
                  <a:schemeClr val="tx1"/>
                </a:solidFill>
              </a:rPr>
              <a:t>此处容易通过函数的变化趋势图直接看出零点的个数，但需要根据单调性进行严格论证，在论证时可以借助图象明确</a:t>
            </a:r>
            <a:r>
              <a:rPr lang="zh-CN" altLang="zh-CN" sz="1600" dirty="0" smtClean="0">
                <a:solidFill>
                  <a:schemeClr val="tx1"/>
                </a:solidFill>
              </a:rPr>
              <a:t>方向。</a:t>
            </a:r>
            <a:endParaRPr lang="zh-CN" altLang="zh-CN" sz="1600" dirty="0">
              <a:solidFill>
                <a:schemeClr val="tx1"/>
              </a:solidFill>
            </a:endParaRPr>
          </a:p>
          <a:p>
            <a:pPr algn="ctr"/>
            <a:endParaRPr lang="zh-CN" altLang="en-US" sz="1600" dirty="0" smtClean="0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23898" y="1872343"/>
            <a:ext cx="18886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/>
              <p:cNvSpPr txBox="1">
                <a:spLocks/>
              </p:cNvSpPr>
              <p:nvPr/>
            </p:nvSpPr>
            <p:spPr>
              <a:xfrm>
                <a:off x="513298" y="817887"/>
                <a:ext cx="8139178" cy="2126702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rmAutofit/>
              </a:bodyPr>
              <a:lstStyle>
                <a:lvl1pPr marL="171450" marR="0" lvl="0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1pPr>
                <a:lvl2pPr marL="514350" marR="0" lvl="1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609725" algn="l"/>
                  </a:tabLst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2pPr>
                <a:lvl3pPr marL="857250" marR="0" lvl="2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3pPr>
                <a:lvl4pPr marL="1200150" marR="0" lvl="3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4pPr>
                <a:lvl5pPr marL="1543050" marR="0" lvl="4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zh-CN" altLang="en-US" sz="1600" dirty="0" smtClean="0"/>
                  <a:t>将例题中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/>
                      </a:rPr>
                      <m:t>𝑎</m:t>
                    </m:r>
                    <m:r>
                      <a:rPr lang="en-US" altLang="zh-CN" sz="160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zh-CN" altLang="en-US" sz="1600" dirty="0" smtClean="0"/>
                  <a:t>的条件改为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/>
                      </a:rPr>
                      <m:t>𝑎</m:t>
                    </m:r>
                    <m:r>
                      <a:rPr lang="en-US" altLang="zh-CN" sz="1600" b="0" i="1" smtClean="0">
                        <a:latin typeface="Cambria Math"/>
                      </a:rPr>
                      <m:t>&gt;</m:t>
                    </m:r>
                    <m:r>
                      <a:rPr lang="en-US" altLang="zh-CN" sz="160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zh-CN" altLang="en-US" sz="1600" dirty="0" smtClean="0"/>
                  <a:t>，继续研究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/>
                      </a:rPr>
                      <m:t>𝑓</m:t>
                    </m:r>
                    <m:r>
                      <a:rPr lang="en-US" altLang="zh-CN" sz="1600" i="1" smtClean="0">
                        <a:latin typeface="Cambria Math"/>
                      </a:rPr>
                      <m:t>(</m:t>
                    </m:r>
                    <m:r>
                      <a:rPr lang="zh-CN" altLang="en-US" sz="1600" i="1" smtClean="0">
                        <a:latin typeface="Cambria Math"/>
                      </a:rPr>
                      <m:t>𝑥</m:t>
                    </m:r>
                    <m:r>
                      <a:rPr lang="en-US" altLang="zh-CN" sz="160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sz="1600" dirty="0" smtClean="0"/>
                  <a:t>在区间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latin typeface="Cambria Math"/>
                      </a:rPr>
                      <m:t>(0,1)</m:t>
                    </m:r>
                  </m:oMath>
                </a14:m>
                <a:r>
                  <a:rPr lang="zh-CN" altLang="en-US" sz="1600" dirty="0" smtClean="0"/>
                  <a:t>内零点的个数</a:t>
                </a:r>
              </a:p>
              <a:p>
                <a:pPr marL="342900" indent="-342900">
                  <a:buFont typeface="Arial" panose="020B0604020202020204" pitchFamily="34" charset="0"/>
                  <a:buAutoNum type="arabicPeriod"/>
                </a:pPr>
                <a:r>
                  <a:rPr lang="zh-CN" altLang="en-US" sz="1600" dirty="0" smtClean="0"/>
                  <a:t>将</a:t>
                </a:r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/>
                      </a:rPr>
                      <m:t>𝑎</m:t>
                    </m:r>
                    <m:r>
                      <a:rPr lang="en-US" altLang="zh-CN" sz="1600" i="1" smtClean="0">
                        <a:latin typeface="Cambria Math"/>
                      </a:rPr>
                      <m:t>&gt;</m:t>
                    </m:r>
                    <m:r>
                      <a:rPr lang="en-US" altLang="zh-CN" sz="1600" i="1">
                        <a:latin typeface="Cambria Math"/>
                      </a:rPr>
                      <m:t>0</m:t>
                    </m:r>
                  </m:oMath>
                </a14:m>
                <a:r>
                  <a:rPr lang="zh-CN" altLang="en-US" sz="1600" dirty="0" smtClean="0"/>
                  <a:t>的情况与</a:t>
                </a:r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/>
                      </a:rPr>
                      <m:t>𝑎</m:t>
                    </m:r>
                    <m:r>
                      <a:rPr lang="en-US" altLang="zh-CN" sz="1600" i="1">
                        <a:latin typeface="Cambria Math"/>
                      </a:rPr>
                      <m:t>&lt;0</m:t>
                    </m:r>
                  </m:oMath>
                </a14:m>
                <a:r>
                  <a:rPr lang="zh-CN" altLang="en-US" sz="1600" dirty="0" smtClean="0"/>
                  <a:t>的情况进行对比：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zh-CN" altLang="en-US" sz="1600" dirty="0" smtClean="0"/>
                  <a:t>     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zh-CN" altLang="en-US" sz="16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zh-CN" altLang="en-US" sz="1600" dirty="0" smtClean="0"/>
              </a:p>
            </p:txBody>
          </p:sp>
        </mc:Choice>
        <mc:Fallback xmlns="">
          <p:sp>
            <p:nvSpPr>
              <p:cNvPr id="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98" y="817887"/>
                <a:ext cx="8139178" cy="2126702"/>
              </a:xfrm>
              <a:prstGeom prst="rect">
                <a:avLst/>
              </a:prstGeom>
              <a:blipFill rotWithShape="1">
                <a:blip r:embed="rId3"/>
                <a:stretch>
                  <a:fillRect l="-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/>
              <p:cNvSpPr/>
              <p:nvPr/>
            </p:nvSpPr>
            <p:spPr>
              <a:xfrm>
                <a:off x="339128" y="2944589"/>
                <a:ext cx="4831586" cy="1464125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zh-CN" altLang="en-US" b="1" dirty="0" smtClean="0">
                    <a:solidFill>
                      <a:schemeClr val="tx1"/>
                    </a:solidFill>
                  </a:rPr>
                  <a:t>不同点分析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的导函数存在零点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, 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并且零点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chemeClr val="tx1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与区间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(0,1)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的位置关系不同会导致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在区间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/>
                        </a:solidFill>
                        <a:latin typeface="Cambria Math"/>
                      </a:rPr>
                      <m:t>(0,1)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内的单调性不同，因此需要进行分类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讨论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. </a:t>
                </a:r>
                <a:r>
                  <a:rPr lang="zh-CN" altLang="en-US" dirty="0" smtClean="0">
                    <a:solidFill>
                      <a:schemeClr val="tx1"/>
                    </a:solidFill>
                  </a:rPr>
                  <a:t>分类</a:t>
                </a:r>
                <a:r>
                  <a:rPr lang="zh-CN" altLang="en-US" smtClean="0">
                    <a:solidFill>
                      <a:schemeClr val="tx1"/>
                    </a:solidFill>
                  </a:rPr>
                  <a:t>情况如下：</a:t>
                </a:r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圆角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28" y="2944589"/>
                <a:ext cx="4831586" cy="1464125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任务三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892498"/>
              </p:ext>
            </p:extLst>
          </p:nvPr>
        </p:nvGraphicFramePr>
        <p:xfrm>
          <a:off x="976313" y="1717675"/>
          <a:ext cx="5672137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Document" r:id="rId5" imgW="2826081" imgH="618285" progId="Word.Document.8">
                  <p:embed/>
                </p:oleObj>
              </mc:Choice>
              <mc:Fallback>
                <p:oleObj name="Document" r:id="rId5" imgW="2826081" imgH="618285" progId="Word.Document.8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1717675"/>
                        <a:ext cx="5672137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左箭头标注 5"/>
              <p:cNvSpPr/>
              <p:nvPr/>
            </p:nvSpPr>
            <p:spPr>
              <a:xfrm>
                <a:off x="5508171" y="1937656"/>
                <a:ext cx="2939144" cy="887187"/>
              </a:xfrm>
              <a:prstGeom prst="leftArrowCallout">
                <a:avLst>
                  <a:gd name="adj1" fmla="val 27262"/>
                  <a:gd name="adj2" fmla="val 36392"/>
                  <a:gd name="adj3" fmla="val 52826"/>
                  <a:gd name="adj4" fmla="val 74389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74625"/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  <m:r>
                      <a:rPr lang="en-US" altLang="zh-CN" sz="160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CN" sz="160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zh-CN" sz="160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sz="1600" dirty="0">
                    <a:solidFill>
                      <a:srgbClr val="FF0000"/>
                    </a:solidFill>
                  </a:rPr>
                  <a:t>的</a:t>
                </a:r>
                <a:r>
                  <a:rPr lang="zh-CN" altLang="en-US" sz="1600" dirty="0" smtClean="0">
                    <a:solidFill>
                      <a:srgbClr val="FF0000"/>
                    </a:solidFill>
                  </a:rPr>
                  <a:t>导函数不再恒大于</a:t>
                </a:r>
                <a:r>
                  <a:rPr lang="en-US" altLang="zh-CN" sz="1600" dirty="0" smtClean="0">
                    <a:solidFill>
                      <a:srgbClr val="FF0000"/>
                    </a:solidFill>
                  </a:rPr>
                  <a:t>0</a:t>
                </a:r>
                <a:endParaRPr lang="zh-CN" altLang="en-US" sz="1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左箭头标注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71" y="1937656"/>
                <a:ext cx="2939144" cy="887187"/>
              </a:xfrm>
              <a:prstGeom prst="leftArrowCallout">
                <a:avLst>
                  <a:gd name="adj1" fmla="val 27262"/>
                  <a:gd name="adj2" fmla="val 36392"/>
                  <a:gd name="adj3" fmla="val 52826"/>
                  <a:gd name="adj4" fmla="val 74389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/>
          <p:nvPr/>
        </p:nvCxnSpPr>
        <p:spPr>
          <a:xfrm>
            <a:off x="3385457" y="2558142"/>
            <a:ext cx="18941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247749" y="2944586"/>
                <a:ext cx="3797445" cy="18001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1600" b="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sz="1600" i="1">
                            <a:latin typeface="Cambria Math"/>
                          </a:rPr>
                          <m:t>2</m:t>
                        </m:r>
                        <m:r>
                          <a:rPr lang="en-US" altLang="zh-CN" sz="1600" i="1">
                            <a:latin typeface="Cambria Math"/>
                          </a:rPr>
                          <m:t>𝑎</m:t>
                        </m:r>
                        <m:r>
                          <a:rPr lang="en-US" altLang="zh-CN" sz="160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CN" sz="1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func>
                    <m:r>
                      <a:rPr lang="zh-CN" altLang="en-US" sz="1600" b="0" i="1" smtClean="0">
                        <a:latin typeface="Cambria Math"/>
                      </a:rPr>
                      <m:t>，即</m:t>
                    </m:r>
                    <m:r>
                      <a:rPr lang="en-US" altLang="zh-CN" sz="1600" b="0" i="1" smtClean="0">
                        <a:latin typeface="Cambria Math"/>
                      </a:rPr>
                      <m:t>0&lt;</m:t>
                    </m:r>
                    <m:r>
                      <a:rPr lang="en-US" altLang="zh-CN" sz="1600" b="0" i="1" smtClean="0">
                        <a:latin typeface="Cambria Math"/>
                      </a:rPr>
                      <m:t>𝑎</m:t>
                    </m:r>
                    <m:r>
                      <a:rPr lang="en-US" altLang="zh-CN" sz="1600" b="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16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1600" i="1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sz="1600" i="1">
                            <a:latin typeface="Cambria Math"/>
                          </a:rPr>
                          <m:t>2</m:t>
                        </m:r>
                        <m:r>
                          <a:rPr lang="en-US" altLang="zh-CN" sz="1600" i="1">
                            <a:latin typeface="Cambria Math"/>
                          </a:rPr>
                          <m:t>𝑎</m:t>
                        </m:r>
                        <m:r>
                          <a:rPr lang="en-US" altLang="zh-CN" sz="1600" i="1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altLang="zh-CN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func>
                    <m:r>
                      <a:rPr lang="zh-CN" altLang="en-US" sz="1600" b="0" i="1" smtClean="0">
                        <a:latin typeface="Cambria Math"/>
                      </a:rPr>
                      <m:t>，即</m:t>
                    </m:r>
                    <m:r>
                      <a:rPr lang="en-US" altLang="zh-CN" sz="1600" b="0" i="1" smtClean="0">
                        <a:latin typeface="Cambria Math"/>
                      </a:rPr>
                      <m:t>𝑎</m:t>
                    </m:r>
                    <m:r>
                      <a:rPr lang="en-US" altLang="zh-CN" sz="1600" b="0" i="1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160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altLang="zh-CN" sz="1600" i="1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6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zh-CN" sz="1600" b="0" i="0" smtClean="0">
                            <a:latin typeface="Cambria Math"/>
                          </a:rPr>
                          <m:t>0&lt;</m:t>
                        </m:r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sz="1600" i="1">
                            <a:latin typeface="Cambria Math"/>
                          </a:rPr>
                          <m:t>2</m:t>
                        </m:r>
                        <m:r>
                          <a:rPr lang="en-US" altLang="zh-CN" sz="1600" i="1">
                            <a:latin typeface="Cambria Math"/>
                          </a:rPr>
                          <m:t>𝑎</m:t>
                        </m:r>
                      </m:e>
                    </m:func>
                    <m:r>
                      <a:rPr lang="en-US" altLang="zh-CN" sz="1600" b="0" i="1" smtClean="0">
                        <a:latin typeface="Cambria Math"/>
                      </a:rPr>
                      <m:t>&lt;1</m:t>
                    </m:r>
                    <m:r>
                      <a:rPr lang="zh-CN" altLang="en-US" sz="1600" b="0" i="1" smtClean="0">
                        <a:latin typeface="Cambria Math"/>
                      </a:rPr>
                      <m:t>，即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CN" sz="1600" b="0" i="1" smtClean="0">
                        <a:latin typeface="Cambria Math"/>
                      </a:rPr>
                      <m:t>&lt;</m:t>
                    </m:r>
                    <m:r>
                      <a:rPr lang="en-US" altLang="zh-CN" sz="1600" b="0" i="1" smtClean="0">
                        <a:latin typeface="Cambria Math"/>
                      </a:rPr>
                      <m:t>𝑎</m:t>
                    </m:r>
                    <m:r>
                      <a:rPr lang="en-US" altLang="zh-CN" sz="1600" b="0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/>
                          </a:rPr>
                          <m:t>𝑒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2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7749" y="2944586"/>
                <a:ext cx="3797445" cy="1800131"/>
              </a:xfr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26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</a:spPr>
      <a:bodyPr lIns="108000" tIns="108000" rIns="108000" bIns="72000" rtlCol="0" anchor="ctr"/>
      <a:lstStyle>
        <a:defPPr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851</Words>
  <Application>Microsoft Office PowerPoint</Application>
  <PresentationFormat>全屏显示(16:9)</PresentationFormat>
  <Paragraphs>63</Paragraphs>
  <Slides>15</Slides>
  <Notes>1</Notes>
  <HiddenSlides>0</HiddenSlides>
  <MMClips>0</MMClips>
  <ScaleCrop>false</ScaleCrop>
  <HeadingPairs>
    <vt:vector size="8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15</vt:i4>
      </vt:variant>
      <vt:variant>
        <vt:lpstr>自定义放映</vt:lpstr>
      </vt:variant>
      <vt:variant>
        <vt:i4>1</vt:i4>
      </vt:variant>
    </vt:vector>
  </HeadingPairs>
  <TitlesOfParts>
    <vt:vector size="19" baseType="lpstr">
      <vt:lpstr>1_Office 主题​​</vt:lpstr>
      <vt:lpstr>Document</vt:lpstr>
      <vt:lpstr>Microsoft Word 97 - 2003 文档</vt:lpstr>
      <vt:lpstr>用导数研究函数的零点</vt:lpstr>
      <vt:lpstr>任务一</vt:lpstr>
      <vt:lpstr>任务一</vt:lpstr>
      <vt:lpstr>任务二</vt:lpstr>
      <vt:lpstr>任务二</vt:lpstr>
      <vt:lpstr>任务二</vt:lpstr>
      <vt:lpstr>任务二</vt:lpstr>
      <vt:lpstr>任务二</vt:lpstr>
      <vt:lpstr>任务三</vt:lpstr>
      <vt:lpstr>任务三</vt:lpstr>
      <vt:lpstr>任务三</vt:lpstr>
      <vt:lpstr>任务三</vt:lpstr>
      <vt:lpstr>任务三</vt:lpstr>
      <vt:lpstr>任务四</vt:lpstr>
      <vt:lpstr>PowerPoint 演示文稿</vt:lpstr>
      <vt:lpstr>自定义放映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张三</cp:lastModifiedBy>
  <cp:revision>58</cp:revision>
  <dcterms:created xsi:type="dcterms:W3CDTF">2020-02-01T11:21:51Z</dcterms:created>
  <dcterms:modified xsi:type="dcterms:W3CDTF">2020-02-05T08:31:23Z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