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286" r:id="rId3"/>
    <p:sldId id="287" r:id="rId4"/>
    <p:sldId id="289" r:id="rId5"/>
    <p:sldId id="291" r:id="rId6"/>
    <p:sldId id="293" r:id="rId7"/>
    <p:sldId id="295" r:id="rId8"/>
    <p:sldId id="292" r:id="rId9"/>
    <p:sldId id="294" r:id="rId10"/>
    <p:sldId id="299" r:id="rId11"/>
    <p:sldId id="298" r:id="rId12"/>
    <p:sldId id="301" r:id="rId13"/>
    <p:sldId id="300" r:id="rId14"/>
    <p:sldId id="306" r:id="rId15"/>
    <p:sldId id="304" r:id="rId16"/>
    <p:sldId id="308" r:id="rId17"/>
    <p:sldId id="309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7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10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11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12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13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14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15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17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9F9288A4-C453-47CC-A521-95A0FB720E5B}" type="slidenum">
              <a:rPr lang="zh-CN" altLang="en-US" sz="1200" smtClean="0">
                <a:latin typeface="Calibri" pitchFamily="34" charset="0"/>
              </a:rPr>
              <a:pPr/>
              <a:t>2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3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1FA2698-B195-4F50-BE92-20111DBF8982}" type="slidenum">
              <a:rPr lang="zh-CN" altLang="en-US" sz="1200" smtClean="0">
                <a:latin typeface="Calibri" pitchFamily="34" charset="0"/>
              </a:rPr>
              <a:pPr/>
              <a:t>4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1FA2698-B195-4F50-BE92-20111DBF8982}" type="slidenum">
              <a:rPr lang="zh-CN" altLang="en-US" sz="1200" smtClean="0">
                <a:latin typeface="Calibri" pitchFamily="34" charset="0"/>
              </a:rPr>
              <a:pPr/>
              <a:t>5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6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7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8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C00EC0D-8FBD-4290-9C4C-94C55198BEF5}" type="slidenum">
              <a:rPr lang="zh-CN" altLang="en-US" sz="1200" smtClean="0">
                <a:latin typeface="Calibri" pitchFamily="34" charset="0"/>
              </a:rPr>
              <a:pPr/>
              <a:t>9</a:t>
            </a:fld>
            <a:endParaRPr lang="zh-CN" alt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21430" y="2001797"/>
            <a:ext cx="6324600" cy="113990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CN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真实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ea typeface="+mn-ea"/>
              </a:rPr>
              <a:t>问题解决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8——</a:t>
            </a:r>
            <a:b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CN" altLang="zh-CN" sz="2600" b="1" dirty="0" smtClean="0">
                <a:solidFill>
                  <a:srgbClr val="FF0000"/>
                </a:solidFill>
                <a:latin typeface="+mn-ea"/>
                <a:ea typeface="+mn-ea"/>
              </a:rPr>
              <a:t>离子反应</a:t>
            </a:r>
            <a:r>
              <a:rPr lang="zh-CN" altLang="zh-CN" sz="2600" b="1" dirty="0">
                <a:solidFill>
                  <a:srgbClr val="FF0000"/>
                </a:solidFill>
                <a:latin typeface="+mn-ea"/>
                <a:ea typeface="+mn-ea"/>
              </a:rPr>
              <a:t>、氧化还原反应规律应用</a:t>
            </a:r>
            <a:endParaRPr lang="zh-CN" altLang="en-US" sz="2600" b="1" dirty="0">
              <a:solidFill>
                <a:srgbClr val="FF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 赵玉杰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7" y="806745"/>
            <a:ext cx="66865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52030" y="754533"/>
            <a:ext cx="57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dirty="0" smtClean="0"/>
              <a:t>5</a:t>
            </a:r>
            <a:r>
              <a:rPr lang="zh-CN" altLang="zh-CN" dirty="0" smtClean="0"/>
              <a:t>．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724751" y="3137669"/>
            <a:ext cx="2038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rgbClr val="FF0000"/>
                </a:solidFill>
              </a:rPr>
              <a:t>本题考查探究物质性质，侧重考查实验操作、实验现象分析判断，明确实验原理、元素化合物性质是解本题关键，注意结合题给信息分析解答，</a:t>
            </a:r>
            <a:r>
              <a:rPr lang="en-US" altLang="zh-CN" sz="1200" dirty="0">
                <a:solidFill>
                  <a:srgbClr val="FF0000"/>
                </a:solidFill>
              </a:rPr>
              <a:t>C</a:t>
            </a:r>
            <a:r>
              <a:rPr lang="zh-CN" altLang="zh-CN" sz="1200" dirty="0">
                <a:solidFill>
                  <a:srgbClr val="FF0000"/>
                </a:solidFill>
              </a:rPr>
              <a:t>为解答易错点。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5821" y="1256516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04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11136" y="998519"/>
            <a:ext cx="7767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6</a:t>
            </a:r>
            <a:r>
              <a:rPr lang="zh-CN" altLang="en-US" sz="1600" dirty="0" smtClean="0"/>
              <a:t>．（</a:t>
            </a:r>
            <a:r>
              <a:rPr lang="en-US" altLang="zh-CN" sz="1600" dirty="0" smtClean="0"/>
              <a:t>2019</a:t>
            </a:r>
            <a:r>
              <a:rPr lang="zh-CN" altLang="en-US" sz="1600" dirty="0" smtClean="0"/>
              <a:t>北京</a:t>
            </a:r>
            <a:r>
              <a:rPr lang="en-US" altLang="zh-CN" sz="1600" dirty="0" smtClean="0"/>
              <a:t>10</a:t>
            </a:r>
            <a:r>
              <a:rPr lang="zh-CN" altLang="en-US" sz="1600" dirty="0" smtClean="0"/>
              <a:t>）下列</a:t>
            </a:r>
            <a:r>
              <a:rPr lang="zh-CN" altLang="en-US" sz="1600" dirty="0"/>
              <a:t>除杂试剂选用正确且除杂过程不涉及氧化还原反应的是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419224"/>
            <a:ext cx="64389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114426" y="3660933"/>
            <a:ext cx="7077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</a:rPr>
              <a:t>本题考查氧化还原反应，为高频考点，把握物质的性质、发生的反应、混合物分离提纯为解答的关键，侧重分析与实验能力的考查，注意元素化合物知识的应用，题目难度不大。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1626081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04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021850" y="895320"/>
            <a:ext cx="4732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7.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2016</a:t>
            </a:r>
            <a:r>
              <a:rPr lang="zh-CN" altLang="en-US" sz="1600" dirty="0" smtClean="0"/>
              <a:t>北京</a:t>
            </a:r>
            <a:r>
              <a:rPr lang="en-US" altLang="zh-CN" sz="1600" dirty="0"/>
              <a:t>12</a:t>
            </a:r>
            <a:r>
              <a:rPr lang="zh-CN" altLang="en-US" sz="1600" dirty="0" smtClean="0"/>
              <a:t>）</a:t>
            </a:r>
            <a:r>
              <a:rPr lang="zh-CN" altLang="zh-CN" sz="1600" dirty="0" smtClean="0"/>
              <a:t>用</a:t>
            </a:r>
            <a:r>
              <a:rPr lang="zh-CN" altLang="zh-CN" sz="1600" dirty="0"/>
              <a:t>石墨电极完成下列电解实验。</a:t>
            </a:r>
            <a:endParaRPr lang="zh-CN" alt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50" y="1233874"/>
            <a:ext cx="6338684" cy="29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594853" y="3041298"/>
            <a:ext cx="35871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FF0000"/>
                </a:solidFill>
              </a:rPr>
              <a:t>本题考查电解原理，侧重于学生的分析能力的考查，注意把握电极的判断以及电极反应，为解答该题的关键，题目易错点为</a:t>
            </a:r>
            <a:r>
              <a:rPr lang="en-US" altLang="zh-CN" sz="1400" dirty="0">
                <a:solidFill>
                  <a:srgbClr val="FF0000"/>
                </a:solidFill>
              </a:rPr>
              <a:t>D</a:t>
            </a:r>
            <a:r>
              <a:rPr lang="zh-CN" altLang="zh-CN" sz="1400" dirty="0">
                <a:solidFill>
                  <a:srgbClr val="FF0000"/>
                </a:solidFill>
              </a:rPr>
              <a:t>，注意铜珠的左右侧可看出阴、阳极，难度中等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2350" y="179638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26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838662" y="1004055"/>
            <a:ext cx="718138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8</a:t>
            </a:r>
            <a:r>
              <a:rPr lang="en-US" altLang="zh-CN" dirty="0"/>
              <a:t> . </a:t>
            </a:r>
            <a:r>
              <a:rPr lang="zh-CN" altLang="zh-CN" dirty="0" smtClean="0"/>
              <a:t>（</a:t>
            </a:r>
            <a:r>
              <a:rPr lang="en-US" altLang="zh-CN" dirty="0"/>
              <a:t>2017</a:t>
            </a:r>
            <a:r>
              <a:rPr lang="zh-CN" altLang="zh-CN" dirty="0"/>
              <a:t>北京</a:t>
            </a:r>
            <a:r>
              <a:rPr lang="en-US" altLang="zh-CN" dirty="0"/>
              <a:t>28</a:t>
            </a:r>
            <a:r>
              <a:rPr lang="zh-CN" altLang="zh-CN" dirty="0"/>
              <a:t>）某小组在验证反应</a:t>
            </a:r>
            <a:r>
              <a:rPr lang="en-US" altLang="zh-CN" dirty="0"/>
              <a:t>“Fe+2Ag</a:t>
            </a:r>
            <a:r>
              <a:rPr lang="en-US" altLang="zh-CN" baseline="30000" dirty="0"/>
              <a:t>+</a:t>
            </a:r>
            <a:r>
              <a:rPr lang="en-US" altLang="zh-CN" dirty="0"/>
              <a:t>=Fe</a:t>
            </a:r>
            <a:r>
              <a:rPr lang="en-US" altLang="zh-CN" baseline="30000" dirty="0"/>
              <a:t>2+</a:t>
            </a:r>
            <a:r>
              <a:rPr lang="en-US" altLang="zh-CN" dirty="0"/>
              <a:t>+2Ag”</a:t>
            </a:r>
            <a:r>
              <a:rPr lang="zh-CN" altLang="zh-CN" dirty="0"/>
              <a:t>的实验中检测到</a:t>
            </a:r>
            <a:r>
              <a:rPr lang="en-US" altLang="zh-CN" dirty="0"/>
              <a:t>Fe</a:t>
            </a:r>
            <a:r>
              <a:rPr lang="en-US" altLang="zh-CN" baseline="30000" dirty="0"/>
              <a:t>3+</a:t>
            </a:r>
            <a:r>
              <a:rPr lang="zh-CN" altLang="zh-CN" dirty="0"/>
              <a:t>，发现和探究过程如下：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向硝酸酸化的</a:t>
            </a:r>
            <a:r>
              <a:rPr lang="en-US" altLang="zh-CN" dirty="0"/>
              <a:t>0.05mol•L</a:t>
            </a:r>
            <a:r>
              <a:rPr lang="zh-CN" altLang="zh-CN" baseline="30000" dirty="0"/>
              <a:t>﹣</a:t>
            </a:r>
            <a:r>
              <a:rPr lang="en-US" altLang="zh-CN" baseline="30000" dirty="0"/>
              <a:t>1</a:t>
            </a:r>
            <a:r>
              <a:rPr lang="zh-CN" altLang="zh-CN" dirty="0"/>
              <a:t>硝酸银溶液（</a:t>
            </a:r>
            <a:r>
              <a:rPr lang="en-US" altLang="zh-CN" dirty="0"/>
              <a:t>pH≈2</a:t>
            </a:r>
            <a:r>
              <a:rPr lang="zh-CN" altLang="zh-CN" dirty="0"/>
              <a:t>）中加入过量铁粉，搅拌后静置，烧杯底部有黑色固体，溶液呈黄色。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）检验产物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①</a:t>
            </a:r>
            <a:r>
              <a:rPr lang="zh-CN" altLang="zh-CN" dirty="0"/>
              <a:t>取少量黑色固体，洗涤后，</a:t>
            </a:r>
            <a:r>
              <a:rPr lang="zh-CN" altLang="zh-CN" u="sng" dirty="0"/>
              <a:t>　</a:t>
            </a:r>
            <a:r>
              <a:rPr lang="zh-CN" altLang="zh-CN" dirty="0" smtClean="0"/>
              <a:t>（</a:t>
            </a:r>
            <a:r>
              <a:rPr lang="zh-CN" altLang="zh-CN" dirty="0"/>
              <a:t>填操作和现象），证明黑色固体中含有</a:t>
            </a:r>
            <a:r>
              <a:rPr lang="en-US" altLang="zh-CN" dirty="0"/>
              <a:t>Ag</a:t>
            </a:r>
            <a:r>
              <a:rPr lang="zh-CN" altLang="zh-CN" dirty="0"/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②</a:t>
            </a:r>
            <a:r>
              <a:rPr lang="zh-CN" altLang="zh-CN" dirty="0"/>
              <a:t>取上层清液，滴加</a:t>
            </a:r>
            <a:r>
              <a:rPr lang="en-US" altLang="zh-CN" dirty="0"/>
              <a:t>K</a:t>
            </a:r>
            <a:r>
              <a:rPr lang="en-US" altLang="zh-CN" baseline="-25000" dirty="0"/>
              <a:t>3</a:t>
            </a:r>
            <a:r>
              <a:rPr lang="en-US" altLang="zh-CN" dirty="0"/>
              <a:t>[Fe(CN)</a:t>
            </a:r>
            <a:r>
              <a:rPr lang="en-US" altLang="zh-CN" baseline="-25000" dirty="0"/>
              <a:t> 6</a:t>
            </a:r>
            <a:r>
              <a:rPr lang="en-US" altLang="zh-CN" dirty="0"/>
              <a:t>]</a:t>
            </a:r>
            <a:r>
              <a:rPr lang="zh-CN" altLang="zh-CN" dirty="0"/>
              <a:t>溶液，产生蓝色沉淀，说明溶液中</a:t>
            </a:r>
            <a:r>
              <a:rPr lang="zh-CN" altLang="zh-CN" dirty="0" smtClean="0"/>
              <a:t>含有</a:t>
            </a:r>
            <a:r>
              <a:rPr lang="zh-CN" altLang="zh-CN" u="sng" dirty="0" smtClean="0"/>
              <a:t>　　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3" name="矩形 2"/>
          <p:cNvSpPr/>
          <p:nvPr/>
        </p:nvSpPr>
        <p:spPr>
          <a:xfrm>
            <a:off x="1800951" y="2982213"/>
            <a:ext cx="656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⑴①加入足量稀盐酸（或稀硫酸）酸化，固体未完全溶解。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694" y="361795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②</a:t>
            </a:r>
            <a:r>
              <a:rPr lang="en-US" altLang="zh-CN" dirty="0">
                <a:solidFill>
                  <a:srgbClr val="FF0000"/>
                </a:solidFill>
              </a:rPr>
              <a:t>Fe</a:t>
            </a:r>
            <a:r>
              <a:rPr lang="en-US" altLang="zh-CN" baseline="30000" dirty="0">
                <a:solidFill>
                  <a:srgbClr val="FF0000"/>
                </a:solidFill>
              </a:rPr>
              <a:t>2+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6216" y="400264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涉及</a:t>
            </a:r>
            <a:r>
              <a:rPr lang="zh-CN" altLang="zh-CN" dirty="0" smtClean="0">
                <a:solidFill>
                  <a:srgbClr val="FF0000"/>
                </a:solidFill>
              </a:rPr>
              <a:t>铁</a:t>
            </a:r>
            <a:r>
              <a:rPr lang="zh-CN" altLang="zh-CN" dirty="0">
                <a:solidFill>
                  <a:srgbClr val="FF0000"/>
                </a:solidFill>
              </a:rPr>
              <a:t>及其化合物</a:t>
            </a:r>
            <a:r>
              <a:rPr lang="zh-CN" altLang="zh-CN" dirty="0" smtClean="0">
                <a:solidFill>
                  <a:srgbClr val="FF0000"/>
                </a:solidFill>
              </a:rPr>
              <a:t>；硝酸</a:t>
            </a:r>
            <a:r>
              <a:rPr lang="zh-CN" altLang="zh-CN" dirty="0">
                <a:solidFill>
                  <a:srgbClr val="FF0000"/>
                </a:solidFill>
              </a:rPr>
              <a:t>的性质；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26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64" y="753504"/>
            <a:ext cx="57054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041450" y="312050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性质实验方案的设计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1740" y="854836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Fe+2Fe</a:t>
            </a:r>
            <a:r>
              <a:rPr lang="en-US" altLang="zh-CN" b="1" baseline="30000" dirty="0">
                <a:solidFill>
                  <a:srgbClr val="FF0000"/>
                </a:solidFill>
              </a:rPr>
              <a:t>3+</a:t>
            </a:r>
            <a:r>
              <a:rPr lang="en-US" altLang="zh-CN" b="1" dirty="0">
                <a:solidFill>
                  <a:srgbClr val="FF0000"/>
                </a:solidFill>
              </a:rPr>
              <a:t>=3Fe</a:t>
            </a:r>
            <a:r>
              <a:rPr lang="en-US" altLang="zh-CN" b="1" baseline="30000" dirty="0">
                <a:solidFill>
                  <a:srgbClr val="FF0000"/>
                </a:solidFill>
              </a:rPr>
              <a:t>2+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1931" y="3415784"/>
            <a:ext cx="2515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4Fe</a:t>
            </a:r>
            <a:r>
              <a:rPr lang="en-US" altLang="zh-CN" sz="1400" b="1" baseline="30000" dirty="0">
                <a:solidFill>
                  <a:srgbClr val="FF0000"/>
                </a:solidFill>
              </a:rPr>
              <a:t>2+</a:t>
            </a:r>
            <a:r>
              <a:rPr lang="en-US" altLang="zh-CN" sz="1400" b="1" dirty="0">
                <a:solidFill>
                  <a:srgbClr val="FF0000"/>
                </a:solidFill>
              </a:rPr>
              <a:t>+O</a:t>
            </a:r>
            <a:r>
              <a:rPr lang="en-US" altLang="zh-CN" sz="1400" b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1400" b="1" dirty="0">
                <a:solidFill>
                  <a:srgbClr val="FF0000"/>
                </a:solidFill>
              </a:rPr>
              <a:t>+4H</a:t>
            </a:r>
            <a:r>
              <a:rPr lang="en-US" altLang="zh-CN" sz="1400" b="1" baseline="30000" dirty="0">
                <a:solidFill>
                  <a:srgbClr val="FF0000"/>
                </a:solidFill>
              </a:rPr>
              <a:t>+</a:t>
            </a:r>
            <a:r>
              <a:rPr lang="en-US" altLang="zh-CN" sz="1400" b="1" dirty="0">
                <a:solidFill>
                  <a:srgbClr val="FF0000"/>
                </a:solidFill>
              </a:rPr>
              <a:t>=Fe</a:t>
            </a:r>
            <a:r>
              <a:rPr lang="en-US" altLang="zh-CN" sz="1400" b="1" baseline="30000" dirty="0">
                <a:solidFill>
                  <a:srgbClr val="FF0000"/>
                </a:solidFill>
              </a:rPr>
              <a:t>3+</a:t>
            </a:r>
            <a:r>
              <a:rPr lang="en-US" altLang="zh-CN" sz="1400" b="1" dirty="0">
                <a:solidFill>
                  <a:srgbClr val="FF0000"/>
                </a:solidFill>
              </a:rPr>
              <a:t>+2H</a:t>
            </a:r>
            <a:r>
              <a:rPr lang="en-US" altLang="zh-CN" sz="1400" b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1400" b="1" dirty="0">
                <a:solidFill>
                  <a:srgbClr val="FF0000"/>
                </a:solidFill>
              </a:rPr>
              <a:t>O</a:t>
            </a:r>
            <a:r>
              <a:rPr lang="zh-CN" altLang="zh-CN" sz="1400" b="1" dirty="0">
                <a:solidFill>
                  <a:srgbClr val="FF0000"/>
                </a:solidFill>
              </a:rPr>
              <a:t>　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3052" y="39872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白色沉淀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95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57" y="891030"/>
            <a:ext cx="6186882" cy="23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164831" y="1610779"/>
            <a:ext cx="147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原电池和电解池的工作原理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2024" y="1042196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NaNO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1433" y="180605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FeCl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/FeCl</a:t>
            </a:r>
            <a:r>
              <a:rPr lang="en-US" altLang="zh-CN" baseline="-25000" dirty="0">
                <a:solidFill>
                  <a:srgbClr val="FF0000"/>
                </a:solidFill>
              </a:rPr>
              <a:t>3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4296" y="2233195"/>
            <a:ext cx="2800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b="1" dirty="0">
                <a:solidFill>
                  <a:srgbClr val="FF0000"/>
                </a:solidFill>
              </a:rPr>
              <a:t>按图连接好装置，电流表指针发生偏转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9945" y="1934493"/>
            <a:ext cx="1462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err="1">
                <a:solidFill>
                  <a:srgbClr val="FF0000"/>
                </a:solidFill>
              </a:rPr>
              <a:t>i→ii</a:t>
            </a:r>
            <a:r>
              <a:rPr lang="en-US" altLang="zh-CN" sz="1200" b="1" dirty="0">
                <a:solidFill>
                  <a:srgbClr val="FF0000"/>
                </a:solidFill>
              </a:rPr>
              <a:t> Ag</a:t>
            </a:r>
            <a:r>
              <a:rPr lang="en-US" altLang="zh-CN" sz="1200" b="1" baseline="30000" dirty="0">
                <a:solidFill>
                  <a:srgbClr val="FF0000"/>
                </a:solidFill>
              </a:rPr>
              <a:t>+</a:t>
            </a:r>
            <a:r>
              <a:rPr lang="en-US" altLang="zh-CN" sz="1200" b="1" dirty="0">
                <a:solidFill>
                  <a:srgbClr val="FF0000"/>
                </a:solidFill>
              </a:rPr>
              <a:t>+Fe</a:t>
            </a:r>
            <a:r>
              <a:rPr lang="en-US" altLang="zh-CN" sz="1200" b="1" baseline="30000" dirty="0">
                <a:solidFill>
                  <a:srgbClr val="FF0000"/>
                </a:solidFill>
              </a:rPr>
              <a:t>2+</a:t>
            </a:r>
            <a:r>
              <a:rPr lang="en-US" altLang="zh-CN" sz="1200" b="1" dirty="0">
                <a:solidFill>
                  <a:srgbClr val="FF0000"/>
                </a:solidFill>
              </a:rPr>
              <a:t>=Ag+Fe</a:t>
            </a:r>
            <a:r>
              <a:rPr lang="en-US" altLang="zh-CN" sz="1200" b="1" baseline="30000" dirty="0">
                <a:solidFill>
                  <a:srgbClr val="FF0000"/>
                </a:solidFill>
              </a:rPr>
              <a:t>3+</a:t>
            </a:r>
            <a:r>
              <a:rPr lang="zh-CN" altLang="zh-CN" sz="1200" b="1" dirty="0">
                <a:solidFill>
                  <a:srgbClr val="FF0000"/>
                </a:solidFill>
              </a:rPr>
              <a:t>，反应生成</a:t>
            </a:r>
            <a:r>
              <a:rPr lang="en-US" altLang="zh-CN" sz="1200" b="1" dirty="0">
                <a:solidFill>
                  <a:srgbClr val="FF0000"/>
                </a:solidFill>
              </a:rPr>
              <a:t>Fe</a:t>
            </a:r>
            <a:r>
              <a:rPr lang="en-US" altLang="zh-CN" sz="1200" b="1" baseline="30000" dirty="0">
                <a:solidFill>
                  <a:srgbClr val="FF0000"/>
                </a:solidFill>
              </a:rPr>
              <a:t>3+</a:t>
            </a:r>
            <a:r>
              <a:rPr lang="zh-CN" altLang="zh-CN" sz="1200" b="1" dirty="0">
                <a:solidFill>
                  <a:srgbClr val="FF0000"/>
                </a:solidFill>
              </a:rPr>
              <a:t>的使</a:t>
            </a:r>
            <a:r>
              <a:rPr lang="en-US" altLang="zh-CN" sz="1200" b="1" dirty="0">
                <a:solidFill>
                  <a:srgbClr val="FF0000"/>
                </a:solidFill>
              </a:rPr>
              <a:t>Fe</a:t>
            </a:r>
            <a:r>
              <a:rPr lang="en-US" altLang="zh-CN" sz="1200" b="1" baseline="30000" dirty="0">
                <a:solidFill>
                  <a:srgbClr val="FF0000"/>
                </a:solidFill>
              </a:rPr>
              <a:t>3+</a:t>
            </a:r>
            <a:r>
              <a:rPr lang="zh-CN" altLang="zh-CN" sz="1200" b="1" dirty="0">
                <a:solidFill>
                  <a:srgbClr val="FF0000"/>
                </a:solidFill>
              </a:rPr>
              <a:t>增加，红色变深，</a:t>
            </a:r>
            <a:r>
              <a:rPr lang="en-US" altLang="zh-CN" sz="1200" b="1" dirty="0" err="1">
                <a:solidFill>
                  <a:srgbClr val="FF0000"/>
                </a:solidFill>
              </a:rPr>
              <a:t>ii→iii</a:t>
            </a:r>
            <a:r>
              <a:rPr lang="en-US" altLang="zh-CN" sz="1200" b="1" dirty="0">
                <a:solidFill>
                  <a:srgbClr val="FF0000"/>
                </a:solidFill>
              </a:rPr>
              <a:t> </a:t>
            </a:r>
            <a:r>
              <a:rPr lang="zh-CN" altLang="zh-CN" sz="1200" b="1" dirty="0">
                <a:solidFill>
                  <a:srgbClr val="FF0000"/>
                </a:solidFill>
              </a:rPr>
              <a:t>空气中氧气氧化</a:t>
            </a:r>
            <a:r>
              <a:rPr lang="en-US" altLang="zh-CN" sz="1200" b="1" dirty="0">
                <a:solidFill>
                  <a:srgbClr val="FF0000"/>
                </a:solidFill>
              </a:rPr>
              <a:t>SCN</a:t>
            </a:r>
            <a:r>
              <a:rPr lang="zh-CN" altLang="zh-CN" sz="1200" b="1" baseline="30000" dirty="0">
                <a:solidFill>
                  <a:srgbClr val="FF0000"/>
                </a:solidFill>
              </a:rPr>
              <a:t>﹣</a:t>
            </a:r>
            <a:r>
              <a:rPr lang="zh-CN" altLang="zh-CN" sz="1200" b="1" dirty="0">
                <a:solidFill>
                  <a:srgbClr val="FF0000"/>
                </a:solidFill>
              </a:rPr>
              <a:t>，红色变浅。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5300" y="3504152"/>
            <a:ext cx="8286749" cy="1214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dirty="0">
                <a:solidFill>
                  <a:schemeClr val="tx1"/>
                </a:solidFill>
              </a:rPr>
              <a:t>【考点】</a:t>
            </a:r>
            <a:r>
              <a:rPr lang="zh-CN" altLang="zh-CN" sz="1400" dirty="0">
                <a:solidFill>
                  <a:srgbClr val="FF0000"/>
                </a:solidFill>
              </a:rPr>
              <a:t>性质实验方案的设计；铁及其化合物；硝酸的性质； 原电池和电解池的工作原理</a:t>
            </a:r>
            <a:r>
              <a:rPr lang="zh-CN" altLang="zh-CN" sz="1400" dirty="0" smtClean="0">
                <a:solidFill>
                  <a:srgbClr val="FF0000"/>
                </a:solidFill>
              </a:rPr>
              <a:t>。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zh-CN" sz="1600" dirty="0" smtClean="0">
                <a:solidFill>
                  <a:schemeClr val="tx1"/>
                </a:solidFill>
              </a:rPr>
              <a:t>【专题】</a:t>
            </a:r>
            <a:r>
              <a:rPr lang="zh-CN" altLang="zh-CN" sz="1400" dirty="0">
                <a:solidFill>
                  <a:srgbClr val="FF0000"/>
                </a:solidFill>
              </a:rPr>
              <a:t>氧化还原反应专题；</a:t>
            </a:r>
            <a:r>
              <a:rPr lang="en-US" altLang="zh-CN" sz="1400" dirty="0">
                <a:solidFill>
                  <a:srgbClr val="FF0000"/>
                </a:solidFill>
              </a:rPr>
              <a:t>  </a:t>
            </a:r>
            <a:r>
              <a:rPr lang="zh-CN" altLang="zh-CN" sz="1400" dirty="0">
                <a:solidFill>
                  <a:srgbClr val="FF0000"/>
                </a:solidFill>
              </a:rPr>
              <a:t>无机探究实验综合。</a:t>
            </a:r>
          </a:p>
          <a:p>
            <a:pPr>
              <a:lnSpc>
                <a:spcPct val="120000"/>
              </a:lnSpc>
            </a:pPr>
            <a:r>
              <a:rPr lang="zh-CN" altLang="zh-CN" sz="1600" dirty="0">
                <a:solidFill>
                  <a:schemeClr val="tx1"/>
                </a:solidFill>
              </a:rPr>
              <a:t>【点评】</a:t>
            </a:r>
            <a:r>
              <a:rPr lang="zh-CN" altLang="zh-CN" sz="1400" dirty="0">
                <a:solidFill>
                  <a:srgbClr val="FF0000"/>
                </a:solidFill>
              </a:rPr>
              <a:t>本题涉及物质的性质的探究，侧重于学生的分析能力和实验能力的考查，注意把握物质的性质以及实验的严密性和可行性的评价，难度中等。</a:t>
            </a:r>
          </a:p>
        </p:txBody>
      </p:sp>
    </p:spTree>
    <p:extLst>
      <p:ext uri="{BB962C8B-B14F-4D97-AF65-F5344CB8AC3E}">
        <p14:creationId xmlns:p14="http://schemas.microsoft.com/office/powerpoint/2010/main" val="1028295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iangle 201"/>
          <p:cNvSpPr/>
          <p:nvPr/>
        </p:nvSpPr>
        <p:spPr>
          <a:xfrm rot="10800000">
            <a:off x="4267649" y="-7835"/>
            <a:ext cx="655116" cy="21822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11497" y="841864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空心弧 60"/>
          <p:cNvSpPr/>
          <p:nvPr/>
        </p:nvSpPr>
        <p:spPr>
          <a:xfrm rot="483470">
            <a:off x="2047239" y="1638998"/>
            <a:ext cx="1982388" cy="1982462"/>
          </a:xfrm>
          <a:prstGeom prst="blockArc">
            <a:avLst>
              <a:gd name="adj1" fmla="val 5692214"/>
              <a:gd name="adj2" fmla="val 42522"/>
              <a:gd name="adj3" fmla="val 1111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95" tIns="43247" rIns="86495" bIns="43247" rtlCol="0" anchor="ctr"/>
          <a:lstStyle/>
          <a:p>
            <a:pPr algn="ctr">
              <a:defRPr/>
            </a:pP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686031" y="1223688"/>
            <a:ext cx="2223091" cy="708087"/>
            <a:chOff x="4148176" y="1505262"/>
            <a:chExt cx="3133261" cy="997952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4959524" y="2089717"/>
              <a:ext cx="2321913" cy="529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64" name="组合 63"/>
            <p:cNvGrpSpPr/>
            <p:nvPr/>
          </p:nvGrpSpPr>
          <p:grpSpPr>
            <a:xfrm>
              <a:off x="4148176" y="1697000"/>
              <a:ext cx="904292" cy="806214"/>
              <a:chOff x="3835847" y="1395243"/>
              <a:chExt cx="1462116" cy="1303538"/>
            </a:xfrm>
          </p:grpSpPr>
          <p:sp>
            <p:nvSpPr>
              <p:cNvPr id="66" name="同心圆 65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69" name="同心圆 68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4CF2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"/>
            <p:cNvSpPr txBox="1"/>
            <p:nvPr/>
          </p:nvSpPr>
          <p:spPr>
            <a:xfrm>
              <a:off x="5030204" y="1505262"/>
              <a:ext cx="2180550" cy="65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呈现题型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62728" y="1997280"/>
            <a:ext cx="2223091" cy="699870"/>
            <a:chOff x="4679100" y="2595535"/>
            <a:chExt cx="3133261" cy="986372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5490448" y="3168410"/>
              <a:ext cx="2321913" cy="529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73" name="组合 72"/>
            <p:cNvGrpSpPr/>
            <p:nvPr/>
          </p:nvGrpSpPr>
          <p:grpSpPr>
            <a:xfrm>
              <a:off x="4679100" y="2775693"/>
              <a:ext cx="904292" cy="806214"/>
              <a:chOff x="3835847" y="1395243"/>
              <a:chExt cx="1462116" cy="1303538"/>
            </a:xfrm>
          </p:grpSpPr>
          <p:sp>
            <p:nvSpPr>
              <p:cNvPr id="75" name="同心圆 74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78" name="同心圆 77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4CF2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15"/>
            <p:cNvSpPr txBox="1"/>
            <p:nvPr/>
          </p:nvSpPr>
          <p:spPr>
            <a:xfrm>
              <a:off x="5443167" y="2595535"/>
              <a:ext cx="2180550" cy="58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考查形式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79178" y="2870115"/>
            <a:ext cx="2223090" cy="692644"/>
            <a:chOff x="4420400" y="3825678"/>
            <a:chExt cx="3133260" cy="976188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231747" y="4388370"/>
              <a:ext cx="2321913" cy="529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82" name="组合 81"/>
            <p:cNvGrpSpPr/>
            <p:nvPr/>
          </p:nvGrpSpPr>
          <p:grpSpPr>
            <a:xfrm>
              <a:off x="4420400" y="3995652"/>
              <a:ext cx="904292" cy="806214"/>
              <a:chOff x="3835847" y="1395243"/>
              <a:chExt cx="1462116" cy="1303538"/>
            </a:xfrm>
          </p:grpSpPr>
          <p:sp>
            <p:nvSpPr>
              <p:cNvPr id="84" name="同心圆 83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87" name="同心圆 86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4CF2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Box 24"/>
            <p:cNvSpPr txBox="1"/>
            <p:nvPr/>
          </p:nvSpPr>
          <p:spPr>
            <a:xfrm>
              <a:off x="5254190" y="3825678"/>
              <a:ext cx="2180549" cy="65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考查内容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883826" y="3561093"/>
            <a:ext cx="2394726" cy="666227"/>
            <a:chOff x="3017536" y="4799507"/>
            <a:chExt cx="3375166" cy="938955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3828882" y="5324966"/>
              <a:ext cx="2563820" cy="103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91" name="组合 90"/>
            <p:cNvGrpSpPr/>
            <p:nvPr/>
          </p:nvGrpSpPr>
          <p:grpSpPr>
            <a:xfrm>
              <a:off x="3017536" y="4932248"/>
              <a:ext cx="904292" cy="806214"/>
              <a:chOff x="3835847" y="1395243"/>
              <a:chExt cx="1462116" cy="1303538"/>
            </a:xfrm>
          </p:grpSpPr>
          <p:sp>
            <p:nvSpPr>
              <p:cNvPr id="93" name="同心圆 92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96" name="同心圆 95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4CF2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4</a:t>
                </a:r>
                <a:endParaRPr lang="zh-CN" altLang="en-US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TextBox 33"/>
            <p:cNvSpPr txBox="1"/>
            <p:nvPr/>
          </p:nvSpPr>
          <p:spPr>
            <a:xfrm>
              <a:off x="4032670" y="4799507"/>
              <a:ext cx="2180550" cy="65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题目难易 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164826" y="1756590"/>
            <a:ext cx="1747214" cy="1747278"/>
            <a:chOff x="1535382" y="125885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703" tIns="25352" rIns="50703" bIns="2535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816033" y="2229101"/>
              <a:ext cx="1881323" cy="586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1432"/>
              <a:r>
                <a:rPr lang="zh-CN" altLang="en-US" sz="2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试题特点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4336798" y="1646713"/>
            <a:ext cx="3988052" cy="456671"/>
          </a:xfrm>
          <a:prstGeom prst="rect">
            <a:avLst/>
          </a:prstGeom>
        </p:spPr>
        <p:txBody>
          <a:bodyPr wrap="square" lIns="86495" tIns="43247" rIns="86495" bIns="43247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+mn-ea"/>
                <a:ea typeface="+mn-ea"/>
              </a:rPr>
              <a:t>客观题、主观题均有涉及，在选择、有机、流程、原理、实验探究题目中均有涉及</a:t>
            </a:r>
            <a:endParaRPr lang="zh-CN" altLang="en-US" sz="1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642150" y="2421612"/>
            <a:ext cx="3606500" cy="530537"/>
          </a:xfrm>
          <a:prstGeom prst="rect">
            <a:avLst/>
          </a:prstGeom>
        </p:spPr>
        <p:txBody>
          <a:bodyPr wrap="square" lIns="86495" tIns="43247" rIns="86495" bIns="43247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rPr>
              <a:t>概念辨析，正误</a:t>
            </a:r>
            <a:r>
              <a:rPr lang="zh-CN" altLang="en-US" sz="1200" dirty="0" smtClean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rPr>
              <a:t>判断、原理、规律应用、正确</a:t>
            </a:r>
            <a:r>
              <a:rPr lang="zh-CN" altLang="en-US" sz="1200" dirty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rPr>
              <a:t>书写</a:t>
            </a:r>
            <a:r>
              <a:rPr lang="zh-CN" altLang="en-US" sz="1200" dirty="0" smtClean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rPr>
              <a:t>方程式和结合性质设计</a:t>
            </a:r>
            <a:r>
              <a:rPr lang="zh-CN" altLang="en-US" sz="1200" dirty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rPr>
              <a:t>实验过程</a:t>
            </a:r>
          </a:p>
        </p:txBody>
      </p:sp>
      <p:sp>
        <p:nvSpPr>
          <p:cNvPr id="103" name="矩形 102"/>
          <p:cNvSpPr/>
          <p:nvPr/>
        </p:nvSpPr>
        <p:spPr>
          <a:xfrm>
            <a:off x="4564266" y="3304481"/>
            <a:ext cx="4008234" cy="456671"/>
          </a:xfrm>
          <a:prstGeom prst="rect">
            <a:avLst/>
          </a:prstGeom>
        </p:spPr>
        <p:txBody>
          <a:bodyPr wrap="square" lIns="86495" tIns="43247" rIns="86495" bIns="43247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由具体场景下离子的存与不存，到具体物质性质的体现，从溶液中的反应过程到电化学基础体现系列研究过程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565188" y="3989875"/>
            <a:ext cx="4683462" cy="272005"/>
          </a:xfrm>
          <a:prstGeom prst="rect">
            <a:avLst/>
          </a:prstGeom>
        </p:spPr>
        <p:txBody>
          <a:bodyPr wrap="square" lIns="86495" tIns="43247" rIns="86495" bIns="43247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大部分中等难度，只要用对知识，选对场景，基本可以得分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9" y="4831825"/>
            <a:ext cx="9163109" cy="104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组合 51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53" name="矩形 52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54" name="矩形 53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581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1" grpId="0"/>
      <p:bldP spid="102" grpId="0"/>
      <p:bldP spid="103" grpId="0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学法指导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4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09696" y="890904"/>
            <a:ext cx="428354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1.  </a:t>
            </a:r>
            <a:r>
              <a:rPr lang="zh-CN" altLang="en-US" sz="2800" dirty="0" smtClean="0">
                <a:latin typeface="+mn-ea"/>
                <a:ea typeface="+mn-ea"/>
              </a:rPr>
              <a:t>研习教材，理清脉络；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2.  </a:t>
            </a:r>
            <a:r>
              <a:rPr lang="zh-CN" altLang="en-US" sz="2800" dirty="0" smtClean="0">
                <a:latin typeface="+mn-ea"/>
                <a:ea typeface="+mn-ea"/>
              </a:rPr>
              <a:t>重视物质，知其性质；</a:t>
            </a:r>
            <a:endParaRPr lang="en-US" altLang="zh-CN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3.  </a:t>
            </a:r>
            <a:r>
              <a:rPr lang="zh-CN" altLang="en-US" sz="2800" dirty="0" smtClean="0">
                <a:latin typeface="+mn-ea"/>
                <a:ea typeface="+mn-ea"/>
              </a:rPr>
              <a:t>挖掘信息，重视证据；</a:t>
            </a:r>
            <a:endParaRPr lang="en-US" altLang="zh-CN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4.  </a:t>
            </a:r>
            <a:r>
              <a:rPr lang="zh-CN" altLang="en-US" sz="2800" dirty="0" smtClean="0">
                <a:latin typeface="+mn-ea"/>
                <a:ea typeface="+mn-ea"/>
              </a:rPr>
              <a:t>熟悉规律，锤炼技巧；</a:t>
            </a:r>
            <a:endParaRPr lang="en-US" altLang="zh-CN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5.  </a:t>
            </a:r>
            <a:r>
              <a:rPr lang="zh-CN" altLang="en-US" sz="2800" dirty="0" smtClean="0">
                <a:latin typeface="+mn-ea"/>
                <a:ea typeface="+mn-ea"/>
              </a:rPr>
              <a:t>归纳总结，能力提高。</a:t>
            </a:r>
            <a:endParaRPr lang="en-US" altLang="zh-CN" sz="28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47094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92" b="5138"/>
          <a:stretch>
            <a:fillRect/>
          </a:stretch>
        </p:blipFill>
        <p:spPr>
          <a:xfrm>
            <a:off x="-19805" y="4831174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矩形 34">
            <a:extLst>
              <a:ext uri="{FF2B5EF4-FFF2-40B4-BE49-F238E27FC236}"/>
            </a:extLst>
          </p:cNvPr>
          <p:cNvSpPr/>
          <p:nvPr/>
        </p:nvSpPr>
        <p:spPr bwMode="auto">
          <a:xfrm>
            <a:off x="4038513" y="736416"/>
            <a:ext cx="824820" cy="427157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pPr algn="ctr" defTabSz="783010" hangingPunct="1">
              <a:defRPr/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目 录</a:t>
            </a:r>
            <a:endParaRPr lang="en-CA" altLang="zh-CN" sz="2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0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-6094"/>
            <a:ext cx="655102" cy="217868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61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106157" y="1163991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平行四边形 62">
            <a:extLst>
              <a:ext uri="{FF2B5EF4-FFF2-40B4-BE49-F238E27FC236}"/>
            </a:extLst>
          </p:cNvPr>
          <p:cNvSpPr/>
          <p:nvPr/>
        </p:nvSpPr>
        <p:spPr>
          <a:xfrm rot="16200000">
            <a:off x="3941254" y="2681474"/>
            <a:ext cx="1069531" cy="1462552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zh-CN" altLang="en-US" sz="19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平行四边形 63">
            <a:extLst>
              <a:ext uri="{FF2B5EF4-FFF2-40B4-BE49-F238E27FC236}"/>
            </a:extLst>
          </p:cNvPr>
          <p:cNvSpPr/>
          <p:nvPr/>
        </p:nvSpPr>
        <p:spPr>
          <a:xfrm rot="16200000">
            <a:off x="3941254" y="1538812"/>
            <a:ext cx="1069531" cy="1462552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zh-CN" altLang="en-US" sz="19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右箭头 64">
            <a:extLst>
              <a:ext uri="{FF2B5EF4-FFF2-40B4-BE49-F238E27FC236}"/>
            </a:extLst>
          </p:cNvPr>
          <p:cNvSpPr/>
          <p:nvPr/>
        </p:nvSpPr>
        <p:spPr>
          <a:xfrm>
            <a:off x="3744744" y="1611914"/>
            <a:ext cx="1904365" cy="745016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zh-CN" altLang="en-US" sz="19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" name="右箭头 65">
            <a:extLst>
              <a:ext uri="{FF2B5EF4-FFF2-40B4-BE49-F238E27FC236}"/>
            </a:extLst>
          </p:cNvPr>
          <p:cNvSpPr/>
          <p:nvPr/>
        </p:nvSpPr>
        <p:spPr>
          <a:xfrm rot="10800000">
            <a:off x="3302932" y="2183246"/>
            <a:ext cx="1904365" cy="745015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zh-CN" altLang="en-US" sz="19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右箭头 66">
            <a:extLst>
              <a:ext uri="{FF2B5EF4-FFF2-40B4-BE49-F238E27FC236}"/>
            </a:extLst>
          </p:cNvPr>
          <p:cNvSpPr/>
          <p:nvPr/>
        </p:nvSpPr>
        <p:spPr>
          <a:xfrm>
            <a:off x="3744744" y="2753053"/>
            <a:ext cx="1904365" cy="745015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zh-CN" altLang="en-US" sz="19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右箭头 67">
            <a:extLst>
              <a:ext uri="{FF2B5EF4-FFF2-40B4-BE49-F238E27FC236}"/>
            </a:extLst>
          </p:cNvPr>
          <p:cNvSpPr/>
          <p:nvPr/>
        </p:nvSpPr>
        <p:spPr>
          <a:xfrm rot="10800000">
            <a:off x="3302932" y="3322860"/>
            <a:ext cx="1904365" cy="745015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zh-CN" altLang="en-US" sz="19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855959" y="1762747"/>
            <a:ext cx="1240123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67843" hangingPunct="1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学习目标</a:t>
            </a:r>
          </a:p>
        </p:txBody>
      </p:sp>
      <p:sp>
        <p:nvSpPr>
          <p:cNvPr id="70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3854120" y="2861195"/>
            <a:ext cx="1240123" cy="3895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67843" hangingPunct="1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典例真题</a:t>
            </a:r>
            <a:endParaRPr lang="zh-CN" altLang="en-US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71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3854119" y="2324921"/>
            <a:ext cx="1240123" cy="3895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67843" hangingPunct="1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考点回顾</a:t>
            </a:r>
            <a:endParaRPr lang="zh-CN" altLang="en-US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72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855959" y="3457571"/>
            <a:ext cx="1240123" cy="3895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67843" hangingPunct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学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法指导</a:t>
            </a:r>
            <a:endParaRPr lang="zh-CN" altLang="en-US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934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5">
            <a:extLst>
              <a:ext uri="{FF2B5EF4-FFF2-40B4-BE49-F238E27FC236}"/>
            </a:extLst>
          </p:cNvPr>
          <p:cNvGrpSpPr/>
          <p:nvPr/>
        </p:nvGrpSpPr>
        <p:grpSpPr>
          <a:xfrm>
            <a:off x="415971" y="1379916"/>
            <a:ext cx="2731593" cy="273169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endParaRPr lang="zh-CN" altLang="en-US"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endParaRPr lang="zh-CN" altLang="en-US"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8">
            <a:extLst>
              <a:ext uri="{FF2B5EF4-FFF2-40B4-BE49-F238E27FC236}"/>
            </a:extLst>
          </p:cNvPr>
          <p:cNvGrpSpPr/>
          <p:nvPr/>
        </p:nvGrpSpPr>
        <p:grpSpPr>
          <a:xfrm>
            <a:off x="1878028" y="1175386"/>
            <a:ext cx="598747" cy="598770"/>
            <a:chOff x="304800" y="673094"/>
            <a:chExt cx="4000500" cy="4000506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2107" y="673094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1">
            <a:extLst>
              <a:ext uri="{FF2B5EF4-FFF2-40B4-BE49-F238E27FC236}"/>
            </a:extLst>
          </p:cNvPr>
          <p:cNvGrpSpPr/>
          <p:nvPr/>
        </p:nvGrpSpPr>
        <p:grpSpPr>
          <a:xfrm>
            <a:off x="2703690" y="2279484"/>
            <a:ext cx="598747" cy="59876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24">
            <a:extLst>
              <a:ext uri="{FF2B5EF4-FFF2-40B4-BE49-F238E27FC236}"/>
            </a:extLst>
          </p:cNvPr>
          <p:cNvGrpSpPr/>
          <p:nvPr/>
        </p:nvGrpSpPr>
        <p:grpSpPr>
          <a:xfrm>
            <a:off x="2249429" y="3453220"/>
            <a:ext cx="598747" cy="59876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7843" hangingPunct="1">
                <a:defRPr/>
              </a:pP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868392" y="2029898"/>
            <a:ext cx="1680410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离子反应</a:t>
            </a:r>
            <a:endParaRPr lang="en-US" altLang="zh-CN" sz="2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氧化还原</a:t>
            </a:r>
            <a:endParaRPr lang="en-US" altLang="zh-CN" sz="2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规律应用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17748" y="221970"/>
            <a:ext cx="2206561" cy="584775"/>
            <a:chOff x="3217748" y="221970"/>
            <a:chExt cx="2206561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学习目标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217748" y="221970"/>
              <a:ext cx="6335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0 1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50004" y="1139060"/>
            <a:ext cx="5653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latin typeface="宋体" pitchFamily="2" charset="-122"/>
                <a:ea typeface="宋体" pitchFamily="2" charset="-122"/>
              </a:rPr>
              <a:t>会描述离子反应、氧化还原反应原理涉及的相关基础知识并能够进行概念辨析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38554" y="2029898"/>
            <a:ext cx="5195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latin typeface="宋体" pitchFamily="2" charset="-122"/>
                <a:ea typeface="宋体" pitchFamily="2" charset="-122"/>
              </a:rPr>
              <a:t>会依据相关原理和性质以及情境，准确判断和正确书写相应方程式（包括离子反应方程式、氧化还原反应方程式、电离方程式、电极反应式、水解方程式等）。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14957" y="3592803"/>
            <a:ext cx="5717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latin typeface="宋体" pitchFamily="2" charset="-122"/>
                <a:ea typeface="宋体" pitchFamily="2" charset="-122"/>
              </a:rPr>
              <a:t>了解有关离子反应、氧化还原反应规律的应用题目的命题形式、规律以及解题思路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4273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/>
            </a:extLst>
          </p:cNvPr>
          <p:cNvSpPr/>
          <p:nvPr/>
        </p:nvSpPr>
        <p:spPr bwMode="auto">
          <a:xfrm>
            <a:off x="4056131" y="225033"/>
            <a:ext cx="1408312" cy="457935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pPr algn="ctr" defTabSz="783010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Open Sans" panose="020B0606030504020204" pitchFamily="34" charset="0"/>
              </a:rPr>
              <a:t>考点回顾</a:t>
            </a:r>
            <a:endParaRPr lang="en-CA" altLang="zh-CN" sz="2400" b="1" dirty="0">
              <a:solidFill>
                <a:srgbClr val="FF0000"/>
              </a:solidFill>
              <a:latin typeface="+mn-ea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124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-10665"/>
            <a:ext cx="655102" cy="217868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pic>
        <p:nvPicPr>
          <p:cNvPr id="167" name="图片 16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19805" y="4831174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/>
            </a:extLst>
          </p:cNvPr>
          <p:cNvSpPr/>
          <p:nvPr/>
        </p:nvSpPr>
        <p:spPr bwMode="auto">
          <a:xfrm>
            <a:off x="3221770" y="187294"/>
            <a:ext cx="675739" cy="581045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pPr algn="ctr" defTabSz="658094" hangingPunct="1">
              <a:defRPr/>
            </a:pPr>
            <a:r>
              <a:rPr lang="en-US" altLang="zh-CN" sz="3200" dirty="0">
                <a:solidFill>
                  <a:srgbClr val="FF0000"/>
                </a:solidFill>
                <a:latin typeface="Impact" pitchFamily="34" charset="0"/>
                <a:ea typeface="+mn-ea"/>
              </a:rPr>
              <a:t>0 2</a:t>
            </a:r>
            <a:endParaRPr lang="zh-CN" altLang="en-US" sz="3200" dirty="0">
              <a:solidFill>
                <a:srgbClr val="FF0000"/>
              </a:solidFill>
              <a:latin typeface="Impact" pitchFamily="34" charset="0"/>
              <a:ea typeface="+mn-ea"/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452482" y="768339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45910"/>
              </p:ext>
            </p:extLst>
          </p:nvPr>
        </p:nvGraphicFramePr>
        <p:xfrm>
          <a:off x="501650" y="859972"/>
          <a:ext cx="8140700" cy="39117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008"/>
                <a:gridCol w="1296799"/>
                <a:gridCol w="6018893"/>
              </a:tblGrid>
              <a:tr h="3269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年份</a:t>
                      </a:r>
                      <a:endParaRPr lang="zh-CN" sz="16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题号</a:t>
                      </a:r>
                      <a:endParaRPr lang="zh-CN" sz="16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考点（知识点）</a:t>
                      </a:r>
                      <a:endParaRPr lang="zh-CN" sz="16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rowSpan="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2019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7</a:t>
                      </a:r>
                      <a:r>
                        <a:rPr lang="zh-CN" sz="1400" kern="0" dirty="0">
                          <a:effectLst/>
                        </a:rPr>
                        <a:t>、</a:t>
                      </a:r>
                      <a:r>
                        <a:rPr lang="en-US" sz="1400" kern="0" dirty="0">
                          <a:effectLst/>
                        </a:rPr>
                        <a:t>B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电解</a:t>
                      </a:r>
                      <a:r>
                        <a:rPr lang="zh-CN" sz="1400" kern="0" dirty="0">
                          <a:effectLst/>
                        </a:rPr>
                        <a:t>方程式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判断</a:t>
                      </a:r>
                      <a:r>
                        <a:rPr lang="zh-CN" sz="1400" kern="0" dirty="0">
                          <a:effectLst/>
                        </a:rPr>
                        <a:t>是否是氧化还原反应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11</a:t>
                      </a:r>
                      <a:r>
                        <a:rPr lang="zh-CN" sz="1400" kern="0">
                          <a:effectLst/>
                        </a:rPr>
                        <a:t>、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物质作用，氧化还原离子方程式正误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26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2</a:t>
                      </a:r>
                      <a:r>
                        <a:rPr lang="zh-CN" sz="1400" kern="0" dirty="0">
                          <a:effectLst/>
                        </a:rPr>
                        <a:t>）（</a:t>
                      </a:r>
                      <a:r>
                        <a:rPr lang="en-US" sz="1400" kern="0" dirty="0">
                          <a:effectLst/>
                        </a:rPr>
                        <a:t>5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离子</a:t>
                      </a:r>
                      <a:r>
                        <a:rPr lang="zh-CN" sz="1400" kern="0" dirty="0">
                          <a:effectLst/>
                        </a:rPr>
                        <a:t>方程式的书写，有关氧化还原反应的计算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27</a:t>
                      </a:r>
                      <a:r>
                        <a:rPr lang="zh-CN" sz="1400" kern="0">
                          <a:effectLst/>
                        </a:rPr>
                        <a:t>（</a:t>
                      </a:r>
                      <a:r>
                        <a:rPr lang="en-US" sz="1400" kern="0">
                          <a:effectLst/>
                        </a:rPr>
                        <a:t>2</a:t>
                      </a:r>
                      <a:r>
                        <a:rPr lang="zh-CN" sz="1400" kern="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电极反应</a:t>
                      </a:r>
                      <a:r>
                        <a:rPr lang="zh-CN" sz="1400" kern="0" dirty="0">
                          <a:effectLst/>
                        </a:rPr>
                        <a:t>式的书写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7684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28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1</a:t>
                      </a:r>
                      <a:r>
                        <a:rPr lang="zh-CN" sz="1400" kern="0" dirty="0">
                          <a:effectLst/>
                        </a:rPr>
                        <a:t>）①</a:t>
                      </a:r>
                      <a:endParaRPr lang="zh-CN" sz="1400" kern="100" dirty="0">
                        <a:effectLst/>
                      </a:endParaRPr>
                    </a:p>
                    <a:p>
                      <a:pPr indent="13335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2</a:t>
                      </a:r>
                      <a:r>
                        <a:rPr lang="zh-CN" sz="1400" kern="0" dirty="0">
                          <a:effectLst/>
                        </a:rPr>
                        <a:t>）①</a:t>
                      </a:r>
                      <a:endParaRPr lang="zh-CN" sz="1400" kern="100" dirty="0">
                        <a:effectLst/>
                      </a:endParaRPr>
                    </a:p>
                    <a:p>
                      <a:pPr indent="13335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4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已知</a:t>
                      </a:r>
                      <a:r>
                        <a:rPr lang="zh-CN" sz="1400" kern="0" dirty="0">
                          <a:effectLst/>
                        </a:rPr>
                        <a:t>氧化还原反应方程式的书写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由</a:t>
                      </a:r>
                      <a:r>
                        <a:rPr lang="zh-CN" sz="1400" kern="0" dirty="0">
                          <a:effectLst/>
                        </a:rPr>
                        <a:t>课本迁移应用的离子反应方程式的书写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在</a:t>
                      </a:r>
                      <a:r>
                        <a:rPr lang="zh-CN" sz="1400" kern="0" dirty="0">
                          <a:effectLst/>
                        </a:rPr>
                        <a:t>综合分析基础上利用原理的离子反应方程式的书写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rowSpan="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2018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8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电离</a:t>
                      </a:r>
                      <a:r>
                        <a:rPr lang="zh-CN" sz="1400" kern="0" dirty="0">
                          <a:effectLst/>
                        </a:rPr>
                        <a:t>方程式，电极反应式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</a:t>
                      </a:r>
                      <a:r>
                        <a:rPr lang="zh-CN" sz="1400" kern="0">
                          <a:effectLst/>
                        </a:rPr>
                        <a:t>、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判断</a:t>
                      </a:r>
                      <a:r>
                        <a:rPr lang="zh-CN" sz="1400" kern="0" dirty="0">
                          <a:effectLst/>
                        </a:rPr>
                        <a:t>是否氧化还原反应类型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11</a:t>
                      </a:r>
                      <a:r>
                        <a:rPr lang="zh-CN" sz="1400" kern="0">
                          <a:effectLst/>
                        </a:rPr>
                        <a:t>、</a:t>
                      </a:r>
                      <a:r>
                        <a:rPr lang="en-US" sz="1400" kern="0">
                          <a:effectLst/>
                        </a:rPr>
                        <a:t>A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水解</a:t>
                      </a:r>
                      <a:r>
                        <a:rPr lang="zh-CN" sz="1400" kern="0" dirty="0">
                          <a:effectLst/>
                        </a:rPr>
                        <a:t>方程式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r>
                        <a:rPr lang="zh-CN" sz="1400" kern="0">
                          <a:effectLst/>
                        </a:rPr>
                        <a:t>（</a:t>
                      </a:r>
                      <a:r>
                        <a:rPr lang="en-US" sz="1400" kern="0">
                          <a:effectLst/>
                        </a:rPr>
                        <a:t>8</a:t>
                      </a:r>
                      <a:r>
                        <a:rPr lang="zh-CN" sz="1400" kern="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有机物</a:t>
                      </a:r>
                      <a:r>
                        <a:rPr lang="zh-CN" sz="1400" kern="0" dirty="0">
                          <a:effectLst/>
                        </a:rPr>
                        <a:t>氧化、还原反应判断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27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3</a:t>
                      </a:r>
                      <a:r>
                        <a:rPr lang="zh-CN" sz="1400" kern="0" dirty="0">
                          <a:effectLst/>
                        </a:rPr>
                        <a:t>）（</a:t>
                      </a:r>
                      <a:r>
                        <a:rPr lang="en-US" sz="1400" kern="0" dirty="0">
                          <a:effectLst/>
                        </a:rPr>
                        <a:t>4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基于</a:t>
                      </a:r>
                      <a:r>
                        <a:rPr lang="zh-CN" sz="1400" kern="0" dirty="0">
                          <a:effectLst/>
                        </a:rPr>
                        <a:t>离子反应和氧化还原规律的概念、化学反应原理的考查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443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28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 </a:t>
                      </a:r>
                      <a:r>
                        <a:rPr lang="zh-CN" sz="1400" kern="0" dirty="0" smtClean="0">
                          <a:effectLst/>
                        </a:rPr>
                        <a:t>氧化还原</a:t>
                      </a:r>
                      <a:r>
                        <a:rPr lang="zh-CN" sz="1400" kern="0" dirty="0">
                          <a:effectLst/>
                        </a:rPr>
                        <a:t>专题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524937"/>
      </p:ext>
    </p:extLst>
  </p:cSld>
  <p:clrMapOvr>
    <a:masterClrMapping/>
  </p:clrMapOvr>
  <p:transition spd="slow"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-10665"/>
            <a:ext cx="655102" cy="217868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pic>
        <p:nvPicPr>
          <p:cNvPr id="167" name="图片 16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19805" y="4831174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02904"/>
              </p:ext>
            </p:extLst>
          </p:nvPr>
        </p:nvGraphicFramePr>
        <p:xfrm>
          <a:off x="361119" y="337462"/>
          <a:ext cx="8140700" cy="45029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1252"/>
                <a:gridCol w="1219200"/>
                <a:gridCol w="6270248"/>
              </a:tblGrid>
              <a:tr h="2094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年份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题号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考点（知识点）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 rowSpan="5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2017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物质被氧化、被还原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11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物质氧化性、还原性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12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氧化还原原理与物质性质综合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418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27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1</a:t>
                      </a:r>
                      <a:r>
                        <a:rPr lang="zh-CN" sz="1400" kern="0" dirty="0">
                          <a:effectLst/>
                        </a:rPr>
                        <a:t>）②③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2</a:t>
                      </a:r>
                      <a:r>
                        <a:rPr lang="zh-CN" sz="1400" kern="0" dirty="0">
                          <a:effectLst/>
                        </a:rPr>
                        <a:t>）③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真实情境的氧化还原方程式的书写</a:t>
                      </a:r>
                      <a:endParaRPr lang="zh-CN" sz="1400" kern="10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守恒思想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81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28</a:t>
                      </a:r>
                      <a:r>
                        <a:rPr lang="zh-CN" sz="1200" kern="0" dirty="0">
                          <a:effectLst/>
                        </a:rPr>
                        <a:t>（</a:t>
                      </a:r>
                      <a:r>
                        <a:rPr lang="en-US" sz="1200" kern="0" dirty="0">
                          <a:effectLst/>
                        </a:rPr>
                        <a:t>2</a:t>
                      </a:r>
                      <a:r>
                        <a:rPr lang="zh-CN" sz="1200" kern="0" dirty="0">
                          <a:effectLst/>
                        </a:rPr>
                        <a:t>）（</a:t>
                      </a:r>
                      <a:r>
                        <a:rPr lang="en-US" sz="1200" kern="0" dirty="0">
                          <a:effectLst/>
                        </a:rPr>
                        <a:t>3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以</a:t>
                      </a:r>
                      <a:r>
                        <a:rPr lang="en-US" sz="1400" kern="0" dirty="0">
                          <a:effectLst/>
                        </a:rPr>
                        <a:t>Fe2+</a:t>
                      </a:r>
                      <a:r>
                        <a:rPr lang="zh-CN" sz="1400" kern="0" dirty="0">
                          <a:effectLst/>
                        </a:rPr>
                        <a:t>为载体的氧化还原方程式离子反应、电化学考查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330481">
                <a:tc rowSpan="5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以</a:t>
                      </a:r>
                      <a:r>
                        <a:rPr lang="en-US" sz="1400" kern="0">
                          <a:effectLst/>
                        </a:rPr>
                        <a:t>Cr</a:t>
                      </a:r>
                      <a:r>
                        <a:rPr lang="en-US" sz="1400" kern="0" baseline="-25000">
                          <a:effectLst/>
                        </a:rPr>
                        <a:t>2</a:t>
                      </a:r>
                      <a:r>
                        <a:rPr lang="en-US" sz="1400" kern="0">
                          <a:effectLst/>
                        </a:rPr>
                        <a:t>O</a:t>
                      </a:r>
                      <a:r>
                        <a:rPr lang="en-US" sz="1400" kern="0" baseline="-25000">
                          <a:effectLst/>
                        </a:rPr>
                        <a:t>7</a:t>
                      </a:r>
                      <a:r>
                        <a:rPr lang="en-US" sz="1400" kern="0" baseline="30000">
                          <a:effectLst/>
                        </a:rPr>
                        <a:t>2-</a:t>
                      </a:r>
                      <a:r>
                        <a:rPr lang="zh-CN" sz="1400" kern="0">
                          <a:effectLst/>
                        </a:rPr>
                        <a:t>和</a:t>
                      </a:r>
                      <a:r>
                        <a:rPr lang="en-US" sz="1400" kern="0">
                          <a:effectLst/>
                        </a:rPr>
                        <a:t>CrO</a:t>
                      </a:r>
                      <a:r>
                        <a:rPr lang="en-US" sz="1400" kern="0" baseline="-25000">
                          <a:effectLst/>
                        </a:rPr>
                        <a:t>4</a:t>
                      </a:r>
                      <a:r>
                        <a:rPr lang="en-US" sz="1400" kern="0" baseline="30000">
                          <a:effectLst/>
                        </a:rPr>
                        <a:t>2-</a:t>
                      </a:r>
                      <a:r>
                        <a:rPr lang="zh-CN" sz="1400" kern="0">
                          <a:effectLst/>
                        </a:rPr>
                        <a:t>的平衡为载体的对物质变化、氧化性与环境的关系进行考查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12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电解池，电极反应式的书写和应用规律进行实验分析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3062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26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以“零价铁去除水体中的硝酸盐”为载体的氧化还原知识应用考查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27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氧化还原方程式、一定情境下的离子方程式的书写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418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28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 smtClean="0">
                          <a:effectLst/>
                        </a:rPr>
                        <a:t>（</a:t>
                      </a:r>
                      <a:r>
                        <a:rPr lang="en-US" sz="1200" kern="0" dirty="0">
                          <a:effectLst/>
                        </a:rPr>
                        <a:t>1</a:t>
                      </a:r>
                      <a:r>
                        <a:rPr lang="zh-CN" sz="1200" kern="0" dirty="0">
                          <a:effectLst/>
                        </a:rPr>
                        <a:t>）（</a:t>
                      </a:r>
                      <a:r>
                        <a:rPr lang="en-US" sz="1200" kern="0" dirty="0">
                          <a:effectLst/>
                        </a:rPr>
                        <a:t>2</a:t>
                      </a:r>
                      <a:r>
                        <a:rPr lang="zh-CN" sz="1200" kern="0" dirty="0" smtClean="0">
                          <a:effectLst/>
                        </a:rPr>
                        <a:t>）（</a:t>
                      </a:r>
                      <a:r>
                        <a:rPr lang="en-US" sz="1200" kern="0" dirty="0">
                          <a:effectLst/>
                        </a:rPr>
                        <a:t>3</a:t>
                      </a:r>
                      <a:r>
                        <a:rPr lang="zh-CN" sz="1200" kern="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离子方程式书写；应用氧化还原原理分析真实情境问题</a:t>
                      </a:r>
                      <a:endParaRPr lang="zh-CN" sz="1400" kern="10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依据离子间的反应差异设计实验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2015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11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联系具体物质性质，解释事实的有关氧化还原的的离子方程式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结合具体实验的氧化还原应用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27</a:t>
                      </a:r>
                      <a:r>
                        <a:rPr lang="zh-CN" sz="1200" kern="0" dirty="0">
                          <a:effectLst/>
                        </a:rPr>
                        <a:t>（</a:t>
                      </a:r>
                      <a:r>
                        <a:rPr lang="en-US" sz="1200" kern="0" dirty="0">
                          <a:effectLst/>
                        </a:rPr>
                        <a:t>1</a:t>
                      </a:r>
                      <a:r>
                        <a:rPr lang="zh-CN" sz="1200" kern="0" dirty="0">
                          <a:effectLst/>
                        </a:rPr>
                        <a:t>）（</a:t>
                      </a:r>
                      <a:r>
                        <a:rPr lang="en-US" sz="1200" kern="0" dirty="0">
                          <a:effectLst/>
                        </a:rPr>
                        <a:t>2</a:t>
                      </a:r>
                      <a:r>
                        <a:rPr lang="zh-CN" sz="1200" kern="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有关离子、氧化还原方程式的书写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  <a:tr h="20945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28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化学平衡、氧化还原规律与电化学应用综合</a:t>
                      </a:r>
                      <a:endParaRPr lang="zh-CN" sz="14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2836" marR="628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432760"/>
      </p:ext>
    </p:extLst>
  </p:cSld>
  <p:clrMapOvr>
    <a:masterClrMapping/>
  </p:clrMapOvr>
  <p:transition spd="slow"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591874" y="952501"/>
            <a:ext cx="7919189" cy="3590924"/>
            <a:chOff x="760558" y="952501"/>
            <a:chExt cx="7919189" cy="3590924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60558" y="952501"/>
              <a:ext cx="7919189" cy="68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66850" algn="l"/>
                  <a:tab pos="2667000" algn="l"/>
                  <a:tab pos="3867150" algn="l"/>
                </a:tabLst>
              </a:pPr>
              <a:r>
                <a:rPr kumimoji="0" lang="pt-BR" altLang="zh-CN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Times New Roman" pitchFamily="18" charset="0"/>
                </a:rPr>
                <a:t>1</a:t>
              </a:r>
              <a:r>
                <a:rPr kumimoji="0" lang="zh-CN" altLang="pt-B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Calibri" pitchFamily="34" charset="0"/>
                </a:rPr>
                <a:t>．</a:t>
              </a:r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Calibri" pitchFamily="34" charset="0"/>
                </a:rPr>
                <a:t>（</a:t>
              </a:r>
              <a:r>
                <a:rPr kumimoji="0" lang="en-US" altLang="zh-CN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Calibri" pitchFamily="34" charset="0"/>
                </a:rPr>
                <a:t>2019</a:t>
              </a:r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Calibri" pitchFamily="34" charset="0"/>
                </a:rPr>
                <a:t>北京</a:t>
              </a:r>
              <a:r>
                <a:rPr kumimoji="0" lang="en-US" altLang="zh-CN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Calibri" pitchFamily="34" charset="0"/>
                </a:rPr>
                <a:t>7</a:t>
              </a:r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Calibri" pitchFamily="34" charset="0"/>
                </a:rPr>
                <a:t>）</a:t>
              </a:r>
              <a:r>
                <a:rPr kumimoji="0" lang="zh-CN" altLang="pt-B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  <a:cs typeface="Calibri" pitchFamily="34" charset="0"/>
                </a:rPr>
                <a:t>下列示意图与化学用语表述内容不相符的是（水合离子用相应离子符号表示）</a:t>
              </a:r>
              <a:endParaRPr kumimoji="0" lang="zh-CN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endParaRPr>
            </a:p>
          </p:txBody>
        </p:sp>
        <p:pic>
          <p:nvPicPr>
            <p:cNvPr id="14363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681" y="1609725"/>
              <a:ext cx="6505575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635572" y="1759743"/>
            <a:ext cx="1260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b="1" dirty="0">
                <a:solidFill>
                  <a:srgbClr val="FF0000"/>
                </a:solidFill>
              </a:rPr>
              <a:t>本题考查反应热与焓变，为高频考点，把握电解质与电离方程式、焓变计算及热化学方程式为解答的关键，侧重分析与应用能力的考查，注意选项</a:t>
            </a:r>
            <a:r>
              <a:rPr lang="en-US" altLang="zh-CN" sz="1200" b="1" dirty="0">
                <a:solidFill>
                  <a:srgbClr val="FF0000"/>
                </a:solidFill>
              </a:rPr>
              <a:t>B</a:t>
            </a:r>
            <a:r>
              <a:rPr lang="zh-CN" altLang="zh-CN" sz="1200" b="1" dirty="0">
                <a:solidFill>
                  <a:srgbClr val="FF0000"/>
                </a:solidFill>
              </a:rPr>
              <a:t>为解答的易错点，题目难度不大。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325" y="1266433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38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728868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193395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466725" y="759120"/>
            <a:ext cx="8353425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240" indent="-269240" algn="just">
              <a:lnSpc>
                <a:spcPct val="130000"/>
              </a:lnSpc>
            </a:pPr>
            <a:r>
              <a:rPr lang="en-US" altLang="zh-CN" sz="1600" kern="100" dirty="0" smtClean="0">
                <a:latin typeface="+mn-ea"/>
                <a:ea typeface="+mn-ea"/>
              </a:rPr>
              <a:t>2</a:t>
            </a:r>
            <a:r>
              <a:rPr lang="zh-CN" altLang="en-US" sz="1600" kern="100" dirty="0" smtClean="0">
                <a:latin typeface="+mn-ea"/>
                <a:ea typeface="+mn-ea"/>
              </a:rPr>
              <a:t>、（</a:t>
            </a:r>
            <a:r>
              <a:rPr lang="en-US" altLang="zh-CN" sz="1600" kern="100" dirty="0" smtClean="0">
                <a:latin typeface="+mn-ea"/>
                <a:ea typeface="+mn-ea"/>
              </a:rPr>
              <a:t>2015.11</a:t>
            </a:r>
            <a:r>
              <a:rPr lang="zh-CN" altLang="en-US" sz="1600" kern="100" dirty="0" smtClean="0">
                <a:latin typeface="+mn-ea"/>
                <a:ea typeface="+mn-ea"/>
              </a:rPr>
              <a:t>）</a:t>
            </a:r>
            <a:r>
              <a:rPr lang="zh-CN" altLang="zh-CN" sz="1600" kern="100" dirty="0" smtClean="0">
                <a:latin typeface="+mn-ea"/>
                <a:ea typeface="+mn-ea"/>
              </a:rPr>
              <a:t>某</a:t>
            </a:r>
            <a:r>
              <a:rPr lang="zh-CN" altLang="zh-CN" sz="1600" kern="100" dirty="0">
                <a:latin typeface="+mn-ea"/>
                <a:ea typeface="+mn-ea"/>
              </a:rPr>
              <a:t>消毒液的主要成分为</a:t>
            </a:r>
            <a:r>
              <a:rPr lang="en-US" altLang="zh-CN" sz="1600" kern="100" dirty="0" err="1">
                <a:latin typeface="+mn-ea"/>
                <a:ea typeface="+mn-ea"/>
              </a:rPr>
              <a:t>NaClO</a:t>
            </a:r>
            <a:r>
              <a:rPr lang="zh-CN" altLang="zh-CN" sz="1600" kern="100" dirty="0">
                <a:latin typeface="+mn-ea"/>
                <a:ea typeface="+mn-ea"/>
              </a:rPr>
              <a:t>，还含有一定量的</a:t>
            </a:r>
            <a:r>
              <a:rPr lang="en-US" altLang="zh-CN" sz="1600" kern="100" dirty="0" err="1">
                <a:latin typeface="+mn-ea"/>
                <a:ea typeface="+mn-ea"/>
              </a:rPr>
              <a:t>NaOH</a:t>
            </a:r>
            <a:r>
              <a:rPr lang="zh-CN" altLang="zh-CN" sz="1600" kern="100" dirty="0">
                <a:latin typeface="+mn-ea"/>
                <a:ea typeface="+mn-ea"/>
              </a:rPr>
              <a:t>。下列用来解释事实的方程式中，不合理的是（已知：饱和</a:t>
            </a:r>
            <a:r>
              <a:rPr lang="en-US" altLang="zh-CN" sz="1600" kern="100" dirty="0" err="1">
                <a:latin typeface="+mn-ea"/>
                <a:ea typeface="+mn-ea"/>
              </a:rPr>
              <a:t>NaClO</a:t>
            </a:r>
            <a:r>
              <a:rPr lang="zh-CN" altLang="zh-CN" sz="1600" kern="100" dirty="0">
                <a:latin typeface="+mn-ea"/>
                <a:ea typeface="+mn-ea"/>
              </a:rPr>
              <a:t>溶液的</a:t>
            </a:r>
            <a:r>
              <a:rPr lang="en-US" altLang="zh-CN" sz="1600" kern="100" dirty="0">
                <a:latin typeface="+mn-ea"/>
                <a:ea typeface="+mn-ea"/>
              </a:rPr>
              <a:t>pH</a:t>
            </a:r>
            <a:r>
              <a:rPr lang="zh-CN" altLang="zh-CN" sz="1600" kern="100" dirty="0">
                <a:latin typeface="+mn-ea"/>
                <a:ea typeface="+mn-ea"/>
              </a:rPr>
              <a:t>约为</a:t>
            </a:r>
            <a:r>
              <a:rPr lang="en-US" altLang="zh-CN" sz="1600" kern="100" dirty="0">
                <a:latin typeface="+mn-ea"/>
                <a:ea typeface="+mn-ea"/>
              </a:rPr>
              <a:t>11</a:t>
            </a:r>
            <a:r>
              <a:rPr lang="zh-CN" altLang="zh-CN" sz="1600" kern="100" dirty="0">
                <a:latin typeface="+mn-ea"/>
                <a:ea typeface="+mn-ea"/>
              </a:rPr>
              <a:t>）</a:t>
            </a: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1352909" y="1542700"/>
            <a:ext cx="6914635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．该消毒液可用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NaOH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溶液吸收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Cl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制备：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   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  <a:r>
              <a:rPr kumimoji="0" lang="en-US" altLang="zh-CN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+ 2OH</a:t>
            </a:r>
            <a:r>
              <a:rPr kumimoji="0" lang="en-US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r>
              <a:rPr kumimoji="0" lang="en-US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kumimoji="0" lang="en-US" altLang="zh-CN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  <a:r>
              <a:rPr kumimoji="0" lang="en-US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+ H</a:t>
            </a:r>
            <a:r>
              <a:rPr kumimoji="0" lang="en-US" altLang="zh-CN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sz="1600" dirty="0"/>
              <a:t>B</a:t>
            </a:r>
            <a:r>
              <a:rPr lang="zh-CN" altLang="zh-CN" sz="1600" dirty="0"/>
              <a:t>．该消毒液的</a:t>
            </a:r>
            <a:r>
              <a:rPr lang="en-US" altLang="zh-CN" sz="1600" dirty="0"/>
              <a:t>pH</a:t>
            </a:r>
            <a:r>
              <a:rPr lang="zh-CN" altLang="zh-CN" sz="1600" dirty="0"/>
              <a:t>约为</a:t>
            </a:r>
            <a:r>
              <a:rPr lang="en-US" altLang="zh-CN" sz="1600" dirty="0"/>
              <a:t>12</a:t>
            </a:r>
            <a:r>
              <a:rPr lang="zh-CN" altLang="zh-CN" sz="1600" dirty="0" smtClean="0"/>
              <a:t>：</a:t>
            </a:r>
            <a:endParaRPr lang="en-US" altLang="zh-CN" sz="1600" dirty="0" smtClean="0"/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O        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HClO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+ OH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zh-CN" sz="1600" dirty="0">
              <a:latin typeface="Times New Roman" pitchFamily="18" charset="0"/>
              <a:cs typeface="Times New Roman" pitchFamily="18" charset="0"/>
            </a:endParaRP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sz="1600" dirty="0"/>
              <a:t>C</a:t>
            </a:r>
            <a:r>
              <a:rPr lang="zh-CN" altLang="zh-CN" sz="1600" dirty="0"/>
              <a:t>．该消毒液与洁厕灵（主要成分为</a:t>
            </a:r>
            <a:r>
              <a:rPr lang="en-US" altLang="zh-CN" sz="1600" dirty="0" err="1"/>
              <a:t>HCl</a:t>
            </a:r>
            <a:r>
              <a:rPr lang="zh-CN" altLang="zh-CN" sz="1600" dirty="0"/>
              <a:t>）混用，产生有毒</a:t>
            </a:r>
            <a:r>
              <a:rPr lang="en-US" altLang="zh-CN" sz="1600" dirty="0"/>
              <a:t>Cl</a:t>
            </a:r>
            <a:r>
              <a:rPr lang="en-US" altLang="zh-CN" sz="1600" baseline="-25000" dirty="0"/>
              <a:t>2</a:t>
            </a:r>
            <a:r>
              <a:rPr lang="zh-CN" altLang="zh-CN" sz="1600" dirty="0" smtClean="0"/>
              <a:t>：</a:t>
            </a:r>
            <a:endParaRPr lang="en-US" altLang="zh-CN" sz="1600" dirty="0" smtClean="0"/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zh-CN" altLang="zh-CN" sz="1600" dirty="0" smtClean="0"/>
              <a:t> </a:t>
            </a:r>
            <a:r>
              <a:rPr lang="en-US" altLang="zh-CN" sz="1600" dirty="0" smtClean="0"/>
              <a:t>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= Cl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endParaRPr lang="zh-CN" altLang="zh-CN" sz="1600" dirty="0">
              <a:latin typeface="Times New Roman" pitchFamily="18" charset="0"/>
              <a:cs typeface="Times New Roman" pitchFamily="18" charset="0"/>
            </a:endParaRP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sz="1600" dirty="0"/>
              <a:t>D</a:t>
            </a:r>
            <a:r>
              <a:rPr lang="zh-CN" altLang="zh-CN" sz="1600" dirty="0"/>
              <a:t>．该消毒液加白醋生成</a:t>
            </a:r>
            <a:r>
              <a:rPr lang="en-US" altLang="zh-CN" sz="1600" dirty="0" err="1"/>
              <a:t>HClO</a:t>
            </a:r>
            <a:r>
              <a:rPr lang="zh-CN" altLang="zh-CN" sz="1600" dirty="0"/>
              <a:t>，可增强漂白作用</a:t>
            </a:r>
            <a:r>
              <a:rPr lang="zh-CN" altLang="zh-CN" sz="1600" dirty="0" smtClean="0"/>
              <a:t>：</a:t>
            </a:r>
            <a:endParaRPr lang="en-US" altLang="zh-CN" sz="1600" dirty="0" smtClean="0"/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sz="1600" dirty="0" smtClean="0"/>
              <a:t>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COOH +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= CH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HClO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0" name="图片 49" descr="说明: 说明: http://gzhx.cooco.net.cn/files/down/test/2016/05/16/15/2016051615122892092015.files/image024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66" y="2590800"/>
            <a:ext cx="314325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47775" y="4067175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考查化学反应原理和化学方程式的正误判断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6550" y="1460466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020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014187" y="1087280"/>
            <a:ext cx="7411931" cy="226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 smtClean="0">
                <a:latin typeface="+mn-ea"/>
                <a:ea typeface="+mn-ea"/>
              </a:rPr>
              <a:t>3</a:t>
            </a:r>
            <a:r>
              <a:rPr lang="zh-CN" altLang="zh-CN" sz="1600" dirty="0" smtClean="0">
                <a:latin typeface="+mn-ea"/>
                <a:ea typeface="+mn-ea"/>
              </a:rPr>
              <a:t>．</a:t>
            </a:r>
            <a:r>
              <a:rPr lang="zh-CN" altLang="en-US" sz="1600" dirty="0" smtClean="0">
                <a:latin typeface="+mn-ea"/>
                <a:ea typeface="+mn-ea"/>
              </a:rPr>
              <a:t>（</a:t>
            </a:r>
            <a:r>
              <a:rPr lang="en-US" altLang="zh-CN" sz="1600" dirty="0" smtClean="0">
                <a:latin typeface="+mn-ea"/>
                <a:ea typeface="+mn-ea"/>
              </a:rPr>
              <a:t>2020</a:t>
            </a:r>
            <a:r>
              <a:rPr lang="zh-CN" altLang="en-US" sz="1600" dirty="0" smtClean="0">
                <a:latin typeface="+mn-ea"/>
                <a:ea typeface="+mn-ea"/>
              </a:rPr>
              <a:t>西城期末</a:t>
            </a:r>
            <a:r>
              <a:rPr lang="en-US" altLang="zh-CN" sz="1600" dirty="0" smtClean="0">
                <a:latin typeface="+mn-ea"/>
                <a:ea typeface="+mn-ea"/>
              </a:rPr>
              <a:t>5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r>
              <a:rPr lang="zh-CN" altLang="zh-CN" sz="1600" dirty="0" smtClean="0">
                <a:latin typeface="+mn-ea"/>
                <a:ea typeface="+mn-ea"/>
              </a:rPr>
              <a:t>下列</a:t>
            </a:r>
            <a:r>
              <a:rPr lang="zh-CN" altLang="zh-CN" sz="1600" dirty="0">
                <a:latin typeface="+mn-ea"/>
                <a:ea typeface="+mn-ea"/>
              </a:rPr>
              <a:t>各离子组在指定的溶液中能够大量共存的是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  <a:ea typeface="+mn-ea"/>
              </a:rPr>
              <a:t>    A</a:t>
            </a:r>
            <a:r>
              <a:rPr lang="zh-CN" altLang="zh-CN" sz="1600" dirty="0">
                <a:latin typeface="+mn-ea"/>
                <a:ea typeface="+mn-ea"/>
              </a:rPr>
              <a:t>．无色溶液中：</a:t>
            </a:r>
            <a:r>
              <a:rPr lang="en-US" altLang="zh-CN" sz="1600" dirty="0">
                <a:latin typeface="+mn-ea"/>
                <a:ea typeface="+mn-ea"/>
              </a:rPr>
              <a:t>Cu</a:t>
            </a:r>
            <a:r>
              <a:rPr lang="en-US" altLang="zh-CN" sz="1600" baseline="30000" dirty="0">
                <a:latin typeface="+mn-ea"/>
                <a:ea typeface="+mn-ea"/>
              </a:rPr>
              <a:t>2+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K</a:t>
            </a:r>
            <a:r>
              <a:rPr lang="en-US" altLang="zh-CN" sz="1600" baseline="30000" dirty="0">
                <a:latin typeface="+mn-ea"/>
                <a:ea typeface="+mn-ea"/>
              </a:rPr>
              <a:t>+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SCN</a:t>
            </a:r>
            <a:r>
              <a:rPr lang="pt-BR" altLang="zh-CN" sz="1600" baseline="30000" dirty="0">
                <a:latin typeface="+mn-ea"/>
                <a:ea typeface="+mn-ea"/>
              </a:rPr>
              <a:t>−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en-US" altLang="zh-CN" sz="1600" dirty="0" err="1">
                <a:latin typeface="+mn-ea"/>
                <a:ea typeface="+mn-ea"/>
              </a:rPr>
              <a:t>Cl</a:t>
            </a:r>
            <a:r>
              <a:rPr lang="pt-BR" altLang="zh-CN" sz="1600" baseline="30000" dirty="0">
                <a:latin typeface="+mn-ea"/>
                <a:ea typeface="+mn-ea"/>
              </a:rPr>
              <a:t>−</a:t>
            </a:r>
            <a:r>
              <a:rPr lang="pt-BR" altLang="zh-CN" sz="1600" dirty="0">
                <a:latin typeface="+mn-ea"/>
                <a:ea typeface="+mn-ea"/>
              </a:rPr>
              <a:t> </a:t>
            </a:r>
            <a:endParaRPr lang="zh-CN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  <a:ea typeface="+mn-ea"/>
              </a:rPr>
              <a:t>    B</a:t>
            </a:r>
            <a:r>
              <a:rPr lang="zh-CN" altLang="zh-CN" sz="1600" dirty="0">
                <a:latin typeface="+mn-ea"/>
                <a:ea typeface="+mn-ea"/>
              </a:rPr>
              <a:t>．含有</a:t>
            </a:r>
            <a:r>
              <a:rPr lang="en-US" altLang="zh-CN" sz="1600" dirty="0">
                <a:latin typeface="+mn-ea"/>
                <a:ea typeface="+mn-ea"/>
              </a:rPr>
              <a:t>NO</a:t>
            </a:r>
            <a:r>
              <a:rPr lang="en-US" altLang="zh-CN" sz="1600" baseline="-25000" dirty="0">
                <a:latin typeface="+mn-ea"/>
                <a:ea typeface="+mn-ea"/>
              </a:rPr>
              <a:t>3</a:t>
            </a:r>
            <a:r>
              <a:rPr lang="pt-BR" altLang="zh-CN" sz="1600" baseline="30000" dirty="0">
                <a:latin typeface="+mn-ea"/>
                <a:ea typeface="+mn-ea"/>
              </a:rPr>
              <a:t>−</a:t>
            </a:r>
            <a:r>
              <a:rPr lang="zh-CN" altLang="zh-CN" sz="1600" dirty="0">
                <a:latin typeface="+mn-ea"/>
                <a:ea typeface="+mn-ea"/>
              </a:rPr>
              <a:t>的溶液中：</a:t>
            </a:r>
            <a:r>
              <a:rPr lang="en-US" altLang="zh-CN" sz="1600" dirty="0">
                <a:latin typeface="+mn-ea"/>
                <a:ea typeface="+mn-ea"/>
              </a:rPr>
              <a:t>I</a:t>
            </a:r>
            <a:r>
              <a:rPr lang="pt-BR" altLang="zh-CN" sz="1600" baseline="30000" dirty="0">
                <a:latin typeface="+mn-ea"/>
                <a:ea typeface="+mn-ea"/>
              </a:rPr>
              <a:t>−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pt-BR" altLang="zh-CN" sz="1600" dirty="0">
                <a:latin typeface="+mn-ea"/>
                <a:ea typeface="+mn-ea"/>
              </a:rPr>
              <a:t>SO</a:t>
            </a:r>
            <a:r>
              <a:rPr lang="pt-BR" altLang="zh-CN" sz="1600" baseline="-25000" dirty="0">
                <a:latin typeface="+mn-ea"/>
                <a:ea typeface="+mn-ea"/>
              </a:rPr>
              <a:t>3</a:t>
            </a:r>
            <a:r>
              <a:rPr lang="pt-BR" altLang="zh-CN" sz="1600" baseline="30000" dirty="0">
                <a:latin typeface="+mn-ea"/>
                <a:ea typeface="+mn-ea"/>
              </a:rPr>
              <a:t>2−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SO</a:t>
            </a:r>
            <a:r>
              <a:rPr lang="en-US" altLang="zh-CN" sz="1600" baseline="-25000" dirty="0">
                <a:latin typeface="+mn-ea"/>
                <a:ea typeface="+mn-ea"/>
              </a:rPr>
              <a:t>4</a:t>
            </a:r>
            <a:r>
              <a:rPr lang="en-US" altLang="zh-CN" sz="1600" baseline="30000" dirty="0">
                <a:latin typeface="+mn-ea"/>
                <a:ea typeface="+mn-ea"/>
              </a:rPr>
              <a:t>2</a:t>
            </a:r>
            <a:r>
              <a:rPr lang="pt-BR" altLang="zh-CN" sz="1600" baseline="30000" dirty="0">
                <a:latin typeface="+mn-ea"/>
                <a:ea typeface="+mn-ea"/>
              </a:rPr>
              <a:t>−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H</a:t>
            </a:r>
            <a:r>
              <a:rPr lang="en-US" altLang="zh-CN" sz="1600" baseline="30000" dirty="0">
                <a:latin typeface="+mn-ea"/>
                <a:ea typeface="+mn-ea"/>
              </a:rPr>
              <a:t>+</a:t>
            </a:r>
            <a:r>
              <a:rPr lang="en-US" altLang="zh-CN" sz="1600" dirty="0">
                <a:latin typeface="+mn-ea"/>
                <a:ea typeface="+mn-ea"/>
              </a:rPr>
              <a:t>  </a:t>
            </a:r>
            <a:endParaRPr lang="zh-CN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  <a:ea typeface="+mn-ea"/>
              </a:rPr>
              <a:t>    C</a:t>
            </a:r>
            <a:r>
              <a:rPr lang="zh-CN" altLang="zh-CN" sz="1600" dirty="0">
                <a:latin typeface="+mn-ea"/>
                <a:ea typeface="+mn-ea"/>
              </a:rPr>
              <a:t>．由水电离出的</a:t>
            </a:r>
            <a:r>
              <a:rPr lang="pt-BR" altLang="zh-CN" sz="1600" i="1" dirty="0">
                <a:latin typeface="+mn-ea"/>
                <a:ea typeface="+mn-ea"/>
              </a:rPr>
              <a:t>c</a:t>
            </a:r>
            <a:r>
              <a:rPr lang="pt-BR" altLang="zh-CN" sz="1600" dirty="0">
                <a:latin typeface="+mn-ea"/>
                <a:ea typeface="+mn-ea"/>
              </a:rPr>
              <a:t>(</a:t>
            </a:r>
            <a:r>
              <a:rPr lang="en-US" altLang="zh-CN" sz="1600" dirty="0">
                <a:latin typeface="+mn-ea"/>
                <a:ea typeface="+mn-ea"/>
              </a:rPr>
              <a:t>H</a:t>
            </a:r>
            <a:r>
              <a:rPr lang="en-US" altLang="zh-CN" sz="1600" baseline="30000" dirty="0">
                <a:latin typeface="+mn-ea"/>
                <a:ea typeface="+mn-ea"/>
              </a:rPr>
              <a:t>+</a:t>
            </a:r>
            <a:r>
              <a:rPr lang="pt-BR" altLang="zh-CN" sz="1600" dirty="0">
                <a:latin typeface="+mn-ea"/>
                <a:ea typeface="+mn-ea"/>
              </a:rPr>
              <a:t>)</a:t>
            </a:r>
            <a:r>
              <a:rPr lang="zh-CN" altLang="zh-CN" sz="1600" dirty="0">
                <a:latin typeface="+mn-ea"/>
                <a:ea typeface="+mn-ea"/>
              </a:rPr>
              <a:t>＝</a:t>
            </a:r>
            <a:r>
              <a:rPr lang="pt-BR" altLang="zh-CN" sz="1600" dirty="0">
                <a:latin typeface="+mn-ea"/>
                <a:ea typeface="+mn-ea"/>
              </a:rPr>
              <a:t>1.0×10</a:t>
            </a:r>
            <a:r>
              <a:rPr lang="pt-BR" altLang="zh-CN" sz="1600" baseline="30000" dirty="0">
                <a:latin typeface="+mn-ea"/>
                <a:ea typeface="+mn-ea"/>
              </a:rPr>
              <a:t>−13 </a:t>
            </a:r>
            <a:r>
              <a:rPr lang="pt-BR" altLang="zh-CN" sz="1600" dirty="0">
                <a:latin typeface="+mn-ea"/>
                <a:ea typeface="+mn-ea"/>
              </a:rPr>
              <a:t>mol·L</a:t>
            </a:r>
            <a:r>
              <a:rPr lang="pt-BR" altLang="zh-CN" sz="1600" baseline="30000" dirty="0">
                <a:latin typeface="+mn-ea"/>
                <a:ea typeface="+mn-ea"/>
              </a:rPr>
              <a:t>−1</a:t>
            </a:r>
            <a:r>
              <a:rPr lang="zh-CN" altLang="zh-CN" sz="1600" dirty="0">
                <a:latin typeface="+mn-ea"/>
                <a:ea typeface="+mn-ea"/>
              </a:rPr>
              <a:t>的溶液中</a:t>
            </a:r>
            <a:r>
              <a:rPr lang="zh-CN" altLang="zh-CN" sz="1600" dirty="0" smtClean="0">
                <a:latin typeface="+mn-ea"/>
                <a:ea typeface="+mn-ea"/>
              </a:rPr>
              <a:t>：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 </a:t>
            </a:r>
            <a:r>
              <a:rPr lang="en-US" altLang="zh-CN" sz="1600" dirty="0" smtClean="0">
                <a:latin typeface="+mn-ea"/>
                <a:ea typeface="+mn-ea"/>
              </a:rPr>
              <a:t>          </a:t>
            </a:r>
            <a:r>
              <a:rPr lang="pt-BR" altLang="zh-CN" sz="1600" dirty="0" smtClean="0">
                <a:latin typeface="+mn-ea"/>
                <a:ea typeface="+mn-ea"/>
              </a:rPr>
              <a:t>Na</a:t>
            </a:r>
            <a:r>
              <a:rPr lang="pt-BR" altLang="zh-CN" sz="1600" baseline="30000" dirty="0">
                <a:latin typeface="+mn-ea"/>
                <a:ea typeface="+mn-ea"/>
              </a:rPr>
              <a:t>+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pt-BR" altLang="zh-CN" sz="1600" dirty="0">
                <a:latin typeface="+mn-ea"/>
                <a:ea typeface="+mn-ea"/>
              </a:rPr>
              <a:t>NH</a:t>
            </a:r>
            <a:r>
              <a:rPr lang="pt-BR" altLang="zh-CN" sz="1600" baseline="-25000" dirty="0">
                <a:latin typeface="+mn-ea"/>
                <a:ea typeface="+mn-ea"/>
              </a:rPr>
              <a:t>4</a:t>
            </a:r>
            <a:r>
              <a:rPr lang="pt-BR" altLang="zh-CN" sz="1600" baseline="30000" dirty="0">
                <a:latin typeface="+mn-ea"/>
                <a:ea typeface="+mn-ea"/>
              </a:rPr>
              <a:t>+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pt-BR" altLang="zh-CN" sz="1600" dirty="0">
                <a:latin typeface="+mn-ea"/>
                <a:ea typeface="+mn-ea"/>
              </a:rPr>
              <a:t>SO</a:t>
            </a:r>
            <a:r>
              <a:rPr lang="pt-BR" altLang="zh-CN" sz="1600" baseline="-25000" dirty="0">
                <a:latin typeface="+mn-ea"/>
                <a:ea typeface="+mn-ea"/>
              </a:rPr>
              <a:t>4</a:t>
            </a:r>
            <a:r>
              <a:rPr lang="pt-BR" altLang="zh-CN" sz="1600" baseline="30000" dirty="0">
                <a:latin typeface="+mn-ea"/>
                <a:ea typeface="+mn-ea"/>
              </a:rPr>
              <a:t>2−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pt-BR" altLang="zh-CN" sz="1600" dirty="0">
                <a:latin typeface="+mn-ea"/>
                <a:ea typeface="+mn-ea"/>
              </a:rPr>
              <a:t>HCO</a:t>
            </a:r>
            <a:r>
              <a:rPr lang="pt-BR" altLang="zh-CN" sz="1600" baseline="-25000" dirty="0">
                <a:latin typeface="+mn-ea"/>
                <a:ea typeface="+mn-ea"/>
              </a:rPr>
              <a:t>3</a:t>
            </a:r>
            <a:r>
              <a:rPr lang="pt-BR" altLang="zh-CN" sz="1600" baseline="30000" dirty="0">
                <a:latin typeface="+mn-ea"/>
                <a:ea typeface="+mn-ea"/>
              </a:rPr>
              <a:t>−</a:t>
            </a:r>
            <a:endParaRPr lang="zh-CN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 smtClean="0">
                <a:latin typeface="+mn-ea"/>
                <a:ea typeface="+mn-ea"/>
              </a:rPr>
              <a:t>    D</a:t>
            </a:r>
            <a:r>
              <a:rPr lang="zh-CN" altLang="zh-CN" sz="1600" dirty="0">
                <a:latin typeface="+mn-ea"/>
                <a:ea typeface="+mn-ea"/>
              </a:rPr>
              <a:t>．</a:t>
            </a:r>
            <a:r>
              <a:rPr lang="pt-BR" altLang="zh-CN" sz="1600" dirty="0">
                <a:latin typeface="+mn-ea"/>
                <a:ea typeface="+mn-ea"/>
              </a:rPr>
              <a:t>pH</a:t>
            </a:r>
            <a:r>
              <a:rPr lang="zh-CN" altLang="zh-CN" sz="1600" dirty="0">
                <a:latin typeface="+mn-ea"/>
                <a:ea typeface="+mn-ea"/>
              </a:rPr>
              <a:t>＝</a:t>
            </a:r>
            <a:r>
              <a:rPr lang="pt-BR" altLang="zh-CN" sz="1600" dirty="0">
                <a:latin typeface="+mn-ea"/>
                <a:ea typeface="+mn-ea"/>
              </a:rPr>
              <a:t>11</a:t>
            </a:r>
            <a:r>
              <a:rPr lang="zh-CN" altLang="zh-CN" sz="1600" dirty="0">
                <a:latin typeface="+mn-ea"/>
                <a:ea typeface="+mn-ea"/>
              </a:rPr>
              <a:t>的</a:t>
            </a:r>
            <a:r>
              <a:rPr lang="pt-BR" altLang="zh-CN" sz="1600" dirty="0">
                <a:latin typeface="+mn-ea"/>
                <a:ea typeface="+mn-ea"/>
              </a:rPr>
              <a:t>NaOH</a:t>
            </a:r>
            <a:r>
              <a:rPr lang="zh-CN" altLang="zh-CN" sz="1600" dirty="0">
                <a:latin typeface="+mn-ea"/>
                <a:ea typeface="+mn-ea"/>
              </a:rPr>
              <a:t>溶液中：</a:t>
            </a:r>
            <a:r>
              <a:rPr lang="pt-BR" altLang="zh-CN" sz="1600" dirty="0">
                <a:latin typeface="+mn-ea"/>
                <a:ea typeface="+mn-ea"/>
              </a:rPr>
              <a:t>CO</a:t>
            </a:r>
            <a:r>
              <a:rPr lang="pt-BR" altLang="zh-CN" sz="1600" baseline="-25000" dirty="0">
                <a:latin typeface="+mn-ea"/>
                <a:ea typeface="+mn-ea"/>
              </a:rPr>
              <a:t>3</a:t>
            </a:r>
            <a:r>
              <a:rPr lang="pt-BR" altLang="zh-CN" sz="1600" baseline="30000" dirty="0">
                <a:latin typeface="+mn-ea"/>
                <a:ea typeface="+mn-ea"/>
              </a:rPr>
              <a:t>2−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pt-BR" altLang="zh-CN" sz="1600" dirty="0">
                <a:latin typeface="+mn-ea"/>
                <a:ea typeface="+mn-ea"/>
              </a:rPr>
              <a:t>K</a:t>
            </a:r>
            <a:r>
              <a:rPr lang="pt-BR" altLang="zh-CN" sz="1600" baseline="30000" dirty="0">
                <a:latin typeface="+mn-ea"/>
                <a:ea typeface="+mn-ea"/>
              </a:rPr>
              <a:t>+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pt-BR" altLang="zh-CN" sz="1600" dirty="0">
                <a:latin typeface="+mn-ea"/>
                <a:ea typeface="+mn-ea"/>
              </a:rPr>
              <a:t>NO</a:t>
            </a:r>
            <a:r>
              <a:rPr lang="pt-BR" altLang="zh-CN" sz="1600" baseline="-25000" dirty="0">
                <a:latin typeface="+mn-ea"/>
                <a:ea typeface="+mn-ea"/>
              </a:rPr>
              <a:t>3</a:t>
            </a:r>
            <a:r>
              <a:rPr lang="pt-BR" altLang="zh-CN" sz="1600" baseline="30000" dirty="0">
                <a:latin typeface="+mn-ea"/>
                <a:ea typeface="+mn-ea"/>
              </a:rPr>
              <a:t>−</a:t>
            </a:r>
            <a:r>
              <a:rPr lang="zh-CN" altLang="zh-CN" sz="1600" dirty="0">
                <a:latin typeface="+mn-ea"/>
                <a:ea typeface="+mn-ea"/>
              </a:rPr>
              <a:t>、</a:t>
            </a:r>
            <a:r>
              <a:rPr lang="pt-BR" altLang="zh-CN" sz="1600" dirty="0">
                <a:latin typeface="+mn-ea"/>
                <a:ea typeface="+mn-ea"/>
              </a:rPr>
              <a:t>SO</a:t>
            </a:r>
            <a:r>
              <a:rPr lang="pt-BR" altLang="zh-CN" sz="1600" baseline="-25000" dirty="0">
                <a:latin typeface="+mn-ea"/>
                <a:ea typeface="+mn-ea"/>
              </a:rPr>
              <a:t>4</a:t>
            </a:r>
            <a:r>
              <a:rPr lang="pt-BR" altLang="zh-CN" sz="1600" baseline="30000" dirty="0">
                <a:latin typeface="+mn-ea"/>
                <a:ea typeface="+mn-ea"/>
              </a:rPr>
              <a:t>2−</a:t>
            </a:r>
            <a:r>
              <a:rPr lang="pt-BR" altLang="zh-CN" sz="1600" dirty="0">
                <a:latin typeface="+mn-ea"/>
                <a:ea typeface="+mn-ea"/>
              </a:rPr>
              <a:t> </a:t>
            </a:r>
            <a:endParaRPr lang="zh-CN" altLang="zh-CN" sz="1600" dirty="0"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0496" y="3629025"/>
            <a:ext cx="694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有条件限制条件的共存问题</a:t>
            </a:r>
            <a:r>
              <a:rPr lang="en-US" altLang="zh-CN" dirty="0" smtClean="0">
                <a:solidFill>
                  <a:srgbClr val="FF0000"/>
                </a:solidFill>
              </a:rPr>
              <a:t>——</a:t>
            </a:r>
            <a:r>
              <a:rPr lang="zh-CN" altLang="en-US" dirty="0" smtClean="0">
                <a:solidFill>
                  <a:srgbClr val="FF0000"/>
                </a:solidFill>
              </a:rPr>
              <a:t>其实质就是离子间是否反应问题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7075" y="175220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95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>
            <a:extLst>
              <a:ext uri="{FF2B5EF4-FFF2-40B4-BE49-F238E27FC236}"/>
            </a:extLst>
          </p:cNvPr>
          <p:cNvSpPr/>
          <p:nvPr/>
        </p:nvSpPr>
        <p:spPr>
          <a:xfrm rot="10800000">
            <a:off x="4267302" y="1524"/>
            <a:ext cx="655102" cy="2178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anchor="ctr"/>
          <a:lstStyle/>
          <a:p>
            <a:pPr algn="ctr" defTabSz="667843" hangingPunct="1">
              <a:defRPr/>
            </a:pPr>
            <a:endParaRPr lang="en-US" sz="700">
              <a:solidFill>
                <a:schemeClr val="tx1"/>
              </a:solidFill>
            </a:endParaRPr>
          </a:p>
        </p:txBody>
      </p:sp>
      <p:cxnSp>
        <p:nvCxnSpPr>
          <p:cNvPr id="8" name="Straight Connector 200">
            <a:extLst>
              <a:ext uri="{FF2B5EF4-FFF2-40B4-BE49-F238E27FC236}"/>
            </a:extLst>
          </p:cNvPr>
          <p:cNvCxnSpPr/>
          <p:nvPr/>
        </p:nvCxnSpPr>
        <p:spPr>
          <a:xfrm>
            <a:off x="4319792" y="851664"/>
            <a:ext cx="757176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87291" y="221970"/>
            <a:ext cx="2237018" cy="584775"/>
            <a:chOff x="3187291" y="221970"/>
            <a:chExt cx="2237018" cy="584775"/>
          </a:xfrm>
        </p:grpSpPr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015997" y="295569"/>
              <a:ext cx="1408312" cy="457935"/>
            </a:xfrm>
            <a:prstGeom prst="rect">
              <a:avLst/>
            </a:prstGeom>
          </p:spPr>
          <p:txBody>
            <a:bodyPr wrap="none" lIns="87746" tIns="43873" rIns="87746" bIns="43873">
              <a:spAutoFit/>
            </a:bodyPr>
            <a:lstStyle/>
            <a:p>
              <a:pPr algn="ctr" defTabSz="783010" hangingPunct="1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典例真题</a:t>
              </a:r>
              <a:endParaRPr lang="en-CA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187291" y="221970"/>
              <a:ext cx="694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Impact" panose="020B0806030902050204" pitchFamily="34" charset="0"/>
                </a:rPr>
                <a:t>0 </a:t>
              </a:r>
              <a:r>
                <a:rPr lang="en-US" altLang="zh-CN" sz="3200" kern="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kern="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3" name="图片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92" b="5138"/>
          <a:stretch>
            <a:fillRect/>
          </a:stretch>
        </p:blipFill>
        <p:spPr>
          <a:xfrm>
            <a:off x="-30434" y="4878450"/>
            <a:ext cx="9163806" cy="10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884385" y="1177053"/>
            <a:ext cx="7335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 smtClean="0"/>
              <a:t>4</a:t>
            </a:r>
            <a:r>
              <a:rPr lang="zh-CN" altLang="zh-CN" sz="1600" dirty="0" smtClean="0"/>
              <a:t>．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2020</a:t>
            </a:r>
            <a:r>
              <a:rPr lang="zh-CN" altLang="en-US" sz="1600" dirty="0" smtClean="0"/>
              <a:t>西城期末）</a:t>
            </a:r>
            <a:r>
              <a:rPr lang="zh-CN" altLang="zh-CN" sz="1600" dirty="0" smtClean="0"/>
              <a:t>下列</a:t>
            </a:r>
            <a:r>
              <a:rPr lang="zh-CN" altLang="zh-CN" sz="1600" dirty="0"/>
              <a:t>反应过程，与氧化还原反应无关的是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A</a:t>
            </a:r>
            <a:r>
              <a:rPr lang="zh-CN" altLang="zh-CN" sz="1600" dirty="0"/>
              <a:t>．在钢铁设备上连接金属</a:t>
            </a:r>
            <a:r>
              <a:rPr lang="en-US" altLang="zh-CN" sz="1600" dirty="0"/>
              <a:t>Zn</a:t>
            </a:r>
            <a:r>
              <a:rPr lang="zh-CN" altLang="zh-CN" sz="1600" dirty="0"/>
              <a:t>保护钢铁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B</a:t>
            </a:r>
            <a:r>
              <a:rPr lang="zh-CN" altLang="zh-CN" sz="1600" dirty="0"/>
              <a:t>．向工业废水中加入</a:t>
            </a:r>
            <a:r>
              <a:rPr lang="en-US" altLang="zh-CN" sz="1600" dirty="0"/>
              <a:t>Na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S</a:t>
            </a:r>
            <a:r>
              <a:rPr lang="zh-CN" altLang="zh-CN" sz="1600" dirty="0"/>
              <a:t>去除其中的</a:t>
            </a:r>
            <a:r>
              <a:rPr lang="en-US" altLang="zh-CN" sz="1600" dirty="0"/>
              <a:t>Cu</a:t>
            </a:r>
            <a:r>
              <a:rPr lang="en-US" altLang="zh-CN" sz="1600" baseline="30000" dirty="0"/>
              <a:t>2+</a:t>
            </a:r>
            <a:r>
              <a:rPr lang="zh-CN" altLang="zh-CN" sz="1600" dirty="0"/>
              <a:t>、</a:t>
            </a:r>
            <a:r>
              <a:rPr lang="en-US" altLang="zh-CN" sz="1600" dirty="0"/>
              <a:t>Hg</a:t>
            </a:r>
            <a:r>
              <a:rPr lang="en-US" altLang="zh-CN" sz="1600" baseline="30000" dirty="0"/>
              <a:t>2+</a:t>
            </a:r>
            <a:r>
              <a:rPr lang="en-US" altLang="zh-CN" sz="1600" dirty="0"/>
              <a:t> </a:t>
            </a:r>
            <a:endParaRPr lang="zh-CN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C</a:t>
            </a:r>
            <a:r>
              <a:rPr lang="zh-CN" altLang="zh-CN" sz="1600" dirty="0"/>
              <a:t>．向煤中加入适量石灰石转化为</a:t>
            </a:r>
            <a:r>
              <a:rPr lang="en-US" altLang="zh-CN" sz="1600" dirty="0"/>
              <a:t>CaSO</a:t>
            </a:r>
            <a:r>
              <a:rPr lang="en-US" altLang="zh-CN" sz="1600" baseline="-25000" dirty="0"/>
              <a:t>4</a:t>
            </a:r>
            <a:r>
              <a:rPr lang="zh-CN" altLang="zh-CN" sz="1600" dirty="0"/>
              <a:t>减少</a:t>
            </a:r>
            <a:r>
              <a:rPr lang="en-US" altLang="zh-CN" sz="1600" dirty="0"/>
              <a:t>SO</a:t>
            </a:r>
            <a:r>
              <a:rPr lang="en-US" altLang="zh-CN" sz="1600" baseline="-25000" dirty="0"/>
              <a:t>2</a:t>
            </a:r>
            <a:r>
              <a:rPr lang="zh-CN" altLang="zh-CN" sz="1600" dirty="0"/>
              <a:t>排放</a:t>
            </a:r>
            <a:r>
              <a:rPr lang="en-US" altLang="zh-CN" sz="1600" dirty="0"/>
              <a:t>  </a:t>
            </a:r>
            <a:endParaRPr lang="zh-CN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D</a:t>
            </a:r>
            <a:r>
              <a:rPr lang="zh-CN" altLang="zh-CN" sz="1600" dirty="0"/>
              <a:t>．补铁剂（含琥珀酸亚铁）与维生素</a:t>
            </a:r>
            <a:r>
              <a:rPr lang="en-US" altLang="zh-CN" sz="1600" dirty="0"/>
              <a:t>C</a:t>
            </a:r>
            <a:r>
              <a:rPr lang="zh-CN" altLang="zh-CN" sz="1600" dirty="0"/>
              <a:t>同服促进铁的吸收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8147" y="3444359"/>
            <a:ext cx="453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结合实际过程与情景反应反应类型的判断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9900" y="179587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020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1618</Words>
  <Application>Microsoft Office PowerPoint</Application>
  <PresentationFormat>全屏显示(16:9)</PresentationFormat>
  <Paragraphs>216</Paragraphs>
  <Slides>18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1_Office 主题​​</vt:lpstr>
      <vt:lpstr> 真实问题解决8—— 离子反应、氧化还原反应规律应用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微软用户</cp:lastModifiedBy>
  <cp:revision>68</cp:revision>
  <dcterms:created xsi:type="dcterms:W3CDTF">2020-02-01T11:21:51Z</dcterms:created>
  <dcterms:modified xsi:type="dcterms:W3CDTF">2020-02-06T03:46:08Z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