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73" r:id="rId5"/>
    <p:sldId id="287" r:id="rId6"/>
    <p:sldId id="288" r:id="rId7"/>
    <p:sldId id="289" r:id="rId8"/>
    <p:sldId id="290" r:id="rId9"/>
    <p:sldId id="274" r:id="rId10"/>
    <p:sldId id="292" r:id="rId11"/>
    <p:sldId id="293" r:id="rId12"/>
    <p:sldId id="294" r:id="rId13"/>
    <p:sldId id="295" r:id="rId14"/>
    <p:sldId id="296" r:id="rId15"/>
    <p:sldId id="298" r:id="rId16"/>
    <p:sldId id="299" r:id="rId17"/>
    <p:sldId id="300" r:id="rId18"/>
    <p:sldId id="297" r:id="rId19"/>
    <p:sldId id="301" r:id="rId20"/>
    <p:sldId id="309" r:id="rId21"/>
    <p:sldId id="302" r:id="rId22"/>
    <p:sldId id="303" r:id="rId23"/>
    <p:sldId id="304" r:id="rId24"/>
    <p:sldId id="305" r:id="rId25"/>
    <p:sldId id="271" r:id="rId2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318" y="-102"/>
      </p:cViewPr>
      <p:guideLst>
        <p:guide orient="horz" pos="1668"/>
        <p:guide pos="2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28.wmf"/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6.wmf"/><Relationship Id="rId1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oleObject" Target="../embeddings/oleObject11.bin"/><Relationship Id="rId7" Type="http://schemas.openxmlformats.org/officeDocument/2006/relationships/image" Target="../media/image23.wmf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0" Type="http://schemas.openxmlformats.org/officeDocument/2006/relationships/vmlDrawing" Target="../drawings/vmlDrawing8.vml"/><Relationship Id="rId1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wmf"/><Relationship Id="rId1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8.wmf"/><Relationship Id="rId7" Type="http://schemas.openxmlformats.org/officeDocument/2006/relationships/oleObject" Target="../embeddings/oleObject16.bin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6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25.wmf"/><Relationship Id="rId10" Type="http://schemas.openxmlformats.org/officeDocument/2006/relationships/vmlDrawing" Target="../drawings/vmlDrawing10.vml"/><Relationship Id="rId1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29.wmf"/><Relationship Id="rId1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8" Type="http://schemas.openxmlformats.org/officeDocument/2006/relationships/oleObject" Target="../embeddings/oleObject23.bin"/><Relationship Id="rId7" Type="http://schemas.openxmlformats.org/officeDocument/2006/relationships/oleObject" Target="../embeddings/oleObject22.bin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2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31.wmf"/><Relationship Id="rId14" Type="http://schemas.openxmlformats.org/officeDocument/2006/relationships/vmlDrawing" Target="../drawings/vmlDrawing12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5.wmf"/><Relationship Id="rId11" Type="http://schemas.openxmlformats.org/officeDocument/2006/relationships/oleObject" Target="../embeddings/oleObject25.bin"/><Relationship Id="rId10" Type="http://schemas.openxmlformats.org/officeDocument/2006/relationships/image" Target="../media/image34.wmf"/><Relationship Id="rId1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4.xml"/><Relationship Id="rId2" Type="http://schemas.openxmlformats.org/officeDocument/2006/relationships/image" Target="../media/image36.jpeg"/><Relationship Id="rId1" Type="http://schemas.openxmlformats.org/officeDocument/2006/relationships/tags" Target="../tags/tag15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tags" Target="../tags/tag1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10.wmf"/><Relationship Id="rId1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927350" y="1865630"/>
            <a:ext cx="6135370" cy="1728470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真实问题解决6——</a:t>
            </a:r>
            <a:br>
              <a:rPr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以Cu(兼顾Cr、Mn等)元素为主题的概念原理元素化合物融合</a:t>
            </a:r>
            <a:endParaRPr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年级化学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北京工业大学附属中学    杜卓彦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(2)</a:t>
            </a:r>
            <a:r>
              <a:rPr lang="zh-CN" altLang="en-US"/>
              <a:t>对于与酸反应的影响：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sz="1600">
                <a:sym typeface="+mn-ea"/>
              </a:rPr>
              <a:t>整理Cu与酸反应的规律</a:t>
            </a:r>
            <a:endParaRPr lang="zh-CN" altLang="en-US" sz="1600"/>
          </a:p>
          <a:p>
            <a:endParaRPr lang="zh-CN" altLang="en-US" sz="1600"/>
          </a:p>
        </p:txBody>
      </p:sp>
      <p:graphicFrame>
        <p:nvGraphicFramePr>
          <p:cNvPr id="4" name="对象 3"/>
          <p:cNvGraphicFramePr/>
          <p:nvPr/>
        </p:nvGraphicFramePr>
        <p:xfrm>
          <a:off x="873125" y="1530350"/>
          <a:ext cx="7275195" cy="247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7269480" imgH="2080260" progId="Paint.Picture">
                  <p:embed/>
                </p:oleObj>
              </mc:Choice>
              <mc:Fallback>
                <p:oleObj name="" r:id="rId1" imgW="7269480" imgH="208026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73125" y="1530350"/>
                        <a:ext cx="7275195" cy="2477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例：CuSO</a:t>
            </a:r>
            <a:r>
              <a:rPr baseline="-25000">
                <a:sym typeface="+mn-ea"/>
              </a:rPr>
              <a:t>4</a:t>
            </a:r>
            <a:r>
              <a:rPr>
                <a:sym typeface="+mn-ea"/>
              </a:rPr>
              <a:t>用途广泛，以Cu为原料制CuSO</a:t>
            </a:r>
            <a:r>
              <a:rPr baseline="-25000">
                <a:sym typeface="+mn-ea"/>
              </a:rPr>
              <a:t>4</a:t>
            </a:r>
            <a:r>
              <a:rPr>
                <a:sym typeface="+mn-ea"/>
              </a:rPr>
              <a:t>有多种方法。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zh-CN" altLang="en-US" sz="1400"/>
              <a:t>例：</a:t>
            </a:r>
            <a:r>
              <a:rPr sz="1400">
                <a:sym typeface="+mn-ea"/>
              </a:rPr>
              <a:t>CuSO</a:t>
            </a:r>
            <a:r>
              <a:rPr sz="1400" baseline="-25000">
                <a:sym typeface="+mn-ea"/>
              </a:rPr>
              <a:t>4</a:t>
            </a:r>
            <a:r>
              <a:rPr lang="zh-CN" altLang="en-US" sz="1400"/>
              <a:t>用途广泛，以Cu为原料制</a:t>
            </a:r>
            <a:r>
              <a:rPr sz="1400">
                <a:sym typeface="+mn-ea"/>
              </a:rPr>
              <a:t>CuSO</a:t>
            </a:r>
            <a:r>
              <a:rPr sz="1400" baseline="-25000">
                <a:sym typeface="+mn-ea"/>
              </a:rPr>
              <a:t>4</a:t>
            </a:r>
            <a:r>
              <a:rPr lang="zh-CN" altLang="en-US" sz="1400"/>
              <a:t>有多种方法。</a:t>
            </a:r>
            <a:endParaRPr lang="zh-CN" altLang="en-US" sz="1400"/>
          </a:p>
          <a:p>
            <a:r>
              <a:rPr lang="zh-CN" altLang="en-US" sz="1400"/>
              <a:t>（1）实验室可用Cu与浓硫酸反应制</a:t>
            </a:r>
            <a:r>
              <a:rPr sz="1400">
                <a:sym typeface="+mn-ea"/>
              </a:rPr>
              <a:t>CuSO</a:t>
            </a:r>
            <a:r>
              <a:rPr sz="1400" baseline="-25000">
                <a:sym typeface="+mn-ea"/>
              </a:rPr>
              <a:t>4</a:t>
            </a:r>
            <a:r>
              <a:rPr lang="zh-CN" altLang="en-US" sz="1400"/>
              <a:t>的化学方程式是</a:t>
            </a:r>
            <a:r>
              <a:rPr lang="zh-CN" altLang="en-US" sz="1400" u="sng">
                <a:effectLst/>
              </a:rPr>
              <a:t>                            </a:t>
            </a:r>
            <a:r>
              <a:rPr lang="zh-CN" altLang="en-US" sz="1400"/>
              <a:t>。</a:t>
            </a:r>
            <a:endParaRPr lang="zh-CN" altLang="en-US" sz="1400"/>
          </a:p>
          <a:p>
            <a:r>
              <a:rPr lang="zh-CN" altLang="en-US" sz="1400"/>
              <a:t>该方法制</a:t>
            </a:r>
            <a:r>
              <a:rPr sz="1400">
                <a:sym typeface="+mn-ea"/>
              </a:rPr>
              <a:t>CuSO</a:t>
            </a:r>
            <a:r>
              <a:rPr sz="1400" baseline="-25000">
                <a:sym typeface="+mn-ea"/>
              </a:rPr>
              <a:t>4</a:t>
            </a:r>
            <a:r>
              <a:rPr lang="zh-CN" altLang="en-US" sz="1400"/>
              <a:t>存在的不足是</a:t>
            </a:r>
            <a:r>
              <a:rPr lang="zh-CN" altLang="en-US" sz="1400" u="sng">
                <a:effectLst/>
              </a:rPr>
              <a:t>                            </a:t>
            </a:r>
            <a:r>
              <a:rPr lang="zh-CN" altLang="en-US" sz="1400"/>
              <a:t>（写出任意一条）。</a:t>
            </a:r>
            <a:endParaRPr lang="zh-CN" altLang="en-US" sz="1400"/>
          </a:p>
          <a:p>
            <a:r>
              <a:rPr lang="zh-CN" altLang="en-US" sz="1400"/>
              <a:t>（2）实验小组采取如下方法制</a:t>
            </a:r>
            <a:r>
              <a:rPr sz="1400">
                <a:sym typeface="+mn-ea"/>
              </a:rPr>
              <a:t>CuSO</a:t>
            </a:r>
            <a:r>
              <a:rPr sz="1400" baseline="-25000">
                <a:sym typeface="+mn-ea"/>
              </a:rPr>
              <a:t>4</a:t>
            </a:r>
            <a:r>
              <a:rPr lang="zh-CN" altLang="en-US" sz="1400"/>
              <a:t>。</a:t>
            </a:r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实验表明，Fe</a:t>
            </a:r>
            <a:r>
              <a:rPr lang="zh-CN" altLang="en-US" sz="1400" baseline="30000"/>
              <a:t>3+</a:t>
            </a:r>
            <a:r>
              <a:rPr lang="zh-CN" altLang="en-US" sz="1400"/>
              <a:t>能加快生成CuSO</a:t>
            </a:r>
            <a:r>
              <a:rPr lang="zh-CN" altLang="en-US" sz="1400" baseline="-25000"/>
              <a:t>4</a:t>
            </a:r>
            <a:r>
              <a:rPr lang="zh-CN" altLang="en-US" sz="1400"/>
              <a:t>的反应速率，加快原理可表述为：</a:t>
            </a:r>
            <a:endParaRPr lang="zh-CN" altLang="en-US" sz="1400"/>
          </a:p>
          <a:p>
            <a:r>
              <a:rPr lang="zh-CN" altLang="en-US" sz="1400"/>
              <a:t>i. 2Fe</a:t>
            </a:r>
            <a:r>
              <a:rPr lang="zh-CN" altLang="en-US" sz="1400" baseline="30000"/>
              <a:t>3+ </a:t>
            </a:r>
            <a:r>
              <a:rPr lang="zh-CN" altLang="en-US" sz="1400"/>
              <a:t>+ Cu = 2Fe</a:t>
            </a:r>
            <a:r>
              <a:rPr lang="zh-CN" altLang="en-US" sz="1400" baseline="30000"/>
              <a:t>2+</a:t>
            </a:r>
            <a:r>
              <a:rPr lang="zh-CN" altLang="en-US" sz="1400"/>
              <a:t> + Cu</a:t>
            </a:r>
            <a:r>
              <a:rPr lang="zh-CN" altLang="en-US" sz="1400" baseline="30000"/>
              <a:t>2+</a:t>
            </a:r>
            <a:r>
              <a:rPr lang="zh-CN" altLang="en-US" sz="1400"/>
              <a:t>        ii. ……</a:t>
            </a:r>
            <a:endParaRPr lang="zh-CN" altLang="en-US" sz="1400"/>
          </a:p>
          <a:p>
            <a:r>
              <a:rPr lang="zh-CN" altLang="en-US" sz="1400"/>
              <a:t>ii的离子方程式是</a:t>
            </a:r>
            <a:r>
              <a:rPr lang="zh-CN" altLang="en-US" sz="1400" u="sng"/>
              <a:t>                                                                  </a:t>
            </a:r>
            <a:r>
              <a:rPr lang="zh-CN" altLang="en-US" sz="1400"/>
              <a:t>。</a:t>
            </a:r>
            <a:endParaRPr lang="zh-CN" altLang="en-US" sz="1400"/>
          </a:p>
        </p:txBody>
      </p:sp>
      <p:pic>
        <p:nvPicPr>
          <p:cNvPr id="32" name="图片 4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1555" y="2315210"/>
            <a:ext cx="4429760" cy="12363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831465" y="4331335"/>
            <a:ext cx="2831465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1400">
                <a:solidFill>
                  <a:srgbClr val="FF0000"/>
                </a:solidFill>
                <a:sym typeface="+mn-ea"/>
              </a:rPr>
              <a:t>   </a:t>
            </a:r>
            <a:r>
              <a:rPr lang="zh-CN" altLang="en-US" sz="1400">
                <a:solidFill>
                  <a:srgbClr val="FF0000"/>
                </a:solidFill>
                <a:sym typeface="+mn-ea"/>
              </a:rPr>
              <a:t>O</a:t>
            </a:r>
            <a:r>
              <a:rPr lang="zh-CN" altLang="en-US" sz="1400" baseline="-2500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140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+ 4Fe</a:t>
            </a:r>
            <a:r>
              <a:rPr lang="en-US" altLang="zh-CN" sz="1400" baseline="30000">
                <a:solidFill>
                  <a:srgbClr val="FF0000"/>
                </a:solidFill>
                <a:sym typeface="+mn-ea"/>
              </a:rPr>
              <a:t>2+ 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+ 4H</a:t>
            </a:r>
            <a:r>
              <a:rPr lang="en-US" altLang="zh-CN" sz="1400" baseline="30000">
                <a:solidFill>
                  <a:srgbClr val="FF0000"/>
                </a:solidFill>
                <a:sym typeface="+mn-ea"/>
              </a:rPr>
              <a:t>+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 </a:t>
            </a:r>
            <a:r>
              <a:rPr lang="en-US" sz="1400">
                <a:solidFill>
                  <a:srgbClr val="FF0000"/>
                </a:solidFill>
                <a:sym typeface="+mn-ea"/>
              </a:rPr>
              <a:t>=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 4Fe</a:t>
            </a:r>
            <a:r>
              <a:rPr lang="en-US" altLang="zh-CN" sz="1400" baseline="30000">
                <a:solidFill>
                  <a:srgbClr val="FF0000"/>
                </a:solidFill>
                <a:sym typeface="+mn-ea"/>
              </a:rPr>
              <a:t>3</a:t>
            </a:r>
            <a:r>
              <a:rPr lang="en-US" altLang="zh-CN" sz="1400" baseline="30000">
                <a:solidFill>
                  <a:srgbClr val="FF0000"/>
                </a:solidFill>
                <a:sym typeface="+mn-ea"/>
              </a:rPr>
              <a:t>+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+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2H</a:t>
            </a:r>
            <a:r>
              <a:rPr lang="en-US" altLang="zh-CN" sz="1400" baseline="-25000">
                <a:solidFill>
                  <a:srgbClr val="FF0000"/>
                </a:solidFill>
                <a:sym typeface="+mn-ea"/>
              </a:rPr>
              <a:t>2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O</a:t>
            </a:r>
            <a:endParaRPr lang="en-US" altLang="zh-CN" sz="1400">
              <a:solidFill>
                <a:srgbClr val="FF0000"/>
              </a:solidFill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088890" y="1757045"/>
            <a:ext cx="3420745" cy="727075"/>
            <a:chOff x="8014" y="2767"/>
            <a:chExt cx="5387" cy="1145"/>
          </a:xfrm>
        </p:grpSpPr>
        <p:sp>
          <p:nvSpPr>
            <p:cNvPr id="5" name="文本框 4"/>
            <p:cNvSpPr txBox="1"/>
            <p:nvPr/>
          </p:nvSpPr>
          <p:spPr>
            <a:xfrm>
              <a:off x="11153" y="3090"/>
              <a:ext cx="2248" cy="82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p>
              <a:r>
                <a:rPr lang="zh-CN" altLang="en-US" sz="1400">
                  <a:solidFill>
                    <a:srgbClr val="FF0000"/>
                  </a:solidFill>
                </a:rPr>
                <a:t>产生污染</a:t>
              </a:r>
              <a:endParaRPr lang="zh-CN" altLang="en-US" sz="1400">
                <a:solidFill>
                  <a:srgbClr val="FF0000"/>
                </a:solidFill>
              </a:endParaRPr>
            </a:p>
            <a:p>
              <a:r>
                <a:rPr lang="zh-CN" altLang="en-US" sz="1400">
                  <a:solidFill>
                    <a:srgbClr val="FF0000"/>
                  </a:solidFill>
                </a:rPr>
                <a:t>硫酸利用率不高</a:t>
              </a:r>
              <a:endParaRPr lang="zh-CN" altLang="en-US" sz="1400">
                <a:solidFill>
                  <a:srgbClr val="FF0000"/>
                </a:solidFill>
              </a:endParaRPr>
            </a:p>
          </p:txBody>
        </p:sp>
        <p:cxnSp>
          <p:nvCxnSpPr>
            <p:cNvPr id="8" name="直接连接符 7"/>
            <p:cNvCxnSpPr>
              <a:endCxn id="5" idx="0"/>
            </p:cNvCxnSpPr>
            <p:nvPr/>
          </p:nvCxnSpPr>
          <p:spPr>
            <a:xfrm>
              <a:off x="8014" y="2767"/>
              <a:ext cx="4263" cy="3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5573395" y="990600"/>
            <a:ext cx="3608705" cy="306705"/>
            <a:chOff x="8997" y="1472"/>
            <a:chExt cx="5683" cy="483"/>
          </a:xfrm>
        </p:grpSpPr>
        <p:sp>
          <p:nvSpPr>
            <p:cNvPr id="6" name="文本框 5"/>
            <p:cNvSpPr txBox="1"/>
            <p:nvPr/>
          </p:nvSpPr>
          <p:spPr>
            <a:xfrm>
              <a:off x="8997" y="1472"/>
              <a:ext cx="5683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marL="0" indent="0" algn="l">
                <a:buNone/>
              </a:pPr>
              <a:r>
                <a:rPr lang="en-US" altLang="zh-CN" sz="1400">
                  <a:solidFill>
                    <a:srgbClr val="FF0000"/>
                  </a:solidFill>
                  <a:sym typeface="+mn-ea"/>
                </a:rPr>
                <a:t>2 H</a:t>
              </a:r>
              <a:r>
                <a:rPr lang="en-US" altLang="zh-CN" sz="1400" baseline="-25000">
                  <a:solidFill>
                    <a:srgbClr val="FF0000"/>
                  </a:solidFill>
                  <a:sym typeface="+mn-ea"/>
                </a:rPr>
                <a:t>2</a:t>
              </a:r>
              <a:r>
                <a:rPr lang="zh-CN" altLang="en-US" sz="1400">
                  <a:solidFill>
                    <a:srgbClr val="FF0000"/>
                  </a:solidFill>
                  <a:sym typeface="+mn-ea"/>
                </a:rPr>
                <a:t>SO</a:t>
              </a:r>
              <a:r>
                <a:rPr lang="zh-CN" altLang="en-US" sz="1400" baseline="-25000">
                  <a:solidFill>
                    <a:srgbClr val="FF0000"/>
                  </a:solidFill>
                  <a:sym typeface="+mn-ea"/>
                </a:rPr>
                <a:t>4</a:t>
              </a:r>
              <a:r>
                <a:rPr lang="en-US" altLang="zh-CN" sz="1400" baseline="-25000">
                  <a:solidFill>
                    <a:srgbClr val="FF0000"/>
                  </a:solidFill>
                  <a:sym typeface="+mn-ea"/>
                </a:rPr>
                <a:t>(</a:t>
              </a:r>
              <a:r>
                <a:rPr lang="zh-CN" altLang="en-US" sz="1400" baseline="-25000">
                  <a:solidFill>
                    <a:srgbClr val="FF0000"/>
                  </a:solidFill>
                  <a:sym typeface="+mn-ea"/>
                </a:rPr>
                <a:t>浓）</a:t>
              </a:r>
              <a:r>
                <a:rPr lang="zh-CN" altLang="en-US" sz="1400">
                  <a:solidFill>
                    <a:srgbClr val="FF0000"/>
                  </a:solidFill>
                  <a:sym typeface="+mn-ea"/>
                </a:rPr>
                <a:t>  +</a:t>
              </a:r>
              <a:r>
                <a:rPr lang="en-US" sz="1400">
                  <a:solidFill>
                    <a:srgbClr val="FF0000"/>
                  </a:solidFill>
                  <a:sym typeface="+mn-ea"/>
                </a:rPr>
                <a:t> </a:t>
              </a:r>
              <a:r>
                <a:rPr lang="en-US" altLang="zh-CN" sz="1400">
                  <a:solidFill>
                    <a:srgbClr val="FF0000"/>
                  </a:solidFill>
                  <a:sym typeface="+mn-ea"/>
                </a:rPr>
                <a:t>Cu</a:t>
              </a:r>
              <a:r>
                <a:rPr lang="zh-CN" altLang="en-US" sz="1400">
                  <a:solidFill>
                    <a:srgbClr val="FF0000"/>
                  </a:solidFill>
                  <a:sym typeface="+mn-ea"/>
                </a:rPr>
                <a:t>=</a:t>
              </a:r>
              <a:r>
                <a:rPr lang="en-US" altLang="zh-CN" sz="1400">
                  <a:solidFill>
                    <a:srgbClr val="FF0000"/>
                  </a:solidFill>
                  <a:sym typeface="+mn-ea"/>
                </a:rPr>
                <a:t>2 H</a:t>
              </a:r>
              <a:r>
                <a:rPr lang="en-US" altLang="zh-CN" sz="1400" baseline="-25000">
                  <a:solidFill>
                    <a:srgbClr val="FF0000"/>
                  </a:solidFill>
                  <a:sym typeface="+mn-ea"/>
                </a:rPr>
                <a:t>2</a:t>
              </a:r>
              <a:r>
                <a:rPr lang="en-US" altLang="zh-CN" sz="1400">
                  <a:solidFill>
                    <a:srgbClr val="FF0000"/>
                  </a:solidFill>
                  <a:sym typeface="+mn-ea"/>
                </a:rPr>
                <a:t>O</a:t>
              </a:r>
              <a:r>
                <a:rPr lang="zh-CN" altLang="en-US" sz="1400">
                  <a:solidFill>
                    <a:srgbClr val="FF0000"/>
                  </a:solidFill>
                  <a:sym typeface="+mn-ea"/>
                </a:rPr>
                <a:t> </a:t>
              </a:r>
              <a:r>
                <a:rPr lang="en-US" altLang="zh-CN" sz="1400">
                  <a:solidFill>
                    <a:srgbClr val="FF0000"/>
                  </a:solidFill>
                  <a:sym typeface="+mn-ea"/>
                </a:rPr>
                <a:t>+ S</a:t>
              </a:r>
              <a:r>
                <a:rPr lang="zh-CN" altLang="en-US" sz="1400">
                  <a:solidFill>
                    <a:srgbClr val="FF0000"/>
                  </a:solidFill>
                  <a:sym typeface="+mn-ea"/>
                </a:rPr>
                <a:t>O</a:t>
              </a:r>
              <a:r>
                <a:rPr lang="zh-CN" altLang="en-US" sz="1400" baseline="-25000">
                  <a:solidFill>
                    <a:srgbClr val="FF0000"/>
                  </a:solidFill>
                  <a:sym typeface="+mn-ea"/>
                </a:rPr>
                <a:t> </a:t>
              </a:r>
              <a:r>
                <a:rPr lang="en-US" altLang="zh-CN" sz="1400" baseline="-25000">
                  <a:solidFill>
                    <a:srgbClr val="FF0000"/>
                  </a:solidFill>
                  <a:sym typeface="+mn-ea"/>
                </a:rPr>
                <a:t>2 </a:t>
              </a:r>
              <a:r>
                <a:rPr lang="en-US" altLang="zh-CN" sz="1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↑</a:t>
              </a:r>
              <a:r>
                <a:rPr lang="zh-CN" altLang="en-US" sz="1400">
                  <a:solidFill>
                    <a:srgbClr val="FF0000"/>
                  </a:solidFill>
                  <a:sym typeface="+mn-ea"/>
                </a:rPr>
                <a:t>+  </a:t>
              </a:r>
              <a:r>
                <a:rPr sz="1400">
                  <a:solidFill>
                    <a:srgbClr val="FF0000"/>
                  </a:solidFill>
                  <a:sym typeface="+mn-ea"/>
                </a:rPr>
                <a:t>CuSO</a:t>
              </a:r>
              <a:r>
                <a:rPr sz="1400" baseline="-25000">
                  <a:solidFill>
                    <a:srgbClr val="FF0000"/>
                  </a:solidFill>
                  <a:sym typeface="+mn-ea"/>
                </a:rPr>
                <a:t>4</a:t>
              </a:r>
              <a:r>
                <a:rPr lang="zh-CN" altLang="en-US" sz="1400">
                  <a:solidFill>
                    <a:srgbClr val="FF0000"/>
                  </a:solidFill>
                  <a:sym typeface="+mn-ea"/>
                </a:rPr>
                <a:t> </a:t>
              </a:r>
              <a:endParaRPr lang="zh-CN" altLang="en-US" sz="1400">
                <a:solidFill>
                  <a:srgbClr val="FF0000"/>
                </a:solidFill>
                <a:sym typeface="+mn-ea"/>
              </a:endParaRPr>
            </a:p>
          </p:txBody>
        </p:sp>
        <p:sp>
          <p:nvSpPr>
            <p:cNvPr id="4" name="等腰三角形 3"/>
            <p:cNvSpPr/>
            <p:nvPr/>
          </p:nvSpPr>
          <p:spPr>
            <a:xfrm>
              <a:off x="11392" y="1472"/>
              <a:ext cx="132" cy="14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(3)</a:t>
            </a:r>
            <a:r>
              <a:rPr lang="zh-CN" altLang="en-US"/>
              <a:t>基于金属活动顺序表相应金属离子氧化还原与反应条件关系的研究</a:t>
            </a:r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848360" y="664210"/>
          <a:ext cx="6989445" cy="319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9052560" imgH="5234940" progId="Paint.Picture">
                  <p:embed/>
                </p:oleObj>
              </mc:Choice>
              <mc:Fallback>
                <p:oleObj name="" r:id="rId1" imgW="9052560" imgH="523494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48360" y="664210"/>
                        <a:ext cx="6989445" cy="3198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220345" y="3869690"/>
            <a:ext cx="884618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>
                <a:ea typeface="宋体" panose="02010600030101010101" pitchFamily="2" charset="-122"/>
              </a:rPr>
              <a:t>（</a:t>
            </a:r>
            <a:r>
              <a:rPr lang="zh-CN">
                <a:ea typeface="宋体" panose="02010600030101010101" pitchFamily="2" charset="-122"/>
                <a:cs typeface="Times New Roman" panose="02020603050405020304" pitchFamily="18" charset="0"/>
              </a:rPr>
              <a:t>1）根据实验I和II回答下列问题。①由“黄色立即加深”初步判断有I</a:t>
            </a:r>
            <a:r>
              <a:rPr lang="en-US" baseline="-25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>
                <a:ea typeface="宋体" panose="02010600030101010101" pitchFamily="2" charset="-122"/>
              </a:rPr>
              <a:t>生成，选择</a:t>
            </a:r>
            <a:r>
              <a:rPr lang="en-US" u="sng">
                <a:latin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>
                <a:ea typeface="宋体" panose="02010600030101010101" pitchFamily="2" charset="-122"/>
                <a:cs typeface="Times New Roman" panose="02020603050405020304" pitchFamily="18" charset="0"/>
              </a:rPr>
              <a:t>(填试剂)进一步证实生成了I</a:t>
            </a:r>
            <a:r>
              <a:rPr lang="en-US" baseline="-25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>
                <a:ea typeface="宋体" panose="02010600030101010101" pitchFamily="2" charset="-122"/>
              </a:rPr>
              <a:t>。</a:t>
            </a:r>
            <a:r>
              <a:rPr lang="zh-CN">
                <a:ea typeface="宋体" panose="02010600030101010101" pitchFamily="2" charset="-122"/>
                <a:cs typeface="Times New Roman" panose="02020603050405020304" pitchFamily="18" charset="0"/>
              </a:rPr>
              <a:t>②写出Fe</a:t>
            </a:r>
            <a:r>
              <a:rPr lang="en-US" baseline="30000">
                <a:latin typeface="宋体" panose="02010600030101010101" pitchFamily="2" charset="-122"/>
                <a:cs typeface="Times New Roman" panose="02020603050405020304" pitchFamily="18" charset="0"/>
              </a:rPr>
              <a:t>3+</a:t>
            </a:r>
            <a:r>
              <a:rPr lang="zh-CN">
                <a:ea typeface="宋体" panose="02010600030101010101" pitchFamily="2" charset="-122"/>
              </a:rPr>
              <a:t>与</a:t>
            </a:r>
            <a:r>
              <a:rPr lang="en-US">
                <a:latin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zh-CN" baseline="30000">
                <a:ea typeface="宋体" panose="02010600030101010101" pitchFamily="2" charset="-122"/>
              </a:rPr>
              <a:t>－</a:t>
            </a:r>
            <a:r>
              <a:rPr lang="zh-CN">
                <a:ea typeface="宋体" panose="02010600030101010101" pitchFamily="2" charset="-122"/>
              </a:rPr>
              <a:t>反应的离子方程式</a:t>
            </a:r>
            <a:r>
              <a:rPr lang="en-US" u="sng">
                <a:latin typeface="宋体" panose="02010600030101010101" pitchFamily="2" charset="-122"/>
                <a:cs typeface="Times New Roman" panose="02020603050405020304" pitchFamily="18" charset="0"/>
              </a:rPr>
              <a:t>               </a:t>
            </a:r>
            <a:r>
              <a:rPr lang="zh-CN">
                <a:ea typeface="宋体" panose="02010600030101010101" pitchFamily="2" charset="-122"/>
              </a:rPr>
              <a:t>，该条件下氧化性：</a:t>
            </a:r>
            <a:r>
              <a:rPr lang="en-US">
                <a:latin typeface="宋体" panose="02010600030101010101" pitchFamily="2" charset="-122"/>
                <a:cs typeface="Times New Roman" panose="02020603050405020304" pitchFamily="18" charset="0"/>
              </a:rPr>
              <a:t>Fe</a:t>
            </a:r>
            <a:r>
              <a:rPr lang="en-US" baseline="30000">
                <a:latin typeface="宋体" panose="02010600030101010101" pitchFamily="2" charset="-122"/>
                <a:cs typeface="Times New Roman" panose="02020603050405020304" pitchFamily="18" charset="0"/>
              </a:rPr>
              <a:t>3+</a:t>
            </a:r>
            <a:r>
              <a:rPr lang="en-US">
                <a:latin typeface="宋体" panose="02010600030101010101" pitchFamily="2" charset="-122"/>
                <a:cs typeface="Times New Roman" panose="02020603050405020304" pitchFamily="18" charset="0"/>
              </a:rPr>
              <a:t>____ I</a:t>
            </a:r>
            <a:r>
              <a:rPr lang="en-US" baseline="-25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>
                <a:ea typeface="宋体" panose="02010600030101010101" pitchFamily="2" charset="-122"/>
                <a:cs typeface="Times New Roman" panose="02020603050405020304" pitchFamily="18" charset="0"/>
              </a:rPr>
              <a:t>③实验II的目的是</a:t>
            </a:r>
            <a:r>
              <a:rPr lang="zh-CN" altLang="en-US" u="sng"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zh-CN" altLang="en-US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86395" y="4449445"/>
            <a:ext cx="3606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40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＞</a:t>
            </a:r>
            <a:endParaRPr lang="zh-CN" altLang="en-US" sz="140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13960" y="4121150"/>
            <a:ext cx="948055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40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淀粉</a:t>
            </a:r>
            <a:r>
              <a:rPr lang="en-US" altLang="zh-CN" sz="140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/CCl</a:t>
            </a:r>
            <a:r>
              <a:rPr lang="en-US" altLang="zh-CN" sz="1400" baseline="-2500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endParaRPr lang="en-US" altLang="zh-CN" sz="1400" baseline="-2500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70605" y="4427855"/>
            <a:ext cx="2002155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1400">
                <a:solidFill>
                  <a:srgbClr val="FF0000"/>
                </a:solidFill>
                <a:sym typeface="+mn-ea"/>
              </a:rPr>
              <a:t>   </a:t>
            </a:r>
            <a:r>
              <a:rPr lang="en-US" sz="1400">
                <a:solidFill>
                  <a:srgbClr val="FF0000"/>
                </a:solidFill>
                <a:sym typeface="+mn-ea"/>
              </a:rPr>
              <a:t>2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Fe</a:t>
            </a:r>
            <a:r>
              <a:rPr lang="en-US" altLang="zh-CN" sz="1400" baseline="30000">
                <a:solidFill>
                  <a:srgbClr val="FF0000"/>
                </a:solidFill>
                <a:sym typeface="+mn-ea"/>
              </a:rPr>
              <a:t>3+ 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+ 2I</a:t>
            </a:r>
            <a:r>
              <a:rPr lang="en-US" altLang="zh-CN" sz="1400" baseline="30000">
                <a:solidFill>
                  <a:srgbClr val="FF0000"/>
                </a:solidFill>
                <a:sym typeface="+mn-ea"/>
              </a:rPr>
              <a:t>-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 </a:t>
            </a:r>
            <a:r>
              <a:rPr lang="en-US" sz="1400">
                <a:solidFill>
                  <a:srgbClr val="FF0000"/>
                </a:solidFill>
                <a:sym typeface="+mn-ea"/>
              </a:rPr>
              <a:t>=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 2Fe</a:t>
            </a:r>
            <a:r>
              <a:rPr lang="en-US" altLang="zh-CN" sz="1400" baseline="30000">
                <a:solidFill>
                  <a:srgbClr val="FF0000"/>
                </a:solidFill>
                <a:sym typeface="+mn-ea"/>
              </a:rPr>
              <a:t>2+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+I</a:t>
            </a:r>
            <a:r>
              <a:rPr lang="en-US" altLang="zh-CN" sz="1400" baseline="-25000">
                <a:solidFill>
                  <a:srgbClr val="FF0000"/>
                </a:solidFill>
                <a:sym typeface="+mn-ea"/>
              </a:rPr>
              <a:t>2</a:t>
            </a:r>
            <a:endParaRPr lang="en-US" altLang="zh-CN" sz="1400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58035" y="4720590"/>
            <a:ext cx="3955415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140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对比实验，证明在该条件下</a:t>
            </a:r>
            <a:r>
              <a:rPr lang="en-US" altLang="zh-CN" sz="140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en-US" altLang="zh-CN" sz="1400" baseline="-2500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140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140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HNO</a:t>
            </a:r>
            <a:r>
              <a:rPr lang="en-US" altLang="zh-CN" sz="1400" baseline="-2500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140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不能氧化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I</a:t>
            </a:r>
            <a:r>
              <a:rPr lang="en-US" altLang="zh-CN" sz="1400" baseline="30000">
                <a:solidFill>
                  <a:srgbClr val="FF0000"/>
                </a:solidFill>
                <a:sym typeface="+mn-ea"/>
              </a:rPr>
              <a:t>-</a:t>
            </a:r>
            <a:endParaRPr lang="zh-CN" altLang="en-US" sz="140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(3)</a:t>
            </a:r>
            <a:r>
              <a:rPr lang="zh-CN" altLang="en-US"/>
              <a:t>基于金属活动顺序表相应金属离子氧化还原与反应条件关系的研究</a:t>
            </a:r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848360" y="664210"/>
          <a:ext cx="6989445" cy="319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9052560" imgH="5234940" progId="Paint.Picture">
                  <p:embed/>
                </p:oleObj>
              </mc:Choice>
              <mc:Fallback>
                <p:oleObj name="" r:id="rId1" imgW="9052560" imgH="523494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48360" y="664210"/>
                        <a:ext cx="6989445" cy="3198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220345" y="3869690"/>
            <a:ext cx="884618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t>（2）实验IV中Cu</a:t>
            </a:r>
            <a:r>
              <a:rPr baseline="30000"/>
              <a:t>2+</a:t>
            </a:r>
            <a:r>
              <a:t>与I</a:t>
            </a:r>
            <a:r>
              <a:rPr baseline="30000"/>
              <a:t>－</a:t>
            </a:r>
            <a:r>
              <a:t>反应的离子方程式是</a:t>
            </a:r>
            <a:r>
              <a:rPr u="sng"/>
              <a:t>                                                         </a:t>
            </a:r>
            <a:r>
              <a:t>，甲同学得出氧化性：Cu</a:t>
            </a:r>
            <a:r>
              <a:rPr baseline="30000"/>
              <a:t>2+</a:t>
            </a:r>
            <a:r>
              <a:t>＞I</a:t>
            </a:r>
            <a:r>
              <a:rPr baseline="-25000"/>
              <a:t>2</a:t>
            </a:r>
            <a: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20690" y="3955415"/>
            <a:ext cx="231267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1600">
                <a:solidFill>
                  <a:srgbClr val="FF0000"/>
                </a:solidFill>
                <a:sym typeface="+mn-ea"/>
              </a:rPr>
              <a:t>   </a:t>
            </a:r>
            <a:r>
              <a:rPr lang="en-US" sz="1600">
                <a:solidFill>
                  <a:srgbClr val="FF0000"/>
                </a:solidFill>
                <a:sym typeface="+mn-ea"/>
              </a:rPr>
              <a:t>2</a:t>
            </a:r>
            <a:r>
              <a:rPr lang="en-US" altLang="zh-CN" sz="1600">
                <a:solidFill>
                  <a:srgbClr val="FF0000"/>
                </a:solidFill>
                <a:sym typeface="+mn-ea"/>
              </a:rPr>
              <a:t>Cu</a:t>
            </a:r>
            <a:r>
              <a:rPr lang="en-US" altLang="zh-CN" sz="1600" baseline="30000">
                <a:solidFill>
                  <a:srgbClr val="FF0000"/>
                </a:solidFill>
                <a:sym typeface="+mn-ea"/>
              </a:rPr>
              <a:t>2+ </a:t>
            </a:r>
            <a:r>
              <a:rPr lang="en-US" altLang="zh-CN" sz="1600">
                <a:solidFill>
                  <a:srgbClr val="FF0000"/>
                </a:solidFill>
                <a:sym typeface="+mn-ea"/>
              </a:rPr>
              <a:t>+ 4I</a:t>
            </a:r>
            <a:r>
              <a:rPr lang="en-US" altLang="zh-CN" sz="1600" baseline="30000">
                <a:solidFill>
                  <a:srgbClr val="FF0000"/>
                </a:solidFill>
                <a:sym typeface="+mn-ea"/>
              </a:rPr>
              <a:t>-</a:t>
            </a:r>
            <a:r>
              <a:rPr lang="en-US" altLang="zh-CN" sz="1600">
                <a:solidFill>
                  <a:srgbClr val="FF0000"/>
                </a:solidFill>
                <a:sym typeface="+mn-ea"/>
              </a:rPr>
              <a:t> </a:t>
            </a:r>
            <a:r>
              <a:rPr lang="en-US" sz="1600">
                <a:solidFill>
                  <a:srgbClr val="FF0000"/>
                </a:solidFill>
                <a:sym typeface="+mn-ea"/>
              </a:rPr>
              <a:t>=</a:t>
            </a:r>
            <a:r>
              <a:rPr lang="en-US" altLang="zh-CN" sz="1600">
                <a:solidFill>
                  <a:srgbClr val="FF0000"/>
                </a:solidFill>
                <a:sym typeface="+mn-ea"/>
              </a:rPr>
              <a:t> 2CuI</a:t>
            </a:r>
            <a:r>
              <a:rPr lang="en-US" altLang="zh-CN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↓</a:t>
            </a:r>
            <a:r>
              <a:rPr lang="en-US" altLang="zh-CN" sz="1600">
                <a:solidFill>
                  <a:srgbClr val="FF0000"/>
                </a:solidFill>
                <a:sym typeface="+mn-ea"/>
              </a:rPr>
              <a:t>+I</a:t>
            </a:r>
            <a:r>
              <a:rPr lang="en-US" altLang="zh-CN" sz="1600" baseline="-25000">
                <a:solidFill>
                  <a:srgbClr val="FF0000"/>
                </a:solidFill>
                <a:sym typeface="+mn-ea"/>
              </a:rPr>
              <a:t>2</a:t>
            </a:r>
            <a:endParaRPr lang="en-US" altLang="zh-CN" sz="1600" baseline="-250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(3)</a:t>
            </a:r>
            <a:r>
              <a:rPr lang="zh-CN" altLang="en-US"/>
              <a:t>基于金属活动顺序表相应金属离子氧化还原与反应条件关系的研究</a:t>
            </a:r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848360" y="664210"/>
          <a:ext cx="6145530" cy="319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9052560" imgH="5234940" progId="Paint.Picture">
                  <p:embed/>
                </p:oleObj>
              </mc:Choice>
              <mc:Fallback>
                <p:oleObj name="" r:id="rId1" imgW="9052560" imgH="523494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48360" y="664210"/>
                        <a:ext cx="6145530" cy="3198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220345" y="3869690"/>
            <a:ext cx="8846185" cy="1209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sz="1400"/>
              <a:t>（3）乙同学认为甲同学的结论不合理，分析原因：实验Ⅲ应该有I</a:t>
            </a:r>
            <a:r>
              <a:rPr sz="1400" baseline="-25000"/>
              <a:t>2</a:t>
            </a:r>
            <a:r>
              <a:rPr sz="1400"/>
              <a:t>生成，但却生成了AgI沉淀，因此推测实验IV中I</a:t>
            </a:r>
            <a:r>
              <a:rPr sz="1400" baseline="-25000"/>
              <a:t>2</a:t>
            </a:r>
            <a:r>
              <a:rPr sz="1400"/>
              <a:t>的生成，与CuI沉淀有关，故不能确定氧化性：Cu</a:t>
            </a:r>
            <a:r>
              <a:rPr sz="1400" baseline="30000"/>
              <a:t>2+</a:t>
            </a:r>
            <a:r>
              <a:rPr sz="1400"/>
              <a:t>＞I</a:t>
            </a:r>
            <a:r>
              <a:rPr sz="1400" baseline="-25000"/>
              <a:t>2</a:t>
            </a:r>
            <a:r>
              <a:rPr sz="1400"/>
              <a:t>，并用右图装置进行验证。K闭合后，较长时间发现两侧溶液均无明显变化。乙同学为了进一步判断Cu</a:t>
            </a:r>
            <a:r>
              <a:rPr sz="1400" baseline="30000"/>
              <a:t>2+</a:t>
            </a:r>
            <a:r>
              <a:rPr sz="1400"/>
              <a:t>和I</a:t>
            </a:r>
            <a:r>
              <a:rPr sz="1400" baseline="-25000"/>
              <a:t>2</a:t>
            </a:r>
            <a:r>
              <a:rPr sz="1400"/>
              <a:t>的氧化性强弱，将左侧电极改为Cu电极，并向右侧溶液中加入_______（填试剂），发现指针偏转，且左侧溶液颜色加深，证明该条件下氧化性：Cu</a:t>
            </a:r>
            <a:r>
              <a:rPr sz="1400" baseline="30000"/>
              <a:t>2+</a:t>
            </a:r>
            <a:r>
              <a:rPr sz="1400">
                <a:sym typeface="+mn-ea"/>
              </a:rPr>
              <a:t>_______I</a:t>
            </a:r>
            <a:r>
              <a:rPr sz="1400" baseline="-25000">
                <a:sym typeface="+mn-ea"/>
              </a:rPr>
              <a:t>2</a:t>
            </a:r>
            <a:r>
              <a:rPr lang="zh-CN" sz="1400">
                <a:sym typeface="+mn-ea"/>
              </a:rPr>
              <a:t>。</a:t>
            </a:r>
            <a:endParaRPr lang="zh-CN" sz="14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50860" y="4752975"/>
            <a:ext cx="28702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40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&lt;</a:t>
            </a:r>
            <a:endParaRPr lang="zh-CN" altLang="en-US" sz="140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9165" y="4720590"/>
            <a:ext cx="800735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1400">
                <a:solidFill>
                  <a:srgbClr val="FF0000"/>
                </a:solidFill>
                <a:sym typeface="+mn-ea"/>
              </a:rPr>
              <a:t>   I</a:t>
            </a:r>
            <a:r>
              <a:rPr lang="en-US" altLang="zh-CN" sz="1400" baseline="-2500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1400">
                <a:solidFill>
                  <a:srgbClr val="FF0000"/>
                </a:solidFill>
                <a:sym typeface="+mn-ea"/>
              </a:rPr>
              <a:t>溶液</a:t>
            </a:r>
            <a:endParaRPr lang="zh-CN" altLang="en-US" sz="140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22" name="图片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3255" y="1851660"/>
            <a:ext cx="2084070" cy="1576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(3)</a:t>
            </a:r>
            <a:r>
              <a:rPr lang="zh-CN" altLang="en-US"/>
              <a:t>基于金属活动顺序表相应金属离子氧化还原与反应条件关系的研究</a:t>
            </a:r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848360" y="664210"/>
          <a:ext cx="6989445" cy="319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9052560" imgH="5234940" progId="Paint.Picture">
                  <p:embed/>
                </p:oleObj>
              </mc:Choice>
              <mc:Fallback>
                <p:oleObj name="" r:id="rId1" imgW="9052560" imgH="523494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48360" y="664210"/>
                        <a:ext cx="6989445" cy="3198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121285" y="3869690"/>
            <a:ext cx="9081770" cy="1271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sz="1600"/>
              <a:t>（4）该小组同学进一步分析认为，实验Ⅲ没有发生2Ag</a:t>
            </a:r>
            <a:r>
              <a:rPr sz="1600" baseline="30000"/>
              <a:t>+</a:t>
            </a:r>
            <a:r>
              <a:rPr sz="1600"/>
              <a:t>＋2I</a:t>
            </a:r>
            <a:r>
              <a:rPr sz="1600" baseline="30000"/>
              <a:t>－</a:t>
            </a:r>
            <a:r>
              <a:rPr lang="en-US" sz="1600"/>
              <a:t>    </a:t>
            </a:r>
            <a:r>
              <a:rPr sz="1600"/>
              <a:t>2Ag＋I</a:t>
            </a:r>
            <a:r>
              <a:rPr sz="1600" baseline="-25000"/>
              <a:t>2</a:t>
            </a:r>
            <a:r>
              <a:rPr sz="1600"/>
              <a:t>的原因是：Ag</a:t>
            </a:r>
            <a:r>
              <a:rPr sz="1600" baseline="30000"/>
              <a:t>+</a:t>
            </a:r>
            <a:r>
              <a:rPr sz="1600"/>
              <a:t>和I</a:t>
            </a:r>
            <a:r>
              <a:rPr sz="1600" baseline="30000"/>
              <a:t>－</a:t>
            </a:r>
            <a:r>
              <a:rPr sz="1600"/>
              <a:t>生成AgI沉淀，反应物浓度迅速降低，不利于该反应进行；请分析实验IV发生氧化还原反应的原因是</a:t>
            </a:r>
            <a:r>
              <a:rPr sz="1600" u="sng"/>
              <a:t>                                                                                                                                                     </a:t>
            </a:r>
            <a:r>
              <a:rPr sz="1600"/>
              <a:t>。</a:t>
            </a:r>
            <a:endParaRPr sz="1600"/>
          </a:p>
          <a:p>
            <a:pPr>
              <a:lnSpc>
                <a:spcPct val="120000"/>
              </a:lnSpc>
            </a:pPr>
            <a:r>
              <a:rPr sz="1600"/>
              <a:t>（5）小组同学得出反思实验，在反应体系中，各物质浓度对氧化还原反应是否发生都有一定影响。</a:t>
            </a:r>
            <a:endParaRPr sz="1600"/>
          </a:p>
        </p:txBody>
      </p:sp>
      <p:grpSp>
        <p:nvGrpSpPr>
          <p:cNvPr id="10" name="组合 9"/>
          <p:cNvGrpSpPr/>
          <p:nvPr/>
        </p:nvGrpSpPr>
        <p:grpSpPr>
          <a:xfrm>
            <a:off x="657860" y="4466590"/>
            <a:ext cx="8268970" cy="306705"/>
            <a:chOff x="1036" y="7034"/>
            <a:chExt cx="13022" cy="483"/>
          </a:xfrm>
        </p:grpSpPr>
        <p:sp>
          <p:nvSpPr>
            <p:cNvPr id="9" name="文本框 8"/>
            <p:cNvSpPr txBox="1"/>
            <p:nvPr/>
          </p:nvSpPr>
          <p:spPr>
            <a:xfrm>
              <a:off x="1036" y="7034"/>
              <a:ext cx="13022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sz="1400">
                  <a:solidFill>
                    <a:srgbClr val="FF0000"/>
                  </a:solidFill>
                  <a:sym typeface="+mn-ea"/>
                </a:rPr>
                <a:t>2Cu</a:t>
              </a:r>
              <a:r>
                <a:rPr sz="1400" baseline="30000">
                  <a:solidFill>
                    <a:srgbClr val="FF0000"/>
                  </a:solidFill>
                  <a:sym typeface="+mn-ea"/>
                </a:rPr>
                <a:t>2+</a:t>
              </a:r>
              <a:r>
                <a:rPr sz="1400">
                  <a:solidFill>
                    <a:srgbClr val="FF0000"/>
                  </a:solidFill>
                  <a:sym typeface="+mn-ea"/>
                </a:rPr>
                <a:t>＋2I</a:t>
              </a:r>
              <a:r>
                <a:rPr sz="1400" baseline="30000">
                  <a:solidFill>
                    <a:srgbClr val="FF0000"/>
                  </a:solidFill>
                  <a:sym typeface="+mn-ea"/>
                </a:rPr>
                <a:t>－        </a:t>
              </a:r>
              <a:r>
                <a:rPr sz="1400">
                  <a:solidFill>
                    <a:srgbClr val="FF0000"/>
                  </a:solidFill>
                  <a:sym typeface="+mn-ea"/>
                </a:rPr>
                <a:t> 2Cu</a:t>
              </a:r>
              <a:r>
                <a:rPr sz="1400" baseline="30000">
                  <a:solidFill>
                    <a:srgbClr val="FF0000"/>
                  </a:solidFill>
                  <a:sym typeface="+mn-ea"/>
                </a:rPr>
                <a:t>+</a:t>
              </a:r>
              <a:r>
                <a:rPr sz="1400">
                  <a:solidFill>
                    <a:srgbClr val="FF0000"/>
                  </a:solidFill>
                  <a:sym typeface="+mn-ea"/>
                </a:rPr>
                <a:t>＋I</a:t>
              </a:r>
              <a:r>
                <a:rPr sz="1400" baseline="-25000">
                  <a:solidFill>
                    <a:srgbClr val="FF0000"/>
                  </a:solidFill>
                  <a:sym typeface="+mn-ea"/>
                </a:rPr>
                <a:t>2</a:t>
              </a:r>
              <a:r>
                <a:rPr sz="1400">
                  <a:solidFill>
                    <a:srgbClr val="FF0000"/>
                  </a:solidFill>
                  <a:sym typeface="+mn-ea"/>
                </a:rPr>
                <a:t>  </a:t>
              </a:r>
              <a:r>
                <a:rPr lang="zh-CN" sz="1400">
                  <a:solidFill>
                    <a:srgbClr val="FF0000"/>
                  </a:solidFill>
                  <a:sym typeface="+mn-ea"/>
                </a:rPr>
                <a:t>，</a:t>
              </a:r>
              <a:r>
                <a:rPr sz="1400">
                  <a:solidFill>
                    <a:srgbClr val="FF0000"/>
                  </a:solidFill>
                  <a:sym typeface="+mn-ea"/>
                </a:rPr>
                <a:t>Cu</a:t>
              </a:r>
              <a:r>
                <a:rPr sz="1400" baseline="30000">
                  <a:solidFill>
                    <a:srgbClr val="FF0000"/>
                  </a:solidFill>
                  <a:sym typeface="+mn-ea"/>
                </a:rPr>
                <a:t>+</a:t>
              </a:r>
              <a:r>
                <a:rPr sz="1400">
                  <a:solidFill>
                    <a:srgbClr val="FF0000"/>
                  </a:solidFill>
                  <a:sym typeface="+mn-ea"/>
                </a:rPr>
                <a:t>与I</a:t>
              </a:r>
              <a:r>
                <a:rPr sz="1400" baseline="30000">
                  <a:solidFill>
                    <a:srgbClr val="FF0000"/>
                  </a:solidFill>
                  <a:sym typeface="+mn-ea"/>
                </a:rPr>
                <a:t>－</a:t>
              </a:r>
              <a:r>
                <a:rPr sz="1400">
                  <a:solidFill>
                    <a:srgbClr val="FF0000"/>
                  </a:solidFill>
                  <a:sym typeface="+mn-ea"/>
                </a:rPr>
                <a:t>生成CuI沉淀，</a:t>
              </a:r>
              <a:r>
                <a:rPr lang="en-US" sz="1400">
                  <a:solidFill>
                    <a:srgbClr val="FF0000"/>
                  </a:solidFill>
                  <a:sym typeface="+mn-ea"/>
                </a:rPr>
                <a:t>Cu</a:t>
              </a:r>
              <a:r>
                <a:rPr lang="en-US" sz="1400" baseline="30000">
                  <a:solidFill>
                    <a:srgbClr val="FF0000"/>
                  </a:solidFill>
                  <a:sym typeface="+mn-ea"/>
                </a:rPr>
                <a:t>+</a:t>
              </a:r>
              <a:r>
                <a:rPr lang="zh-CN" altLang="en-US" sz="1400" baseline="-25000">
                  <a:solidFill>
                    <a:srgbClr val="FF0000"/>
                  </a:solidFill>
                  <a:sym typeface="+mn-ea"/>
                </a:rPr>
                <a:t>、</a:t>
              </a:r>
              <a:r>
                <a:rPr lang="en-US" altLang="zh-CN" sz="1400">
                  <a:solidFill>
                    <a:srgbClr val="FF0000"/>
                  </a:solidFill>
                  <a:sym typeface="+mn-ea"/>
                </a:rPr>
                <a:t>I</a:t>
              </a:r>
              <a:r>
                <a:rPr lang="en-US" altLang="zh-CN" sz="1400" baseline="30000">
                  <a:solidFill>
                    <a:srgbClr val="FF0000"/>
                  </a:solidFill>
                  <a:sym typeface="+mn-ea"/>
                </a:rPr>
                <a:t>-</a:t>
              </a:r>
              <a:r>
                <a:rPr sz="1400">
                  <a:solidFill>
                    <a:srgbClr val="FF0000"/>
                  </a:solidFill>
                  <a:sym typeface="+mn-ea"/>
                </a:rPr>
                <a:t>浓度迅速降低，促进反应的</a:t>
              </a:r>
              <a:r>
                <a:rPr lang="zh-CN" sz="1400">
                  <a:solidFill>
                    <a:srgbClr val="FF0000"/>
                  </a:solidFill>
                  <a:sym typeface="+mn-ea"/>
                </a:rPr>
                <a:t>正向</a:t>
              </a:r>
              <a:r>
                <a:rPr sz="1400">
                  <a:solidFill>
                    <a:srgbClr val="FF0000"/>
                  </a:solidFill>
                  <a:sym typeface="+mn-ea"/>
                </a:rPr>
                <a:t>进行。</a:t>
              </a:r>
              <a:endParaRPr sz="1400">
                <a:solidFill>
                  <a:srgbClr val="FF0000"/>
                </a:solidFill>
                <a:sym typeface="+mn-ea"/>
              </a:endParaRPr>
            </a:p>
          </p:txBody>
        </p:sp>
        <p:pic>
          <p:nvPicPr>
            <p:cNvPr id="221" name="图片 2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84" y="7186"/>
              <a:ext cx="465" cy="1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图片 2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2618" y="4013200"/>
            <a:ext cx="295275" cy="1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2、CuO和Cu</a:t>
            </a:r>
            <a:r>
              <a:rPr lang="zh-CN" altLang="en-US" baseline="-25000"/>
              <a:t>2</a:t>
            </a:r>
            <a:r>
              <a:rPr lang="zh-CN" altLang="en-US"/>
              <a:t>O的区别：</a:t>
            </a:r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339090" y="972820"/>
          <a:ext cx="8465185" cy="1995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5852160" imgH="1379220" progId="Paint.Picture">
                  <p:embed/>
                </p:oleObj>
              </mc:Choice>
              <mc:Fallback>
                <p:oleObj name="" r:id="rId1" imgW="5852160" imgH="137922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9090" y="972820"/>
                        <a:ext cx="8465185" cy="1995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10" y="3166110"/>
            <a:ext cx="1631315" cy="16313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b="10574"/>
          <a:stretch>
            <a:fillRect/>
          </a:stretch>
        </p:blipFill>
        <p:spPr>
          <a:xfrm>
            <a:off x="3617595" y="3196590"/>
            <a:ext cx="1637665" cy="16008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l="20246" t="55169" r="20669"/>
          <a:stretch>
            <a:fillRect/>
          </a:stretch>
        </p:blipFill>
        <p:spPr>
          <a:xfrm>
            <a:off x="6286500" y="3187700"/>
            <a:ext cx="2221230" cy="1588135"/>
          </a:xfrm>
          <a:prstGeom prst="rect">
            <a:avLst/>
          </a:prstGeom>
        </p:spPr>
      </p:pic>
      <p:graphicFrame>
        <p:nvGraphicFramePr>
          <p:cNvPr id="10" name="对象 9"/>
          <p:cNvGraphicFramePr/>
          <p:nvPr/>
        </p:nvGraphicFramePr>
        <p:xfrm>
          <a:off x="965200" y="2969260"/>
          <a:ext cx="1714500" cy="2044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6" imgW="1127760" imgH="2042160" progId="Paint.Picture">
                  <p:embed/>
                </p:oleObj>
              </mc:Choice>
              <mc:Fallback>
                <p:oleObj name="" r:id="rId6" imgW="1127760" imgH="2042160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5200" y="2969260"/>
                        <a:ext cx="1714500" cy="2044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3579495" y="2974975"/>
          <a:ext cx="1714500" cy="2044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8" imgW="1127760" imgH="2042160" progId="Paint.Picture">
                  <p:embed/>
                </p:oleObj>
              </mc:Choice>
              <mc:Fallback>
                <p:oleObj name="" r:id="rId8" imgW="1127760" imgH="2042160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7">
                        <a:lum contrast="30000"/>
                      </a:blip>
                      <a:stretch>
                        <a:fillRect/>
                      </a:stretch>
                    </p:blipFill>
                    <p:spPr>
                      <a:xfrm>
                        <a:off x="3579495" y="2974975"/>
                        <a:ext cx="1714500" cy="2044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4556760" y="2684780"/>
            <a:ext cx="4036695" cy="565913"/>
            <a:chOff x="7235" y="4228"/>
            <a:chExt cx="6298" cy="803"/>
          </a:xfrm>
        </p:grpSpPr>
        <p:sp>
          <p:nvSpPr>
            <p:cNvPr id="14" name="文本框 13"/>
            <p:cNvSpPr txBox="1"/>
            <p:nvPr/>
          </p:nvSpPr>
          <p:spPr>
            <a:xfrm>
              <a:off x="8565" y="4228"/>
              <a:ext cx="4968" cy="4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1400">
                  <a:solidFill>
                    <a:srgbClr val="FF0000"/>
                  </a:solidFill>
                </a:rPr>
                <a:t>红色固体不能完全溶于过量稀硫酸</a:t>
              </a:r>
              <a:endParaRPr lang="zh-CN" altLang="en-US" sz="1400">
                <a:solidFill>
                  <a:srgbClr val="FF0000"/>
                </a:solidFill>
              </a:endParaRPr>
            </a:p>
          </p:txBody>
        </p:sp>
        <p:cxnSp>
          <p:nvCxnSpPr>
            <p:cNvPr id="15" name="直接连接符 14"/>
            <p:cNvCxnSpPr>
              <a:stCxn id="14" idx="1"/>
            </p:cNvCxnSpPr>
            <p:nvPr/>
          </p:nvCxnSpPr>
          <p:spPr>
            <a:xfrm flipH="1">
              <a:off x="7235" y="4446"/>
              <a:ext cx="1330" cy="5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5626735" y="2010410"/>
            <a:ext cx="347091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>
              <a:buNone/>
            </a:pPr>
            <a:r>
              <a:rPr lang="zh-CN" altLang="en-US" sz="1600">
                <a:solidFill>
                  <a:srgbClr val="FF0000"/>
                </a:solidFill>
                <a:sym typeface="+mn-ea"/>
              </a:rPr>
              <a:t> H</a:t>
            </a:r>
            <a:r>
              <a:rPr lang="zh-CN" altLang="en-US" sz="1600" baseline="-2500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SO</a:t>
            </a:r>
            <a:r>
              <a:rPr lang="zh-CN" altLang="en-US" sz="1600" baseline="-25000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+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Cu</a:t>
            </a:r>
            <a:r>
              <a:rPr lang="zh-CN" altLang="en-US" sz="1600" baseline="-2500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O= </a:t>
            </a:r>
            <a:r>
              <a:rPr lang="en-US" altLang="zh-CN" sz="1600">
                <a:solidFill>
                  <a:srgbClr val="FF0000"/>
                </a:solidFill>
                <a:sym typeface="+mn-ea"/>
              </a:rPr>
              <a:t>Cu 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1600">
                <a:solidFill>
                  <a:srgbClr val="FF0000"/>
                </a:solidFill>
                <a:sym typeface="+mn-ea"/>
              </a:rPr>
              <a:t>+ H</a:t>
            </a:r>
            <a:r>
              <a:rPr lang="en-US" altLang="zh-CN" sz="1600" baseline="-25000">
                <a:solidFill>
                  <a:srgbClr val="FF0000"/>
                </a:solidFill>
                <a:sym typeface="+mn-ea"/>
              </a:rPr>
              <a:t>2 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O</a:t>
            </a:r>
            <a:r>
              <a:rPr lang="zh-CN" altLang="en-US" sz="1600" baseline="-2500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+ 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CuSO</a:t>
            </a:r>
            <a:r>
              <a:rPr lang="zh-CN" altLang="en-US" sz="1600" baseline="-25000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 </a:t>
            </a:r>
            <a:endParaRPr lang="zh-CN" altLang="en-US" sz="16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902970" y="767080"/>
          <a:ext cx="7490460" cy="3427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7490460" imgH="2849880" progId="Paint.Picture">
                  <p:embed/>
                </p:oleObj>
              </mc:Choice>
              <mc:Fallback>
                <p:oleObj name="" r:id="rId1" imgW="7490460" imgH="284988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2970" y="767080"/>
                        <a:ext cx="7490460" cy="3427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2、CuO和Cu</a:t>
            </a:r>
            <a:r>
              <a:rPr baseline="-25000">
                <a:sym typeface="+mn-ea"/>
              </a:rPr>
              <a:t>2</a:t>
            </a:r>
            <a:r>
              <a:rPr>
                <a:sym typeface="+mn-ea"/>
              </a:rPr>
              <a:t>O的区别：</a:t>
            </a: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878330" y="1844675"/>
            <a:ext cx="1332865" cy="485775"/>
            <a:chOff x="2958" y="2905"/>
            <a:chExt cx="2099" cy="765"/>
          </a:xfrm>
        </p:grpSpPr>
        <p:sp>
          <p:nvSpPr>
            <p:cNvPr id="6" name="文本框 5"/>
            <p:cNvSpPr txBox="1"/>
            <p:nvPr/>
          </p:nvSpPr>
          <p:spPr>
            <a:xfrm>
              <a:off x="3437" y="2905"/>
              <a:ext cx="1620" cy="4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p>
              <a:r>
                <a:rPr lang="en-US" altLang="zh-CN" sz="1200">
                  <a:solidFill>
                    <a:srgbClr val="FF0000"/>
                  </a:solidFill>
                </a:rPr>
                <a:t>CuO---0.80g</a:t>
              </a:r>
              <a:endParaRPr lang="en-US" altLang="zh-CN" sz="1200">
                <a:solidFill>
                  <a:srgbClr val="FF0000"/>
                </a:solidFill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H="1">
              <a:off x="2958" y="3096"/>
              <a:ext cx="479" cy="5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950845" y="2120265"/>
            <a:ext cx="1470025" cy="350520"/>
            <a:chOff x="2829" y="3096"/>
            <a:chExt cx="2315" cy="552"/>
          </a:xfrm>
        </p:grpSpPr>
        <p:sp>
          <p:nvSpPr>
            <p:cNvPr id="10" name="文本框 9"/>
            <p:cNvSpPr txBox="1"/>
            <p:nvPr/>
          </p:nvSpPr>
          <p:spPr>
            <a:xfrm>
              <a:off x="3437" y="3096"/>
              <a:ext cx="1707" cy="4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p>
              <a:pPr algn="l"/>
              <a:r>
                <a:rPr lang="en-US" altLang="zh-CN" sz="1200">
                  <a:solidFill>
                    <a:srgbClr val="FF0000"/>
                  </a:solidFill>
                  <a:sym typeface="+mn-ea"/>
                </a:rPr>
                <a:t>Cu</a:t>
              </a:r>
              <a:r>
                <a:rPr lang="en-US" altLang="zh-CN" sz="1200" baseline="-25000">
                  <a:solidFill>
                    <a:srgbClr val="FF0000"/>
                  </a:solidFill>
                  <a:sym typeface="+mn-ea"/>
                </a:rPr>
                <a:t>2</a:t>
              </a:r>
              <a:r>
                <a:rPr lang="en-US" altLang="zh-CN" sz="1200">
                  <a:solidFill>
                    <a:srgbClr val="FF0000"/>
                  </a:solidFill>
                  <a:sym typeface="+mn-ea"/>
                </a:rPr>
                <a:t>O</a:t>
              </a:r>
              <a:r>
                <a:rPr lang="en-US" altLang="zh-CN" sz="1200">
                  <a:solidFill>
                    <a:srgbClr val="FF0000"/>
                  </a:solidFill>
                </a:rPr>
                <a:t>---0.72g</a:t>
              </a:r>
              <a:endParaRPr lang="en-US" altLang="zh-CN" sz="1200">
                <a:solidFill>
                  <a:srgbClr val="FF0000"/>
                </a:solidFill>
              </a:endParaRPr>
            </a:p>
          </p:txBody>
        </p:sp>
        <p:cxnSp>
          <p:nvCxnSpPr>
            <p:cNvPr id="11" name="直接连接符 10"/>
            <p:cNvCxnSpPr>
              <a:stCxn id="10" idx="1"/>
            </p:cNvCxnSpPr>
            <p:nvPr/>
          </p:nvCxnSpPr>
          <p:spPr>
            <a:xfrm flipH="1">
              <a:off x="2829" y="3313"/>
              <a:ext cx="608" cy="3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4695190" y="2786380"/>
            <a:ext cx="1907540" cy="275590"/>
            <a:chOff x="6563" y="6006"/>
            <a:chExt cx="3004" cy="434"/>
          </a:xfrm>
        </p:grpSpPr>
        <p:sp>
          <p:nvSpPr>
            <p:cNvPr id="18" name="文本框 17"/>
            <p:cNvSpPr txBox="1"/>
            <p:nvPr/>
          </p:nvSpPr>
          <p:spPr>
            <a:xfrm>
              <a:off x="6563" y="6006"/>
              <a:ext cx="3004" cy="4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p>
              <a:r>
                <a:rPr lang="en-US" altLang="zh-CN" sz="1200">
                  <a:solidFill>
                    <a:srgbClr val="FF0000"/>
                  </a:solidFill>
                </a:rPr>
                <a:t>Cu</a:t>
              </a:r>
              <a:r>
                <a:rPr lang="zh-CN" altLang="en-US" sz="1200">
                  <a:solidFill>
                    <a:srgbClr val="FF0000"/>
                  </a:solidFill>
                </a:rPr>
                <a:t>（</a:t>
              </a:r>
              <a:r>
                <a:rPr lang="en-US" altLang="zh-CN" sz="1200">
                  <a:solidFill>
                    <a:srgbClr val="FF0000"/>
                  </a:solidFill>
                </a:rPr>
                <a:t>OH</a:t>
              </a:r>
              <a:r>
                <a:rPr lang="zh-CN" altLang="en-US" sz="1200">
                  <a:solidFill>
                    <a:srgbClr val="FF0000"/>
                  </a:solidFill>
                </a:rPr>
                <a:t>）</a:t>
              </a:r>
              <a:r>
                <a:rPr lang="en-US" altLang="zh-CN" sz="1200" baseline="-25000">
                  <a:solidFill>
                    <a:srgbClr val="FF0000"/>
                  </a:solidFill>
                </a:rPr>
                <a:t>2   </a:t>
              </a:r>
              <a:r>
                <a:rPr lang="en-US" altLang="zh-CN" sz="1200">
                  <a:solidFill>
                    <a:srgbClr val="FF0000"/>
                  </a:solidFill>
                </a:rPr>
                <a:t>=  CuO+H</a:t>
              </a:r>
              <a:r>
                <a:rPr lang="en-US" altLang="zh-CN" sz="1200" baseline="-25000">
                  <a:solidFill>
                    <a:srgbClr val="FF0000"/>
                  </a:solidFill>
                </a:rPr>
                <a:t>2</a:t>
              </a:r>
              <a:r>
                <a:rPr lang="en-US" altLang="zh-CN" sz="1200">
                  <a:solidFill>
                    <a:srgbClr val="FF0000"/>
                  </a:solidFill>
                </a:rPr>
                <a:t>O</a:t>
              </a:r>
              <a:endParaRPr lang="en-US" altLang="zh-CN" sz="1200">
                <a:solidFill>
                  <a:srgbClr val="FF0000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8050" y="6006"/>
              <a:ext cx="191" cy="155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835775" y="2724785"/>
            <a:ext cx="1708150" cy="335280"/>
            <a:chOff x="9934" y="5876"/>
            <a:chExt cx="2690" cy="528"/>
          </a:xfrm>
        </p:grpSpPr>
        <p:sp>
          <p:nvSpPr>
            <p:cNvPr id="22" name="文本框 21"/>
            <p:cNvSpPr txBox="1"/>
            <p:nvPr/>
          </p:nvSpPr>
          <p:spPr>
            <a:xfrm>
              <a:off x="9934" y="5970"/>
              <a:ext cx="2690" cy="4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p>
              <a:pPr algn="l"/>
              <a:r>
                <a:rPr lang="en-US" altLang="zh-CN" sz="1200">
                  <a:solidFill>
                    <a:srgbClr val="FF0000"/>
                  </a:solidFill>
                  <a:sym typeface="+mn-ea"/>
                </a:rPr>
                <a:t>4CuO</a:t>
              </a:r>
              <a:r>
                <a:rPr lang="en-US" altLang="zh-CN" sz="1200" baseline="-25000">
                  <a:solidFill>
                    <a:srgbClr val="FF0000"/>
                  </a:solidFill>
                </a:rPr>
                <a:t>    </a:t>
              </a:r>
              <a:r>
                <a:rPr lang="en-US" altLang="zh-CN" sz="1200">
                  <a:solidFill>
                    <a:srgbClr val="FF0000"/>
                  </a:solidFill>
                </a:rPr>
                <a:t>=  2</a:t>
              </a:r>
              <a:r>
                <a:rPr lang="en-US" altLang="zh-CN" sz="1200">
                  <a:solidFill>
                    <a:srgbClr val="FF0000"/>
                  </a:solidFill>
                  <a:sym typeface="+mn-ea"/>
                </a:rPr>
                <a:t>Cu</a:t>
              </a:r>
              <a:r>
                <a:rPr lang="en-US" altLang="zh-CN" sz="1200" baseline="-25000">
                  <a:solidFill>
                    <a:srgbClr val="FF0000"/>
                  </a:solidFill>
                  <a:sym typeface="+mn-ea"/>
                </a:rPr>
                <a:t>2</a:t>
              </a:r>
              <a:r>
                <a:rPr lang="en-US" altLang="zh-CN" sz="1200">
                  <a:solidFill>
                    <a:srgbClr val="FF0000"/>
                  </a:solidFill>
                  <a:sym typeface="+mn-ea"/>
                </a:rPr>
                <a:t>O  </a:t>
              </a:r>
              <a:r>
                <a:rPr lang="en-US" altLang="zh-CN" sz="1200">
                  <a:solidFill>
                    <a:srgbClr val="FF0000"/>
                  </a:solidFill>
                </a:rPr>
                <a:t>+ O</a:t>
              </a:r>
              <a:r>
                <a:rPr lang="en-US" altLang="zh-CN" sz="1200" baseline="-25000">
                  <a:solidFill>
                    <a:srgbClr val="FF0000"/>
                  </a:solidFill>
                  <a:sym typeface="+mn-ea"/>
                </a:rPr>
                <a:t>2</a:t>
              </a:r>
              <a:endParaRPr lang="en-US" altLang="zh-CN" sz="1200">
                <a:solidFill>
                  <a:srgbClr val="FF0000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603" y="5876"/>
              <a:ext cx="648" cy="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900">
                  <a:solidFill>
                    <a:srgbClr val="FF0000"/>
                  </a:solidFill>
                </a:rPr>
                <a:t>高温</a:t>
              </a:r>
              <a:endParaRPr lang="zh-CN" altLang="en-US" sz="900">
                <a:solidFill>
                  <a:srgbClr val="FF0000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817495" y="3719195"/>
            <a:ext cx="6527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CuO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695190" y="3719195"/>
            <a:ext cx="7353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>
                <a:solidFill>
                  <a:srgbClr val="FF0000"/>
                </a:solidFill>
                <a:sym typeface="+mn-ea"/>
              </a:rPr>
              <a:t>Cu</a:t>
            </a:r>
            <a:r>
              <a:rPr lang="en-US" altLang="zh-CN" baseline="-25000">
                <a:solidFill>
                  <a:srgbClr val="FF0000"/>
                </a:solidFill>
                <a:sym typeface="+mn-ea"/>
              </a:rPr>
              <a:t>2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O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190740" y="3719195"/>
            <a:ext cx="6273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0.18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1" grpId="0"/>
      <p:bldP spid="21" grpId="1"/>
      <p:bldP spid="23" grpId="0"/>
      <p:bldP spid="2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其他金属元素的迁移</a:t>
            </a:r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734695" y="834390"/>
          <a:ext cx="753618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7536180" imgH="2857500" progId="Paint.Picture">
                  <p:embed/>
                </p:oleObj>
              </mc:Choice>
              <mc:Fallback>
                <p:oleObj name="" r:id="rId1" imgW="7536180" imgH="28575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34695" y="834390"/>
                        <a:ext cx="7536180" cy="285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734695" y="1859915"/>
          <a:ext cx="4612005" cy="312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3817620" imgH="312420" progId="Paint.Picture">
                  <p:embed/>
                </p:oleObj>
              </mc:Choice>
              <mc:Fallback>
                <p:oleObj name="" r:id="rId3" imgW="3817620" imgH="31242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4695" y="1859915"/>
                        <a:ext cx="4612005" cy="312420"/>
                      </a:xfrm>
                      <a:prstGeom prst="rect">
                        <a:avLst/>
                      </a:prstGeom>
                      <a:ln w="12700" cmpd="sng">
                        <a:solidFill>
                          <a:srgbClr val="FF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3245485" y="2597150"/>
          <a:ext cx="2653665" cy="252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5" imgW="2651760" imgH="251460" progId="Paint.Picture">
                  <p:embed/>
                </p:oleObj>
              </mc:Choice>
              <mc:Fallback>
                <p:oleObj name="" r:id="rId5" imgW="2651760" imgH="25146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5485" y="2597150"/>
                        <a:ext cx="2653665" cy="252095"/>
                      </a:xfrm>
                      <a:prstGeom prst="rect">
                        <a:avLst/>
                      </a:prstGeom>
                      <a:ln w="12700" cmpd="sng">
                        <a:solidFill>
                          <a:srgbClr val="FF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1304290" y="3788410"/>
          <a:ext cx="6626860" cy="289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6621780" imgH="289560" progId="Paint.Picture">
                  <p:embed/>
                </p:oleObj>
              </mc:Choice>
              <mc:Fallback>
                <p:oleObj name="" r:id="rId7" imgW="6621780" imgH="289560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04290" y="3788410"/>
                        <a:ext cx="6626860" cy="289560"/>
                      </a:xfrm>
                      <a:prstGeom prst="rect">
                        <a:avLst/>
                      </a:prstGeom>
                      <a:ln w="12700" cmpd="sng">
                        <a:solidFill>
                          <a:srgbClr val="FF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847"/>
            <a:ext cx="8139178" cy="331514"/>
          </a:xfrm>
        </p:spPr>
        <p:txBody>
          <a:bodyPr>
            <a:normAutofit fontScale="90000"/>
          </a:bodyPr>
          <a:p>
            <a:r>
              <a:rPr lang="zh-CN" altLang="en-US"/>
              <a:t>典型例题解析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06849"/>
            <a:ext cx="8139178" cy="4042179"/>
          </a:xfrm>
        </p:spPr>
        <p:txBody>
          <a:bodyPr/>
          <a:p>
            <a:pPr marL="0" indent="0">
              <a:buNone/>
            </a:pPr>
            <a:r>
              <a:rPr lang="zh-CN" altLang="en-US" sz="1600"/>
              <a:t>印刷铜制电路板的腐蚀液选取和回收再利用一直是研究的热点。</a:t>
            </a:r>
            <a:endParaRPr lang="zh-CN" altLang="en-US" sz="1600"/>
          </a:p>
          <a:p>
            <a:pPr marL="0" indent="0">
              <a:buNone/>
            </a:pPr>
            <a:r>
              <a:rPr lang="zh-CN" altLang="en-US" sz="1600"/>
              <a:t>（1）FeCl</a:t>
            </a:r>
            <a:r>
              <a:rPr lang="zh-CN" altLang="en-US" sz="1600" baseline="-25000"/>
              <a:t>3</a:t>
            </a:r>
            <a:r>
              <a:rPr lang="zh-CN" altLang="en-US" sz="1600"/>
              <a:t>溶液一直作为传统的腐蚀液。</a:t>
            </a:r>
            <a:endParaRPr lang="zh-CN" altLang="en-US" sz="1600"/>
          </a:p>
          <a:p>
            <a:pPr marL="0" indent="0">
              <a:buNone/>
            </a:pPr>
            <a:r>
              <a:rPr lang="zh-CN" altLang="en-US" sz="1600"/>
              <a:t>① 腐蚀过程中的离子方程式为</a:t>
            </a:r>
            <a:r>
              <a:rPr lang="zh-CN" altLang="en-US" sz="1600" u="sng"/>
              <a:t>                                             </a:t>
            </a:r>
            <a:r>
              <a:rPr lang="zh-CN" altLang="en-US" sz="1600"/>
              <a:t>。</a:t>
            </a:r>
            <a:endParaRPr lang="zh-CN" altLang="en-US" sz="1600"/>
          </a:p>
          <a:p>
            <a:pPr marL="0" indent="0">
              <a:buNone/>
            </a:pPr>
            <a:r>
              <a:rPr lang="zh-CN" altLang="en-US" sz="1600"/>
              <a:t>② 腐蚀结束后，通过以下两步可分离出铜，并实现FeCl</a:t>
            </a:r>
            <a:r>
              <a:rPr lang="zh-CN" altLang="en-US" sz="1600" baseline="-25000"/>
              <a:t>3</a:t>
            </a:r>
            <a:r>
              <a:rPr lang="zh-CN" altLang="en-US" sz="1600"/>
              <a:t>溶液再生。</a:t>
            </a:r>
            <a:endParaRPr lang="zh-CN" altLang="en-US" sz="1600"/>
          </a:p>
          <a:p>
            <a:pPr marL="0" indent="0">
              <a:buNone/>
            </a:pPr>
            <a:r>
              <a:rPr lang="zh-CN" altLang="en-US" sz="1600"/>
              <a:t>         </a:t>
            </a:r>
            <a:endParaRPr lang="zh-CN" altLang="en-US" sz="1600"/>
          </a:p>
          <a:p>
            <a:pPr marL="0" indent="0">
              <a:buNone/>
            </a:pPr>
            <a:r>
              <a:rPr lang="zh-CN" altLang="en-US" sz="1600"/>
              <a:t>                                                  </a:t>
            </a:r>
            <a:endParaRPr lang="zh-CN" altLang="en-US" sz="1600"/>
          </a:p>
          <a:p>
            <a:pPr marL="0" indent="0">
              <a:buNone/>
            </a:pPr>
            <a:r>
              <a:rPr lang="zh-CN" altLang="en-US" sz="1600"/>
              <a:t>i. 步骤I所加试剂和操作分别为</a:t>
            </a:r>
            <a:r>
              <a:rPr lang="zh-CN" altLang="en-US" sz="1600" u="sng"/>
              <a:t>                                               </a:t>
            </a:r>
            <a:r>
              <a:rPr lang="zh-CN" altLang="en-US" sz="1600"/>
              <a:t> 。</a:t>
            </a:r>
            <a:endParaRPr lang="zh-CN" altLang="en-US" sz="1600"/>
          </a:p>
          <a:p>
            <a:pPr marL="0" indent="0">
              <a:buNone/>
            </a:pPr>
            <a:r>
              <a:rPr lang="zh-CN" altLang="en-US" sz="1600"/>
              <a:t>ii. 可实现步骤II转化的物质或方法是</a:t>
            </a:r>
            <a:r>
              <a:rPr lang="zh-CN" altLang="en-US" sz="1600" u="sng"/>
              <a:t>                   </a:t>
            </a:r>
            <a:r>
              <a:rPr lang="zh-CN" altLang="en-US" sz="1600"/>
              <a:t>（填一种即可）。 </a:t>
            </a:r>
            <a:endParaRPr lang="zh-CN" altLang="en-US" sz="1600"/>
          </a:p>
        </p:txBody>
      </p:sp>
      <p:sp>
        <p:nvSpPr>
          <p:cNvPr id="100" name="文本框 99"/>
          <p:cNvSpPr txBox="1"/>
          <p:nvPr/>
        </p:nvSpPr>
        <p:spPr>
          <a:xfrm>
            <a:off x="2708910" y="364490"/>
            <a:ext cx="1854835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zh-CN" sz="1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朝阳期末</a:t>
            </a:r>
            <a:endParaRPr lang="zh-CN" altLang="en-US" sz="1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57" name="组合 57"/>
          <p:cNvGrpSpPr/>
          <p:nvPr/>
        </p:nvGrpSpPr>
        <p:grpSpPr>
          <a:xfrm>
            <a:off x="1707515" y="2649855"/>
            <a:ext cx="3378200" cy="436880"/>
            <a:chOff x="2410" y="2806"/>
            <a:chExt cx="5320" cy="688"/>
          </a:xfrm>
        </p:grpSpPr>
        <p:sp>
          <p:nvSpPr>
            <p:cNvPr id="52" name="文本框 52"/>
            <p:cNvSpPr txBox="1"/>
            <p:nvPr/>
          </p:nvSpPr>
          <p:spPr>
            <a:xfrm>
              <a:off x="2410" y="2984"/>
              <a:ext cx="5320" cy="510"/>
            </a:xfrm>
            <a:prstGeom prst="rect">
              <a:avLst/>
            </a:prstGeom>
            <a:noFill/>
            <a:ln>
              <a:noFill/>
            </a:ln>
          </p:spPr>
          <p:txBody>
            <a:bodyPr upright="1"/>
            <a:lstStyle/>
            <a:p>
              <a:pPr algn="just"/>
              <a:r>
                <a:rPr lang="en-US" altLang="zh-CN" sz="1600" kern="100">
                  <a:solidFill>
                    <a:srgbClr val="000000"/>
                  </a:solidFill>
                  <a:latin typeface="Times New Roman" panose="02020603050405020304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rPr>
                <a:t>废液           溶液X             FeCl</a:t>
              </a:r>
              <a:r>
                <a:rPr lang="en-US" altLang="zh-CN" sz="1600" kern="100" baseline="-25000">
                  <a:solidFill>
                    <a:srgbClr val="000000"/>
                  </a:solidFill>
                  <a:latin typeface="Times New Roman" panose="02020603050405020304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rPr>
                <a:t>3</a:t>
              </a:r>
              <a:r>
                <a:rPr lang="en-US" altLang="zh-CN" sz="1600" kern="100">
                  <a:solidFill>
                    <a:srgbClr val="000000"/>
                  </a:solidFill>
                  <a:latin typeface="Times New Roman" panose="02020603050405020304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rPr>
                <a:t>溶液</a:t>
              </a:r>
              <a:endParaRPr lang="en-US" altLang="zh-CN" sz="1600" kern="100">
                <a:solidFill>
                  <a:srgbClr val="000000"/>
                </a:solidFill>
                <a:latin typeface="Times New Roman" panose="02020603050405020304"/>
                <a:ea typeface="等线" panose="02010600030101010101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53" name="文本框 53"/>
            <p:cNvSpPr txBox="1"/>
            <p:nvPr/>
          </p:nvSpPr>
          <p:spPr>
            <a:xfrm>
              <a:off x="4939" y="2821"/>
              <a:ext cx="1158" cy="440"/>
            </a:xfrm>
            <a:prstGeom prst="rect">
              <a:avLst/>
            </a:prstGeom>
            <a:noFill/>
            <a:ln>
              <a:noFill/>
            </a:ln>
          </p:spPr>
          <p:txBody>
            <a:bodyPr upright="1"/>
            <a:lstStyle/>
            <a:p>
              <a:pPr algn="just"/>
              <a:r>
                <a:rPr lang="en-US" altLang="zh-CN" sz="1400" kern="100">
                  <a:latin typeface="等线" panose="02010600030101010101" charset="-122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rPr>
                <a:t>步骤</a:t>
              </a:r>
              <a:r>
                <a:rPr lang="en-US" altLang="zh-CN" sz="1400" kern="100">
                  <a:latin typeface="Times New Roman" panose="02020603050405020304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rPr>
                <a:t>II </a:t>
              </a:r>
              <a:endParaRPr lang="en-US" altLang="zh-CN" sz="1400" kern="100">
                <a:latin typeface="Times New Roman" panose="02020603050405020304"/>
                <a:ea typeface="等线" panose="02010600030101010101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54" name="文本框 54"/>
            <p:cNvSpPr txBox="1"/>
            <p:nvPr/>
          </p:nvSpPr>
          <p:spPr>
            <a:xfrm>
              <a:off x="3091" y="2806"/>
              <a:ext cx="1171" cy="440"/>
            </a:xfrm>
            <a:prstGeom prst="rect">
              <a:avLst/>
            </a:prstGeom>
            <a:noFill/>
            <a:ln>
              <a:noFill/>
            </a:ln>
          </p:spPr>
          <p:txBody>
            <a:bodyPr upright="1"/>
            <a:lstStyle/>
            <a:p>
              <a:pPr algn="just"/>
              <a:r>
                <a:rPr lang="en-US" altLang="zh-CN" sz="1400" kern="100">
                  <a:latin typeface="等线" panose="02010600030101010101" charset="-122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rPr>
                <a:t>步骤</a:t>
              </a:r>
              <a:r>
                <a:rPr lang="en-US" altLang="zh-CN" sz="1400" kern="100">
                  <a:latin typeface="Times New Roman" panose="02020603050405020304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rPr>
                <a:t>I</a:t>
              </a:r>
              <a:endParaRPr lang="en-US" altLang="zh-CN" sz="1400" kern="100">
                <a:latin typeface="Times New Roman" panose="02020603050405020304"/>
                <a:ea typeface="等线" panose="02010600030101010101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55" name="直接箭头连接符 55"/>
            <p:cNvCxnSpPr/>
            <p:nvPr/>
          </p:nvCxnSpPr>
          <p:spPr>
            <a:xfrm>
              <a:off x="4928" y="3246"/>
              <a:ext cx="1048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56" name="直接箭头连接符 56"/>
            <p:cNvCxnSpPr/>
            <p:nvPr/>
          </p:nvCxnSpPr>
          <p:spPr>
            <a:xfrm>
              <a:off x="3242" y="3227"/>
              <a:ext cx="798" cy="19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</p:grpSp>
      <p:sp>
        <p:nvSpPr>
          <p:cNvPr id="8" name="文本框 7"/>
          <p:cNvSpPr txBox="1"/>
          <p:nvPr/>
        </p:nvSpPr>
        <p:spPr>
          <a:xfrm>
            <a:off x="4126230" y="1647825"/>
            <a:ext cx="228727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1400">
                <a:solidFill>
                  <a:srgbClr val="FF0000"/>
                </a:solidFill>
                <a:sym typeface="+mn-ea"/>
              </a:rPr>
              <a:t>   </a:t>
            </a:r>
            <a:r>
              <a:rPr lang="en-US" sz="1400">
                <a:solidFill>
                  <a:srgbClr val="FF0000"/>
                </a:solidFill>
                <a:sym typeface="+mn-ea"/>
              </a:rPr>
              <a:t>2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Fe</a:t>
            </a:r>
            <a:r>
              <a:rPr lang="en-US" altLang="zh-CN" sz="1400" baseline="30000">
                <a:solidFill>
                  <a:srgbClr val="FF0000"/>
                </a:solidFill>
                <a:sym typeface="+mn-ea"/>
              </a:rPr>
              <a:t>3+ 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+ Cu </a:t>
            </a:r>
            <a:r>
              <a:rPr lang="en-US" sz="1400">
                <a:solidFill>
                  <a:srgbClr val="FF0000"/>
                </a:solidFill>
                <a:sym typeface="+mn-ea"/>
              </a:rPr>
              <a:t>=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 2Fe</a:t>
            </a:r>
            <a:r>
              <a:rPr lang="en-US" altLang="zh-CN" sz="1400" baseline="30000">
                <a:solidFill>
                  <a:srgbClr val="FF0000"/>
                </a:solidFill>
                <a:sym typeface="+mn-ea"/>
              </a:rPr>
              <a:t>2+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+Cu</a:t>
            </a:r>
            <a:r>
              <a:rPr lang="en-US" altLang="zh-CN" sz="1400" baseline="30000">
                <a:solidFill>
                  <a:srgbClr val="FF0000"/>
                </a:solidFill>
                <a:sym typeface="+mn-ea"/>
              </a:rPr>
              <a:t>2+</a:t>
            </a:r>
            <a:endParaRPr lang="en-US" altLang="zh-CN" sz="1400" baseline="30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84905" y="3380105"/>
            <a:ext cx="139827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1400">
                <a:solidFill>
                  <a:srgbClr val="FF0000"/>
                </a:solidFill>
                <a:sym typeface="+mn-ea"/>
              </a:rPr>
              <a:t>  </a:t>
            </a:r>
            <a:r>
              <a:rPr lang="zh-CN" altLang="en-US" sz="1400">
                <a:solidFill>
                  <a:srgbClr val="FF0000"/>
                </a:solidFill>
                <a:sym typeface="+mn-ea"/>
              </a:rPr>
              <a:t>过量铁粉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/</a:t>
            </a:r>
            <a:r>
              <a:rPr lang="zh-CN" altLang="en-US" sz="1400">
                <a:solidFill>
                  <a:srgbClr val="FF0000"/>
                </a:solidFill>
                <a:sym typeface="+mn-ea"/>
              </a:rPr>
              <a:t>过滤</a:t>
            </a:r>
            <a:endParaRPr lang="zh-CN" altLang="en-US" sz="1400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63745" y="3858260"/>
            <a:ext cx="464185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1400">
                <a:solidFill>
                  <a:srgbClr val="FF0000"/>
                </a:solidFill>
                <a:sym typeface="+mn-ea"/>
              </a:rPr>
              <a:t> Cl</a:t>
            </a:r>
            <a:r>
              <a:rPr lang="en-US" altLang="zh-CN" sz="1400" baseline="-25000">
                <a:solidFill>
                  <a:srgbClr val="FF0000"/>
                </a:solidFill>
                <a:sym typeface="+mn-ea"/>
              </a:rPr>
              <a:t>2</a:t>
            </a:r>
            <a:endParaRPr lang="en-US" altLang="zh-CN" sz="1400" baseline="-250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265" y="1515745"/>
            <a:ext cx="889571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学习目标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（1）体会Cu在</a:t>
            </a: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金属活动顺序表中的位置</a:t>
            </a:r>
            <a:r>
              <a:rPr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对Cu性质的影响以及在氧化还原、冶金、与酸反应、电化学等角度的特点并能</a:t>
            </a:r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书写相关化学方程式和离子方程式</a:t>
            </a:r>
            <a:r>
              <a:rPr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（2）掌握作为可变价金属在物质分类及氧化还原角度的变化特点，并能根据</a:t>
            </a: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研究物质的思路方法</a:t>
            </a:r>
            <a:r>
              <a:rPr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进行分析和应用</a:t>
            </a:r>
            <a:r>
              <a:rPr 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CN" sz="20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学习</a:t>
            </a:r>
            <a:r>
              <a:rPr sz="20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Cu等金属元素的价值主要体现在对</a:t>
            </a:r>
            <a:r>
              <a:rPr sz="20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含金属元素物质研究的方法和思路</a:t>
            </a:r>
            <a:r>
              <a:rPr sz="20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的落实</a:t>
            </a:r>
            <a:r>
              <a:rPr lang="zh-CN" sz="20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及</a:t>
            </a:r>
            <a:r>
              <a:rPr sz="20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灵活应用上</a:t>
            </a:r>
            <a:r>
              <a:rPr lang="zh-CN" sz="20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r>
              <a:rPr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（3）了解实验探究题、化学原理题或工业流程题的</a:t>
            </a:r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命题规律及解题思路</a:t>
            </a:r>
            <a:r>
              <a:rPr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232" y="214035"/>
            <a:ext cx="8712968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课标要求对于金属元素及其化合物部分能应用</a:t>
            </a:r>
            <a:r>
              <a:rPr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金属活动顺序表</a:t>
            </a:r>
            <a:r>
              <a:rPr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判断反应</a:t>
            </a:r>
            <a:r>
              <a:rPr sz="20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能否进行</a:t>
            </a:r>
            <a:r>
              <a:rPr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并</a:t>
            </a:r>
            <a:r>
              <a:rPr sz="20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解释相关现象</a:t>
            </a:r>
            <a:r>
              <a:rPr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，能根据</a:t>
            </a:r>
            <a:r>
              <a:rPr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研究物质的思路方法</a:t>
            </a:r>
            <a:r>
              <a:rPr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，掌握常见金属单质及其化合物的主要性质和应用。</a:t>
            </a:r>
            <a:endParaRPr 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02412" y="324847"/>
            <a:ext cx="8139178" cy="331514"/>
          </a:xfrm>
        </p:spPr>
        <p:txBody>
          <a:bodyPr>
            <a:normAutofit fontScale="90000"/>
          </a:bodyPr>
          <a:p>
            <a:r>
              <a:rPr lang="zh-CN" altLang="en-US"/>
              <a:t>典型例题解析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08910" y="364490"/>
            <a:ext cx="1854835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zh-CN" sz="1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朝阳期末</a:t>
            </a:r>
            <a:endParaRPr lang="zh-CN" altLang="en-US" sz="1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7" name="内容占位符 16"/>
          <p:cNvGraphicFramePr>
            <a:graphicFrameLocks noChangeAspect="1"/>
          </p:cNvGraphicFramePr>
          <p:nvPr>
            <p:ph idx="1"/>
          </p:nvPr>
        </p:nvGraphicFramePr>
        <p:xfrm>
          <a:off x="996950" y="714375"/>
          <a:ext cx="7250430" cy="435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" imgW="6294120" imgH="4130040" progId="Paint.Picture">
                  <p:embed/>
                </p:oleObj>
              </mc:Choice>
              <mc:Fallback>
                <p:oleObj name="" r:id="rId1" imgW="6294120" imgH="4130040" progId="Paint.Picture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96950" y="714375"/>
                        <a:ext cx="7250430" cy="435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2708910" y="3488690"/>
            <a:ext cx="4359275" cy="355600"/>
            <a:chOff x="4266" y="5494"/>
            <a:chExt cx="6865" cy="560"/>
          </a:xfrm>
        </p:grpSpPr>
        <p:sp>
          <p:nvSpPr>
            <p:cNvPr id="19" name="文本框 18"/>
            <p:cNvSpPr txBox="1"/>
            <p:nvPr/>
          </p:nvSpPr>
          <p:spPr>
            <a:xfrm>
              <a:off x="4266" y="5494"/>
              <a:ext cx="1005" cy="4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 anchor="t">
              <a:spAutoFit/>
            </a:bodyPr>
            <a:p>
              <a:pPr algn="l"/>
              <a:r>
                <a:rPr lang="en-US" sz="1400">
                  <a:solidFill>
                    <a:srgbClr val="FF0000"/>
                  </a:solidFill>
                  <a:sym typeface="+mn-ea"/>
                </a:rPr>
                <a:t>18-20</a:t>
              </a:r>
              <a:endParaRPr lang="en-US" sz="1400">
                <a:solidFill>
                  <a:srgbClr val="FF0000"/>
                </a:solidFill>
                <a:sym typeface="+mn-ea"/>
              </a:endParaRPr>
            </a:p>
          </p:txBody>
        </p:sp>
        <p:cxnSp>
          <p:nvCxnSpPr>
            <p:cNvPr id="20" name="直接连接符 19"/>
            <p:cNvCxnSpPr>
              <a:stCxn id="19" idx="3"/>
            </p:cNvCxnSpPr>
            <p:nvPr/>
          </p:nvCxnSpPr>
          <p:spPr>
            <a:xfrm>
              <a:off x="5271" y="5736"/>
              <a:ext cx="5860" cy="3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对象 21"/>
          <p:cNvGraphicFramePr/>
          <p:nvPr/>
        </p:nvGraphicFramePr>
        <p:xfrm>
          <a:off x="1245870" y="4761230"/>
          <a:ext cx="5986780" cy="312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3" imgW="5981700" imgH="312420" progId="Paint.Picture">
                  <p:embed/>
                </p:oleObj>
              </mc:Choice>
              <mc:Fallback>
                <p:oleObj name="" r:id="rId3" imgW="5981700" imgH="312420" progId="Paint.Picture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5870" y="4761230"/>
                        <a:ext cx="5986780" cy="31242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02412" y="324847"/>
            <a:ext cx="8139178" cy="331514"/>
          </a:xfrm>
        </p:spPr>
        <p:txBody>
          <a:bodyPr>
            <a:normAutofit fontScale="90000"/>
          </a:bodyPr>
          <a:p>
            <a:r>
              <a:rPr lang="zh-CN" altLang="en-US"/>
              <a:t>典型例题解析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08910" y="364490"/>
            <a:ext cx="1854835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zh-CN" sz="1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朝阳期末</a:t>
            </a:r>
            <a:endParaRPr lang="zh-CN" altLang="en-US" sz="1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9" name="内容占位符 8"/>
          <p:cNvGraphicFramePr>
            <a:graphicFrameLocks noChangeAspect="1"/>
          </p:cNvGraphicFramePr>
          <p:nvPr>
            <p:ph idx="1"/>
          </p:nvPr>
        </p:nvGraphicFramePr>
        <p:xfrm>
          <a:off x="662940" y="729615"/>
          <a:ext cx="7498715" cy="4380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7147560" imgH="4175760" progId="Paint.Picture">
                  <p:embed/>
                </p:oleObj>
              </mc:Choice>
              <mc:Fallback>
                <p:oleObj name="" r:id="rId1" imgW="7147560" imgH="4175760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2940" y="729615"/>
                        <a:ext cx="7498715" cy="4380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4625975" y="1075055"/>
          <a:ext cx="1097915" cy="297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3" imgW="1097280" imgH="297180" progId="Paint.Picture">
                  <p:embed/>
                </p:oleObj>
              </mc:Choice>
              <mc:Fallback>
                <p:oleObj name="" r:id="rId3" imgW="1097280" imgH="297180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25975" y="1075055"/>
                        <a:ext cx="1097915" cy="297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918845" y="1120775"/>
          <a:ext cx="167640" cy="252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5" imgW="167640" imgH="251460" progId="Paint.Picture">
                  <p:embed/>
                </p:oleObj>
              </mc:Choice>
              <mc:Fallback>
                <p:oleObj name="" r:id="rId5" imgW="167640" imgH="251460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8845" y="1120775"/>
                        <a:ext cx="167640" cy="252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/>
          <p:nvPr/>
        </p:nvGraphicFramePr>
        <p:xfrm>
          <a:off x="2222500" y="1097915"/>
          <a:ext cx="167640" cy="252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7" imgW="167640" imgH="251460" progId="Paint.Picture">
                  <p:embed/>
                </p:oleObj>
              </mc:Choice>
              <mc:Fallback>
                <p:oleObj name="" r:id="rId7" imgW="167640" imgH="251460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2500" y="1097915"/>
                        <a:ext cx="167640" cy="252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/>
          <p:nvPr/>
        </p:nvGraphicFramePr>
        <p:xfrm>
          <a:off x="2988945" y="1097915"/>
          <a:ext cx="167640" cy="252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8" imgW="167640" imgH="251460" progId="Paint.Picture">
                  <p:embed/>
                </p:oleObj>
              </mc:Choice>
              <mc:Fallback>
                <p:oleObj name="" r:id="rId8" imgW="167640" imgH="251460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88945" y="1097915"/>
                        <a:ext cx="167640" cy="252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/>
          <p:nvPr/>
        </p:nvGraphicFramePr>
        <p:xfrm>
          <a:off x="5988685" y="1075055"/>
          <a:ext cx="541655" cy="297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9" imgW="541020" imgH="297180" progId="Paint.Picture">
                  <p:embed/>
                </p:oleObj>
              </mc:Choice>
              <mc:Fallback>
                <p:oleObj name="" r:id="rId9" imgW="541020" imgH="297180" progId="Paint.Picture">
                  <p:embed/>
                  <p:pic>
                    <p:nvPicPr>
                      <p:cNvPr id="0" name="图片 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88685" y="1075055"/>
                        <a:ext cx="541655" cy="297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/>
          <p:nvPr/>
        </p:nvGraphicFramePr>
        <p:xfrm>
          <a:off x="4728210" y="3533140"/>
          <a:ext cx="2691765" cy="259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11" imgW="2689860" imgH="259080" progId="Paint.Picture">
                  <p:embed/>
                </p:oleObj>
              </mc:Choice>
              <mc:Fallback>
                <p:oleObj name="" r:id="rId11" imgW="2689860" imgH="259080" progId="Paint.Picture">
                  <p:embed/>
                  <p:pic>
                    <p:nvPicPr>
                      <p:cNvPr id="0" name="图片 2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28210" y="3533140"/>
                        <a:ext cx="2691765" cy="259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组合 28"/>
          <p:cNvGrpSpPr/>
          <p:nvPr/>
        </p:nvGrpSpPr>
        <p:grpSpPr>
          <a:xfrm>
            <a:off x="3899535" y="1769745"/>
            <a:ext cx="2874010" cy="829310"/>
            <a:chOff x="6141" y="2787"/>
            <a:chExt cx="4526" cy="1306"/>
          </a:xfrm>
        </p:grpSpPr>
        <p:sp>
          <p:nvSpPr>
            <p:cNvPr id="27" name="文本框 26"/>
            <p:cNvSpPr txBox="1"/>
            <p:nvPr/>
          </p:nvSpPr>
          <p:spPr>
            <a:xfrm>
              <a:off x="6141" y="2787"/>
              <a:ext cx="2776" cy="13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p>
              <a:pPr algn="l"/>
              <a:r>
                <a:rPr lang="zh-CN" altLang="en-US" sz="1200">
                  <a:solidFill>
                    <a:srgbClr val="FF0000"/>
                  </a:solidFill>
                </a:rPr>
                <a:t> 20-30℃时，升高温度，腐蚀量有所增加，主要是因为温度升高使反应速率加快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cxnSp>
          <p:nvCxnSpPr>
            <p:cNvPr id="28" name="直接连接符 27"/>
            <p:cNvCxnSpPr>
              <a:stCxn id="27" idx="3"/>
            </p:cNvCxnSpPr>
            <p:nvPr/>
          </p:nvCxnSpPr>
          <p:spPr>
            <a:xfrm>
              <a:off x="8917" y="3441"/>
              <a:ext cx="1751" cy="12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7331075" y="1810385"/>
            <a:ext cx="1757680" cy="829945"/>
            <a:chOff x="5941" y="2787"/>
            <a:chExt cx="2768" cy="1307"/>
          </a:xfrm>
        </p:grpSpPr>
        <p:sp>
          <p:nvSpPr>
            <p:cNvPr id="31" name="文本框 30"/>
            <p:cNvSpPr txBox="1"/>
            <p:nvPr/>
          </p:nvSpPr>
          <p:spPr>
            <a:xfrm>
              <a:off x="6141" y="2787"/>
              <a:ext cx="2568" cy="13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p>
              <a:pPr algn="l"/>
              <a:r>
                <a:rPr lang="zh-CN" altLang="en-US" sz="1200">
                  <a:solidFill>
                    <a:srgbClr val="FF0000"/>
                  </a:solidFill>
                </a:rPr>
                <a:t> 30℃以上，升高温度，腐蚀量降低，主要时因为H</a:t>
              </a:r>
              <a:r>
                <a:rPr lang="zh-CN" altLang="en-US" sz="1200" baseline="-25000">
                  <a:solidFill>
                    <a:srgbClr val="FF0000"/>
                  </a:solidFill>
                </a:rPr>
                <a:t>2</a:t>
              </a:r>
              <a:r>
                <a:rPr lang="zh-CN" altLang="en-US" sz="1200">
                  <a:solidFill>
                    <a:srgbClr val="FF0000"/>
                  </a:solidFill>
                </a:rPr>
                <a:t>O</a:t>
              </a:r>
              <a:r>
                <a:rPr lang="zh-CN" altLang="en-US" sz="1200" baseline="-25000">
                  <a:solidFill>
                    <a:srgbClr val="FF0000"/>
                  </a:solidFill>
                </a:rPr>
                <a:t>2</a:t>
              </a:r>
              <a:r>
                <a:rPr lang="zh-CN" altLang="en-US" sz="1200">
                  <a:solidFill>
                    <a:srgbClr val="FF0000"/>
                  </a:solidFill>
                </a:rPr>
                <a:t>分解、NH</a:t>
              </a:r>
              <a:r>
                <a:rPr lang="zh-CN" altLang="en-US" sz="1200" baseline="-25000">
                  <a:solidFill>
                    <a:srgbClr val="FF0000"/>
                  </a:solidFill>
                </a:rPr>
                <a:t>3</a:t>
              </a:r>
              <a:r>
                <a:rPr lang="zh-CN" altLang="en-US" sz="1200">
                  <a:solidFill>
                    <a:srgbClr val="FF0000"/>
                  </a:solidFill>
                </a:rPr>
                <a:t>挥发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 flipV="1">
              <a:off x="5941" y="3355"/>
              <a:ext cx="200" cy="4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文本框 101"/>
          <p:cNvSpPr txBox="1"/>
          <p:nvPr/>
        </p:nvSpPr>
        <p:spPr>
          <a:xfrm>
            <a:off x="3081655" y="4752975"/>
            <a:ext cx="5891530" cy="30670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>
            <a:spAutoFit/>
          </a:bodyPr>
          <a:p>
            <a:r>
              <a:rPr lang="zh-CN" sz="1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加入足量</a:t>
            </a:r>
            <a:r>
              <a:rPr lang="en-US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sz="14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sz="1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使沉淀溶解，再加入</a:t>
            </a:r>
            <a:r>
              <a:rPr lang="en-US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AgNO</a:t>
            </a:r>
            <a:r>
              <a:rPr lang="en-US" sz="14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sz="1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溶液，观察是否出现白色沉淀</a:t>
            </a:r>
            <a:endParaRPr lang="zh-CN" altLang="en-US" sz="1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9829" y="243840"/>
            <a:ext cx="995680" cy="1076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小结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688" y="1267968"/>
            <a:ext cx="8405495" cy="33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  <a:ea typeface="+mn-ea"/>
              </a:rPr>
              <a:t>1.  </a:t>
            </a:r>
            <a:r>
              <a:rPr lang="zh-CN" altLang="en-US" sz="2800" dirty="0" smtClean="0">
                <a:latin typeface="+mn-ea"/>
                <a:ea typeface="+mn-ea"/>
              </a:rPr>
              <a:t>扎实的基础知识、典型实验，以旧带新；</a:t>
            </a:r>
            <a:endParaRPr lang="zh-CN" altLang="en-US" sz="28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  <a:ea typeface="+mn-ea"/>
              </a:rPr>
              <a:t>2. </a:t>
            </a:r>
            <a:r>
              <a:rPr lang="zh-CN" altLang="en-US" sz="2800" dirty="0" smtClean="0">
                <a:latin typeface="+mn-ea"/>
                <a:ea typeface="+mn-ea"/>
              </a:rPr>
              <a:t>熟练掌握和应用认识物质的一般角度和基本方法</a:t>
            </a:r>
            <a:r>
              <a:rPr lang="zh-CN" altLang="en-US" sz="2800" dirty="0" smtClean="0">
                <a:latin typeface="+mn-ea"/>
                <a:ea typeface="+mn-ea"/>
              </a:rPr>
              <a:t>；</a:t>
            </a:r>
            <a:endParaRPr lang="en-US" altLang="zh-CN" sz="28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  <a:ea typeface="+mn-ea"/>
              </a:rPr>
              <a:t>3.  </a:t>
            </a:r>
            <a:r>
              <a:rPr lang="zh-CN" altLang="en-US" sz="2800" dirty="0" smtClean="0">
                <a:latin typeface="+mn-ea"/>
                <a:ea typeface="+mn-ea"/>
              </a:rPr>
              <a:t>充分解读、理解</a:t>
            </a:r>
            <a:r>
              <a:rPr lang="zh-CN" altLang="en-US" sz="2800" dirty="0" smtClean="0">
                <a:latin typeface="+mn-ea"/>
                <a:ea typeface="+mn-ea"/>
              </a:rPr>
              <a:t>信息，加强证据意识；</a:t>
            </a:r>
            <a:endParaRPr lang="en-US" altLang="zh-CN" sz="28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  <a:ea typeface="+mn-ea"/>
              </a:rPr>
              <a:t>4.  </a:t>
            </a:r>
            <a:r>
              <a:rPr lang="zh-CN" altLang="en-US" sz="2800" dirty="0" smtClean="0">
                <a:latin typeface="+mn-ea"/>
                <a:ea typeface="+mn-ea"/>
              </a:rPr>
              <a:t>了解常见高考题的命题规律</a:t>
            </a:r>
            <a:r>
              <a:rPr lang="zh-CN" altLang="en-US" sz="2800" dirty="0" smtClean="0">
                <a:latin typeface="+mn-ea"/>
                <a:ea typeface="+mn-ea"/>
              </a:rPr>
              <a:t>；</a:t>
            </a:r>
            <a:endParaRPr lang="en-US" altLang="zh-CN" sz="28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  <a:ea typeface="+mn-ea"/>
              </a:rPr>
              <a:t>5. </a:t>
            </a:r>
            <a:r>
              <a:rPr lang="zh-CN" altLang="en-US" sz="2800" dirty="0" smtClean="0">
                <a:latin typeface="+mn-ea"/>
                <a:ea typeface="+mn-ea"/>
              </a:rPr>
              <a:t>通过</a:t>
            </a:r>
            <a:r>
              <a:rPr lang="zh-CN" altLang="en-US" sz="2800" dirty="0" smtClean="0">
                <a:latin typeface="+mn-ea"/>
                <a:ea typeface="+mn-ea"/>
              </a:rPr>
              <a:t>对题目的整体把握和深度研究培养学科素养</a:t>
            </a:r>
            <a:r>
              <a:rPr lang="zh-CN" altLang="en-US" sz="2800" dirty="0" smtClean="0">
                <a:latin typeface="+mn-ea"/>
                <a:ea typeface="+mn-ea"/>
              </a:rPr>
              <a:t>。</a:t>
            </a:r>
            <a:endParaRPr lang="en-US" altLang="zh-CN" sz="2800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近年Cu(兼顾Cr、Mn等)金属相关的北京高考真题回顾</a:t>
            </a:r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  <p:custDataLst>
              <p:tags r:id="rId1"/>
            </p:custDataLst>
          </p:nvPr>
        </p:nvGraphicFramePr>
        <p:xfrm>
          <a:off x="835025" y="744855"/>
          <a:ext cx="7473315" cy="4252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9098280" imgH="5585460" progId="Paint.Picture">
                  <p:embed/>
                </p:oleObj>
              </mc:Choice>
              <mc:Fallback>
                <p:oleObj name="" r:id="rId2" imgW="9098280" imgH="558546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5025" y="744855"/>
                        <a:ext cx="7473315" cy="4252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2980055" y="1258570"/>
            <a:ext cx="5121275" cy="3648710"/>
            <a:chOff x="4693" y="1982"/>
            <a:chExt cx="8065" cy="574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2100" y="1982"/>
              <a:ext cx="65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4693" y="2365"/>
              <a:ext cx="1548" cy="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732" y="7161"/>
              <a:ext cx="2617" cy="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7023" y="7720"/>
              <a:ext cx="2617" cy="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7023" y="3959"/>
              <a:ext cx="1650" cy="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8759" y="2809"/>
              <a:ext cx="2617" cy="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3776345" y="1258570"/>
            <a:ext cx="3069590" cy="2527935"/>
            <a:chOff x="5947" y="1982"/>
            <a:chExt cx="4834" cy="398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5947" y="2809"/>
              <a:ext cx="2594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187" y="1982"/>
              <a:ext cx="2594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7789" y="5959"/>
              <a:ext cx="1770" cy="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接连接符 24"/>
          <p:cNvCxnSpPr/>
          <p:nvPr/>
        </p:nvCxnSpPr>
        <p:spPr>
          <a:xfrm flipV="1">
            <a:off x="4205605" y="1250950"/>
            <a:ext cx="746125" cy="762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4602480" y="1038225"/>
            <a:ext cx="1847215" cy="3259455"/>
            <a:chOff x="7248" y="1635"/>
            <a:chExt cx="2909" cy="5133"/>
          </a:xfrm>
        </p:grpSpPr>
        <p:sp>
          <p:nvSpPr>
            <p:cNvPr id="26" name="圆角矩形 25"/>
            <p:cNvSpPr/>
            <p:nvPr/>
          </p:nvSpPr>
          <p:spPr>
            <a:xfrm>
              <a:off x="8405" y="1635"/>
              <a:ext cx="479" cy="347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9000" y="3212"/>
              <a:ext cx="755" cy="347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8405" y="4039"/>
              <a:ext cx="1752" cy="347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7248" y="6422"/>
              <a:ext cx="1895" cy="347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1" name="椭圆 30"/>
          <p:cNvSpPr/>
          <p:nvPr/>
        </p:nvSpPr>
        <p:spPr>
          <a:xfrm>
            <a:off x="3518535" y="2801620"/>
            <a:ext cx="444500" cy="25527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2924810" y="1253490"/>
            <a:ext cx="5167630" cy="2788920"/>
            <a:chOff x="4606" y="1974"/>
            <a:chExt cx="8138" cy="4392"/>
          </a:xfrm>
        </p:grpSpPr>
        <p:grpSp>
          <p:nvGrpSpPr>
            <p:cNvPr id="18" name="组合 17"/>
            <p:cNvGrpSpPr/>
            <p:nvPr/>
          </p:nvGrpSpPr>
          <p:grpSpPr>
            <a:xfrm>
              <a:off x="4606" y="1974"/>
              <a:ext cx="8139" cy="4393"/>
              <a:chOff x="4606" y="1974"/>
              <a:chExt cx="8139" cy="4393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V="1">
                <a:off x="4693" y="1974"/>
                <a:ext cx="1548" cy="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V="1">
                <a:off x="5217" y="3551"/>
                <a:ext cx="1548" cy="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4693" y="4378"/>
                <a:ext cx="1548" cy="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6241" y="5570"/>
                <a:ext cx="5163" cy="6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4606" y="6351"/>
                <a:ext cx="1742" cy="16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8187" y="6351"/>
                <a:ext cx="4559" cy="4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直接连接符 31"/>
            <p:cNvCxnSpPr/>
            <p:nvPr/>
          </p:nvCxnSpPr>
          <p:spPr>
            <a:xfrm>
              <a:off x="6040" y="3144"/>
              <a:ext cx="4921" cy="32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高考试题命题规律及设问特点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714375"/>
            <a:ext cx="8139430" cy="4429125"/>
          </a:xfrm>
        </p:spPr>
        <p:txBody>
          <a:bodyPr>
            <a:noAutofit/>
          </a:bodyPr>
          <a:p>
            <a:r>
              <a:rPr lang="zh-CN" altLang="en-US" sz="1800"/>
              <a:t>（1）发掘教材内容，把握典型物质的基础反应，基于金属活动顺序表和研究物质的几个角度学会灵活运用：比如Cu和酸（浓硫酸、稀硫酸、硝酸）是否反应及反应特点、Cu的精炼、电解CuCl</a:t>
            </a:r>
            <a:r>
              <a:rPr lang="zh-CN" altLang="en-US" sz="1800" baseline="-25000"/>
              <a:t>2</a:t>
            </a:r>
            <a:r>
              <a:rPr lang="zh-CN" altLang="en-US" sz="1800"/>
              <a:t>溶液、铜盐的水解、KMnO</a:t>
            </a:r>
            <a:r>
              <a:rPr lang="zh-CN" altLang="en-US" sz="1800" baseline="-25000"/>
              <a:t>4</a:t>
            </a:r>
            <a:r>
              <a:rPr lang="zh-CN" altLang="en-US" sz="1800"/>
              <a:t> （K</a:t>
            </a:r>
            <a:r>
              <a:rPr lang="zh-CN" altLang="en-US" sz="1800" baseline="-25000"/>
              <a:t>2</a:t>
            </a:r>
            <a:r>
              <a:rPr lang="zh-CN" altLang="en-US" sz="1800"/>
              <a:t>Cr</a:t>
            </a:r>
            <a:r>
              <a:rPr lang="zh-CN" altLang="en-US" sz="1800" baseline="-25000"/>
              <a:t>2</a:t>
            </a:r>
            <a:r>
              <a:rPr lang="zh-CN" altLang="en-US" sz="1800"/>
              <a:t>O</a:t>
            </a:r>
            <a:r>
              <a:rPr lang="zh-CN" altLang="en-US" sz="1800" baseline="-25000"/>
              <a:t>7</a:t>
            </a:r>
            <a:r>
              <a:rPr lang="zh-CN" altLang="en-US" sz="1800"/>
              <a:t>、MnO</a:t>
            </a:r>
            <a:r>
              <a:rPr lang="zh-CN" altLang="en-US" sz="1800" baseline="-25000"/>
              <a:t>2</a:t>
            </a:r>
            <a:r>
              <a:rPr lang="zh-CN" altLang="en-US" sz="1800"/>
              <a:t>）等含高价元素的物质的氧化性、TiCl</a:t>
            </a:r>
            <a:r>
              <a:rPr lang="zh-CN" altLang="en-US" sz="1800" baseline="-25000"/>
              <a:t>4</a:t>
            </a:r>
            <a:r>
              <a:rPr lang="zh-CN" altLang="en-US" sz="1800"/>
              <a:t>（银氨溶液）等来自课本；浓硫酸与铜加热反应下产生白雾来自典型实验的特异现象探究。</a:t>
            </a:r>
            <a:endParaRPr lang="zh-CN" altLang="en-US" sz="1800"/>
          </a:p>
          <a:p>
            <a:r>
              <a:rPr lang="zh-CN" altLang="en-US" sz="1800"/>
              <a:t>（2）含变价元素物质的氧化性和还原性是常见的高考考点，会融合到电化学、工艺流程或实验探究等知识或题型对反应原理进行深度考查，有助于深刻领会氧化还原反应的反应规律和离子反应本质。</a:t>
            </a:r>
            <a:endParaRPr lang="zh-CN" altLang="en-US" sz="1800"/>
          </a:p>
          <a:p>
            <a:r>
              <a:rPr lang="zh-CN" altLang="en-US" sz="1800"/>
              <a:t>（3）向其他金属元素拓展的目的在于考察化学学科的学科素养，对化学学科的研究方法的理解、掌握和迁移能力。</a:t>
            </a:r>
            <a:endParaRPr lang="zh-CN" altLang="en-US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相关知识梳理</a:t>
            </a:r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589280" y="730885"/>
          <a:ext cx="8052435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7962900" imgH="3535680" progId="Paint.Picture">
                  <p:embed/>
                </p:oleObj>
              </mc:Choice>
              <mc:Fallback>
                <p:oleObj name="" r:id="rId1" imgW="7962900" imgH="353568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9280" y="730885"/>
                        <a:ext cx="8052435" cy="402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1948180" y="3272790"/>
          <a:ext cx="5506085" cy="187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3" imgW="5501640" imgH="3185160" progId="Paint.Picture">
                  <p:embed/>
                </p:oleObj>
              </mc:Choice>
              <mc:Fallback>
                <p:oleObj name="" r:id="rId3" imgW="5501640" imgH="3185160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4">
                        <a:lum bright="-18000" contrast="36000"/>
                      </a:blip>
                      <a:stretch>
                        <a:fillRect/>
                      </a:stretch>
                    </p:blipFill>
                    <p:spPr>
                      <a:xfrm>
                        <a:off x="1948180" y="3272790"/>
                        <a:ext cx="5506085" cy="1870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847"/>
            <a:ext cx="8139178" cy="331514"/>
          </a:xfrm>
        </p:spPr>
        <p:txBody>
          <a:bodyPr>
            <a:normAutofit fontScale="90000"/>
          </a:bodyPr>
          <a:p>
            <a:r>
              <a:rPr lang="en-US" altLang="zh-CN"/>
              <a:t>1</a:t>
            </a:r>
            <a:r>
              <a:t>、</a:t>
            </a:r>
            <a:r>
              <a:rPr lang="zh-CN" altLang="en-US"/>
              <a:t>Cu在金属活动顺序表中的位置和相应性质：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714375"/>
            <a:ext cx="8139430" cy="423926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1600"/>
              <a:t>（1）工业上可采用多种方法冶炼铜。</a:t>
            </a:r>
            <a:endParaRPr lang="zh-CN" altLang="en-US" sz="1600"/>
          </a:p>
          <a:p>
            <a:pPr marL="0" indent="0">
              <a:buNone/>
            </a:pPr>
            <a:r>
              <a:rPr lang="zh-CN" altLang="en-US" sz="1600"/>
              <a:t>①在地下利用爆破粉碎孔雀石[Cu</a:t>
            </a:r>
            <a:r>
              <a:rPr lang="zh-CN" altLang="en-US" sz="1600" baseline="-25000"/>
              <a:t>2</a:t>
            </a:r>
            <a:r>
              <a:rPr lang="zh-CN" altLang="en-US" sz="1600"/>
              <a:t>(OH)</a:t>
            </a:r>
            <a:r>
              <a:rPr lang="zh-CN" altLang="en-US" sz="1600" baseline="-25000"/>
              <a:t>2</a:t>
            </a:r>
            <a:r>
              <a:rPr lang="zh-CN" altLang="en-US" sz="1600"/>
              <a:t>CO</a:t>
            </a:r>
            <a:r>
              <a:rPr lang="zh-CN" altLang="en-US" sz="1600" baseline="-25000"/>
              <a:t>3</a:t>
            </a:r>
            <a:r>
              <a:rPr lang="zh-CN" altLang="en-US" sz="1600"/>
              <a:t>]，再注入稀硫酸原地浸取，将浸取液抽到地表，加入铁屑制得铜。冶炼铜的有关化学方程式为</a:t>
            </a:r>
            <a:r>
              <a:rPr lang="zh-CN" altLang="en-US" sz="1600" u="sng"/>
              <a:t>                                                   </a:t>
            </a:r>
            <a:r>
              <a:rPr lang="zh-CN" altLang="en-US" sz="1600"/>
              <a:t>、</a:t>
            </a:r>
            <a:r>
              <a:rPr lang="zh-CN" altLang="en-US" sz="1600" u="sng"/>
              <a:t>                                     </a:t>
            </a:r>
            <a:r>
              <a:rPr lang="zh-CN" altLang="en-US" sz="1600"/>
              <a:t>。</a:t>
            </a:r>
            <a:endParaRPr lang="zh-CN" altLang="en-US" sz="1600"/>
          </a:p>
          <a:p>
            <a:pPr marL="0" indent="0">
              <a:buNone/>
            </a:pPr>
            <a:r>
              <a:rPr lang="zh-CN" altLang="en-US" sz="1600"/>
              <a:t>② 利用一氧化碳还原赤铜矿（Cu</a:t>
            </a:r>
            <a:r>
              <a:rPr lang="zh-CN" altLang="en-US" sz="1600" baseline="-25000"/>
              <a:t>2</a:t>
            </a:r>
            <a:r>
              <a:rPr lang="zh-CN" altLang="en-US" sz="1600"/>
              <a:t>O）冶炼铜。实验室可用下图所示装置进行实验。</a:t>
            </a:r>
            <a:endParaRPr lang="zh-CN" altLang="en-US" sz="1600"/>
          </a:p>
          <a:p>
            <a:pPr marL="0" indent="0">
              <a:buNone/>
            </a:pPr>
            <a:endParaRPr lang="zh-CN" altLang="en-US" sz="1600"/>
          </a:p>
          <a:p>
            <a:pPr marL="0" indent="0">
              <a:buNone/>
            </a:pPr>
            <a:endParaRPr lang="zh-CN" altLang="en-US" sz="1600"/>
          </a:p>
          <a:p>
            <a:pPr marL="0" indent="0">
              <a:buNone/>
            </a:pPr>
            <a:endParaRPr lang="zh-CN" altLang="en-US" sz="1600"/>
          </a:p>
          <a:p>
            <a:pPr marL="0" indent="0">
              <a:buNone/>
            </a:pPr>
            <a:r>
              <a:rPr lang="zh-CN" altLang="en-US" sz="1600"/>
              <a:t>当硬质玻璃管中的反应结束时，应进行的实验操作是</a:t>
            </a:r>
            <a:r>
              <a:rPr lang="zh-CN" altLang="en-US" sz="1600" u="sng"/>
              <a:t>                       </a:t>
            </a:r>
            <a:r>
              <a:rPr lang="zh-CN" altLang="en-US" sz="1600"/>
              <a:t>；尾气导管口处的细铜丝，能防止点燃尾气时产生回火引起爆炸，其原理是</a:t>
            </a:r>
            <a:r>
              <a:rPr lang="zh-CN" altLang="en-US" sz="1600" u="sng"/>
              <a:t>              </a:t>
            </a:r>
            <a:r>
              <a:rPr lang="zh-CN" altLang="en-US" sz="1600"/>
              <a:t>。</a:t>
            </a:r>
            <a:endParaRPr lang="zh-CN" altLang="en-US" sz="1600"/>
          </a:p>
        </p:txBody>
      </p:sp>
      <p:pic>
        <p:nvPicPr>
          <p:cNvPr id="9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8480" y="2755265"/>
            <a:ext cx="3150870" cy="15182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52170" y="1833245"/>
            <a:ext cx="40525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Cu</a:t>
            </a:r>
            <a:r>
              <a:rPr lang="en-US" altLang="zh-CN" sz="1400" baseline="-25000">
                <a:solidFill>
                  <a:srgbClr val="FF0000"/>
                </a:solidFill>
              </a:rPr>
              <a:t>2</a:t>
            </a:r>
            <a:r>
              <a:rPr lang="zh-CN" altLang="en-US" sz="1400">
                <a:solidFill>
                  <a:srgbClr val="FF0000"/>
                </a:solidFill>
              </a:rPr>
              <a:t>(0H)</a:t>
            </a:r>
            <a:r>
              <a:rPr lang="zh-CN" altLang="en-US" sz="1400" baseline="-25000">
                <a:solidFill>
                  <a:srgbClr val="FF0000"/>
                </a:solidFill>
              </a:rPr>
              <a:t>2</a:t>
            </a:r>
            <a:r>
              <a:rPr lang="zh-CN" altLang="en-US" sz="1400">
                <a:solidFill>
                  <a:srgbClr val="FF0000"/>
                </a:solidFill>
              </a:rPr>
              <a:t>C0</a:t>
            </a:r>
            <a:r>
              <a:rPr lang="zh-CN" altLang="en-US" sz="1400" baseline="-25000">
                <a:solidFill>
                  <a:srgbClr val="FF0000"/>
                </a:solidFill>
              </a:rPr>
              <a:t>3</a:t>
            </a:r>
            <a:r>
              <a:rPr lang="zh-CN" altLang="en-US" sz="1400">
                <a:solidFill>
                  <a:srgbClr val="FF0000"/>
                </a:solidFill>
              </a:rPr>
              <a:t>+2H</a:t>
            </a:r>
            <a:r>
              <a:rPr lang="zh-CN" altLang="en-US" sz="1400" baseline="-25000">
                <a:solidFill>
                  <a:srgbClr val="FF0000"/>
                </a:solidFill>
              </a:rPr>
              <a:t>2</a:t>
            </a:r>
            <a:r>
              <a:rPr lang="en-US" altLang="zh-CN" sz="1400">
                <a:solidFill>
                  <a:srgbClr val="FF0000"/>
                </a:solidFill>
              </a:rPr>
              <a:t>S</a:t>
            </a:r>
            <a:r>
              <a:rPr lang="zh-CN" altLang="en-US" sz="1400">
                <a:solidFill>
                  <a:srgbClr val="FF0000"/>
                </a:solidFill>
              </a:rPr>
              <a:t>0</a:t>
            </a:r>
            <a:r>
              <a:rPr lang="en-US" altLang="zh-CN" sz="1400" baseline="-25000">
                <a:solidFill>
                  <a:srgbClr val="FF0000"/>
                </a:solidFill>
              </a:rPr>
              <a:t>4</a:t>
            </a:r>
            <a:r>
              <a:rPr lang="en-US" altLang="zh-CN" sz="1400">
                <a:solidFill>
                  <a:srgbClr val="FF0000"/>
                </a:solidFill>
              </a:rPr>
              <a:t>=</a:t>
            </a:r>
            <a:r>
              <a:rPr lang="zh-CN" altLang="en-US" sz="1400">
                <a:solidFill>
                  <a:srgbClr val="FF0000"/>
                </a:solidFill>
              </a:rPr>
              <a:t>2CuSO</a:t>
            </a:r>
            <a:r>
              <a:rPr lang="en-US" altLang="zh-CN" sz="1400" baseline="-25000">
                <a:solidFill>
                  <a:srgbClr val="FF0000"/>
                </a:solidFill>
              </a:rPr>
              <a:t>4</a:t>
            </a:r>
            <a:r>
              <a:rPr lang="zh-CN" altLang="en-US" sz="1400">
                <a:solidFill>
                  <a:srgbClr val="FF0000"/>
                </a:solidFill>
              </a:rPr>
              <a:t>, +3H</a:t>
            </a:r>
            <a:r>
              <a:rPr lang="zh-CN" altLang="en-US" sz="1400" baseline="-25000">
                <a:solidFill>
                  <a:srgbClr val="FF0000"/>
                </a:solidFill>
              </a:rPr>
              <a:t>2</a:t>
            </a:r>
            <a:r>
              <a:rPr lang="zh-CN" altLang="en-US" sz="1400">
                <a:solidFill>
                  <a:srgbClr val="FF0000"/>
                </a:solidFill>
              </a:rPr>
              <a:t>0+ CO</a:t>
            </a:r>
            <a:r>
              <a:rPr lang="zh-CN" altLang="en-US" sz="1400" baseline="-25000">
                <a:solidFill>
                  <a:srgbClr val="FF0000"/>
                </a:solidFill>
              </a:rPr>
              <a:t>2</a:t>
            </a:r>
            <a:r>
              <a:rPr lang="zh-CN" alt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endParaRPr lang="zh-CN" altLang="en-US" sz="1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59350" y="1833245"/>
            <a:ext cx="291274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Cu</a:t>
            </a:r>
            <a:r>
              <a:rPr lang="en-US" altLang="zh-CN" sz="1400">
                <a:solidFill>
                  <a:srgbClr val="FF0000"/>
                </a:solidFill>
              </a:rPr>
              <a:t>SO</a:t>
            </a:r>
            <a:r>
              <a:rPr lang="en-US" altLang="zh-CN" sz="1400" baseline="-25000">
                <a:solidFill>
                  <a:srgbClr val="FF0000"/>
                </a:solidFill>
              </a:rPr>
              <a:t>4</a:t>
            </a:r>
            <a:r>
              <a:rPr lang="zh-CN" altLang="en-US" sz="1400">
                <a:solidFill>
                  <a:srgbClr val="FF0000"/>
                </a:solidFill>
              </a:rPr>
              <a:t> +Fe</a:t>
            </a:r>
            <a:r>
              <a:rPr lang="en-US" altLang="zh-CN" sz="1400">
                <a:solidFill>
                  <a:srgbClr val="FF0000"/>
                </a:solidFill>
              </a:rPr>
              <a:t>=</a:t>
            </a:r>
            <a:r>
              <a:rPr lang="zh-CN" altLang="en-US" sz="1400">
                <a:solidFill>
                  <a:srgbClr val="FF0000"/>
                </a:solidFill>
              </a:rPr>
              <a:t>Cu+ FeSO</a:t>
            </a:r>
            <a:r>
              <a:rPr lang="en-US" altLang="zh-CN" sz="1400" baseline="-25000">
                <a:solidFill>
                  <a:srgbClr val="FF0000"/>
                </a:solidFill>
              </a:rPr>
              <a:t>4</a:t>
            </a:r>
            <a:endParaRPr lang="en-US" altLang="zh-CN" sz="1400" baseline="-25000">
              <a:solidFill>
                <a:srgbClr val="FF0000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202305" y="2696845"/>
            <a:ext cx="4669790" cy="539115"/>
            <a:chOff x="5043" y="4247"/>
            <a:chExt cx="7354" cy="849"/>
          </a:xfrm>
        </p:grpSpPr>
        <p:sp>
          <p:nvSpPr>
            <p:cNvPr id="6" name="文本框 5"/>
            <p:cNvSpPr txBox="1"/>
            <p:nvPr/>
          </p:nvSpPr>
          <p:spPr>
            <a:xfrm>
              <a:off x="8397" y="4247"/>
              <a:ext cx="4000" cy="82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 anchor="t">
              <a:spAutoFit/>
            </a:bodyPr>
            <a:p>
              <a:r>
                <a:rPr lang="zh-CN" altLang="en-US" sz="1400">
                  <a:ln>
                    <a:noFill/>
                  </a:ln>
                  <a:solidFill>
                    <a:srgbClr val="FF0000"/>
                  </a:solidFill>
                </a:rPr>
                <a:t>先停止加热,继续通一氧化碳,防止新生成的铜被再次氧化</a:t>
              </a:r>
              <a:endParaRPr lang="zh-CN" altLang="en-US" sz="1400">
                <a:ln>
                  <a:noFill/>
                </a:ln>
                <a:solidFill>
                  <a:srgbClr val="FF0000"/>
                </a:solidFill>
              </a:endParaRPr>
            </a:p>
          </p:txBody>
        </p:sp>
        <p:cxnSp>
          <p:nvCxnSpPr>
            <p:cNvPr id="7" name="直接连接符 6"/>
            <p:cNvCxnSpPr>
              <a:endCxn id="6" idx="1"/>
            </p:cNvCxnSpPr>
            <p:nvPr/>
          </p:nvCxnSpPr>
          <p:spPr>
            <a:xfrm flipV="1">
              <a:off x="5043" y="4658"/>
              <a:ext cx="3354" cy="43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4647565" y="3403600"/>
            <a:ext cx="3302000" cy="752475"/>
            <a:chOff x="7319" y="5360"/>
            <a:chExt cx="5200" cy="1185"/>
          </a:xfrm>
        </p:grpSpPr>
        <p:sp>
          <p:nvSpPr>
            <p:cNvPr id="10" name="文本框 9"/>
            <p:cNvSpPr txBox="1"/>
            <p:nvPr/>
          </p:nvSpPr>
          <p:spPr>
            <a:xfrm>
              <a:off x="8519" y="5384"/>
              <a:ext cx="4000" cy="11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 anchor="t">
              <a:spAutoFit/>
            </a:bodyPr>
            <a:p>
              <a:r>
                <a:rPr lang="zh-CN" altLang="en-US" sz="1400">
                  <a:solidFill>
                    <a:srgbClr val="FF0000"/>
                  </a:solidFill>
                </a:rPr>
                <a:t>铜丝具有导热性,能吸收部分热量,使导管内温度达不到</a:t>
              </a:r>
              <a:r>
                <a:rPr lang="en-US" altLang="zh-CN" sz="1400">
                  <a:solidFill>
                    <a:srgbClr val="FF0000"/>
                  </a:solidFill>
                </a:rPr>
                <a:t>C</a:t>
              </a:r>
              <a:r>
                <a:rPr lang="zh-CN" altLang="en-US" sz="1400">
                  <a:solidFill>
                    <a:srgbClr val="FF0000"/>
                  </a:solidFill>
                </a:rPr>
                <a:t>O的着火点</a:t>
              </a:r>
              <a:endParaRPr lang="zh-CN" altLang="en-US" sz="1400">
                <a:solidFill>
                  <a:srgbClr val="FF0000"/>
                </a:solidFill>
              </a:endParaRPr>
            </a:p>
          </p:txBody>
        </p:sp>
        <p:cxnSp>
          <p:nvCxnSpPr>
            <p:cNvPr id="11" name="直接连接符 10"/>
            <p:cNvCxnSpPr>
              <a:endCxn id="10" idx="1"/>
            </p:cNvCxnSpPr>
            <p:nvPr/>
          </p:nvCxnSpPr>
          <p:spPr>
            <a:xfrm>
              <a:off x="7319" y="5360"/>
              <a:ext cx="1200" cy="60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02412" y="324847"/>
            <a:ext cx="8139178" cy="331514"/>
          </a:xfrm>
        </p:spPr>
        <p:txBody>
          <a:bodyPr>
            <a:normAutofit fontScale="90000"/>
          </a:bodyPr>
          <a:p>
            <a:r>
              <a:rPr lang="en-US" altLang="zh-CN"/>
              <a:t>1</a:t>
            </a:r>
            <a:r>
              <a:t>、</a:t>
            </a:r>
            <a:r>
              <a:rPr lang="zh-CN" altLang="en-US"/>
              <a:t>Cu在金属活动顺序表中的位置和相应性质：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456565" y="813435"/>
            <a:ext cx="8139430" cy="423926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1600"/>
              <a:t>（1）工业上可采用多种方法冶炼铜。</a:t>
            </a:r>
            <a:endParaRPr lang="zh-CN" altLang="en-US" sz="1600"/>
          </a:p>
          <a:p>
            <a:pPr marL="0" indent="0">
              <a:buNone/>
            </a:pPr>
            <a:r>
              <a:rPr lang="zh-CN" altLang="en-US" sz="1600"/>
              <a:t>③利用辉铜矿（Cu</a:t>
            </a:r>
            <a:r>
              <a:rPr lang="zh-CN" altLang="en-US" sz="1600" baseline="-25000"/>
              <a:t>2</a:t>
            </a:r>
            <a:r>
              <a:rPr lang="zh-CN" altLang="en-US" sz="1600"/>
              <a:t>S）冶炼铜的原理如下：</a:t>
            </a:r>
            <a:endParaRPr lang="zh-CN" altLang="en-US" sz="1600"/>
          </a:p>
          <a:p>
            <a:pPr marL="0" indent="0">
              <a:buNone/>
            </a:pPr>
            <a:r>
              <a:rPr lang="zh-CN" altLang="en-US" sz="1600"/>
              <a:t>Ⅰ.取一定质量的Cu</a:t>
            </a:r>
            <a:r>
              <a:rPr lang="zh-CN" altLang="en-US" sz="1600" baseline="-25000"/>
              <a:t>2</a:t>
            </a:r>
            <a:r>
              <a:rPr lang="zh-CN" altLang="en-US" sz="1600"/>
              <a:t>S在空气中高温焙烧，安全反应后生成一种铜的氧化物和二氧化硫；</a:t>
            </a:r>
            <a:endParaRPr lang="zh-CN" altLang="en-US" sz="1600"/>
          </a:p>
          <a:p>
            <a:pPr marL="0" indent="0">
              <a:buNone/>
            </a:pPr>
            <a:r>
              <a:rPr lang="zh-CN" altLang="en-US" sz="1600"/>
              <a:t>Ⅱ.再取上述一半质量的Cu</a:t>
            </a:r>
            <a:r>
              <a:rPr lang="zh-CN" altLang="en-US" sz="1600" baseline="-25000"/>
              <a:t>2</a:t>
            </a:r>
            <a:r>
              <a:rPr lang="zh-CN" altLang="en-US" sz="1600"/>
              <a:t>S，与Ⅰ中生成的铜的氧化物混合均匀，隔绝空气高温煅烧，恰好完全反应，生成铜和二氧化硫。结合质量守恒定律，判断这种铜的氧化物是什么，写出推理过程</a:t>
            </a:r>
            <a:r>
              <a:rPr lang="en-US" altLang="zh-CN" sz="1600"/>
              <a:t>:</a:t>
            </a:r>
            <a:endParaRPr lang="en-US" altLang="zh-CN" sz="1600"/>
          </a:p>
        </p:txBody>
      </p:sp>
      <p:sp>
        <p:nvSpPr>
          <p:cNvPr id="100" name="文本框 99"/>
          <p:cNvSpPr txBox="1"/>
          <p:nvPr/>
        </p:nvSpPr>
        <p:spPr>
          <a:xfrm>
            <a:off x="586105" y="3686175"/>
            <a:ext cx="347472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</a:rPr>
              <a:t>假设生成氧化铜则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Ⅰ</a:t>
            </a:r>
            <a:r>
              <a:rPr lang="en-US" sz="16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Cu</a:t>
            </a:r>
            <a:r>
              <a:rPr lang="en-US" sz="1600" baseline="-250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2</a:t>
            </a:r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</a:rPr>
              <a:t>S ＋ 2 O</a:t>
            </a:r>
            <a:r>
              <a:rPr lang="en-US" sz="1600" baseline="-250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2</a:t>
            </a:r>
            <a:r>
              <a:rPr lang="en-US" sz="16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= 2CuO+ SO</a:t>
            </a:r>
            <a:r>
              <a:rPr lang="en-US" sz="1600" baseline="-250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2</a:t>
            </a:r>
            <a:endParaRPr lang="en-US" sz="1600">
              <a:solidFill>
                <a:srgbClr val="FF0000"/>
              </a:solidFill>
              <a:latin typeface="微软雅黑" panose="020B0503020204020204" charset="-122"/>
              <a:ea typeface="宋体" panose="02010600030101010101" pitchFamily="2" charset="-122"/>
            </a:endParaRPr>
          </a:p>
          <a:p>
            <a:r>
              <a:rPr lang="zh-CN" altLang="en-US" sz="1600">
                <a:solidFill>
                  <a:srgbClr val="FF0000"/>
                </a:solidFill>
                <a:sym typeface="+mn-ea"/>
              </a:rPr>
              <a:t>Ⅱ</a:t>
            </a:r>
            <a:r>
              <a:rPr lang="en-US" sz="16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 2 CuO + Cu</a:t>
            </a:r>
            <a:r>
              <a:rPr lang="en-US" sz="1600" baseline="-250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2</a:t>
            </a:r>
            <a:r>
              <a:rPr lang="en-US" sz="16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S= 4Cu+SO</a:t>
            </a:r>
            <a:r>
              <a:rPr lang="en-US" sz="1600" baseline="-250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2</a:t>
            </a:r>
            <a:r>
              <a:rPr lang="en-US" sz="16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 </a:t>
            </a:r>
            <a:endParaRPr lang="zh-CN" sz="16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1600">
                <a:solidFill>
                  <a:srgbClr val="FF0000"/>
                </a:solidFill>
                <a:sym typeface="+mn-ea"/>
              </a:rPr>
              <a:t>Ⅱ</a:t>
            </a:r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</a:rPr>
              <a:t>中Cu</a:t>
            </a:r>
            <a:r>
              <a:rPr lang="en-US" sz="1600" baseline="-250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2</a:t>
            </a:r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</a:rPr>
              <a:t>S用量与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Ⅰ</a:t>
            </a:r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</a:rPr>
              <a:t>相同,与题意不符</a:t>
            </a:r>
            <a:endParaRPr lang="zh-CN" altLang="en-US" sz="16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27830" y="3693160"/>
            <a:ext cx="381762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</a:rPr>
              <a:t>假设生成氧化亚铜则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Ⅰ</a:t>
            </a:r>
            <a:r>
              <a:rPr lang="en-US" altLang="zh-CN" sz="1600">
                <a:solidFill>
                  <a:srgbClr val="FF0000"/>
                </a:solidFill>
                <a:sym typeface="+mn-ea"/>
              </a:rPr>
              <a:t>2</a:t>
            </a:r>
            <a:r>
              <a:rPr lang="en-US" sz="16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Cu</a:t>
            </a:r>
            <a:r>
              <a:rPr lang="en-US" sz="1600" baseline="-250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2</a:t>
            </a:r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</a:rPr>
              <a:t>S ＋ </a:t>
            </a:r>
            <a:r>
              <a:rPr lang="en-US" altLang="zh-CN" sz="1600">
                <a:solidFill>
                  <a:srgbClr val="FF0000"/>
                </a:solidFill>
                <a:ea typeface="宋体" panose="02010600030101010101" pitchFamily="2" charset="-122"/>
              </a:rPr>
              <a:t>3</a:t>
            </a:r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</a:rPr>
              <a:t> O</a:t>
            </a:r>
            <a:r>
              <a:rPr lang="en-US" sz="1600" baseline="-250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2</a:t>
            </a:r>
            <a:r>
              <a:rPr lang="en-US" sz="16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= 2Cu</a:t>
            </a:r>
            <a:r>
              <a:rPr lang="en-US" sz="1600" baseline="-250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2</a:t>
            </a:r>
            <a:r>
              <a:rPr lang="en-US" sz="16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O+ 2 SO</a:t>
            </a:r>
            <a:r>
              <a:rPr lang="en-US" sz="1600" baseline="-250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2</a:t>
            </a:r>
            <a:endParaRPr lang="en-US" sz="1600">
              <a:solidFill>
                <a:srgbClr val="FF0000"/>
              </a:solidFill>
              <a:latin typeface="微软雅黑" panose="020B0503020204020204" charset="-122"/>
              <a:ea typeface="宋体" panose="02010600030101010101" pitchFamily="2" charset="-122"/>
            </a:endParaRPr>
          </a:p>
          <a:p>
            <a:r>
              <a:rPr lang="zh-CN" altLang="en-US" sz="1600">
                <a:solidFill>
                  <a:srgbClr val="FF0000"/>
                </a:solidFill>
                <a:sym typeface="+mn-ea"/>
              </a:rPr>
              <a:t>Ⅱ</a:t>
            </a:r>
            <a:r>
              <a:rPr lang="en-US" sz="16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 2 Cu</a:t>
            </a:r>
            <a:r>
              <a:rPr lang="en-US" sz="1600" baseline="-250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  <a:sym typeface="+mn-ea"/>
              </a:rPr>
              <a:t>2</a:t>
            </a:r>
            <a:r>
              <a:rPr lang="en-US" sz="16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O + Cu</a:t>
            </a:r>
            <a:r>
              <a:rPr lang="en-US" sz="1600" baseline="-250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2</a:t>
            </a:r>
            <a:r>
              <a:rPr lang="en-US" sz="16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S= 6 Cu+SO</a:t>
            </a:r>
            <a:r>
              <a:rPr lang="en-US" sz="1600" baseline="-250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2</a:t>
            </a:r>
            <a:r>
              <a:rPr lang="en-US" sz="16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 </a:t>
            </a:r>
            <a:endParaRPr lang="zh-CN" sz="16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1600">
                <a:solidFill>
                  <a:srgbClr val="FF0000"/>
                </a:solidFill>
                <a:sym typeface="+mn-ea"/>
              </a:rPr>
              <a:t>Ⅱ</a:t>
            </a:r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</a:rPr>
              <a:t>中Cu</a:t>
            </a:r>
            <a:r>
              <a:rPr lang="en-US" sz="1600" baseline="-25000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2</a:t>
            </a:r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</a:rPr>
              <a:t>S用量是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Ⅰ</a:t>
            </a:r>
            <a:r>
              <a:rPr lang="zh-CN" sz="1600">
                <a:solidFill>
                  <a:srgbClr val="FF0000"/>
                </a:solidFill>
                <a:ea typeface="宋体" panose="02010600030101010101" pitchFamily="2" charset="-122"/>
              </a:rPr>
              <a:t>的一半,与题意相符</a:t>
            </a:r>
            <a:endParaRPr lang="zh-CN" sz="16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02412" y="324847"/>
            <a:ext cx="8139178" cy="331514"/>
          </a:xfrm>
        </p:spPr>
        <p:txBody>
          <a:bodyPr>
            <a:normAutofit fontScale="90000"/>
          </a:bodyPr>
          <a:p>
            <a:r>
              <a:rPr lang="en-US" altLang="zh-CN"/>
              <a:t>1</a:t>
            </a:r>
            <a:r>
              <a:t>、</a:t>
            </a:r>
            <a:r>
              <a:rPr lang="zh-CN" altLang="en-US"/>
              <a:t>Cu在金属活动顺序表中的位置和相应性质：</a:t>
            </a:r>
            <a:endParaRPr lang="zh-CN" altLang="en-US"/>
          </a:p>
        </p:txBody>
      </p:sp>
      <p:sp>
        <p:nvSpPr>
          <p:cNvPr id="6" name="内容占位符 5"/>
          <p:cNvSpPr/>
          <p:nvPr>
            <p:ph idx="1"/>
          </p:nvPr>
        </p:nvSpPr>
        <p:spPr>
          <a:xfrm>
            <a:off x="683895" y="706755"/>
            <a:ext cx="8139430" cy="430022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1400"/>
              <a:t>④电解原理在化学工业中有广泛,应用硫酸铜是精制铜的主要原料，某工厂用硫化铜(CuS)制硫酸铜拟选择两个方案: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方案i:CuS在硫杆菌(催化剂)的作用下跟空气中O</a:t>
            </a:r>
            <a:r>
              <a:rPr lang="zh-CN" altLang="en-US" sz="1400" baseline="-25000"/>
              <a:t>2</a:t>
            </a:r>
            <a:r>
              <a:rPr lang="zh-CN" altLang="en-US" sz="1400"/>
              <a:t>发生反应生成CuSO</a:t>
            </a:r>
            <a:r>
              <a:rPr lang="zh-CN" altLang="en-US" sz="1400" baseline="-25000"/>
              <a:t>4</a:t>
            </a:r>
            <a:r>
              <a:rPr lang="zh-CN" altLang="en-US" sz="1400"/>
              <a:t>;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方案ii:2CuS + 3O</a:t>
            </a:r>
            <a:r>
              <a:rPr lang="zh-CN" altLang="en-US" sz="1400" baseline="-25000"/>
              <a:t>2</a:t>
            </a:r>
            <a:r>
              <a:rPr lang="zh-CN" altLang="en-US" sz="1400"/>
              <a:t> </a:t>
            </a:r>
            <a:r>
              <a:rPr lang="en-US" altLang="zh-CN" sz="1400"/>
              <a:t>=</a:t>
            </a:r>
            <a:r>
              <a:rPr lang="zh-CN" altLang="en-US" sz="1400"/>
              <a:t> 2CuO + 2SO</a:t>
            </a:r>
            <a:r>
              <a:rPr lang="zh-CN" altLang="en-US" sz="1400" baseline="-25000"/>
              <a:t>2</a:t>
            </a:r>
            <a:r>
              <a:rPr lang="zh-CN" altLang="en-US" sz="1400"/>
              <a:t>，CuO + H</a:t>
            </a:r>
            <a:r>
              <a:rPr lang="zh-CN" altLang="en-US" sz="1400" baseline="-25000"/>
              <a:t>2</a:t>
            </a:r>
            <a:r>
              <a:rPr lang="zh-CN" altLang="en-US" sz="1400"/>
              <a:t>SO</a:t>
            </a:r>
            <a:r>
              <a:rPr lang="zh-CN" altLang="en-US" sz="1400" baseline="-25000"/>
              <a:t>4</a:t>
            </a:r>
            <a:r>
              <a:rPr lang="zh-CN" altLang="en-US" sz="1400"/>
              <a:t> = CuSO</a:t>
            </a:r>
            <a:r>
              <a:rPr lang="zh-CN" altLang="en-US" sz="1400" baseline="-25000"/>
              <a:t>4</a:t>
            </a:r>
            <a:r>
              <a:rPr lang="zh-CN" altLang="en-US" sz="1400"/>
              <a:t> + H</a:t>
            </a:r>
            <a:r>
              <a:rPr lang="zh-CN" altLang="en-US" sz="1400" baseline="-25000"/>
              <a:t>2</a:t>
            </a:r>
            <a:r>
              <a:rPr lang="zh-CN" altLang="en-US" sz="1400"/>
              <a:t>O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  写出方案i反应的化学方程式</a:t>
            </a:r>
            <a:r>
              <a:rPr lang="zh-CN" altLang="en-US" sz="1400" u="sng"/>
              <a:t>                                                             </a:t>
            </a:r>
            <a:r>
              <a:rPr lang="zh-CN" altLang="en-US" sz="1400"/>
              <a:t>。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  从绿色化学</a:t>
            </a:r>
            <a:r>
              <a:rPr lang="zh-CN" altLang="en-US" sz="1400"/>
              <a:t>的角度考虑，上述方案应选</a:t>
            </a:r>
            <a:r>
              <a:rPr lang="zh-CN" altLang="en-US" sz="1400" u="sng"/>
              <a:t>        </a:t>
            </a:r>
            <a:r>
              <a:rPr lang="zh-CN" altLang="en-US" sz="1400"/>
              <a:t> (填i或ii)更合理，理由是</a:t>
            </a:r>
            <a:r>
              <a:rPr lang="zh-CN" altLang="en-US" sz="1400" i="1" u="sng"/>
              <a:t>         </a:t>
            </a:r>
            <a:r>
              <a:rPr lang="zh-CN" altLang="en-US" sz="1400"/>
              <a:t> 。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如要进行粗铜(含Al、Zn、Ag、Pt、Au等杂质)的电解精炼，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电解质溶液c是</a:t>
            </a:r>
            <a:r>
              <a:rPr lang="zh-CN" altLang="en-US" sz="1400" u="sng"/>
              <a:t>           </a:t>
            </a:r>
            <a:r>
              <a:rPr lang="zh-CN" altLang="en-US" sz="1400"/>
              <a:t>下列说法正确的是</a:t>
            </a:r>
            <a:r>
              <a:rPr lang="zh-CN" altLang="en-US" sz="1400" u="sng"/>
              <a:t>             </a:t>
            </a:r>
            <a:r>
              <a:rPr lang="zh-CN" altLang="en-US" sz="1400"/>
              <a:t>。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a．电能全部转化为化学能    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b．在电解精炼过程中，电解液中伴随有Al</a:t>
            </a:r>
            <a:r>
              <a:rPr lang="zh-CN" altLang="en-US" sz="1400" baseline="30000"/>
              <a:t>3+</a:t>
            </a:r>
            <a:r>
              <a:rPr lang="zh-CN" altLang="en-US" sz="1400"/>
              <a:t>、Zn</a:t>
            </a:r>
            <a:r>
              <a:rPr lang="zh-CN" altLang="en-US" sz="1400" baseline="30000"/>
              <a:t>2+</a:t>
            </a:r>
            <a:r>
              <a:rPr lang="zh-CN" altLang="en-US" sz="1400"/>
              <a:t>产生</a:t>
            </a:r>
            <a:endParaRPr lang="zh-CN" altLang="en-US" sz="1400"/>
          </a:p>
          <a:p>
            <a:pPr marL="0" indent="0">
              <a:buNone/>
            </a:pPr>
            <a:r>
              <a:rPr lang="zh-CN" altLang="en-US" sz="1400"/>
              <a:t>c．溶液中Cu</a:t>
            </a:r>
            <a:r>
              <a:rPr lang="zh-CN" altLang="en-US" sz="1400" baseline="30000"/>
              <a:t>2＋</a:t>
            </a:r>
            <a:r>
              <a:rPr lang="zh-CN" altLang="en-US" sz="1400"/>
              <a:t>向阳极移动    d．利用阳极泥可回收Ag、Pt、Au等金属</a:t>
            </a:r>
            <a:endParaRPr lang="zh-CN" altLang="en-US" sz="1400"/>
          </a:p>
        </p:txBody>
      </p:sp>
      <p:pic>
        <p:nvPicPr>
          <p:cNvPr id="10" name="图片 4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0123" y="3176270"/>
            <a:ext cx="1054735" cy="128524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组合 8"/>
          <p:cNvGrpSpPr/>
          <p:nvPr/>
        </p:nvGrpSpPr>
        <p:grpSpPr>
          <a:xfrm>
            <a:off x="3713480" y="2144395"/>
            <a:ext cx="2092960" cy="378460"/>
            <a:chOff x="5848" y="3377"/>
            <a:chExt cx="3296" cy="596"/>
          </a:xfrm>
        </p:grpSpPr>
        <p:sp>
          <p:nvSpPr>
            <p:cNvPr id="7" name="文本框 6"/>
            <p:cNvSpPr txBox="1"/>
            <p:nvPr/>
          </p:nvSpPr>
          <p:spPr>
            <a:xfrm>
              <a:off x="5848" y="3490"/>
              <a:ext cx="3296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en-US" altLang="zh-CN" sz="1400">
                  <a:solidFill>
                    <a:srgbClr val="FF0000"/>
                  </a:solidFill>
                  <a:sym typeface="+mn-ea"/>
                </a:rPr>
                <a:t>   </a:t>
              </a:r>
              <a:r>
                <a:rPr lang="zh-CN" altLang="en-US" sz="1400">
                  <a:solidFill>
                    <a:srgbClr val="FF0000"/>
                  </a:solidFill>
                  <a:sym typeface="+mn-ea"/>
                </a:rPr>
                <a:t>CuS + </a:t>
              </a:r>
              <a:r>
                <a:rPr lang="en-US" altLang="zh-CN" sz="1400">
                  <a:solidFill>
                    <a:srgbClr val="FF0000"/>
                  </a:solidFill>
                  <a:sym typeface="+mn-ea"/>
                </a:rPr>
                <a:t>2</a:t>
              </a:r>
              <a:r>
                <a:rPr lang="zh-CN" altLang="en-US" sz="1400">
                  <a:solidFill>
                    <a:srgbClr val="FF0000"/>
                  </a:solidFill>
                  <a:sym typeface="+mn-ea"/>
                </a:rPr>
                <a:t>O</a:t>
              </a:r>
              <a:r>
                <a:rPr lang="zh-CN" altLang="en-US" sz="1400" baseline="-25000">
                  <a:solidFill>
                    <a:srgbClr val="FF0000"/>
                  </a:solidFill>
                  <a:sym typeface="+mn-ea"/>
                </a:rPr>
                <a:t>2</a:t>
              </a:r>
              <a:r>
                <a:rPr lang="zh-CN" altLang="en-US" sz="1400">
                  <a:solidFill>
                    <a:srgbClr val="FF0000"/>
                  </a:solidFill>
                  <a:sym typeface="+mn-ea"/>
                </a:rPr>
                <a:t> </a:t>
              </a:r>
              <a:r>
                <a:rPr lang="en-US" sz="1400">
                  <a:solidFill>
                    <a:srgbClr val="FF0000"/>
                  </a:solidFill>
                  <a:sym typeface="+mn-ea"/>
                </a:rPr>
                <a:t>===</a:t>
              </a:r>
              <a:r>
                <a:rPr lang="zh-CN" altLang="en-US" sz="1400">
                  <a:solidFill>
                    <a:srgbClr val="FF0000"/>
                  </a:solidFill>
                  <a:sym typeface="+mn-ea"/>
                </a:rPr>
                <a:t>CuSO</a:t>
              </a:r>
              <a:r>
                <a:rPr lang="zh-CN" altLang="en-US" sz="1400" baseline="-25000">
                  <a:solidFill>
                    <a:srgbClr val="FF0000"/>
                  </a:solidFill>
                  <a:sym typeface="+mn-ea"/>
                </a:rPr>
                <a:t>4</a:t>
              </a:r>
              <a:endParaRPr lang="zh-CN" altLang="en-US" sz="1400" baseline="-25000">
                <a:solidFill>
                  <a:srgbClr val="FF0000"/>
                </a:solidFill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413" y="3377"/>
              <a:ext cx="888" cy="38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000">
                  <a:solidFill>
                    <a:srgbClr val="FF0000"/>
                  </a:solidFill>
                  <a:sym typeface="+mn-ea"/>
                </a:rPr>
                <a:t>硫杆菌</a:t>
              </a:r>
              <a:endParaRPr lang="zh-CN" altLang="en-US" sz="1000">
                <a:solidFill>
                  <a:srgbClr val="FF0000"/>
                </a:solidFill>
                <a:sym typeface="+mn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455160" y="2604135"/>
            <a:ext cx="233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sym typeface="+mn-ea"/>
              </a:rPr>
              <a:t>i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137400" y="2852420"/>
            <a:ext cx="1926590" cy="1492250"/>
            <a:chOff x="11240" y="4492"/>
            <a:chExt cx="3034" cy="2350"/>
          </a:xfrm>
        </p:grpSpPr>
        <p:sp>
          <p:nvSpPr>
            <p:cNvPr id="13" name="文本框 12"/>
            <p:cNvSpPr txBox="1"/>
            <p:nvPr/>
          </p:nvSpPr>
          <p:spPr>
            <a:xfrm>
              <a:off x="11644" y="5002"/>
              <a:ext cx="2630" cy="18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1400">
                  <a:solidFill>
                    <a:srgbClr val="FF0000"/>
                  </a:solidFill>
                </a:rPr>
                <a:t>成本低</a:t>
              </a:r>
              <a:endParaRPr lang="zh-CN" altLang="en-US" sz="1400">
                <a:solidFill>
                  <a:srgbClr val="FF0000"/>
                </a:solidFill>
              </a:endParaRPr>
            </a:p>
            <a:p>
              <a:r>
                <a:rPr lang="zh-CN" altLang="en-US" sz="1400">
                  <a:solidFill>
                    <a:srgbClr val="FF0000"/>
                  </a:solidFill>
                </a:rPr>
                <a:t>污染小</a:t>
              </a:r>
              <a:endParaRPr lang="zh-CN" altLang="en-US" sz="1400">
                <a:solidFill>
                  <a:srgbClr val="FF0000"/>
                </a:solidFill>
              </a:endParaRPr>
            </a:p>
            <a:p>
              <a:r>
                <a:rPr lang="zh-CN" altLang="en-US" sz="1400">
                  <a:solidFill>
                    <a:srgbClr val="FF0000"/>
                  </a:solidFill>
                </a:rPr>
                <a:t>反应条件简单</a:t>
              </a:r>
              <a:endParaRPr lang="zh-CN" altLang="en-US" sz="1400">
                <a:solidFill>
                  <a:srgbClr val="FF0000"/>
                </a:solidFill>
              </a:endParaRPr>
            </a:p>
            <a:p>
              <a:r>
                <a:rPr lang="zh-CN" altLang="en-US" sz="1400">
                  <a:solidFill>
                    <a:srgbClr val="FF0000"/>
                  </a:solidFill>
                </a:rPr>
                <a:t>含量很低的矿石也能被利用</a:t>
              </a:r>
              <a:endParaRPr lang="zh-CN" altLang="en-US" sz="1400">
                <a:solidFill>
                  <a:srgbClr val="FF0000"/>
                </a:solidFill>
              </a:endParaRPr>
            </a:p>
          </p:txBody>
        </p:sp>
        <p:cxnSp>
          <p:nvCxnSpPr>
            <p:cNvPr id="14" name="直接连接符 13"/>
            <p:cNvCxnSpPr>
              <a:endCxn id="13" idx="0"/>
            </p:cNvCxnSpPr>
            <p:nvPr/>
          </p:nvCxnSpPr>
          <p:spPr>
            <a:xfrm>
              <a:off x="11240" y="4492"/>
              <a:ext cx="1719" cy="51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2096770" y="3433445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硫酸铜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55160" y="3433445"/>
            <a:ext cx="55880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b</a:t>
            </a:r>
            <a:r>
              <a:rPr lang="zh-CN" altLang="en-US" sz="1400">
                <a:solidFill>
                  <a:srgbClr val="FF0000"/>
                </a:solidFill>
              </a:rPr>
              <a:t>、</a:t>
            </a:r>
            <a:r>
              <a:rPr lang="en-US" altLang="zh-CN" sz="1400">
                <a:solidFill>
                  <a:srgbClr val="FF0000"/>
                </a:solidFill>
              </a:rPr>
              <a:t>d</a:t>
            </a:r>
            <a:endParaRPr lang="en-US" altLang="zh-CN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/>
      <p:bldP spid="16" grpId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sz="1600">
                <a:sym typeface="+mn-ea"/>
              </a:rPr>
              <a:t>（1）工业上可采用多种方法冶炼铜。</a:t>
            </a:r>
            <a:endParaRPr lang="zh-CN" altLang="en-US" sz="1600"/>
          </a:p>
          <a:p>
            <a:pPr marL="0" indent="0">
              <a:buNone/>
            </a:pPr>
            <a:r>
              <a:rPr lang="zh-CN" altLang="en-US" sz="1600"/>
              <a:t>用惰性电极电解CuSO</a:t>
            </a:r>
            <a:r>
              <a:rPr lang="zh-CN" altLang="en-US" sz="1600" baseline="-25000"/>
              <a:t>4</a:t>
            </a:r>
            <a:r>
              <a:rPr lang="zh-CN" altLang="en-US" sz="1600"/>
              <a:t>溶液。若阴极析出Cu的质量为12.8 g，则阳极上产生的气体在标准状况下的体积为</a:t>
            </a:r>
            <a:r>
              <a:rPr lang="zh-CN" altLang="en-US" sz="1600" u="sng"/>
              <a:t>                  </a:t>
            </a:r>
            <a:r>
              <a:rPr lang="zh-CN" altLang="en-US" sz="1600"/>
              <a:t>L 。</a:t>
            </a:r>
            <a:endParaRPr lang="zh-CN" altLang="en-US" sz="1600"/>
          </a:p>
          <a:p>
            <a:pPr marL="0" indent="0">
              <a:buNone/>
            </a:pPr>
            <a:endParaRPr lang="zh-CN" altLang="en-US" sz="1600"/>
          </a:p>
          <a:p>
            <a:pPr marL="0" indent="0">
              <a:buNone/>
            </a:pPr>
            <a:endParaRPr lang="zh-CN" altLang="en-US" sz="1600"/>
          </a:p>
          <a:p>
            <a:pPr marL="0" indent="0">
              <a:buNone/>
            </a:pPr>
            <a:r>
              <a:rPr lang="zh-CN" altLang="en-US" sz="1600"/>
              <a:t>利用反应2Cu＋O</a:t>
            </a:r>
            <a:r>
              <a:rPr lang="zh-CN" altLang="en-US" sz="1600" baseline="-25000"/>
              <a:t>2</a:t>
            </a:r>
            <a:r>
              <a:rPr lang="zh-CN" altLang="en-US" sz="1600"/>
              <a:t>＋2H</a:t>
            </a:r>
            <a:r>
              <a:rPr lang="zh-CN" altLang="en-US" sz="1600" baseline="-25000"/>
              <a:t>2</a:t>
            </a:r>
            <a:r>
              <a:rPr lang="zh-CN" altLang="en-US" sz="1600"/>
              <a:t>SO</a:t>
            </a:r>
            <a:r>
              <a:rPr lang="zh-CN" altLang="en-US" sz="1600" baseline="-25000"/>
              <a:t>4</a:t>
            </a:r>
            <a:r>
              <a:rPr lang="zh-CN" altLang="en-US" sz="1600"/>
              <a:t> = 2CuSO</a:t>
            </a:r>
            <a:r>
              <a:rPr lang="zh-CN" altLang="en-US" sz="1600" baseline="-25000"/>
              <a:t>4</a:t>
            </a:r>
            <a:r>
              <a:rPr lang="zh-CN" altLang="en-US" sz="1600"/>
              <a:t>＋2H</a:t>
            </a:r>
            <a:r>
              <a:rPr lang="zh-CN" altLang="en-US" sz="1600" baseline="-25000"/>
              <a:t>2</a:t>
            </a:r>
            <a:r>
              <a:rPr lang="zh-CN" altLang="en-US" sz="1600"/>
              <a:t>O可制备CuSO</a:t>
            </a:r>
            <a:r>
              <a:rPr lang="zh-CN" altLang="en-US" sz="1600" baseline="-25000"/>
              <a:t>4</a:t>
            </a:r>
            <a:r>
              <a:rPr lang="zh-CN" altLang="en-US" sz="1600"/>
              <a:t>，若将该反应设计为电解池，其电解质溶液需用</a:t>
            </a:r>
            <a:r>
              <a:rPr lang="zh-CN" altLang="en-US" sz="1600" u="sng"/>
              <a:t> 　   　</a:t>
            </a:r>
            <a:r>
              <a:rPr lang="zh-CN" altLang="en-US" sz="1600"/>
              <a:t>，阳极材料是用</a:t>
            </a:r>
            <a:r>
              <a:rPr lang="zh-CN" altLang="en-US" sz="1600" u="sng"/>
              <a:t>　   　</a:t>
            </a:r>
            <a:r>
              <a:rPr lang="zh-CN" altLang="en-US" sz="1600"/>
              <a:t>，</a:t>
            </a:r>
            <a:endParaRPr lang="zh-CN" altLang="en-US" sz="1600"/>
          </a:p>
          <a:p>
            <a:pPr marL="0" indent="0">
              <a:buNone/>
            </a:pPr>
            <a:r>
              <a:rPr lang="zh-CN" altLang="en-US" sz="1600"/>
              <a:t>阴极电极反应式为</a:t>
            </a:r>
            <a:r>
              <a:rPr lang="zh-CN" altLang="en-US" sz="1600" u="sng"/>
              <a:t>　　　　　　　　　　　　</a:t>
            </a:r>
            <a:r>
              <a:rPr lang="zh-CN" altLang="en-US" sz="1600"/>
              <a:t>。 </a:t>
            </a:r>
            <a:endParaRPr lang="zh-CN" altLang="en-US" sz="1600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02412" y="324847"/>
            <a:ext cx="8139178" cy="331514"/>
          </a:xfrm>
        </p:spPr>
        <p:txBody>
          <a:bodyPr>
            <a:normAutofit fontScale="90000"/>
          </a:bodyPr>
          <a:p>
            <a:r>
              <a:rPr lang="en-US" altLang="zh-CN"/>
              <a:t>1</a:t>
            </a:r>
            <a:r>
              <a:t>、</a:t>
            </a:r>
            <a:r>
              <a:rPr lang="zh-CN" altLang="en-US"/>
              <a:t>Cu在金属活动顺序表中的位置和相应性质：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634105" y="3175000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硫酸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38190" y="3175000"/>
            <a:ext cx="41021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Cu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73120" y="1539875"/>
            <a:ext cx="5295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2.24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18740" y="3626485"/>
            <a:ext cx="203835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1400">
                <a:solidFill>
                  <a:srgbClr val="FF0000"/>
                </a:solidFill>
                <a:sym typeface="+mn-ea"/>
              </a:rPr>
              <a:t>   </a:t>
            </a:r>
            <a:r>
              <a:rPr lang="zh-CN" altLang="en-US" sz="1400">
                <a:solidFill>
                  <a:srgbClr val="FF0000"/>
                </a:solidFill>
                <a:sym typeface="+mn-ea"/>
              </a:rPr>
              <a:t>O</a:t>
            </a:r>
            <a:r>
              <a:rPr lang="zh-CN" altLang="en-US" sz="1400" baseline="-2500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140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+ 4e</a:t>
            </a:r>
            <a:r>
              <a:rPr lang="en-US" altLang="zh-CN" sz="1400" baseline="30000">
                <a:solidFill>
                  <a:srgbClr val="FF0000"/>
                </a:solidFill>
                <a:sym typeface="+mn-ea"/>
              </a:rPr>
              <a:t>- 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+ 4H</a:t>
            </a:r>
            <a:r>
              <a:rPr lang="en-US" altLang="zh-CN" sz="1400" baseline="30000">
                <a:solidFill>
                  <a:srgbClr val="FF0000"/>
                </a:solidFill>
                <a:sym typeface="+mn-ea"/>
              </a:rPr>
              <a:t>+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 </a:t>
            </a:r>
            <a:r>
              <a:rPr lang="en-US" sz="1400">
                <a:solidFill>
                  <a:srgbClr val="FF0000"/>
                </a:solidFill>
                <a:sym typeface="+mn-ea"/>
              </a:rPr>
              <a:t>=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2H</a:t>
            </a:r>
            <a:r>
              <a:rPr lang="en-US" altLang="zh-CN" sz="1400" baseline="-25000">
                <a:solidFill>
                  <a:srgbClr val="FF0000"/>
                </a:solidFill>
                <a:sym typeface="+mn-ea"/>
              </a:rPr>
              <a:t>2</a:t>
            </a:r>
            <a:r>
              <a:rPr lang="en-US" altLang="zh-CN" sz="1400">
                <a:solidFill>
                  <a:srgbClr val="FF0000"/>
                </a:solidFill>
                <a:sym typeface="+mn-ea"/>
              </a:rPr>
              <a:t>O</a:t>
            </a:r>
            <a:endParaRPr lang="en-US" altLang="zh-CN" sz="1400">
              <a:solidFill>
                <a:srgbClr val="FF0000"/>
              </a:solidFill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817370" y="1832610"/>
            <a:ext cx="4171950" cy="450850"/>
            <a:chOff x="2862" y="3018"/>
            <a:chExt cx="6570" cy="710"/>
          </a:xfrm>
        </p:grpSpPr>
        <p:sp>
          <p:nvSpPr>
            <p:cNvPr id="6" name="文本框 5"/>
            <p:cNvSpPr txBox="1"/>
            <p:nvPr/>
          </p:nvSpPr>
          <p:spPr>
            <a:xfrm>
              <a:off x="2862" y="3197"/>
              <a:ext cx="6570" cy="5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marL="0" indent="0" algn="l">
                <a:buNone/>
              </a:pPr>
              <a:r>
                <a:rPr lang="en-US" altLang="zh-CN" sz="1600">
                  <a:solidFill>
                    <a:srgbClr val="FF0000"/>
                  </a:solidFill>
                  <a:sym typeface="+mn-ea"/>
                </a:rPr>
                <a:t>2 </a:t>
              </a:r>
              <a:r>
                <a:rPr lang="zh-CN" altLang="en-US" sz="1600">
                  <a:solidFill>
                    <a:srgbClr val="FF0000"/>
                  </a:solidFill>
                  <a:sym typeface="+mn-ea"/>
                </a:rPr>
                <a:t>CuSO</a:t>
              </a:r>
              <a:r>
                <a:rPr lang="zh-CN" altLang="en-US" sz="1600" baseline="-25000">
                  <a:solidFill>
                    <a:srgbClr val="FF0000"/>
                  </a:solidFill>
                  <a:sym typeface="+mn-ea"/>
                </a:rPr>
                <a:t>4</a:t>
              </a:r>
              <a:r>
                <a:rPr lang="zh-CN" altLang="en-US" sz="1600">
                  <a:solidFill>
                    <a:srgbClr val="FF0000"/>
                  </a:solidFill>
                  <a:sym typeface="+mn-ea"/>
                </a:rPr>
                <a:t>  +</a:t>
              </a:r>
              <a:r>
                <a:rPr lang="en-US" sz="1600">
                  <a:solidFill>
                    <a:srgbClr val="FF0000"/>
                  </a:solidFill>
                  <a:sym typeface="+mn-ea"/>
                </a:rPr>
                <a:t>4 </a:t>
              </a:r>
              <a:r>
                <a:rPr lang="zh-CN" altLang="en-US" sz="1600">
                  <a:solidFill>
                    <a:srgbClr val="FF0000"/>
                  </a:solidFill>
                  <a:sym typeface="+mn-ea"/>
                </a:rPr>
                <a:t>H</a:t>
              </a:r>
              <a:r>
                <a:rPr lang="zh-CN" altLang="en-US" sz="1600" baseline="-25000">
                  <a:solidFill>
                    <a:srgbClr val="FF0000"/>
                  </a:solidFill>
                  <a:sym typeface="+mn-ea"/>
                </a:rPr>
                <a:t>2</a:t>
              </a:r>
              <a:r>
                <a:rPr lang="zh-CN" altLang="en-US" sz="1600">
                  <a:solidFill>
                    <a:srgbClr val="FF0000"/>
                  </a:solidFill>
                  <a:sym typeface="+mn-ea"/>
                </a:rPr>
                <a:t>O=</a:t>
              </a:r>
              <a:r>
                <a:rPr lang="en-US" altLang="zh-CN" sz="1600">
                  <a:solidFill>
                    <a:srgbClr val="FF0000"/>
                  </a:solidFill>
                  <a:sym typeface="+mn-ea"/>
                </a:rPr>
                <a:t>==</a:t>
              </a:r>
              <a:r>
                <a:rPr lang="zh-CN" altLang="en-US" sz="1600">
                  <a:solidFill>
                    <a:srgbClr val="FF0000"/>
                  </a:solidFill>
                  <a:sym typeface="+mn-ea"/>
                </a:rPr>
                <a:t> </a:t>
              </a:r>
              <a:r>
                <a:rPr lang="en-US" altLang="zh-CN" sz="1600">
                  <a:solidFill>
                    <a:srgbClr val="FF0000"/>
                  </a:solidFill>
                  <a:sym typeface="+mn-ea"/>
                </a:rPr>
                <a:t>2 </a:t>
              </a:r>
              <a:r>
                <a:rPr lang="zh-CN" altLang="en-US" sz="1600">
                  <a:solidFill>
                    <a:srgbClr val="FF0000"/>
                  </a:solidFill>
                  <a:sym typeface="+mn-ea"/>
                </a:rPr>
                <a:t>Cu </a:t>
              </a:r>
              <a:r>
                <a:rPr lang="en-US" altLang="zh-CN" sz="1600">
                  <a:solidFill>
                    <a:srgbClr val="FF0000"/>
                  </a:solidFill>
                  <a:sym typeface="+mn-ea"/>
                </a:rPr>
                <a:t>+ </a:t>
              </a:r>
              <a:r>
                <a:rPr lang="zh-CN" altLang="en-US" sz="1600">
                  <a:solidFill>
                    <a:srgbClr val="FF0000"/>
                  </a:solidFill>
                  <a:sym typeface="+mn-ea"/>
                </a:rPr>
                <a:t>O</a:t>
              </a:r>
              <a:r>
                <a:rPr lang="zh-CN" altLang="en-US" sz="1600" baseline="-25000">
                  <a:solidFill>
                    <a:srgbClr val="FF0000"/>
                  </a:solidFill>
                  <a:sym typeface="+mn-ea"/>
                </a:rPr>
                <a:t> </a:t>
              </a:r>
              <a:r>
                <a:rPr lang="en-US" altLang="zh-CN" sz="1600" baseline="-25000">
                  <a:solidFill>
                    <a:srgbClr val="FF0000"/>
                  </a:solidFill>
                  <a:sym typeface="+mn-ea"/>
                </a:rPr>
                <a:t>2 </a:t>
              </a:r>
              <a:r>
                <a:rPr lang="en-US" altLang="zh-CN" sz="1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↑</a:t>
              </a:r>
              <a:r>
                <a:rPr lang="zh-CN" altLang="en-US" sz="1600">
                  <a:solidFill>
                    <a:srgbClr val="FF0000"/>
                  </a:solidFill>
                  <a:sym typeface="+mn-ea"/>
                </a:rPr>
                <a:t>+ </a:t>
              </a:r>
              <a:r>
                <a:rPr lang="en-US" altLang="zh-CN" sz="1600">
                  <a:solidFill>
                    <a:srgbClr val="FF0000"/>
                  </a:solidFill>
                  <a:sym typeface="+mn-ea"/>
                </a:rPr>
                <a:t>2</a:t>
              </a:r>
              <a:r>
                <a:rPr lang="zh-CN" altLang="en-US" sz="1600">
                  <a:solidFill>
                    <a:srgbClr val="FF0000"/>
                  </a:solidFill>
                  <a:sym typeface="+mn-ea"/>
                </a:rPr>
                <a:t> H</a:t>
              </a:r>
              <a:r>
                <a:rPr lang="zh-CN" altLang="en-US" sz="1600" baseline="-25000">
                  <a:solidFill>
                    <a:srgbClr val="FF0000"/>
                  </a:solidFill>
                  <a:sym typeface="+mn-ea"/>
                </a:rPr>
                <a:t>2</a:t>
              </a:r>
              <a:r>
                <a:rPr lang="zh-CN" altLang="en-US" sz="1600">
                  <a:solidFill>
                    <a:srgbClr val="FF0000"/>
                  </a:solidFill>
                  <a:sym typeface="+mn-ea"/>
                </a:rPr>
                <a:t>SO</a:t>
              </a:r>
              <a:r>
                <a:rPr lang="zh-CN" altLang="en-US" sz="1600" baseline="-25000">
                  <a:solidFill>
                    <a:srgbClr val="FF0000"/>
                  </a:solidFill>
                  <a:sym typeface="+mn-ea"/>
                </a:rPr>
                <a:t>4</a:t>
              </a:r>
              <a:r>
                <a:rPr lang="zh-CN" altLang="en-US" sz="1600">
                  <a:solidFill>
                    <a:srgbClr val="FF0000"/>
                  </a:solidFill>
                  <a:sym typeface="+mn-ea"/>
                </a:rPr>
                <a:t> </a:t>
              </a:r>
              <a:endParaRPr lang="zh-CN" altLang="en-US" sz="1600">
                <a:solidFill>
                  <a:srgbClr val="FF0000"/>
                </a:solidFill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12" y="3018"/>
              <a:ext cx="76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>
                  <a:solidFill>
                    <a:srgbClr val="FF0000"/>
                  </a:solidFill>
                </a:rPr>
                <a:t>通电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650615" y="2383790"/>
            <a:ext cx="71691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0.2mol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74515" y="2383155"/>
            <a:ext cx="71691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0.1mol</a:t>
            </a:r>
            <a:endParaRPr lang="en-US" altLang="zh-CN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4" grpId="0"/>
      <p:bldP spid="4" grpId="1"/>
      <p:bldP spid="5" grpId="0"/>
      <p:bldP spid="5" grpId="1"/>
      <p:bldP spid="7" grpId="0"/>
      <p:bldP spid="7" grpId="1"/>
      <p:bldP spid="13" grpId="0"/>
      <p:bldP spid="13" grpId="1"/>
      <p:bldP spid="14" grpId="0"/>
      <p:bldP spid="14" grpId="1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REFSHAPE" val="409563196"/>
  <p:tag name="KSO_WM_UNIT_PLACING_PICTURE_USER_VIEWPORT" val="{&quot;height&quot;:6366,&quot;width&quot;:10369}"/>
</p:tagLst>
</file>

<file path=ppt/tags/tag153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4698</Words>
  <Application>WPS 演示</Application>
  <PresentationFormat>全屏显示(16:9)</PresentationFormat>
  <Paragraphs>253</Paragraphs>
  <Slides>23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25</vt:i4>
      </vt:variant>
      <vt:variant>
        <vt:lpstr>幻灯片标题</vt:lpstr>
      </vt:variant>
      <vt:variant>
        <vt:i4>23</vt:i4>
      </vt:variant>
    </vt:vector>
  </HeadingPairs>
  <TitlesOfParts>
    <vt:vector size="61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Times New Roman</vt:lpstr>
      <vt:lpstr>Arial Unicode MS</vt:lpstr>
      <vt:lpstr>Times New Roman</vt:lpstr>
      <vt:lpstr>等线</vt:lpstr>
      <vt:lpstr>Calibri Light</vt:lpstr>
      <vt:lpstr>1_Office 主题​​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真实问题解决6—— 以Cu(兼顾Cr、Mn等)元素为主题的概念原理元素化合物融合</vt:lpstr>
      <vt:lpstr>PowerPoint 演示文稿</vt:lpstr>
      <vt:lpstr>近年Cu(兼顾Cr、Mn等)金属相关的北京高考真题回顾</vt:lpstr>
      <vt:lpstr>高考试题命题规律及设问特点</vt:lpstr>
      <vt:lpstr>相关知识梳理</vt:lpstr>
      <vt:lpstr>1、Cu在金属活动顺序表中的位置和相应性质：</vt:lpstr>
      <vt:lpstr>1、Cu在金属活动顺序表中的位置和相应性质：</vt:lpstr>
      <vt:lpstr>1、Cu在金属活动顺序表中的位置和相应性质：</vt:lpstr>
      <vt:lpstr>1、Cu在金属活动顺序表中的位置和相应性质：</vt:lpstr>
      <vt:lpstr>(2)对于与酸反应的影响：</vt:lpstr>
      <vt:lpstr>例：CuSO4用途广泛，以Cu为原料制CuSO4有多种方法。</vt:lpstr>
      <vt:lpstr>(3)基于金属活动顺序表相应金属离子氧化还原与反应条件关系的研究</vt:lpstr>
      <vt:lpstr>(3)基于金属活动顺序表相应金属离子氧化还原与反应条件关系的研究</vt:lpstr>
      <vt:lpstr>(3)基于金属活动顺序表相应金属离子氧化还原与反应条件关系的研究</vt:lpstr>
      <vt:lpstr>(3)基于金属活动顺序表相应金属离子氧化还原与反应条件关系的研究</vt:lpstr>
      <vt:lpstr>2、CuO和Cu2O的区别：</vt:lpstr>
      <vt:lpstr>2、CuO和Cu2O的区别：</vt:lpstr>
      <vt:lpstr>其他金属元素的迁移</vt:lpstr>
      <vt:lpstr>典型例题解析</vt:lpstr>
      <vt:lpstr>典型例题解析</vt:lpstr>
      <vt:lpstr>典型例题解析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杜</cp:lastModifiedBy>
  <cp:revision>139</cp:revision>
  <dcterms:created xsi:type="dcterms:W3CDTF">2020-02-01T11:21:00Z</dcterms:created>
  <dcterms:modified xsi:type="dcterms:W3CDTF">2020-02-07T05:06:09Z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