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5" r:id="rId2"/>
    <p:sldId id="272" r:id="rId3"/>
    <p:sldId id="274" r:id="rId4"/>
    <p:sldId id="279" r:id="rId5"/>
    <p:sldId id="275" r:id="rId6"/>
    <p:sldId id="276" r:id="rId7"/>
    <p:sldId id="280" r:id="rId8"/>
    <p:sldId id="281" r:id="rId9"/>
    <p:sldId id="282" r:id="rId10"/>
    <p:sldId id="283" r:id="rId11"/>
    <p:sldId id="284" r:id="rId12"/>
    <p:sldId id="285" r:id="rId13"/>
    <p:sldId id="286" r:id="rId14"/>
    <p:sldId id="287" r:id="rId15"/>
    <p:sldId id="288" r:id="rId16"/>
    <p:sldId id="289" r:id="rId17"/>
    <p:sldId id="290" r:id="rId18"/>
    <p:sldId id="277" r:id="rId19"/>
    <p:sldId id="291" r:id="rId20"/>
    <p:sldId id="293" r:id="rId21"/>
    <p:sldId id="292" r:id="rId22"/>
    <p:sldId id="273" r:id="rId23"/>
    <p:sldId id="278" r:id="rId24"/>
    <p:sldId id="271"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1074"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25945;&#24072;&#29992;&#20070;/L83.TI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file:///\\Hui\&#23481;&#26131;&#33707;&#25703;&#27531;%20(E)\&#28304;&#25991;&#20214;\&#21270;&#23398;&#32771;&#21069;&#19977;&#20010;&#26376;\150.TIF"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file:///\\Hui\&#23481;&#26131;&#33707;&#25703;&#27531;%20(E)\&#28304;&#25991;&#20214;\&#21270;&#23398;&#32771;&#21069;&#19977;&#20010;&#26376;\151.TIF"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file:///\\Hui\&#23481;&#26131;&#33707;&#25703;&#27531;%20(E)\&#28304;&#25991;&#20214;\&#21270;&#23398;&#32771;&#21069;&#19977;&#20010;&#26376;\152.TIF" TargetMode="External"/><Relationship Id="rId7" Type="http://schemas.openxmlformats.org/officeDocument/2006/relationships/image" Target="file:///\\Hui\&#23481;&#26131;&#33707;&#25703;&#27531;%20(E)\&#28304;&#25991;&#20214;\&#21270;&#23398;&#32771;&#21069;&#19977;&#20010;&#26376;\154.TIF"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file:///\\Hui\&#23481;&#26131;&#33707;&#25703;&#27531;%20(E)\&#28304;&#25991;&#20214;\&#21270;&#23398;&#32771;&#21069;&#19977;&#20010;&#26376;\153.TIF"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1586220"/>
          </a:xfrm>
        </p:spPr>
        <p:txBody>
          <a:bodyPr>
            <a:normAutofit/>
          </a:bodyPr>
          <a:lstStyle/>
          <a:p>
            <a:pPr algn="ctr"/>
            <a:r>
              <a:rPr lang="zh-CN" altLang="en-US" sz="3200" b="1" dirty="0" smtClean="0">
                <a:latin typeface="黑体" pitchFamily="49" charset="-122"/>
                <a:ea typeface="黑体" pitchFamily="49" charset="-122"/>
              </a:rPr>
              <a:t>真实问题解决</a:t>
            </a:r>
            <a:r>
              <a:rPr lang="en-US" sz="3200" b="1" dirty="0" smtClean="0">
                <a:latin typeface="黑体" pitchFamily="49" charset="-122"/>
                <a:ea typeface="黑体" pitchFamily="49" charset="-122"/>
              </a:rPr>
              <a:t>5</a:t>
            </a:r>
            <a:r>
              <a:rPr lang="en-US" altLang="zh-CN" sz="3200" b="1" dirty="0" smtClean="0">
                <a:latin typeface="黑体" pitchFamily="49" charset="-122"/>
                <a:ea typeface="黑体" pitchFamily="49" charset="-122"/>
              </a:rPr>
              <a:t>——</a:t>
            </a:r>
            <a:r>
              <a:rPr lang="zh-CN" altLang="en-US" sz="3200" b="1" dirty="0" smtClean="0">
                <a:latin typeface="黑体" pitchFamily="49" charset="-122"/>
                <a:ea typeface="黑体" pitchFamily="49" charset="-122"/>
              </a:rPr>
              <a:t>以</a:t>
            </a:r>
            <a:r>
              <a:rPr lang="en-US" sz="3200" b="1" dirty="0" smtClean="0">
                <a:latin typeface="黑体" pitchFamily="49" charset="-122"/>
                <a:ea typeface="黑体" pitchFamily="49" charset="-122"/>
              </a:rPr>
              <a:t>Fe</a:t>
            </a:r>
            <a:r>
              <a:rPr lang="zh-CN" altLang="en-US" sz="3200" b="1" dirty="0" smtClean="0">
                <a:latin typeface="黑体" pitchFamily="49" charset="-122"/>
                <a:ea typeface="黑体" pitchFamily="49" charset="-122"/>
              </a:rPr>
              <a:t>元素为主题的概念原理元素化合物融合</a:t>
            </a:r>
            <a:endParaRPr lang="zh-CN" altLang="en-US" sz="3200" dirty="0">
              <a:solidFill>
                <a:srgbClr val="FF0000"/>
              </a:solidFill>
              <a:latin typeface="黑体" pitchFamily="49" charset="-122"/>
              <a:ea typeface="黑体" pitchFamily="49"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707886"/>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高三年级化学第二组校</a:t>
            </a:r>
            <a:endPar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北京市工业大学附属中学  马炜</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15685" y="315686"/>
            <a:ext cx="702128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⑵</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铁及其化合物之间的转化</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规律</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endParaRPr kumimoji="0" 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36866" name="Rectangle 2"/>
          <p:cNvSpPr>
            <a:spLocks noChangeArrowheads="1"/>
          </p:cNvSpPr>
          <p:nvPr/>
        </p:nvSpPr>
        <p:spPr bwMode="auto">
          <a:xfrm>
            <a:off x="634419" y="2419677"/>
            <a:ext cx="7192995"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①</a:t>
            </a: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凡涉及价态变化的转化，从</a:t>
            </a:r>
            <a:r>
              <a:rPr kumimoji="0" 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化学价维度</a:t>
            </a: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去考虑。</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价升高需要氧化剂，价降低需要还原剂。</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rgbClr val="0000FF"/>
              </a:solidFill>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②凡转化不涉及价态变化，从</a:t>
            </a:r>
            <a:r>
              <a:rPr kumimoji="0" lang="zh-CN" altLang="en-US"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分类维度</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去考虑。</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lang="en-US" altLang="zh-CN" sz="2400" b="1" dirty="0" smtClean="0">
                <a:solidFill>
                  <a:srgbClr val="0000FF"/>
                </a:solidFill>
                <a:latin typeface="黑体" pitchFamily="49" charset="-122"/>
                <a:ea typeface="黑体" pitchFamily="49" charset="-122"/>
                <a:cs typeface="Times New Roman" pitchFamily="18" charset="0"/>
              </a:rPr>
              <a:t>    </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酸碱性转化。</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 </a:t>
            </a:r>
          </a:p>
        </p:txBody>
      </p:sp>
      <p:pic>
        <p:nvPicPr>
          <p:cNvPr id="4" name="图片 3" descr="C:\Users\ADMINI~1\AppData\Local\Temp\1580808172(1).png"/>
          <p:cNvPicPr/>
          <p:nvPr/>
        </p:nvPicPr>
        <p:blipFill>
          <a:blip r:embed="rId2"/>
          <a:srcRect l="1566" t="1967" r="1984"/>
          <a:stretch>
            <a:fillRect/>
          </a:stretch>
        </p:blipFill>
        <p:spPr bwMode="auto">
          <a:xfrm>
            <a:off x="5181600" y="342679"/>
            <a:ext cx="3779520" cy="18884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1514" y="337457"/>
            <a:ext cx="61177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铁三角”之间的转化关系</a:t>
            </a:r>
            <a:endParaRPr kumimoji="0" lang="zh-CN" altLang="en-US" sz="48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3" name="图片 2" descr="../../教师用书/L83.TIF"/>
          <p:cNvPicPr/>
          <p:nvPr/>
        </p:nvPicPr>
        <p:blipFill>
          <a:blip r:embed="rId2" r:link="rId3">
            <a:lum bright="-54000" contrast="72000"/>
          </a:blip>
          <a:srcRect/>
          <a:stretch>
            <a:fillRect/>
          </a:stretch>
        </p:blipFill>
        <p:spPr bwMode="auto">
          <a:xfrm>
            <a:off x="4822490" y="479316"/>
            <a:ext cx="3798996" cy="2643894"/>
          </a:xfrm>
          <a:prstGeom prst="rect">
            <a:avLst/>
          </a:prstGeom>
          <a:noFill/>
          <a:ln w="9525">
            <a:noFill/>
            <a:miter lim="800000"/>
            <a:headEnd/>
            <a:tailEnd/>
          </a:ln>
        </p:spPr>
      </p:pic>
      <p:sp>
        <p:nvSpPr>
          <p:cNvPr id="4" name="矩形 3"/>
          <p:cNvSpPr/>
          <p:nvPr/>
        </p:nvSpPr>
        <p:spPr>
          <a:xfrm>
            <a:off x="290945" y="1417312"/>
            <a:ext cx="4572000" cy="1631216"/>
          </a:xfrm>
          <a:prstGeom prst="rect">
            <a:avLst/>
          </a:prstGeom>
        </p:spPr>
        <p:txBody>
          <a:bodyPr>
            <a:spAutoFit/>
          </a:bodyPr>
          <a:lstStyle/>
          <a:p>
            <a:r>
              <a:rPr lang="zh-CN" altLang="en-US" sz="2000" b="1" dirty="0" smtClean="0">
                <a:solidFill>
                  <a:srgbClr val="0000FF"/>
                </a:solidFill>
                <a:latin typeface="黑体" pitchFamily="49" charset="-122"/>
                <a:ea typeface="黑体" pitchFamily="49" charset="-122"/>
              </a:rPr>
              <a:t>铁三角”的应用：</a:t>
            </a:r>
            <a:endParaRPr lang="en-US" altLang="zh-CN" sz="2000" b="1" dirty="0" smtClean="0">
              <a:solidFill>
                <a:srgbClr val="0000FF"/>
              </a:solidFill>
              <a:latin typeface="黑体" pitchFamily="49" charset="-122"/>
              <a:ea typeface="黑体" pitchFamily="49" charset="-122"/>
            </a:endParaRPr>
          </a:p>
          <a:p>
            <a:r>
              <a:rPr lang="en-US" sz="2000" b="1" dirty="0" smtClean="0">
                <a:solidFill>
                  <a:srgbClr val="0000FF"/>
                </a:solidFill>
                <a:latin typeface="黑体" pitchFamily="49" charset="-122"/>
                <a:ea typeface="黑体" pitchFamily="49" charset="-122"/>
              </a:rPr>
              <a:t>(1)</a:t>
            </a:r>
            <a:r>
              <a:rPr lang="zh-CN" altLang="en-US" sz="2000" b="1" dirty="0" smtClean="0">
                <a:solidFill>
                  <a:srgbClr val="0000FF"/>
                </a:solidFill>
                <a:latin typeface="黑体" pitchFamily="49" charset="-122"/>
                <a:ea typeface="黑体" pitchFamily="49" charset="-122"/>
              </a:rPr>
              <a:t>判断离子共存</a:t>
            </a:r>
            <a:endParaRPr lang="en-US" altLang="zh-CN" sz="2000" b="1" dirty="0" smtClean="0">
              <a:solidFill>
                <a:srgbClr val="0000FF"/>
              </a:solidFill>
              <a:latin typeface="黑体" pitchFamily="49" charset="-122"/>
              <a:ea typeface="黑体" pitchFamily="49" charset="-122"/>
            </a:endParaRPr>
          </a:p>
          <a:p>
            <a:r>
              <a:rPr lang="en-US" sz="2000" b="1" dirty="0" smtClean="0">
                <a:solidFill>
                  <a:srgbClr val="0000FF"/>
                </a:solidFill>
                <a:latin typeface="黑体" pitchFamily="49" charset="-122"/>
                <a:ea typeface="黑体" pitchFamily="49" charset="-122"/>
              </a:rPr>
              <a:t>(2)</a:t>
            </a:r>
            <a:r>
              <a:rPr lang="zh-CN" altLang="en-US" sz="2000" b="1" dirty="0" smtClean="0">
                <a:solidFill>
                  <a:srgbClr val="0000FF"/>
                </a:solidFill>
                <a:latin typeface="黑体" pitchFamily="49" charset="-122"/>
                <a:ea typeface="黑体" pitchFamily="49" charset="-122"/>
              </a:rPr>
              <a:t>除杂方法</a:t>
            </a:r>
            <a:endParaRPr lang="en-US" altLang="zh-CN" sz="2000" b="1" dirty="0" smtClean="0">
              <a:solidFill>
                <a:srgbClr val="0000FF"/>
              </a:solidFill>
              <a:latin typeface="黑体" pitchFamily="49" charset="-122"/>
              <a:ea typeface="黑体" pitchFamily="49" charset="-122"/>
            </a:endParaRPr>
          </a:p>
          <a:p>
            <a:r>
              <a:rPr lang="en-US" sz="2000" b="1" dirty="0" smtClean="0">
                <a:solidFill>
                  <a:srgbClr val="0000FF"/>
                </a:solidFill>
                <a:latin typeface="黑体" pitchFamily="49" charset="-122"/>
                <a:ea typeface="黑体" pitchFamily="49" charset="-122"/>
              </a:rPr>
              <a:t>(3)</a:t>
            </a:r>
            <a:r>
              <a:rPr lang="zh-CN" altLang="en-US" sz="2000" b="1" dirty="0" smtClean="0">
                <a:solidFill>
                  <a:srgbClr val="0000FF"/>
                </a:solidFill>
                <a:latin typeface="黑体" pitchFamily="49" charset="-122"/>
                <a:ea typeface="黑体" pitchFamily="49" charset="-122"/>
              </a:rPr>
              <a:t>物质制备</a:t>
            </a:r>
            <a:endParaRPr lang="en-US" altLang="zh-CN" sz="2000" b="1" dirty="0" smtClean="0">
              <a:solidFill>
                <a:srgbClr val="0000FF"/>
              </a:solidFill>
              <a:latin typeface="黑体" pitchFamily="49" charset="-122"/>
              <a:ea typeface="黑体" pitchFamily="49" charset="-122"/>
            </a:endParaRPr>
          </a:p>
          <a:p>
            <a:r>
              <a:rPr lang="en-US" sz="2000" b="1" dirty="0" smtClean="0">
                <a:solidFill>
                  <a:srgbClr val="0000FF"/>
                </a:solidFill>
                <a:latin typeface="黑体" pitchFamily="49" charset="-122"/>
                <a:ea typeface="黑体" pitchFamily="49" charset="-122"/>
              </a:rPr>
              <a:t>(4)</a:t>
            </a:r>
            <a:r>
              <a:rPr lang="zh-CN" altLang="en-US" sz="2000" b="1" dirty="0" smtClean="0">
                <a:solidFill>
                  <a:srgbClr val="0000FF"/>
                </a:solidFill>
                <a:latin typeface="黑体" pitchFamily="49" charset="-122"/>
                <a:ea typeface="黑体" pitchFamily="49" charset="-122"/>
              </a:rPr>
              <a:t>氧化还原方程式书写</a:t>
            </a:r>
            <a:endParaRPr lang="zh-CN" altLang="en-US" sz="2000" b="1" dirty="0">
              <a:solidFill>
                <a:srgbClr val="0000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412978" y="327252"/>
            <a:ext cx="8306479" cy="1866765"/>
          </a:xfrm>
          <a:prstGeom prst="rect">
            <a:avLst/>
          </a:prstGeom>
          <a:noFill/>
          <a:ln w="9525">
            <a:noFill/>
            <a:miter lim="800000"/>
            <a:headEnd/>
            <a:tailEnd/>
          </a:ln>
          <a:effectLst/>
        </p:spPr>
      </p:pic>
      <p:sp>
        <p:nvSpPr>
          <p:cNvPr id="39940" name="Rectangle 4"/>
          <p:cNvSpPr>
            <a:spLocks noChangeArrowheads="1"/>
          </p:cNvSpPr>
          <p:nvPr/>
        </p:nvSpPr>
        <p:spPr bwMode="auto">
          <a:xfrm>
            <a:off x="435429" y="2394857"/>
            <a:ext cx="848341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zh-CN" sz="2400" b="0"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解析</a:t>
            </a:r>
            <a:r>
              <a:rPr kumimoji="0" lang="zh-CN" altLang="zh-CN" sz="2400" b="0"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根据催化剂的概念，反应</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ii</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中，</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与</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·OH</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反应，</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生成</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，然后根据得失电子守恒进行配平。</a:t>
            </a: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pic>
        <p:nvPicPr>
          <p:cNvPr id="39939" name="图片 4" descr="1580814257(1)"/>
          <p:cNvPicPr>
            <a:picLocks noChangeAspect="1" noChangeArrowheads="1"/>
          </p:cNvPicPr>
          <p:nvPr/>
        </p:nvPicPr>
        <p:blipFill>
          <a:blip r:embed="rId3"/>
          <a:srcRect/>
          <a:stretch>
            <a:fillRect/>
          </a:stretch>
        </p:blipFill>
        <p:spPr bwMode="auto">
          <a:xfrm>
            <a:off x="838201" y="3439886"/>
            <a:ext cx="7184570" cy="718457"/>
          </a:xfrm>
          <a:prstGeom prst="rect">
            <a:avLst/>
          </a:prstGeom>
          <a:noFill/>
        </p:spPr>
      </p:pic>
      <p:sp>
        <p:nvSpPr>
          <p:cNvPr id="39941" name="Rectangle 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26571" y="348343"/>
            <a:ext cx="28488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与电化学相结合</a:t>
            </a: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41986" name="Rectangle 2"/>
          <p:cNvSpPr>
            <a:spLocks noChangeArrowheads="1"/>
          </p:cNvSpPr>
          <p:nvPr/>
        </p:nvSpPr>
        <p:spPr bwMode="auto">
          <a:xfrm>
            <a:off x="370115" y="892629"/>
            <a:ext cx="40712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⑴</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钢铁的腐蚀和防护</a:t>
            </a:r>
            <a:endParaRPr kumimoji="0" 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4" name="图片 3" descr="HWOCRTEMP_ROC10"/>
          <p:cNvPicPr/>
          <p:nvPr/>
        </p:nvPicPr>
        <p:blipFill>
          <a:blip r:embed="rId2">
            <a:lum bright="-48000" contrast="78000"/>
          </a:blip>
          <a:srcRect l="62477" t="56731" b="30327"/>
          <a:stretch>
            <a:fillRect/>
          </a:stretch>
        </p:blipFill>
        <p:spPr bwMode="auto">
          <a:xfrm>
            <a:off x="4812300" y="361571"/>
            <a:ext cx="3373757" cy="1913543"/>
          </a:xfrm>
          <a:prstGeom prst="rect">
            <a:avLst/>
          </a:prstGeom>
          <a:noFill/>
          <a:ln w="9525">
            <a:noFill/>
            <a:miter lim="800000"/>
            <a:headEnd/>
            <a:tailEnd/>
          </a:ln>
        </p:spPr>
      </p:pic>
      <p:sp>
        <p:nvSpPr>
          <p:cNvPr id="41987" name="Rectangle 3"/>
          <p:cNvSpPr>
            <a:spLocks noChangeArrowheads="1"/>
          </p:cNvSpPr>
          <p:nvPr/>
        </p:nvSpPr>
        <p:spPr bwMode="auto">
          <a:xfrm>
            <a:off x="478972" y="2340428"/>
            <a:ext cx="723899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①</a:t>
            </a:r>
            <a:r>
              <a:rPr kumimoji="0" 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在哪个装置中，铁棒被腐蚀？发生那种类型的腐蚀？</a:t>
            </a:r>
            <a:endParaRPr lang="en-US" altLang="zh-CN" sz="2000" b="1" dirty="0" smtClean="0">
              <a:solidFill>
                <a:srgbClr val="0000FF"/>
              </a:solidFill>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endParaRPr lang="en-US" altLang="zh-CN" sz="2000" b="1" dirty="0" smtClean="0">
              <a:solidFill>
                <a:srgbClr val="0000FF"/>
              </a:solidFill>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②装置</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中有没有产生亚铁离子？如何检验？</a:t>
            </a:r>
            <a:endPar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zh-CN" altLang="en-US" sz="20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endPar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pic>
        <p:nvPicPr>
          <p:cNvPr id="6" name="图片 5" descr="A12表"/>
          <p:cNvPicPr/>
          <p:nvPr/>
        </p:nvPicPr>
        <p:blipFill>
          <a:blip r:embed="rId3"/>
          <a:srcRect l="26880" t="13115" r="35997" b="16393"/>
          <a:stretch>
            <a:fillRect/>
          </a:stretch>
        </p:blipFill>
        <p:spPr bwMode="auto">
          <a:xfrm>
            <a:off x="6129262" y="3037114"/>
            <a:ext cx="2318052" cy="1752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39485" y="250371"/>
            <a:ext cx="28488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⑵</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与电解池相结合</a:t>
            </a:r>
            <a:endParaRPr kumimoji="0" 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40962" name="Picture 2"/>
          <p:cNvPicPr>
            <a:picLocks noChangeAspect="1" noChangeArrowheads="1"/>
          </p:cNvPicPr>
          <p:nvPr/>
        </p:nvPicPr>
        <p:blipFill>
          <a:blip r:embed="rId2"/>
          <a:srcRect/>
          <a:stretch>
            <a:fillRect/>
          </a:stretch>
        </p:blipFill>
        <p:spPr bwMode="auto">
          <a:xfrm>
            <a:off x="452438" y="887185"/>
            <a:ext cx="8208187" cy="2334985"/>
          </a:xfrm>
          <a:prstGeom prst="rect">
            <a:avLst/>
          </a:prstGeom>
          <a:noFill/>
          <a:ln w="9525">
            <a:noFill/>
            <a:miter lim="800000"/>
            <a:headEnd/>
            <a:tailEnd/>
          </a:ln>
          <a:effectLst/>
        </p:spPr>
      </p:pic>
      <p:sp>
        <p:nvSpPr>
          <p:cNvPr id="40963" name="Rectangle 3"/>
          <p:cNvSpPr>
            <a:spLocks noChangeArrowheads="1"/>
          </p:cNvSpPr>
          <p:nvPr/>
        </p:nvSpPr>
        <p:spPr bwMode="auto">
          <a:xfrm>
            <a:off x="361244" y="3556000"/>
            <a:ext cx="765064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请解释实验③中</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去除率提高较多的原因</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（结合化学用语）</a:t>
            </a:r>
            <a:r>
              <a:rPr kumimoji="0" lang="zh-CN" altLang="en-US" sz="24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3241" t="32867"/>
          <a:stretch>
            <a:fillRect/>
          </a:stretch>
        </p:blipFill>
        <p:spPr bwMode="auto">
          <a:xfrm>
            <a:off x="272142" y="293914"/>
            <a:ext cx="7942168" cy="1567541"/>
          </a:xfrm>
          <a:prstGeom prst="rect">
            <a:avLst/>
          </a:prstGeom>
          <a:noFill/>
          <a:ln w="9525">
            <a:noFill/>
            <a:miter lim="800000"/>
            <a:headEnd/>
            <a:tailEnd/>
          </a:ln>
          <a:effectLst/>
        </p:spPr>
      </p:pic>
      <p:sp>
        <p:nvSpPr>
          <p:cNvPr id="3" name="Oval 9"/>
          <p:cNvSpPr>
            <a:spLocks noChangeArrowheads="1"/>
          </p:cNvSpPr>
          <p:nvPr/>
        </p:nvSpPr>
        <p:spPr bwMode="auto">
          <a:xfrm>
            <a:off x="5795963" y="979941"/>
            <a:ext cx="827087" cy="533400"/>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ea typeface="黑体" pitchFamily="49" charset="-122"/>
            </a:endParaRPr>
          </a:p>
        </p:txBody>
      </p:sp>
      <p:sp>
        <p:nvSpPr>
          <p:cNvPr id="43009" name="Rectangle 1"/>
          <p:cNvSpPr>
            <a:spLocks noChangeArrowheads="1"/>
          </p:cNvSpPr>
          <p:nvPr/>
        </p:nvSpPr>
        <p:spPr bwMode="auto">
          <a:xfrm>
            <a:off x="359228" y="2166257"/>
            <a:ext cx="686918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解析</a:t>
            </a:r>
            <a:r>
              <a:rPr kumimoji="0" lang="zh-CN"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在阴极放电的电极反应式是</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rgbClr val="0000FF"/>
                </a:solidFill>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+ 6e</a:t>
            </a:r>
            <a:r>
              <a:rPr kumimoji="0" lang="zh-CN" altLang="en-US"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14H</a:t>
            </a:r>
            <a:r>
              <a:rPr kumimoji="0" lang="pt-BR"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es-E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2Cr</a:t>
            </a:r>
            <a:r>
              <a:rPr kumimoji="0" lang="pt-BR"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3+ </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7H</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O</a:t>
            </a:r>
            <a:endPar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宋体" pitchFamily="2" charset="-122"/>
            </a:endParaRPr>
          </a:p>
        </p:txBody>
      </p:sp>
      <p:sp>
        <p:nvSpPr>
          <p:cNvPr id="43010" name="Rectangle 2"/>
          <p:cNvSpPr>
            <a:spLocks noChangeArrowheads="1"/>
          </p:cNvSpPr>
          <p:nvPr/>
        </p:nvSpPr>
        <p:spPr bwMode="auto">
          <a:xfrm>
            <a:off x="526949" y="2985105"/>
            <a:ext cx="7393371"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实验③阳极</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失电子生成</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5334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与</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在酸性条件下反应生成</a:t>
            </a:r>
            <a:r>
              <a:rPr kumimoji="0" lang="pt-BR"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pt-BR"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 </a:t>
            </a:r>
            <a:r>
              <a:rPr kumimoji="0" lang="zh-CN" altLang="pt-BR"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和</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+ 6Fe</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14H</a:t>
            </a:r>
            <a:r>
              <a:rPr kumimoji="0" lang="pt-BR"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es-E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2Cr</a:t>
            </a:r>
            <a:r>
              <a:rPr kumimoji="0" lang="pt-BR"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3+ </a:t>
            </a:r>
            <a:r>
              <a:rPr kumimoji="0" lang="pt-BR"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6Fe</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3+ </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+ 7H</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O</a:t>
            </a:r>
            <a:endPar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宋体" pitchFamily="2" charset="-122"/>
            </a:endParaRPr>
          </a:p>
        </p:txBody>
      </p:sp>
      <p:sp>
        <p:nvSpPr>
          <p:cNvPr id="43011" name="Rectangle 3"/>
          <p:cNvSpPr>
            <a:spLocks noChangeArrowheads="1"/>
          </p:cNvSpPr>
          <p:nvPr/>
        </p:nvSpPr>
        <p:spPr bwMode="auto">
          <a:xfrm>
            <a:off x="925689" y="4267199"/>
            <a:ext cx="717375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也可在阴极得电子变成</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，继续还原</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FF0000"/>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循环利用</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提高了</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Cr</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7</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 </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的去除率。</a:t>
            </a: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30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009" grpId="0"/>
      <p:bldP spid="43010" grpId="0"/>
      <p:bldP spid="430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3719" y="438542"/>
            <a:ext cx="4259499" cy="461665"/>
          </a:xfrm>
          <a:prstGeom prst="rect">
            <a:avLst/>
          </a:prstGeom>
        </p:spPr>
        <p:txBody>
          <a:bodyPr wrap="none">
            <a:spAutoFit/>
          </a:bodyPr>
          <a:lstStyle/>
          <a:p>
            <a:r>
              <a:rPr lang="en-US" sz="2400" b="1" dirty="0" smtClean="0">
                <a:latin typeface="黑体" pitchFamily="49" charset="-122"/>
                <a:ea typeface="黑体" pitchFamily="49" charset="-122"/>
              </a:rPr>
              <a:t>4.Fe</a:t>
            </a:r>
            <a:r>
              <a:rPr lang="en-US" sz="2400" b="1" baseline="30000" dirty="0" smtClean="0">
                <a:latin typeface="黑体" pitchFamily="49" charset="-122"/>
                <a:ea typeface="黑体" pitchFamily="49" charset="-122"/>
              </a:rPr>
              <a:t>3</a:t>
            </a:r>
            <a:r>
              <a:rPr lang="zh-CN" altLang="en-US" sz="2400" b="1" baseline="30000" dirty="0" smtClean="0">
                <a:latin typeface="黑体" pitchFamily="49" charset="-122"/>
                <a:ea typeface="黑体" pitchFamily="49" charset="-122"/>
              </a:rPr>
              <a:t>＋</a:t>
            </a:r>
            <a:r>
              <a:rPr lang="zh-CN" altLang="en-US" sz="2400" b="1" dirty="0" smtClean="0">
                <a:latin typeface="黑体" pitchFamily="49" charset="-122"/>
                <a:ea typeface="黑体" pitchFamily="49" charset="-122"/>
              </a:rPr>
              <a:t>和</a:t>
            </a:r>
            <a:r>
              <a:rPr lang="en-US" sz="2400" b="1" dirty="0" smtClean="0">
                <a:latin typeface="黑体" pitchFamily="49" charset="-122"/>
                <a:ea typeface="黑体" pitchFamily="49" charset="-122"/>
              </a:rPr>
              <a:t>Fe</a:t>
            </a:r>
            <a:r>
              <a:rPr lang="en-US" sz="2400" b="1" baseline="30000" dirty="0" smtClean="0">
                <a:latin typeface="黑体" pitchFamily="49" charset="-122"/>
                <a:ea typeface="黑体" pitchFamily="49" charset="-122"/>
              </a:rPr>
              <a:t>2</a:t>
            </a:r>
            <a:r>
              <a:rPr lang="zh-CN" altLang="en-US" sz="2400" b="1" baseline="30000" dirty="0" smtClean="0">
                <a:latin typeface="黑体" pitchFamily="49" charset="-122"/>
                <a:ea typeface="黑体" pitchFamily="49" charset="-122"/>
              </a:rPr>
              <a:t>＋</a:t>
            </a:r>
            <a:r>
              <a:rPr lang="zh-CN" altLang="en-US" sz="2400" b="1" dirty="0" smtClean="0">
                <a:latin typeface="黑体" pitchFamily="49" charset="-122"/>
                <a:ea typeface="黑体" pitchFamily="49" charset="-122"/>
              </a:rPr>
              <a:t>的鉴别方法归纳</a:t>
            </a:r>
            <a:endParaRPr lang="zh-CN" altLang="en-US" sz="2400" b="1" dirty="0">
              <a:latin typeface="黑体" pitchFamily="49" charset="-122"/>
              <a:ea typeface="黑体" pitchFamily="49" charset="-122"/>
            </a:endParaRPr>
          </a:p>
        </p:txBody>
      </p:sp>
      <p:grpSp>
        <p:nvGrpSpPr>
          <p:cNvPr id="5" name="组合 4"/>
          <p:cNvGrpSpPr/>
          <p:nvPr/>
        </p:nvGrpSpPr>
        <p:grpSpPr>
          <a:xfrm>
            <a:off x="991099" y="1359489"/>
            <a:ext cx="6041073" cy="1133339"/>
            <a:chOff x="1001984" y="1381261"/>
            <a:chExt cx="6041073" cy="1133339"/>
          </a:xfrm>
        </p:grpSpPr>
        <p:pic>
          <p:nvPicPr>
            <p:cNvPr id="3" name="图片 2" descr="\\Hui\容易莫摧残 (E)\源文件\化学考前三个月\150.TIF"/>
            <p:cNvPicPr/>
            <p:nvPr/>
          </p:nvPicPr>
          <p:blipFill>
            <a:blip r:embed="rId2" r:link="rId3"/>
            <a:srcRect/>
            <a:stretch>
              <a:fillRect/>
            </a:stretch>
          </p:blipFill>
          <p:spPr bwMode="auto">
            <a:xfrm>
              <a:off x="1001984" y="1381261"/>
              <a:ext cx="6041073" cy="1133339"/>
            </a:xfrm>
            <a:prstGeom prst="rect">
              <a:avLst/>
            </a:prstGeom>
            <a:noFill/>
            <a:ln w="9525">
              <a:noFill/>
              <a:miter lim="800000"/>
              <a:headEnd/>
              <a:tailEnd/>
            </a:ln>
          </p:spPr>
        </p:pic>
        <p:sp>
          <p:nvSpPr>
            <p:cNvPr id="4" name="矩形 3"/>
            <p:cNvSpPr/>
            <p:nvPr/>
          </p:nvSpPr>
          <p:spPr>
            <a:xfrm>
              <a:off x="2318654" y="2013856"/>
              <a:ext cx="1567545" cy="2939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黑体" pitchFamily="49" charset="-122"/>
                <a:ea typeface="黑体" pitchFamily="49" charset="-122"/>
              </a:endParaRPr>
            </a:p>
          </p:txBody>
        </p:sp>
      </p:grpSp>
      <p:pic>
        <p:nvPicPr>
          <p:cNvPr id="6" name="图片 5" descr="\\Hui\容易莫摧残 (E)\源文件\化学考前三个月\151.TIF"/>
          <p:cNvPicPr/>
          <p:nvPr/>
        </p:nvPicPr>
        <p:blipFill>
          <a:blip r:embed="rId4" r:link="rId5"/>
          <a:srcRect/>
          <a:stretch>
            <a:fillRect/>
          </a:stretch>
        </p:blipFill>
        <p:spPr bwMode="auto">
          <a:xfrm>
            <a:off x="1084579" y="3288301"/>
            <a:ext cx="5849621" cy="1229269"/>
          </a:xfrm>
          <a:prstGeom prst="rect">
            <a:avLst/>
          </a:prstGeom>
          <a:noFill/>
          <a:ln w="9525">
            <a:noFill/>
            <a:miter lim="800000"/>
            <a:headEnd/>
            <a:tailEnd/>
          </a:ln>
        </p:spPr>
      </p:pic>
      <p:sp>
        <p:nvSpPr>
          <p:cNvPr id="7" name="矩形 6"/>
          <p:cNvSpPr/>
          <p:nvPr/>
        </p:nvSpPr>
        <p:spPr>
          <a:xfrm>
            <a:off x="960778" y="1015484"/>
            <a:ext cx="3903633" cy="400110"/>
          </a:xfrm>
          <a:prstGeom prst="rect">
            <a:avLst/>
          </a:prstGeom>
        </p:spPr>
        <p:txBody>
          <a:bodyPr wrap="none">
            <a:spAutoFit/>
          </a:bodyPr>
          <a:lstStyle/>
          <a:p>
            <a:r>
              <a:rPr lang="en-US" sz="2000" dirty="0" smtClean="0">
                <a:solidFill>
                  <a:srgbClr val="0000FF"/>
                </a:solidFill>
                <a:latin typeface="黑体" pitchFamily="49" charset="-122"/>
                <a:ea typeface="黑体" pitchFamily="49" charset="-122"/>
              </a:rPr>
              <a:t>(1)</a:t>
            </a:r>
            <a:r>
              <a:rPr lang="zh-CN" altLang="en-US" sz="2000" dirty="0" smtClean="0">
                <a:solidFill>
                  <a:srgbClr val="0000FF"/>
                </a:solidFill>
                <a:latin typeface="黑体" pitchFamily="49" charset="-122"/>
                <a:ea typeface="黑体" pitchFamily="49" charset="-122"/>
              </a:rPr>
              <a:t>利用显色反应</a:t>
            </a:r>
            <a:r>
              <a:rPr lang="en-US" sz="2000" dirty="0" smtClean="0">
                <a:solidFill>
                  <a:srgbClr val="0000FF"/>
                </a:solidFill>
                <a:latin typeface="黑体" pitchFamily="49" charset="-122"/>
                <a:ea typeface="黑体" pitchFamily="49" charset="-122"/>
              </a:rPr>
              <a:t>(</a:t>
            </a:r>
            <a:r>
              <a:rPr lang="zh-CN" altLang="en-US" sz="2000" dirty="0" smtClean="0">
                <a:solidFill>
                  <a:srgbClr val="0000FF"/>
                </a:solidFill>
                <a:latin typeface="黑体" pitchFamily="49" charset="-122"/>
                <a:ea typeface="黑体" pitchFamily="49" charset="-122"/>
              </a:rPr>
              <a:t>形成络离子</a:t>
            </a:r>
            <a:r>
              <a:rPr lang="en-US" sz="2000" dirty="0" smtClean="0">
                <a:solidFill>
                  <a:srgbClr val="0000FF"/>
                </a:solidFill>
                <a:latin typeface="黑体" pitchFamily="49" charset="-122"/>
                <a:ea typeface="黑体" pitchFamily="49" charset="-122"/>
              </a:rPr>
              <a:t>)</a:t>
            </a:r>
            <a:r>
              <a:rPr lang="zh-CN" altLang="en-US" sz="2000" dirty="0" smtClean="0">
                <a:solidFill>
                  <a:srgbClr val="0000FF"/>
                </a:solidFill>
                <a:latin typeface="黑体" pitchFamily="49" charset="-122"/>
                <a:ea typeface="黑体" pitchFamily="49" charset="-122"/>
              </a:rPr>
              <a:t>：</a:t>
            </a:r>
            <a:endParaRPr lang="zh-CN" altLang="en-US" sz="2000" dirty="0">
              <a:solidFill>
                <a:srgbClr val="0000FF"/>
              </a:solidFill>
              <a:latin typeface="黑体" pitchFamily="49" charset="-122"/>
              <a:ea typeface="黑体" pitchFamily="49" charset="-122"/>
            </a:endParaRPr>
          </a:p>
        </p:txBody>
      </p:sp>
      <p:sp>
        <p:nvSpPr>
          <p:cNvPr id="8" name="矩形 7"/>
          <p:cNvSpPr/>
          <p:nvPr/>
        </p:nvSpPr>
        <p:spPr>
          <a:xfrm>
            <a:off x="1015206" y="2713655"/>
            <a:ext cx="3262432" cy="400110"/>
          </a:xfrm>
          <a:prstGeom prst="rect">
            <a:avLst/>
          </a:prstGeom>
        </p:spPr>
        <p:txBody>
          <a:bodyPr wrap="none">
            <a:spAutoFit/>
          </a:bodyPr>
          <a:lstStyle/>
          <a:p>
            <a:r>
              <a:rPr lang="zh-CN" altLang="en-US" sz="2000" dirty="0" smtClean="0">
                <a:solidFill>
                  <a:srgbClr val="0000FF"/>
                </a:solidFill>
                <a:latin typeface="黑体" pitchFamily="49" charset="-122"/>
                <a:ea typeface="黑体" pitchFamily="49" charset="-122"/>
              </a:rPr>
              <a:t> </a:t>
            </a:r>
            <a:r>
              <a:rPr lang="en-US" sz="2000" dirty="0" smtClean="0">
                <a:solidFill>
                  <a:srgbClr val="0000FF"/>
                </a:solidFill>
                <a:latin typeface="黑体" pitchFamily="49" charset="-122"/>
                <a:ea typeface="黑体" pitchFamily="49" charset="-122"/>
              </a:rPr>
              <a:t>(2)</a:t>
            </a:r>
            <a:r>
              <a:rPr lang="zh-CN" altLang="en-US" sz="2000" dirty="0" smtClean="0">
                <a:solidFill>
                  <a:srgbClr val="0000FF"/>
                </a:solidFill>
                <a:latin typeface="黑体" pitchFamily="49" charset="-122"/>
                <a:ea typeface="黑体" pitchFamily="49" charset="-122"/>
              </a:rPr>
              <a:t>利用生成沉淀的颜色：</a:t>
            </a:r>
            <a:endParaRPr lang="zh-CN" altLang="en-US" sz="2000" dirty="0">
              <a:solidFill>
                <a:srgbClr val="0000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ui\容易莫摧残 (E)\源文件\化学考前三个月\152.TIF"/>
          <p:cNvPicPr/>
          <p:nvPr/>
        </p:nvPicPr>
        <p:blipFill>
          <a:blip r:embed="rId2" r:link="rId3"/>
          <a:srcRect/>
          <a:stretch>
            <a:fillRect/>
          </a:stretch>
        </p:blipFill>
        <p:spPr bwMode="auto">
          <a:xfrm>
            <a:off x="271098" y="1111159"/>
            <a:ext cx="3996102" cy="1305469"/>
          </a:xfrm>
          <a:prstGeom prst="rect">
            <a:avLst/>
          </a:prstGeom>
          <a:noFill/>
          <a:ln w="9525">
            <a:noFill/>
            <a:miter lim="800000"/>
            <a:headEnd/>
            <a:tailEnd/>
          </a:ln>
        </p:spPr>
      </p:pic>
      <p:sp>
        <p:nvSpPr>
          <p:cNvPr id="3" name="矩形 2"/>
          <p:cNvSpPr/>
          <p:nvPr/>
        </p:nvSpPr>
        <p:spPr>
          <a:xfrm>
            <a:off x="1287349" y="492969"/>
            <a:ext cx="2858475" cy="400110"/>
          </a:xfrm>
          <a:prstGeom prst="rect">
            <a:avLst/>
          </a:prstGeom>
        </p:spPr>
        <p:txBody>
          <a:bodyPr wrap="none">
            <a:spAutoFit/>
          </a:bodyPr>
          <a:lstStyle/>
          <a:p>
            <a:r>
              <a:rPr lang="en-US" sz="2000" dirty="0" smtClean="0">
                <a:solidFill>
                  <a:srgbClr val="0000FF"/>
                </a:solidFill>
                <a:latin typeface="黑体" pitchFamily="49" charset="-122"/>
                <a:ea typeface="黑体" pitchFamily="49" charset="-122"/>
              </a:rPr>
              <a:t>(3)</a:t>
            </a:r>
            <a:r>
              <a:rPr lang="zh-CN" altLang="en-US" sz="2000" dirty="0" smtClean="0">
                <a:solidFill>
                  <a:srgbClr val="0000FF"/>
                </a:solidFill>
                <a:latin typeface="黑体" pitchFamily="49" charset="-122"/>
                <a:ea typeface="黑体" pitchFamily="49" charset="-122"/>
              </a:rPr>
              <a:t>利用</a:t>
            </a:r>
            <a:r>
              <a:rPr lang="en-US" sz="2000" dirty="0" smtClean="0">
                <a:solidFill>
                  <a:srgbClr val="0000FF"/>
                </a:solidFill>
                <a:latin typeface="黑体" pitchFamily="49" charset="-122"/>
                <a:ea typeface="黑体" pitchFamily="49" charset="-122"/>
              </a:rPr>
              <a:t>Fe</a:t>
            </a:r>
            <a:r>
              <a:rPr lang="en-US" sz="2000" baseline="30000" dirty="0" smtClean="0">
                <a:solidFill>
                  <a:srgbClr val="0000FF"/>
                </a:solidFill>
                <a:latin typeface="黑体" pitchFamily="49" charset="-122"/>
                <a:ea typeface="黑体" pitchFamily="49" charset="-122"/>
              </a:rPr>
              <a:t>3</a:t>
            </a:r>
            <a:r>
              <a:rPr lang="zh-CN" altLang="en-US" sz="2000" baseline="30000" dirty="0" smtClean="0">
                <a:solidFill>
                  <a:srgbClr val="0000FF"/>
                </a:solidFill>
                <a:latin typeface="黑体" pitchFamily="49" charset="-122"/>
                <a:ea typeface="黑体" pitchFamily="49" charset="-122"/>
              </a:rPr>
              <a:t>＋</a:t>
            </a:r>
            <a:r>
              <a:rPr lang="zh-CN" altLang="en-US" sz="2000" dirty="0" smtClean="0">
                <a:solidFill>
                  <a:srgbClr val="0000FF"/>
                </a:solidFill>
                <a:latin typeface="黑体" pitchFamily="49" charset="-122"/>
                <a:ea typeface="黑体" pitchFamily="49" charset="-122"/>
              </a:rPr>
              <a:t>的氧化性：</a:t>
            </a:r>
            <a:endParaRPr lang="zh-CN" altLang="en-US" sz="2000" dirty="0">
              <a:solidFill>
                <a:srgbClr val="0000FF"/>
              </a:solidFill>
              <a:latin typeface="黑体" pitchFamily="49" charset="-122"/>
              <a:ea typeface="黑体" pitchFamily="49" charset="-122"/>
            </a:endParaRPr>
          </a:p>
        </p:txBody>
      </p:sp>
      <p:pic>
        <p:nvPicPr>
          <p:cNvPr id="4" name="图片 3" descr="\\Hui\容易莫摧残 (E)\源文件\化学考前三个月\153.TIF"/>
          <p:cNvPicPr/>
          <p:nvPr/>
        </p:nvPicPr>
        <p:blipFill>
          <a:blip r:embed="rId4" r:link="rId5"/>
          <a:srcRect/>
          <a:stretch>
            <a:fillRect/>
          </a:stretch>
        </p:blipFill>
        <p:spPr bwMode="auto">
          <a:xfrm>
            <a:off x="4813298" y="1074375"/>
            <a:ext cx="3906159" cy="1168083"/>
          </a:xfrm>
          <a:prstGeom prst="rect">
            <a:avLst/>
          </a:prstGeom>
          <a:noFill/>
          <a:ln w="9525">
            <a:noFill/>
            <a:miter lim="800000"/>
            <a:headEnd/>
            <a:tailEnd/>
          </a:ln>
        </p:spPr>
      </p:pic>
      <p:sp>
        <p:nvSpPr>
          <p:cNvPr id="6" name="矩形 5"/>
          <p:cNvSpPr/>
          <p:nvPr/>
        </p:nvSpPr>
        <p:spPr>
          <a:xfrm>
            <a:off x="1352662" y="2670112"/>
            <a:ext cx="2858475" cy="400110"/>
          </a:xfrm>
          <a:prstGeom prst="rect">
            <a:avLst/>
          </a:prstGeom>
        </p:spPr>
        <p:txBody>
          <a:bodyPr wrap="none">
            <a:spAutoFit/>
          </a:bodyPr>
          <a:lstStyle/>
          <a:p>
            <a:r>
              <a:rPr lang="en-US" sz="2000" dirty="0" smtClean="0">
                <a:solidFill>
                  <a:srgbClr val="0000FF"/>
                </a:solidFill>
                <a:latin typeface="黑体" pitchFamily="49" charset="-122"/>
                <a:ea typeface="黑体" pitchFamily="49" charset="-122"/>
              </a:rPr>
              <a:t>(4)</a:t>
            </a:r>
            <a:r>
              <a:rPr lang="zh-CN" altLang="en-US" sz="2000" dirty="0" smtClean="0">
                <a:solidFill>
                  <a:srgbClr val="0000FF"/>
                </a:solidFill>
                <a:latin typeface="黑体" pitchFamily="49" charset="-122"/>
                <a:ea typeface="黑体" pitchFamily="49" charset="-122"/>
              </a:rPr>
              <a:t>利用</a:t>
            </a:r>
            <a:r>
              <a:rPr lang="en-US" sz="2000" dirty="0" smtClean="0">
                <a:solidFill>
                  <a:srgbClr val="0000FF"/>
                </a:solidFill>
                <a:latin typeface="黑体" pitchFamily="49" charset="-122"/>
                <a:ea typeface="黑体" pitchFamily="49" charset="-122"/>
              </a:rPr>
              <a:t>Fe</a:t>
            </a:r>
            <a:r>
              <a:rPr lang="en-US" sz="2000" baseline="30000" dirty="0" smtClean="0">
                <a:solidFill>
                  <a:srgbClr val="0000FF"/>
                </a:solidFill>
                <a:latin typeface="黑体" pitchFamily="49" charset="-122"/>
                <a:ea typeface="黑体" pitchFamily="49" charset="-122"/>
              </a:rPr>
              <a:t>2</a:t>
            </a:r>
            <a:r>
              <a:rPr lang="zh-CN" altLang="en-US" sz="2000" baseline="30000" dirty="0" smtClean="0">
                <a:solidFill>
                  <a:srgbClr val="0000FF"/>
                </a:solidFill>
                <a:latin typeface="黑体" pitchFamily="49" charset="-122"/>
                <a:ea typeface="黑体" pitchFamily="49" charset="-122"/>
              </a:rPr>
              <a:t>＋</a:t>
            </a:r>
            <a:r>
              <a:rPr lang="zh-CN" altLang="en-US" sz="2000" dirty="0" smtClean="0">
                <a:solidFill>
                  <a:srgbClr val="0000FF"/>
                </a:solidFill>
                <a:latin typeface="黑体" pitchFamily="49" charset="-122"/>
                <a:ea typeface="黑体" pitchFamily="49" charset="-122"/>
              </a:rPr>
              <a:t>的还原性：</a:t>
            </a:r>
            <a:endParaRPr lang="zh-CN" altLang="en-US" sz="2000" dirty="0">
              <a:solidFill>
                <a:srgbClr val="0000FF"/>
              </a:solidFill>
              <a:latin typeface="黑体" pitchFamily="49" charset="-122"/>
              <a:ea typeface="黑体" pitchFamily="49" charset="-122"/>
            </a:endParaRPr>
          </a:p>
        </p:txBody>
      </p:sp>
      <p:pic>
        <p:nvPicPr>
          <p:cNvPr id="7" name="图片 6" descr="\\Hui\容易莫摧残 (E)\源文件\化学考前三个月\154.TIF"/>
          <p:cNvPicPr/>
          <p:nvPr/>
        </p:nvPicPr>
        <p:blipFill>
          <a:blip r:embed="rId6" r:link="rId7"/>
          <a:srcRect/>
          <a:stretch>
            <a:fillRect/>
          </a:stretch>
        </p:blipFill>
        <p:spPr bwMode="auto">
          <a:xfrm>
            <a:off x="1267596" y="3464242"/>
            <a:ext cx="5122318" cy="12275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2338" y="0"/>
            <a:ext cx="4134465" cy="799258"/>
          </a:xfrm>
          <a:prstGeom prst="rect">
            <a:avLst/>
          </a:prstGeom>
          <a:noFill/>
          <a:ln>
            <a:solidFill>
              <a:schemeClr val="bg1"/>
            </a:solidFill>
          </a:ln>
        </p:spPr>
        <p:txBody>
          <a:bodyPr wrap="square" rtlCol="0">
            <a:spAutoFit/>
          </a:bodyPr>
          <a:lstStyle/>
          <a:p>
            <a:pPr>
              <a:lnSpc>
                <a:spcPct val="200000"/>
              </a:lnSpc>
            </a:pPr>
            <a:r>
              <a:rPr lang="zh-CN" altLang="en-US" sz="2800" b="1" dirty="0" smtClean="0">
                <a:solidFill>
                  <a:srgbClr val="FF0000"/>
                </a:solidFill>
                <a:latin typeface="黑体" pitchFamily="49" charset="-122"/>
                <a:ea typeface="黑体" pitchFamily="49" charset="-122"/>
              </a:rPr>
              <a:t>第五部分：典型例题分析</a:t>
            </a:r>
            <a:endParaRPr lang="en-US" altLang="zh-CN" sz="2800" b="1" dirty="0" smtClean="0">
              <a:solidFill>
                <a:srgbClr val="FF0000"/>
              </a:solidFill>
              <a:latin typeface="黑体" pitchFamily="49" charset="-122"/>
              <a:ea typeface="黑体" pitchFamily="49" charset="-122"/>
            </a:endParaRPr>
          </a:p>
        </p:txBody>
      </p:sp>
      <p:pic>
        <p:nvPicPr>
          <p:cNvPr id="3" name="图片 2"/>
          <p:cNvPicPr/>
          <p:nvPr/>
        </p:nvPicPr>
        <p:blipFill>
          <a:blip r:embed="rId2"/>
          <a:srcRect/>
          <a:stretch>
            <a:fillRect/>
          </a:stretch>
        </p:blipFill>
        <p:spPr bwMode="auto">
          <a:xfrm>
            <a:off x="1583008" y="1651091"/>
            <a:ext cx="6134962" cy="1919424"/>
          </a:xfrm>
          <a:prstGeom prst="rect">
            <a:avLst/>
          </a:prstGeom>
          <a:noFill/>
          <a:ln w="9525">
            <a:noFill/>
            <a:miter lim="800000"/>
            <a:headEnd/>
            <a:tailEnd/>
          </a:ln>
        </p:spPr>
      </p:pic>
      <p:pic>
        <p:nvPicPr>
          <p:cNvPr id="2049" name="Picture 1"/>
          <p:cNvPicPr>
            <a:picLocks noChangeAspect="1" noChangeArrowheads="1"/>
          </p:cNvPicPr>
          <p:nvPr/>
        </p:nvPicPr>
        <p:blipFill>
          <a:blip r:embed="rId3"/>
          <a:srcRect/>
          <a:stretch>
            <a:fillRect/>
          </a:stretch>
        </p:blipFill>
        <p:spPr bwMode="auto">
          <a:xfrm>
            <a:off x="272141" y="840922"/>
            <a:ext cx="8162239" cy="759278"/>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070203" y="3789589"/>
            <a:ext cx="6219825" cy="1190625"/>
          </a:xfrm>
          <a:prstGeom prst="rect">
            <a:avLst/>
          </a:prstGeom>
          <a:noFill/>
          <a:ln w="9525">
            <a:noFill/>
            <a:miter lim="800000"/>
            <a:headEnd/>
            <a:tailEnd/>
          </a:ln>
          <a:effectLst/>
        </p:spPr>
      </p:pic>
      <p:sp>
        <p:nvSpPr>
          <p:cNvPr id="6" name="Line 18"/>
          <p:cNvSpPr>
            <a:spLocks noChangeShapeType="1"/>
          </p:cNvSpPr>
          <p:nvPr/>
        </p:nvSpPr>
        <p:spPr bwMode="auto">
          <a:xfrm flipH="1">
            <a:off x="4961164" y="1251404"/>
            <a:ext cx="3317875" cy="0"/>
          </a:xfrm>
          <a:prstGeom prst="line">
            <a:avLst/>
          </a:prstGeom>
          <a:noFill/>
          <a:ln w="28575">
            <a:solidFill>
              <a:srgbClr val="FF0000"/>
            </a:solidFill>
            <a:round/>
            <a:headEnd/>
            <a:tailEnd/>
          </a:ln>
          <a:effectLst>
            <a:outerShdw dist="35921" dir="2700000" algn="ctr" rotWithShape="0">
              <a:schemeClr val="bg2">
                <a:alpha val="50000"/>
              </a:schemeClr>
            </a:outerShdw>
          </a:effectLst>
        </p:spPr>
        <p:txBody>
          <a:bodyPr>
            <a:spAutoFit/>
          </a:bodyPr>
          <a:lstStyle/>
          <a:p>
            <a:pPr>
              <a:defRPr/>
            </a:pPr>
            <a:endParaRPr lang="zh-CN" altLang="en-US">
              <a:latin typeface="Arial" charset="0"/>
            </a:endParaRPr>
          </a:p>
        </p:txBody>
      </p:sp>
      <p:sp>
        <p:nvSpPr>
          <p:cNvPr id="8" name="Oval 9"/>
          <p:cNvSpPr>
            <a:spLocks noChangeArrowheads="1"/>
          </p:cNvSpPr>
          <p:nvPr/>
        </p:nvSpPr>
        <p:spPr bwMode="auto">
          <a:xfrm>
            <a:off x="6198734" y="1240972"/>
            <a:ext cx="827087" cy="511856"/>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ea typeface="黑体" pitchFamily="49" charset="-122"/>
            </a:endParaRPr>
          </a:p>
        </p:txBody>
      </p:sp>
      <p:sp>
        <p:nvSpPr>
          <p:cNvPr id="9" name="Rectangle 12"/>
          <p:cNvSpPr>
            <a:spLocks noChangeArrowheads="1"/>
          </p:cNvSpPr>
          <p:nvPr/>
        </p:nvSpPr>
        <p:spPr bwMode="auto">
          <a:xfrm>
            <a:off x="0" y="4136117"/>
            <a:ext cx="1034143" cy="707886"/>
          </a:xfrm>
          <a:prstGeom prst="rect">
            <a:avLst/>
          </a:prstGeom>
          <a:solidFill>
            <a:schemeClr val="bg1"/>
          </a:solidFill>
          <a:ln w="28575" algn="ctr">
            <a:solidFill>
              <a:srgbClr val="FF0000"/>
            </a:solidFill>
            <a:miter lim="800000"/>
            <a:headEnd/>
            <a:tailEnd/>
          </a:ln>
          <a:effectLst>
            <a:outerShdw dist="35921" dir="2700000" algn="ctr" rotWithShape="0">
              <a:schemeClr val="bg2">
                <a:alpha val="50000"/>
              </a:schemeClr>
            </a:outerShdw>
          </a:effectLst>
        </p:spPr>
        <p:txBody>
          <a:bodyPr wrap="square" anchor="ctr">
            <a:spAutoFit/>
          </a:bodyPr>
          <a:lstStyle/>
          <a:p>
            <a:pPr algn="ctr" eaLnBrk="0" hangingPunct="0">
              <a:defRPr/>
            </a:pPr>
            <a:r>
              <a:rPr lang="zh-CN" altLang="en-US" sz="2000" b="1" dirty="0" smtClean="0">
                <a:solidFill>
                  <a:srgbClr val="FF0000"/>
                </a:solidFill>
                <a:latin typeface="黑体" pitchFamily="49" charset="-122"/>
                <a:ea typeface="黑体" pitchFamily="49" charset="-122"/>
              </a:rPr>
              <a:t>重要</a:t>
            </a:r>
            <a:endParaRPr lang="en-US" altLang="zh-CN" sz="2000" b="1" dirty="0" smtClean="0">
              <a:solidFill>
                <a:srgbClr val="FF0000"/>
              </a:solidFill>
              <a:latin typeface="黑体" pitchFamily="49" charset="-122"/>
              <a:ea typeface="黑体" pitchFamily="49" charset="-122"/>
            </a:endParaRPr>
          </a:p>
          <a:p>
            <a:pPr algn="ctr" eaLnBrk="0" hangingPunct="0">
              <a:defRPr/>
            </a:pPr>
            <a:r>
              <a:rPr lang="zh-CN" altLang="en-US" sz="2000" b="1" dirty="0" smtClean="0">
                <a:solidFill>
                  <a:srgbClr val="FF0000"/>
                </a:solidFill>
                <a:latin typeface="黑体" pitchFamily="49" charset="-122"/>
                <a:ea typeface="黑体" pitchFamily="49" charset="-122"/>
              </a:rPr>
              <a:t>信息</a:t>
            </a:r>
            <a:endParaRPr lang="zh-CN" altLang="en-US" sz="20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1071380" y="181520"/>
            <a:ext cx="6134962" cy="1919424"/>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1070203" y="2232891"/>
            <a:ext cx="6219825" cy="1190625"/>
          </a:xfrm>
          <a:prstGeom prst="rect">
            <a:avLst/>
          </a:prstGeom>
          <a:noFill/>
          <a:ln w="9525">
            <a:noFill/>
            <a:miter lim="800000"/>
            <a:headEnd/>
            <a:tailEnd/>
          </a:ln>
          <a:effectLst/>
        </p:spPr>
      </p:pic>
      <p:sp>
        <p:nvSpPr>
          <p:cNvPr id="4" name="Rectangle 12"/>
          <p:cNvSpPr>
            <a:spLocks noChangeArrowheads="1"/>
          </p:cNvSpPr>
          <p:nvPr/>
        </p:nvSpPr>
        <p:spPr bwMode="auto">
          <a:xfrm>
            <a:off x="0" y="2666505"/>
            <a:ext cx="1034143" cy="707886"/>
          </a:xfrm>
          <a:prstGeom prst="rect">
            <a:avLst/>
          </a:prstGeom>
          <a:solidFill>
            <a:schemeClr val="bg1"/>
          </a:solidFill>
          <a:ln w="28575" algn="ctr">
            <a:solidFill>
              <a:srgbClr val="FF0000"/>
            </a:solidFill>
            <a:miter lim="800000"/>
            <a:headEnd/>
            <a:tailEnd/>
          </a:ln>
          <a:effectLst>
            <a:outerShdw dist="35921" dir="2700000" algn="ctr" rotWithShape="0">
              <a:schemeClr val="bg2">
                <a:alpha val="50000"/>
              </a:schemeClr>
            </a:outerShdw>
          </a:effectLst>
        </p:spPr>
        <p:txBody>
          <a:bodyPr wrap="square" anchor="ctr">
            <a:spAutoFit/>
          </a:bodyPr>
          <a:lstStyle/>
          <a:p>
            <a:pPr algn="ctr" eaLnBrk="0" hangingPunct="0">
              <a:defRPr/>
            </a:pPr>
            <a:r>
              <a:rPr lang="zh-CN" altLang="en-US" sz="2000" b="1" dirty="0" smtClean="0">
                <a:solidFill>
                  <a:srgbClr val="FF0000"/>
                </a:solidFill>
                <a:latin typeface="黑体" pitchFamily="49" charset="-122"/>
                <a:ea typeface="黑体" pitchFamily="49" charset="-122"/>
              </a:rPr>
              <a:t>重要</a:t>
            </a:r>
            <a:endParaRPr lang="en-US" altLang="zh-CN" sz="2000" b="1" dirty="0" smtClean="0">
              <a:solidFill>
                <a:srgbClr val="FF0000"/>
              </a:solidFill>
              <a:latin typeface="黑体" pitchFamily="49" charset="-122"/>
              <a:ea typeface="黑体" pitchFamily="49" charset="-122"/>
            </a:endParaRPr>
          </a:p>
          <a:p>
            <a:pPr algn="ctr" eaLnBrk="0" hangingPunct="0">
              <a:defRPr/>
            </a:pPr>
            <a:r>
              <a:rPr lang="zh-CN" altLang="en-US" sz="2000" b="1" dirty="0" smtClean="0">
                <a:solidFill>
                  <a:srgbClr val="FF0000"/>
                </a:solidFill>
                <a:latin typeface="黑体" pitchFamily="49" charset="-122"/>
                <a:ea typeface="黑体" pitchFamily="49" charset="-122"/>
              </a:rPr>
              <a:t>信息</a:t>
            </a:r>
            <a:endParaRPr lang="zh-CN" altLang="en-US" sz="2000" b="1" dirty="0">
              <a:solidFill>
                <a:srgbClr val="FF0000"/>
              </a:solidFill>
              <a:latin typeface="黑体" pitchFamily="49" charset="-122"/>
              <a:ea typeface="黑体" pitchFamily="49" charset="-122"/>
            </a:endParaRPr>
          </a:p>
        </p:txBody>
      </p:sp>
      <p:sp>
        <p:nvSpPr>
          <p:cNvPr id="5" name="Rectangle 1"/>
          <p:cNvSpPr>
            <a:spLocks noChangeArrowheads="1"/>
          </p:cNvSpPr>
          <p:nvPr/>
        </p:nvSpPr>
        <p:spPr bwMode="auto">
          <a:xfrm>
            <a:off x="304800" y="3548743"/>
            <a:ext cx="65293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1</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）写出过程</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中</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发生反应的离子方程式：</a:t>
            </a:r>
            <a:r>
              <a:rPr kumimoji="0" lang="zh-CN" altLang="en-US" sz="20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endParaRPr kumimoji="0" lang="zh-CN" altLang="en-US" sz="4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sp>
        <p:nvSpPr>
          <p:cNvPr id="6" name="矩形 5"/>
          <p:cNvSpPr/>
          <p:nvPr/>
        </p:nvSpPr>
        <p:spPr>
          <a:xfrm>
            <a:off x="5735729" y="3497427"/>
            <a:ext cx="3499676" cy="400110"/>
          </a:xfrm>
          <a:prstGeom prst="rect">
            <a:avLst/>
          </a:prstGeom>
        </p:spPr>
        <p:txBody>
          <a:bodyPr wrap="none">
            <a:spAutoFit/>
          </a:bodyPr>
          <a:lstStyle/>
          <a:p>
            <a:r>
              <a:rPr lang="pt-BR" sz="2000" b="1" dirty="0" smtClean="0">
                <a:solidFill>
                  <a:srgbClr val="FF0000"/>
                </a:solidFill>
                <a:latin typeface="黑体" pitchFamily="49" charset="-122"/>
                <a:ea typeface="黑体" pitchFamily="49" charset="-122"/>
              </a:rPr>
              <a:t>Fe</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a:t>
            </a:r>
            <a:r>
              <a:rPr lang="pt-BR" sz="2000" b="1" baseline="-25000" dirty="0" smtClean="0">
                <a:solidFill>
                  <a:srgbClr val="FF0000"/>
                </a:solidFill>
                <a:latin typeface="黑体" pitchFamily="49" charset="-122"/>
                <a:ea typeface="黑体" pitchFamily="49" charset="-122"/>
              </a:rPr>
              <a:t>3</a:t>
            </a:r>
            <a:r>
              <a:rPr lang="pt-BR" sz="2000" b="1" dirty="0" smtClean="0">
                <a:solidFill>
                  <a:srgbClr val="FF0000"/>
                </a:solidFill>
                <a:latin typeface="黑体" pitchFamily="49" charset="-122"/>
                <a:ea typeface="黑体" pitchFamily="49" charset="-122"/>
              </a:rPr>
              <a:t> + 6H</a:t>
            </a:r>
            <a:r>
              <a:rPr lang="pt-BR" sz="2000" b="1" baseline="30000" dirty="0" smtClean="0">
                <a:solidFill>
                  <a:srgbClr val="FF0000"/>
                </a:solidFill>
                <a:latin typeface="黑体" pitchFamily="49" charset="-122"/>
                <a:ea typeface="黑体" pitchFamily="49" charset="-122"/>
              </a:rPr>
              <a:t>+</a:t>
            </a:r>
            <a:r>
              <a:rPr lang="pt-BR" sz="2000" b="1" dirty="0" smtClean="0">
                <a:solidFill>
                  <a:srgbClr val="FF0000"/>
                </a:solidFill>
                <a:latin typeface="黑体" pitchFamily="49" charset="-122"/>
                <a:ea typeface="黑体" pitchFamily="49" charset="-122"/>
              </a:rPr>
              <a:t> = 2Fe</a:t>
            </a:r>
            <a:r>
              <a:rPr lang="pt-BR" sz="2000" b="1" baseline="30000" dirty="0" smtClean="0">
                <a:solidFill>
                  <a:srgbClr val="FF0000"/>
                </a:solidFill>
                <a:latin typeface="黑体" pitchFamily="49" charset="-122"/>
                <a:ea typeface="黑体" pitchFamily="49" charset="-122"/>
              </a:rPr>
              <a:t>3+</a:t>
            </a:r>
            <a:r>
              <a:rPr lang="pt-BR" sz="2000" b="1" dirty="0" smtClean="0">
                <a:solidFill>
                  <a:srgbClr val="FF0000"/>
                </a:solidFill>
                <a:latin typeface="黑体" pitchFamily="49" charset="-122"/>
                <a:ea typeface="黑体" pitchFamily="49" charset="-122"/>
              </a:rPr>
              <a:t> + 3H</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 </a:t>
            </a:r>
            <a:endParaRPr lang="zh-CN" altLang="en-US" sz="2000" b="1" dirty="0">
              <a:solidFill>
                <a:srgbClr val="FF0000"/>
              </a:solidFill>
              <a:latin typeface="黑体" pitchFamily="49" charset="-122"/>
              <a:ea typeface="黑体" pitchFamily="49" charset="-122"/>
            </a:endParaRPr>
          </a:p>
        </p:txBody>
      </p:sp>
      <p:sp>
        <p:nvSpPr>
          <p:cNvPr id="47105" name="Rectangle 1"/>
          <p:cNvSpPr>
            <a:spLocks noChangeArrowheads="1"/>
          </p:cNvSpPr>
          <p:nvPr/>
        </p:nvSpPr>
        <p:spPr bwMode="auto">
          <a:xfrm>
            <a:off x="293915" y="4114800"/>
            <a:ext cx="47788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）过程</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II</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加入过量</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H</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的作用是</a:t>
            </a:r>
            <a:r>
              <a:rPr kumimoji="0" lang="zh-CN" altLang="en-US" sz="20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p>
        </p:txBody>
      </p:sp>
      <p:sp>
        <p:nvSpPr>
          <p:cNvPr id="8" name="Oval 9"/>
          <p:cNvSpPr>
            <a:spLocks noChangeArrowheads="1"/>
          </p:cNvSpPr>
          <p:nvPr/>
        </p:nvSpPr>
        <p:spPr bwMode="auto">
          <a:xfrm>
            <a:off x="2366963" y="827314"/>
            <a:ext cx="827087" cy="511856"/>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ea typeface="黑体" pitchFamily="49" charset="-122"/>
            </a:endParaRPr>
          </a:p>
        </p:txBody>
      </p:sp>
      <p:sp>
        <p:nvSpPr>
          <p:cNvPr id="9" name="矩形 8"/>
          <p:cNvSpPr/>
          <p:nvPr/>
        </p:nvSpPr>
        <p:spPr>
          <a:xfrm>
            <a:off x="4321629" y="3968527"/>
            <a:ext cx="4572000" cy="646331"/>
          </a:xfrm>
          <a:prstGeom prst="rect">
            <a:avLst/>
          </a:prstGeom>
        </p:spPr>
        <p:txBody>
          <a:bodyPr>
            <a:spAutoFit/>
          </a:bodyPr>
          <a:lstStyle/>
          <a:p>
            <a:r>
              <a:rPr lang="zh-CN" altLang="en-US" b="1" dirty="0" smtClean="0">
                <a:solidFill>
                  <a:srgbClr val="FF0000"/>
                </a:solidFill>
                <a:latin typeface="黑体" pitchFamily="49" charset="-122"/>
                <a:ea typeface="黑体" pitchFamily="49" charset="-122"/>
              </a:rPr>
              <a:t>将</a:t>
            </a:r>
            <a:r>
              <a:rPr lang="en-US" b="1" dirty="0" smtClean="0">
                <a:solidFill>
                  <a:srgbClr val="FF0000"/>
                </a:solidFill>
                <a:latin typeface="黑体" pitchFamily="49" charset="-122"/>
                <a:ea typeface="黑体" pitchFamily="49" charset="-122"/>
              </a:rPr>
              <a:t>Fe</a:t>
            </a:r>
            <a:r>
              <a:rPr lang="en-US" b="1" baseline="30000" dirty="0" smtClean="0">
                <a:solidFill>
                  <a:srgbClr val="FF0000"/>
                </a:solidFill>
                <a:latin typeface="黑体" pitchFamily="49" charset="-122"/>
                <a:ea typeface="黑体" pitchFamily="49" charset="-122"/>
              </a:rPr>
              <a:t>2+</a:t>
            </a:r>
            <a:r>
              <a:rPr lang="zh-CN" altLang="en-US" b="1" dirty="0" smtClean="0">
                <a:solidFill>
                  <a:srgbClr val="FF0000"/>
                </a:solidFill>
                <a:latin typeface="黑体" pitchFamily="49" charset="-122"/>
                <a:ea typeface="黑体" pitchFamily="49" charset="-122"/>
              </a:rPr>
              <a:t>完全氧化为</a:t>
            </a:r>
            <a:r>
              <a:rPr lang="en-US" b="1" dirty="0" smtClean="0">
                <a:solidFill>
                  <a:srgbClr val="FF0000"/>
                </a:solidFill>
                <a:latin typeface="黑体" pitchFamily="49" charset="-122"/>
                <a:ea typeface="黑体" pitchFamily="49" charset="-122"/>
              </a:rPr>
              <a:t>Fe</a:t>
            </a:r>
            <a:r>
              <a:rPr lang="en-US" b="1" baseline="30000" dirty="0" smtClean="0">
                <a:solidFill>
                  <a:srgbClr val="FF0000"/>
                </a:solidFill>
                <a:latin typeface="黑体" pitchFamily="49" charset="-122"/>
                <a:ea typeface="黑体" pitchFamily="49" charset="-122"/>
              </a:rPr>
              <a:t>3+</a:t>
            </a:r>
            <a:r>
              <a:rPr lang="zh-CN" altLang="en-US" b="1" dirty="0" smtClean="0">
                <a:solidFill>
                  <a:srgbClr val="FF0000"/>
                </a:solidFill>
                <a:latin typeface="黑体" pitchFamily="49" charset="-122"/>
                <a:ea typeface="黑体" pitchFamily="49" charset="-122"/>
              </a:rPr>
              <a:t>，有利于与伯胺反应，提高萃取率</a:t>
            </a:r>
            <a:r>
              <a:rPr lang="en-US" b="1" dirty="0" smtClean="0">
                <a:solidFill>
                  <a:srgbClr val="FF0000"/>
                </a:solidFill>
                <a:latin typeface="黑体" pitchFamily="49" charset="-122"/>
                <a:ea typeface="黑体" pitchFamily="49" charset="-122"/>
              </a:rPr>
              <a:t> </a:t>
            </a:r>
            <a:endParaRPr lang="zh-CN" altLang="en-US" b="1" dirty="0">
              <a:solidFill>
                <a:srgbClr val="FF0000"/>
              </a:solidFill>
              <a:latin typeface="黑体" pitchFamily="49" charset="-122"/>
              <a:ea typeface="黑体" pitchFamily="49" charset="-122"/>
            </a:endParaRPr>
          </a:p>
        </p:txBody>
      </p:sp>
      <p:sp>
        <p:nvSpPr>
          <p:cNvPr id="10" name="矩形 9"/>
          <p:cNvSpPr/>
          <p:nvPr/>
        </p:nvSpPr>
        <p:spPr>
          <a:xfrm>
            <a:off x="272141" y="4743390"/>
            <a:ext cx="9774384" cy="400110"/>
          </a:xfrm>
          <a:prstGeom prst="rect">
            <a:avLst/>
          </a:prstGeom>
        </p:spPr>
        <p:txBody>
          <a:bodyPr wrap="square">
            <a:spAutoFit/>
          </a:bodyPr>
          <a:lstStyle/>
          <a:p>
            <a:r>
              <a:rPr lang="zh-CN" altLang="en-US" sz="2000" b="1" dirty="0" smtClean="0">
                <a:solidFill>
                  <a:srgbClr val="0000FF"/>
                </a:solidFill>
                <a:latin typeface="黑体" pitchFamily="49" charset="-122"/>
                <a:ea typeface="黑体" pitchFamily="49" charset="-122"/>
              </a:rPr>
              <a:t>（</a:t>
            </a:r>
            <a:r>
              <a:rPr lang="en-US" sz="2000" b="1" dirty="0" smtClean="0">
                <a:solidFill>
                  <a:srgbClr val="0000FF"/>
                </a:solidFill>
                <a:latin typeface="黑体" pitchFamily="49" charset="-122"/>
                <a:ea typeface="黑体" pitchFamily="49" charset="-122"/>
              </a:rPr>
              <a:t>3</a:t>
            </a:r>
            <a:r>
              <a:rPr lang="zh-CN" altLang="en-US" sz="2000" b="1" dirty="0" smtClean="0">
                <a:solidFill>
                  <a:srgbClr val="0000FF"/>
                </a:solidFill>
                <a:latin typeface="黑体" pitchFamily="49" charset="-122"/>
                <a:ea typeface="黑体" pitchFamily="49" charset="-122"/>
              </a:rPr>
              <a:t>）过程</a:t>
            </a:r>
            <a:r>
              <a:rPr lang="en-US" sz="2000" b="1" dirty="0" smtClean="0">
                <a:solidFill>
                  <a:srgbClr val="0000FF"/>
                </a:solidFill>
                <a:latin typeface="黑体" pitchFamily="49" charset="-122"/>
                <a:ea typeface="黑体" pitchFamily="49" charset="-122"/>
              </a:rPr>
              <a:t>II</a:t>
            </a:r>
            <a:r>
              <a:rPr lang="zh-CN" altLang="en-US" sz="2000" b="1" dirty="0" smtClean="0">
                <a:solidFill>
                  <a:srgbClr val="0000FF"/>
                </a:solidFill>
                <a:latin typeface="黑体" pitchFamily="49" charset="-122"/>
                <a:ea typeface="黑体" pitchFamily="49" charset="-122"/>
              </a:rPr>
              <a:t>加入伯胺</a:t>
            </a:r>
            <a:r>
              <a:rPr lang="en-US" sz="2000" b="1" dirty="0" smtClean="0">
                <a:solidFill>
                  <a:srgbClr val="0000FF"/>
                </a:solidFill>
                <a:latin typeface="黑体" pitchFamily="49" charset="-122"/>
                <a:ea typeface="黑体" pitchFamily="49" charset="-122"/>
              </a:rPr>
              <a:t>-</a:t>
            </a:r>
            <a:r>
              <a:rPr lang="zh-CN" altLang="en-US" sz="2000" b="1" dirty="0" smtClean="0">
                <a:solidFill>
                  <a:srgbClr val="0000FF"/>
                </a:solidFill>
                <a:latin typeface="黑体" pitchFamily="49" charset="-122"/>
                <a:ea typeface="黑体" pitchFamily="49" charset="-122"/>
              </a:rPr>
              <a:t>煤油对浸取液进行分离，该操作的名称是</a:t>
            </a:r>
            <a:r>
              <a:rPr lang="en-US" sz="2000" b="1" u="sng" dirty="0" smtClean="0">
                <a:solidFill>
                  <a:srgbClr val="0000FF"/>
                </a:solidFill>
                <a:latin typeface="黑体" pitchFamily="49" charset="-122"/>
                <a:ea typeface="黑体" pitchFamily="49" charset="-122"/>
              </a:rPr>
              <a:t>     </a:t>
            </a:r>
            <a:r>
              <a:rPr lang="zh-CN" altLang="en-US" sz="2000" b="1" dirty="0" smtClean="0">
                <a:solidFill>
                  <a:srgbClr val="0000FF"/>
                </a:solidFill>
                <a:latin typeface="黑体" pitchFamily="49" charset="-122"/>
                <a:ea typeface="黑体" pitchFamily="49" charset="-122"/>
              </a:rPr>
              <a:t>。</a:t>
            </a:r>
            <a:endParaRPr lang="zh-CN" altLang="en-US" sz="2000" b="1" dirty="0">
              <a:solidFill>
                <a:srgbClr val="0000FF"/>
              </a:solidFill>
              <a:latin typeface="黑体" pitchFamily="49" charset="-122"/>
              <a:ea typeface="黑体" pitchFamily="49" charset="-122"/>
            </a:endParaRPr>
          </a:p>
        </p:txBody>
      </p:sp>
      <p:sp>
        <p:nvSpPr>
          <p:cNvPr id="11" name="矩形 10"/>
          <p:cNvSpPr/>
          <p:nvPr/>
        </p:nvSpPr>
        <p:spPr>
          <a:xfrm>
            <a:off x="7303272" y="4564226"/>
            <a:ext cx="1467068" cy="400110"/>
          </a:xfrm>
          <a:prstGeom prst="rect">
            <a:avLst/>
          </a:prstGeom>
        </p:spPr>
        <p:txBody>
          <a:bodyPr wrap="none">
            <a:spAutoFit/>
          </a:bodyPr>
          <a:lstStyle/>
          <a:p>
            <a:r>
              <a:rPr lang="zh-CN" altLang="en-US" sz="2000" b="1" dirty="0" smtClean="0">
                <a:solidFill>
                  <a:srgbClr val="FF0000"/>
                </a:solidFill>
                <a:latin typeface="黑体" pitchFamily="49" charset="-122"/>
                <a:ea typeface="黑体" pitchFamily="49" charset="-122"/>
              </a:rPr>
              <a:t>萃取、分液</a:t>
            </a:r>
            <a:endParaRPr lang="zh-CN" altLang="en-US" sz="20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007" y="321122"/>
            <a:ext cx="8836073" cy="584775"/>
          </a:xfrm>
          <a:prstGeom prst="rect">
            <a:avLst/>
          </a:prstGeom>
          <a:solidFill>
            <a:srgbClr val="FFFF00"/>
          </a:solidFill>
        </p:spPr>
        <p:txBody>
          <a:bodyPr wrap="none" rtlCol="0">
            <a:spAutoFit/>
          </a:bodyPr>
          <a:lstStyle/>
          <a:p>
            <a:r>
              <a:rPr lang="zh-CN" altLang="en-US" sz="3200" b="1" dirty="0" smtClean="0">
                <a:latin typeface="黑体" pitchFamily="49" charset="-122"/>
                <a:ea typeface="黑体" pitchFamily="49" charset="-122"/>
              </a:rPr>
              <a:t>以铁元素为主题的概念原理元素化合物融合考查</a:t>
            </a:r>
            <a:endParaRPr lang="zh-CN" altLang="en-US" sz="3200" b="1" dirty="0">
              <a:latin typeface="黑体" pitchFamily="49" charset="-122"/>
              <a:ea typeface="黑体" pitchFamily="49" charset="-122"/>
            </a:endParaRPr>
          </a:p>
        </p:txBody>
      </p:sp>
      <p:sp>
        <p:nvSpPr>
          <p:cNvPr id="3" name="TextBox 2"/>
          <p:cNvSpPr txBox="1"/>
          <p:nvPr/>
        </p:nvSpPr>
        <p:spPr>
          <a:xfrm>
            <a:off x="1073253" y="1034313"/>
            <a:ext cx="7003840" cy="3785652"/>
          </a:xfrm>
          <a:prstGeom prst="rect">
            <a:avLst/>
          </a:prstGeom>
          <a:noFill/>
          <a:ln>
            <a:solidFill>
              <a:srgbClr val="7030A0"/>
            </a:solidFill>
          </a:ln>
        </p:spPr>
        <p:txBody>
          <a:bodyPr wrap="none" rtlCol="0">
            <a:spAutoFit/>
          </a:bodyPr>
          <a:lstStyle/>
          <a:p>
            <a:pPr>
              <a:lnSpc>
                <a:spcPct val="200000"/>
              </a:lnSpc>
            </a:pPr>
            <a:r>
              <a:rPr lang="zh-CN" altLang="en-US" sz="2400" dirty="0" smtClean="0">
                <a:latin typeface="黑体" pitchFamily="49" charset="-122"/>
                <a:ea typeface="黑体" pitchFamily="49" charset="-122"/>
              </a:rPr>
              <a:t>第一部分：近年北京高考对此部分内容的考查回顾</a:t>
            </a:r>
            <a:endParaRPr lang="en-US" altLang="zh-CN" sz="2400" dirty="0" smtClean="0">
              <a:latin typeface="黑体" pitchFamily="49" charset="-122"/>
              <a:ea typeface="黑体" pitchFamily="49" charset="-122"/>
            </a:endParaRPr>
          </a:p>
          <a:p>
            <a:pPr>
              <a:lnSpc>
                <a:spcPct val="200000"/>
              </a:lnSpc>
            </a:pPr>
            <a:r>
              <a:rPr lang="zh-CN" altLang="en-US" sz="2400" dirty="0" smtClean="0">
                <a:latin typeface="黑体" pitchFamily="49" charset="-122"/>
                <a:ea typeface="黑体" pitchFamily="49" charset="-122"/>
              </a:rPr>
              <a:t>第二部分：学习目标</a:t>
            </a:r>
            <a:endParaRPr lang="en-US" altLang="zh-CN" sz="2400" dirty="0" smtClean="0">
              <a:latin typeface="黑体" pitchFamily="49" charset="-122"/>
              <a:ea typeface="黑体" pitchFamily="49" charset="-122"/>
            </a:endParaRPr>
          </a:p>
          <a:p>
            <a:pPr>
              <a:lnSpc>
                <a:spcPct val="200000"/>
              </a:lnSpc>
            </a:pPr>
            <a:r>
              <a:rPr lang="zh-CN" altLang="en-US" sz="2400" dirty="0" smtClean="0">
                <a:latin typeface="黑体" pitchFamily="49" charset="-122"/>
                <a:ea typeface="黑体" pitchFamily="49" charset="-122"/>
              </a:rPr>
              <a:t>第三部分：学法指导</a:t>
            </a:r>
            <a:endParaRPr lang="en-US" altLang="zh-CN" sz="2400" dirty="0" smtClean="0">
              <a:latin typeface="黑体" pitchFamily="49" charset="-122"/>
              <a:ea typeface="黑体" pitchFamily="49" charset="-122"/>
            </a:endParaRPr>
          </a:p>
          <a:p>
            <a:pPr>
              <a:lnSpc>
                <a:spcPct val="200000"/>
              </a:lnSpc>
            </a:pPr>
            <a:r>
              <a:rPr lang="zh-CN" altLang="en-US" sz="2400" dirty="0" smtClean="0">
                <a:latin typeface="黑体" pitchFamily="49" charset="-122"/>
                <a:ea typeface="黑体" pitchFamily="49" charset="-122"/>
              </a:rPr>
              <a:t>第四部分：学习任务</a:t>
            </a:r>
            <a:endParaRPr lang="en-US" altLang="zh-CN" sz="2400" dirty="0" smtClean="0">
              <a:latin typeface="黑体" pitchFamily="49" charset="-122"/>
              <a:ea typeface="黑体" pitchFamily="49" charset="-122"/>
            </a:endParaRPr>
          </a:p>
          <a:p>
            <a:pPr>
              <a:lnSpc>
                <a:spcPct val="200000"/>
              </a:lnSpc>
            </a:pPr>
            <a:r>
              <a:rPr lang="zh-CN" altLang="en-US" sz="2400" dirty="0" smtClean="0">
                <a:latin typeface="黑体" pitchFamily="49" charset="-122"/>
                <a:ea typeface="黑体" pitchFamily="49" charset="-122"/>
              </a:rPr>
              <a:t>第五部分：典型例题分析</a:t>
            </a:r>
            <a:endParaRPr lang="en-US" altLang="zh-CN" sz="2400" dirty="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886323" y="181520"/>
            <a:ext cx="6134962" cy="1919424"/>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1070203" y="2232891"/>
            <a:ext cx="6219825" cy="1190625"/>
          </a:xfrm>
          <a:prstGeom prst="rect">
            <a:avLst/>
          </a:prstGeom>
          <a:noFill/>
          <a:ln w="9525">
            <a:noFill/>
            <a:miter lim="800000"/>
            <a:headEnd/>
            <a:tailEnd/>
          </a:ln>
          <a:effectLst/>
        </p:spPr>
      </p:pic>
      <p:sp>
        <p:nvSpPr>
          <p:cNvPr id="4" name="Rectangle 12"/>
          <p:cNvSpPr>
            <a:spLocks noChangeArrowheads="1"/>
          </p:cNvSpPr>
          <p:nvPr/>
        </p:nvSpPr>
        <p:spPr bwMode="auto">
          <a:xfrm>
            <a:off x="0" y="2666505"/>
            <a:ext cx="1034143" cy="707886"/>
          </a:xfrm>
          <a:prstGeom prst="rect">
            <a:avLst/>
          </a:prstGeom>
          <a:solidFill>
            <a:schemeClr val="bg1"/>
          </a:solidFill>
          <a:ln w="28575" algn="ctr">
            <a:solidFill>
              <a:srgbClr val="FF0000"/>
            </a:solidFill>
            <a:miter lim="800000"/>
            <a:headEnd/>
            <a:tailEnd/>
          </a:ln>
          <a:effectLst>
            <a:outerShdw dist="35921" dir="2700000" algn="ctr" rotWithShape="0">
              <a:schemeClr val="bg2">
                <a:alpha val="50000"/>
              </a:schemeClr>
            </a:outerShdw>
          </a:effectLst>
        </p:spPr>
        <p:txBody>
          <a:bodyPr wrap="square" anchor="ctr">
            <a:spAutoFit/>
          </a:bodyPr>
          <a:lstStyle/>
          <a:p>
            <a:pPr algn="ctr" eaLnBrk="0" hangingPunct="0">
              <a:defRPr/>
            </a:pPr>
            <a:r>
              <a:rPr lang="zh-CN" altLang="en-US" sz="2000" b="1" dirty="0" smtClean="0">
                <a:solidFill>
                  <a:srgbClr val="FF0000"/>
                </a:solidFill>
                <a:latin typeface="黑体" pitchFamily="49" charset="-122"/>
                <a:ea typeface="黑体" pitchFamily="49" charset="-122"/>
              </a:rPr>
              <a:t>重要</a:t>
            </a:r>
            <a:endParaRPr lang="en-US" altLang="zh-CN" sz="2000" b="1" dirty="0" smtClean="0">
              <a:solidFill>
                <a:srgbClr val="FF0000"/>
              </a:solidFill>
              <a:latin typeface="黑体" pitchFamily="49" charset="-122"/>
              <a:ea typeface="黑体" pitchFamily="49" charset="-122"/>
            </a:endParaRPr>
          </a:p>
          <a:p>
            <a:pPr algn="ctr" eaLnBrk="0" hangingPunct="0">
              <a:defRPr/>
            </a:pPr>
            <a:r>
              <a:rPr lang="zh-CN" altLang="en-US" sz="2000" b="1" dirty="0" smtClean="0">
                <a:solidFill>
                  <a:srgbClr val="FF0000"/>
                </a:solidFill>
                <a:latin typeface="黑体" pitchFamily="49" charset="-122"/>
                <a:ea typeface="黑体" pitchFamily="49" charset="-122"/>
              </a:rPr>
              <a:t>信息</a:t>
            </a:r>
            <a:endParaRPr lang="zh-CN" altLang="en-US" sz="2000" b="1" dirty="0">
              <a:solidFill>
                <a:srgbClr val="FF0000"/>
              </a:solidFill>
              <a:latin typeface="黑体" pitchFamily="49" charset="-122"/>
              <a:ea typeface="黑体" pitchFamily="49" charset="-122"/>
            </a:endParaRPr>
          </a:p>
        </p:txBody>
      </p:sp>
      <p:sp>
        <p:nvSpPr>
          <p:cNvPr id="8" name="Oval 9"/>
          <p:cNvSpPr>
            <a:spLocks noChangeArrowheads="1"/>
          </p:cNvSpPr>
          <p:nvPr/>
        </p:nvSpPr>
        <p:spPr bwMode="auto">
          <a:xfrm>
            <a:off x="3466420" y="1230086"/>
            <a:ext cx="827087" cy="511856"/>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ea typeface="黑体" pitchFamily="49" charset="-122"/>
            </a:endParaRPr>
          </a:p>
        </p:txBody>
      </p:sp>
      <p:sp>
        <p:nvSpPr>
          <p:cNvPr id="48129" name="Rectangle 1"/>
          <p:cNvSpPr>
            <a:spLocks noChangeArrowheads="1"/>
          </p:cNvSpPr>
          <p:nvPr/>
        </p:nvSpPr>
        <p:spPr bwMode="auto">
          <a:xfrm>
            <a:off x="217714" y="3483429"/>
            <a:ext cx="877676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4</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）从化学平衡角度解释过程</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III</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利用</a:t>
            </a:r>
            <a:r>
              <a:rPr kumimoji="0" lang="en-US" altLang="zh-CN" sz="2000" b="1" i="0" u="none" strike="noStrike" cap="none" normalizeH="0" baseline="0" dirty="0" err="1" smtClean="0">
                <a:ln>
                  <a:noFill/>
                </a:ln>
                <a:solidFill>
                  <a:srgbClr val="0000FF"/>
                </a:solidFill>
                <a:effectLst/>
                <a:latin typeface="黑体" pitchFamily="49" charset="-122"/>
                <a:ea typeface="黑体" pitchFamily="49" charset="-122"/>
                <a:cs typeface="Times New Roman" pitchFamily="18" charset="0"/>
              </a:rPr>
              <a:t>NaCl</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溶液进行反萃取的原理：</a:t>
            </a:r>
            <a:r>
              <a:rPr kumimoji="0" lang="zh-CN" altLang="en-US" sz="20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p>
        </p:txBody>
      </p:sp>
      <p:pic>
        <p:nvPicPr>
          <p:cNvPr id="48135" name="Picture 7"/>
          <p:cNvPicPr>
            <a:picLocks noChangeAspect="1" noChangeArrowheads="1"/>
          </p:cNvPicPr>
          <p:nvPr/>
        </p:nvPicPr>
        <p:blipFill>
          <a:blip r:embed="rId4"/>
          <a:srcRect/>
          <a:stretch>
            <a:fillRect/>
          </a:stretch>
        </p:blipFill>
        <p:spPr bwMode="auto">
          <a:xfrm>
            <a:off x="1031421" y="3867150"/>
            <a:ext cx="6362700" cy="1276350"/>
          </a:xfrm>
          <a:prstGeom prst="rect">
            <a:avLst/>
          </a:prstGeom>
          <a:noFill/>
          <a:ln w="9525">
            <a:noFill/>
            <a:miter lim="800000"/>
            <a:headEnd/>
            <a:tailEnd/>
          </a:ln>
          <a:effectLst/>
        </p:spPr>
      </p:pic>
      <p:sp>
        <p:nvSpPr>
          <p:cNvPr id="21" name="Line 18"/>
          <p:cNvSpPr>
            <a:spLocks noChangeShapeType="1"/>
          </p:cNvSpPr>
          <p:nvPr/>
        </p:nvSpPr>
        <p:spPr bwMode="auto">
          <a:xfrm flipH="1">
            <a:off x="1662793" y="4201433"/>
            <a:ext cx="3317875" cy="0"/>
          </a:xfrm>
          <a:prstGeom prst="line">
            <a:avLst/>
          </a:prstGeom>
          <a:noFill/>
          <a:ln w="28575">
            <a:solidFill>
              <a:srgbClr val="FF0000"/>
            </a:solidFill>
            <a:round/>
            <a:headEnd/>
            <a:tailEnd/>
          </a:ln>
          <a:effectLst>
            <a:outerShdw dist="35921" dir="2700000" algn="ctr" rotWithShape="0">
              <a:schemeClr val="bg2">
                <a:alpha val="50000"/>
              </a:schemeClr>
            </a:outerShdw>
          </a:effectLst>
        </p:spPr>
        <p:txBody>
          <a:bodyPr>
            <a:spAutoFit/>
          </a:bodyPr>
          <a:lstStyle/>
          <a:p>
            <a:pPr>
              <a:defRPr/>
            </a:pPr>
            <a:endParaRPr lang="zh-CN" altLang="en-US">
              <a:latin typeface="Arial" charset="0"/>
            </a:endParaRPr>
          </a:p>
        </p:txBody>
      </p:sp>
      <p:sp>
        <p:nvSpPr>
          <p:cNvPr id="22" name="Line 18"/>
          <p:cNvSpPr>
            <a:spLocks noChangeShapeType="1"/>
          </p:cNvSpPr>
          <p:nvPr/>
        </p:nvSpPr>
        <p:spPr bwMode="auto">
          <a:xfrm flipH="1">
            <a:off x="1314449" y="4699999"/>
            <a:ext cx="5206093" cy="45719"/>
          </a:xfrm>
          <a:prstGeom prst="line">
            <a:avLst/>
          </a:prstGeom>
          <a:noFill/>
          <a:ln w="28575">
            <a:solidFill>
              <a:srgbClr val="FF0000"/>
            </a:solidFill>
            <a:round/>
            <a:headEnd/>
            <a:tailEnd/>
          </a:ln>
          <a:effectLst>
            <a:outerShdw dist="35921" dir="2700000" algn="ctr" rotWithShape="0">
              <a:schemeClr val="bg2">
                <a:alpha val="50000"/>
              </a:schemeClr>
            </a:outerShdw>
          </a:effectLst>
        </p:spPr>
        <p:txBody>
          <a:bodyPr wrap="square">
            <a:spAutoFit/>
          </a:bodyPr>
          <a:lstStyle/>
          <a:p>
            <a:pPr>
              <a:defRPr/>
            </a:pPr>
            <a:endParaRPr lang="zh-CN" alt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1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9334" y="338666"/>
            <a:ext cx="8345554" cy="14196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5</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N</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H</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4</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具有碱性，可与</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H</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结合生成</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N</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H</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5</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。过程</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IV</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中先用过量的</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N</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H</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4</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将</a:t>
            </a:r>
            <a:endPar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水层</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中</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转化为</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并生成</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N</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，反应的离子方程式为</a:t>
            </a:r>
            <a:r>
              <a:rPr kumimoji="0" lang="zh-CN" altLang="en-US" sz="2000" b="1" i="0" u="sng"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     </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，得到的</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再被</a:t>
            </a:r>
            <a:r>
              <a:rPr kumimoji="0" lang="en-US" altLang="zh-CN" sz="20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O</a:t>
            </a:r>
            <a:r>
              <a:rPr kumimoji="0" lang="en-US" altLang="zh-CN" sz="20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2</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氧化为</a:t>
            </a:r>
            <a:r>
              <a:rPr kumimoji="0" lang="en-US" altLang="zh-CN" sz="2000" b="1" i="0" u="none" strike="noStrike" cap="none" normalizeH="0" baseline="0" dirty="0" err="1" smtClean="0">
                <a:ln>
                  <a:noFill/>
                </a:ln>
                <a:solidFill>
                  <a:srgbClr val="0000FF"/>
                </a:solidFill>
                <a:effectLst/>
                <a:latin typeface="黑体" pitchFamily="49" charset="-122"/>
                <a:ea typeface="黑体" pitchFamily="49" charset="-122"/>
                <a:cs typeface="Times New Roman" pitchFamily="18" charset="0"/>
              </a:rPr>
              <a:t>FeOOH</a:t>
            </a:r>
            <a:r>
              <a:rPr kumimoji="0" lang="zh-CN" altLang="en-US" sz="20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rPr>
              <a:t>。</a:t>
            </a:r>
            <a:endParaRPr kumimoji="0" lang="zh-CN" altLang="en-US" sz="4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sp>
        <p:nvSpPr>
          <p:cNvPr id="4" name="Line 18"/>
          <p:cNvSpPr>
            <a:spLocks noChangeShapeType="1"/>
          </p:cNvSpPr>
          <p:nvPr/>
        </p:nvSpPr>
        <p:spPr bwMode="auto">
          <a:xfrm flipH="1">
            <a:off x="805543" y="781142"/>
            <a:ext cx="4082142" cy="45719"/>
          </a:xfrm>
          <a:prstGeom prst="line">
            <a:avLst/>
          </a:prstGeom>
          <a:noFill/>
          <a:ln w="28575">
            <a:solidFill>
              <a:srgbClr val="FF0000"/>
            </a:solidFill>
            <a:round/>
            <a:headEnd/>
            <a:tailEnd/>
          </a:ln>
          <a:effectLst>
            <a:outerShdw dist="35921" dir="2700000" algn="ctr" rotWithShape="0">
              <a:schemeClr val="bg2">
                <a:alpha val="50000"/>
              </a:schemeClr>
            </a:outerShdw>
          </a:effectLst>
        </p:spPr>
        <p:txBody>
          <a:bodyPr wrap="square">
            <a:spAutoFit/>
          </a:bodyPr>
          <a:lstStyle/>
          <a:p>
            <a:pPr>
              <a:defRPr/>
            </a:pPr>
            <a:endParaRPr lang="zh-CN" altLang="en-US">
              <a:latin typeface="黑体" pitchFamily="49" charset="-122"/>
              <a:ea typeface="黑体" pitchFamily="49" charset="-122"/>
            </a:endParaRPr>
          </a:p>
        </p:txBody>
      </p:sp>
      <p:sp>
        <p:nvSpPr>
          <p:cNvPr id="5" name="Oval 9"/>
          <p:cNvSpPr>
            <a:spLocks noChangeArrowheads="1"/>
          </p:cNvSpPr>
          <p:nvPr/>
        </p:nvSpPr>
        <p:spPr bwMode="auto">
          <a:xfrm>
            <a:off x="6557963" y="337457"/>
            <a:ext cx="827087" cy="511856"/>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latin typeface="黑体" pitchFamily="49" charset="-122"/>
              <a:ea typeface="黑体" pitchFamily="49" charset="-122"/>
            </a:endParaRPr>
          </a:p>
        </p:txBody>
      </p:sp>
      <p:pic>
        <p:nvPicPr>
          <p:cNvPr id="46083" name="Picture 3"/>
          <p:cNvPicPr>
            <a:picLocks noChangeAspect="1" noChangeArrowheads="1"/>
          </p:cNvPicPr>
          <p:nvPr/>
        </p:nvPicPr>
        <p:blipFill>
          <a:blip r:embed="rId2"/>
          <a:srcRect/>
          <a:stretch>
            <a:fillRect/>
          </a:stretch>
        </p:blipFill>
        <p:spPr bwMode="auto">
          <a:xfrm>
            <a:off x="500743" y="2835049"/>
            <a:ext cx="8044543" cy="150459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a:srcRect/>
          <a:stretch>
            <a:fillRect/>
          </a:stretch>
        </p:blipFill>
        <p:spPr bwMode="auto">
          <a:xfrm>
            <a:off x="934810" y="1937658"/>
            <a:ext cx="5983248" cy="620485"/>
          </a:xfrm>
          <a:prstGeom prst="rect">
            <a:avLst/>
          </a:prstGeom>
          <a:noFill/>
          <a:ln w="9525">
            <a:noFill/>
            <a:miter lim="800000"/>
            <a:headEnd/>
            <a:tailEnd/>
          </a:ln>
          <a:effectLst/>
        </p:spPr>
      </p:pic>
      <p:sp>
        <p:nvSpPr>
          <p:cNvPr id="8" name="Oval 9"/>
          <p:cNvSpPr>
            <a:spLocks noChangeArrowheads="1"/>
          </p:cNvSpPr>
          <p:nvPr/>
        </p:nvSpPr>
        <p:spPr bwMode="auto">
          <a:xfrm>
            <a:off x="5948363" y="1915885"/>
            <a:ext cx="827087" cy="511856"/>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latin typeface="黑体" pitchFamily="49" charset="-122"/>
              <a:ea typeface="黑体" pitchFamily="49" charset="-122"/>
            </a:endParaRPr>
          </a:p>
        </p:txBody>
      </p:sp>
      <p:sp>
        <p:nvSpPr>
          <p:cNvPr id="9" name="Rectangle 12"/>
          <p:cNvSpPr>
            <a:spLocks noChangeArrowheads="1"/>
          </p:cNvSpPr>
          <p:nvPr/>
        </p:nvSpPr>
        <p:spPr bwMode="auto">
          <a:xfrm>
            <a:off x="6945086" y="1948049"/>
            <a:ext cx="1034143" cy="400110"/>
          </a:xfrm>
          <a:prstGeom prst="rect">
            <a:avLst/>
          </a:prstGeom>
          <a:solidFill>
            <a:schemeClr val="bg1"/>
          </a:solidFill>
          <a:ln w="28575" algn="ctr">
            <a:solidFill>
              <a:srgbClr val="FF0000"/>
            </a:solidFill>
            <a:miter lim="800000"/>
            <a:headEnd/>
            <a:tailEnd/>
          </a:ln>
          <a:effectLst>
            <a:outerShdw dist="35921" dir="2700000" algn="ctr" rotWithShape="0">
              <a:schemeClr val="bg2">
                <a:alpha val="50000"/>
              </a:schemeClr>
            </a:outerShdw>
          </a:effectLst>
        </p:spPr>
        <p:txBody>
          <a:bodyPr wrap="square" anchor="ctr">
            <a:spAutoFit/>
          </a:bodyPr>
          <a:lstStyle/>
          <a:p>
            <a:pPr algn="ctr" eaLnBrk="0" hangingPunct="0">
              <a:defRPr/>
            </a:pPr>
            <a:r>
              <a:rPr lang="zh-CN" altLang="en-US" sz="2000" b="1" dirty="0" smtClean="0">
                <a:solidFill>
                  <a:srgbClr val="FF0000"/>
                </a:solidFill>
                <a:latin typeface="黑体" pitchFamily="49" charset="-122"/>
                <a:ea typeface="黑体" pitchFamily="49" charset="-122"/>
              </a:rPr>
              <a:t>错误</a:t>
            </a:r>
            <a:endParaRPr lang="zh-CN" altLang="en-US" sz="20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971" y="310928"/>
            <a:ext cx="7380514" cy="707886"/>
          </a:xfrm>
          <a:prstGeom prst="rect">
            <a:avLst/>
          </a:prstGeom>
        </p:spPr>
        <p:txBody>
          <a:bodyPr wrap="square">
            <a:spAutoFit/>
          </a:bodyPr>
          <a:lstStyle/>
          <a:p>
            <a:r>
              <a:rPr lang="zh-CN" altLang="en-US" sz="2000" b="1" dirty="0" smtClean="0">
                <a:solidFill>
                  <a:srgbClr val="0000FF"/>
                </a:solidFill>
                <a:latin typeface="黑体" pitchFamily="49" charset="-122"/>
                <a:ea typeface="黑体" pitchFamily="49" charset="-122"/>
              </a:rPr>
              <a:t>（</a:t>
            </a:r>
            <a:r>
              <a:rPr lang="en-US" sz="2000" b="1" dirty="0" smtClean="0">
                <a:solidFill>
                  <a:srgbClr val="0000FF"/>
                </a:solidFill>
                <a:latin typeface="黑体" pitchFamily="49" charset="-122"/>
                <a:ea typeface="黑体" pitchFamily="49" charset="-122"/>
              </a:rPr>
              <a:t>6</a:t>
            </a:r>
            <a:r>
              <a:rPr lang="zh-CN" altLang="en-US" sz="2000" b="1" dirty="0" smtClean="0">
                <a:solidFill>
                  <a:srgbClr val="0000FF"/>
                </a:solidFill>
                <a:latin typeface="黑体" pitchFamily="49" charset="-122"/>
                <a:ea typeface="黑体" pitchFamily="49" charset="-122"/>
              </a:rPr>
              <a:t>）纳米</a:t>
            </a:r>
            <a:r>
              <a:rPr lang="en-US" sz="2000" b="1" dirty="0" smtClean="0">
                <a:solidFill>
                  <a:srgbClr val="0000FF"/>
                </a:solidFill>
                <a:latin typeface="黑体" pitchFamily="49" charset="-122"/>
                <a:ea typeface="黑体" pitchFamily="49" charset="-122"/>
              </a:rPr>
              <a:t>Fe</a:t>
            </a:r>
            <a:r>
              <a:rPr lang="en-US" sz="2000" b="1" baseline="-25000" dirty="0" smtClean="0">
                <a:solidFill>
                  <a:srgbClr val="0000FF"/>
                </a:solidFill>
                <a:latin typeface="黑体" pitchFamily="49" charset="-122"/>
                <a:ea typeface="黑体" pitchFamily="49" charset="-122"/>
              </a:rPr>
              <a:t>2</a:t>
            </a:r>
            <a:r>
              <a:rPr lang="en-US" sz="2000" b="1" dirty="0" smtClean="0">
                <a:solidFill>
                  <a:srgbClr val="0000FF"/>
                </a:solidFill>
                <a:latin typeface="黑体" pitchFamily="49" charset="-122"/>
                <a:ea typeface="黑体" pitchFamily="49" charset="-122"/>
              </a:rPr>
              <a:t>O</a:t>
            </a:r>
            <a:r>
              <a:rPr lang="en-US" sz="2000" b="1" baseline="-25000" dirty="0" smtClean="0">
                <a:solidFill>
                  <a:srgbClr val="0000FF"/>
                </a:solidFill>
                <a:latin typeface="黑体" pitchFamily="49" charset="-122"/>
                <a:ea typeface="黑体" pitchFamily="49" charset="-122"/>
              </a:rPr>
              <a:t>3</a:t>
            </a:r>
            <a:r>
              <a:rPr lang="zh-CN" altLang="en-US" sz="2000" b="1" dirty="0" smtClean="0">
                <a:solidFill>
                  <a:srgbClr val="0000FF"/>
                </a:solidFill>
                <a:latin typeface="黑体" pitchFamily="49" charset="-122"/>
                <a:ea typeface="黑体" pitchFamily="49" charset="-122"/>
              </a:rPr>
              <a:t>在常压电化学法合成氨过程中起催化作用。该电解装置如图所示。</a:t>
            </a:r>
            <a:endParaRPr lang="zh-CN" altLang="en-US" sz="2000" b="1" dirty="0">
              <a:solidFill>
                <a:srgbClr val="0000FF"/>
              </a:solidFill>
              <a:latin typeface="黑体" pitchFamily="49" charset="-122"/>
              <a:ea typeface="黑体" pitchFamily="49" charset="-122"/>
            </a:endParaRPr>
          </a:p>
        </p:txBody>
      </p:sp>
      <p:pic>
        <p:nvPicPr>
          <p:cNvPr id="3" name="图片 2"/>
          <p:cNvPicPr/>
          <p:nvPr/>
        </p:nvPicPr>
        <p:blipFill>
          <a:blip r:embed="rId2"/>
          <a:srcRect/>
          <a:stretch>
            <a:fillRect/>
          </a:stretch>
        </p:blipFill>
        <p:spPr bwMode="auto">
          <a:xfrm>
            <a:off x="772567" y="1187319"/>
            <a:ext cx="2504034" cy="2067509"/>
          </a:xfrm>
          <a:prstGeom prst="rect">
            <a:avLst/>
          </a:prstGeom>
          <a:noFill/>
          <a:ln w="9525">
            <a:noFill/>
            <a:miter lim="800000"/>
            <a:headEnd/>
            <a:tailEnd/>
          </a:ln>
        </p:spPr>
      </p:pic>
      <p:pic>
        <p:nvPicPr>
          <p:cNvPr id="7169" name="Picture 1"/>
          <p:cNvPicPr>
            <a:picLocks noChangeAspect="1" noChangeArrowheads="1"/>
          </p:cNvPicPr>
          <p:nvPr/>
        </p:nvPicPr>
        <p:blipFill>
          <a:blip r:embed="rId3"/>
          <a:srcRect/>
          <a:stretch>
            <a:fillRect/>
          </a:stretch>
        </p:blipFill>
        <p:spPr bwMode="auto">
          <a:xfrm>
            <a:off x="283029" y="3278642"/>
            <a:ext cx="8643257" cy="1513327"/>
          </a:xfrm>
          <a:prstGeom prst="rect">
            <a:avLst/>
          </a:prstGeom>
          <a:noFill/>
          <a:ln w="9525">
            <a:noFill/>
            <a:miter lim="800000"/>
            <a:headEnd/>
            <a:tailEnd/>
          </a:ln>
          <a:effectLst/>
        </p:spPr>
      </p:pic>
      <p:sp>
        <p:nvSpPr>
          <p:cNvPr id="5" name="Line 18"/>
          <p:cNvSpPr>
            <a:spLocks noChangeShapeType="1"/>
          </p:cNvSpPr>
          <p:nvPr/>
        </p:nvSpPr>
        <p:spPr bwMode="auto">
          <a:xfrm flipH="1">
            <a:off x="312965" y="3624491"/>
            <a:ext cx="3317875" cy="0"/>
          </a:xfrm>
          <a:prstGeom prst="line">
            <a:avLst/>
          </a:prstGeom>
          <a:noFill/>
          <a:ln w="28575">
            <a:solidFill>
              <a:srgbClr val="FF0000"/>
            </a:solidFill>
            <a:round/>
            <a:headEnd/>
            <a:tailEnd/>
          </a:ln>
          <a:effectLst>
            <a:outerShdw dist="35921" dir="2700000" algn="ctr" rotWithShape="0">
              <a:schemeClr val="bg2">
                <a:alpha val="50000"/>
              </a:schemeClr>
            </a:outerShdw>
          </a:effectLst>
        </p:spPr>
        <p:txBody>
          <a:bodyPr>
            <a:spAutoFit/>
          </a:bodyPr>
          <a:lstStyle/>
          <a:p>
            <a:pPr>
              <a:defRPr/>
            </a:pPr>
            <a:endParaRPr lang="zh-CN" altLang="en-US">
              <a:latin typeface="黑体" pitchFamily="49" charset="-122"/>
              <a:ea typeface="黑体" pitchFamily="49" charset="-122"/>
            </a:endParaRPr>
          </a:p>
        </p:txBody>
      </p:sp>
      <p:sp>
        <p:nvSpPr>
          <p:cNvPr id="6" name="矩形 5"/>
          <p:cNvSpPr/>
          <p:nvPr/>
        </p:nvSpPr>
        <p:spPr>
          <a:xfrm>
            <a:off x="4509284" y="3791341"/>
            <a:ext cx="4095993" cy="400110"/>
          </a:xfrm>
          <a:prstGeom prst="rect">
            <a:avLst/>
          </a:prstGeom>
        </p:spPr>
        <p:txBody>
          <a:bodyPr wrap="none">
            <a:spAutoFit/>
          </a:bodyPr>
          <a:lstStyle/>
          <a:p>
            <a:r>
              <a:rPr lang="pt-BR" sz="2000" b="1" dirty="0" smtClean="0">
                <a:solidFill>
                  <a:srgbClr val="FF0000"/>
                </a:solidFill>
                <a:latin typeface="黑体" pitchFamily="49" charset="-122"/>
                <a:ea typeface="黑体" pitchFamily="49" charset="-122"/>
              </a:rPr>
              <a:t>Fe</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a:t>
            </a:r>
            <a:r>
              <a:rPr lang="pt-BR" sz="2000" b="1" baseline="-25000" dirty="0" smtClean="0">
                <a:solidFill>
                  <a:srgbClr val="FF0000"/>
                </a:solidFill>
                <a:latin typeface="黑体" pitchFamily="49" charset="-122"/>
                <a:ea typeface="黑体" pitchFamily="49" charset="-122"/>
              </a:rPr>
              <a:t>3</a:t>
            </a:r>
            <a:r>
              <a:rPr lang="pt-BR" sz="2000" b="1" dirty="0" smtClean="0">
                <a:solidFill>
                  <a:srgbClr val="FF0000"/>
                </a:solidFill>
                <a:latin typeface="黑体" pitchFamily="49" charset="-122"/>
                <a:ea typeface="黑体" pitchFamily="49" charset="-122"/>
              </a:rPr>
              <a:t> + 3H</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 + 6e</a:t>
            </a:r>
            <a:r>
              <a:rPr lang="pt-BR" sz="2000" b="1" baseline="30000" dirty="0" smtClean="0">
                <a:solidFill>
                  <a:srgbClr val="FF0000"/>
                </a:solidFill>
                <a:latin typeface="黑体" pitchFamily="49" charset="-122"/>
                <a:ea typeface="黑体" pitchFamily="49" charset="-122"/>
              </a:rPr>
              <a:t>-</a:t>
            </a:r>
            <a:r>
              <a:rPr lang="pt-BR" sz="2000" b="1" dirty="0" smtClean="0">
                <a:solidFill>
                  <a:srgbClr val="FF0000"/>
                </a:solidFill>
                <a:latin typeface="黑体" pitchFamily="49" charset="-122"/>
                <a:ea typeface="黑体" pitchFamily="49" charset="-122"/>
              </a:rPr>
              <a:t> = 2Fe + 6OH</a:t>
            </a:r>
            <a:r>
              <a:rPr lang="pt-BR" sz="2000" b="1" baseline="30000" dirty="0" smtClean="0">
                <a:solidFill>
                  <a:srgbClr val="FF0000"/>
                </a:solidFill>
                <a:latin typeface="黑体" pitchFamily="49" charset="-122"/>
                <a:ea typeface="黑体" pitchFamily="49" charset="-122"/>
              </a:rPr>
              <a:t>-</a:t>
            </a:r>
            <a:r>
              <a:rPr lang="pt-BR" sz="2000" b="1" dirty="0" smtClean="0">
                <a:solidFill>
                  <a:srgbClr val="FF0000"/>
                </a:solidFill>
                <a:latin typeface="黑体" pitchFamily="49" charset="-122"/>
                <a:ea typeface="黑体" pitchFamily="49" charset="-122"/>
              </a:rPr>
              <a:t> </a:t>
            </a:r>
            <a:endParaRPr lang="zh-CN" altLang="en-US" sz="2000" b="1" dirty="0">
              <a:solidFill>
                <a:srgbClr val="FF0000"/>
              </a:solidFill>
              <a:latin typeface="黑体" pitchFamily="49" charset="-122"/>
              <a:ea typeface="黑体" pitchFamily="49" charset="-122"/>
            </a:endParaRPr>
          </a:p>
        </p:txBody>
      </p:sp>
      <p:sp>
        <p:nvSpPr>
          <p:cNvPr id="7" name="矩形 6"/>
          <p:cNvSpPr/>
          <p:nvPr/>
        </p:nvSpPr>
        <p:spPr>
          <a:xfrm>
            <a:off x="4537206" y="4313855"/>
            <a:ext cx="3986989" cy="400110"/>
          </a:xfrm>
          <a:prstGeom prst="rect">
            <a:avLst/>
          </a:prstGeom>
        </p:spPr>
        <p:txBody>
          <a:bodyPr wrap="none">
            <a:spAutoFit/>
          </a:bodyPr>
          <a:lstStyle/>
          <a:p>
            <a:r>
              <a:rPr lang="pt-BR" sz="2000" b="1" dirty="0" smtClean="0">
                <a:solidFill>
                  <a:srgbClr val="FF0000"/>
                </a:solidFill>
                <a:latin typeface="黑体" pitchFamily="49" charset="-122"/>
                <a:ea typeface="黑体" pitchFamily="49" charset="-122"/>
              </a:rPr>
              <a:t>2Fe + N</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 + 3H</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 = Fe</a:t>
            </a:r>
            <a:r>
              <a:rPr lang="pt-BR" sz="2000" b="1" baseline="-25000" dirty="0" smtClean="0">
                <a:solidFill>
                  <a:srgbClr val="FF0000"/>
                </a:solidFill>
                <a:latin typeface="黑体" pitchFamily="49" charset="-122"/>
                <a:ea typeface="黑体" pitchFamily="49" charset="-122"/>
              </a:rPr>
              <a:t>2</a:t>
            </a:r>
            <a:r>
              <a:rPr lang="pt-BR" sz="2000" b="1" dirty="0" smtClean="0">
                <a:solidFill>
                  <a:srgbClr val="FF0000"/>
                </a:solidFill>
                <a:latin typeface="黑体" pitchFamily="49" charset="-122"/>
                <a:ea typeface="黑体" pitchFamily="49" charset="-122"/>
              </a:rPr>
              <a:t>O</a:t>
            </a:r>
            <a:r>
              <a:rPr lang="pt-BR" sz="2000" b="1" baseline="-25000" dirty="0" smtClean="0">
                <a:solidFill>
                  <a:srgbClr val="FF0000"/>
                </a:solidFill>
                <a:latin typeface="黑体" pitchFamily="49" charset="-122"/>
                <a:ea typeface="黑体" pitchFamily="49" charset="-122"/>
              </a:rPr>
              <a:t>3</a:t>
            </a:r>
            <a:r>
              <a:rPr lang="pt-BR" sz="2000" b="1" dirty="0" smtClean="0">
                <a:solidFill>
                  <a:srgbClr val="FF0000"/>
                </a:solidFill>
                <a:latin typeface="黑体" pitchFamily="49" charset="-122"/>
                <a:ea typeface="黑体" pitchFamily="49" charset="-122"/>
              </a:rPr>
              <a:t> + 2NH</a:t>
            </a:r>
            <a:r>
              <a:rPr lang="pt-BR" sz="2000" b="1" baseline="-25000" dirty="0" smtClean="0">
                <a:solidFill>
                  <a:srgbClr val="FF0000"/>
                </a:solidFill>
                <a:latin typeface="黑体" pitchFamily="49" charset="-122"/>
                <a:ea typeface="黑体" pitchFamily="49" charset="-122"/>
              </a:rPr>
              <a:t>3</a:t>
            </a:r>
            <a:endParaRPr lang="zh-CN" altLang="en-US" sz="2000" b="1" dirty="0">
              <a:solidFill>
                <a:srgbClr val="FF0000"/>
              </a:solidFill>
              <a:latin typeface="黑体" pitchFamily="49" charset="-122"/>
              <a:ea typeface="黑体" pitchFamily="49" charset="-122"/>
            </a:endParaRPr>
          </a:p>
        </p:txBody>
      </p:sp>
      <p:sp>
        <p:nvSpPr>
          <p:cNvPr id="8" name="Oval 9"/>
          <p:cNvSpPr>
            <a:spLocks noChangeArrowheads="1"/>
          </p:cNvSpPr>
          <p:nvPr/>
        </p:nvSpPr>
        <p:spPr bwMode="auto">
          <a:xfrm>
            <a:off x="679678" y="1099457"/>
            <a:ext cx="1693408" cy="707799"/>
          </a:xfrm>
          <a:prstGeom prst="ellipse">
            <a:avLst/>
          </a:prstGeom>
          <a:noFill/>
          <a:ln w="38100">
            <a:solidFill>
              <a:srgbClr val="FF0000"/>
            </a:solidFill>
            <a:round/>
            <a:headEnd/>
            <a:tailEnd/>
          </a:ln>
        </p:spPr>
        <p:txBody>
          <a:bodyPr wrap="none" anchor="ctr"/>
          <a:lstStyle/>
          <a:p>
            <a:pPr eaLnBrk="0" hangingPunct="0"/>
            <a:endParaRPr lang="zh-CN" altLang="zh-CN" sz="2000" b="1">
              <a:solidFill>
                <a:srgbClr val="00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86" y="0"/>
            <a:ext cx="1720457" cy="900246"/>
          </a:xfrm>
          <a:prstGeom prst="rect">
            <a:avLst/>
          </a:prstGeom>
          <a:noFill/>
          <a:ln>
            <a:solidFill>
              <a:schemeClr val="bg1"/>
            </a:solidFill>
          </a:ln>
        </p:spPr>
        <p:txBody>
          <a:bodyPr wrap="square" rtlCol="0">
            <a:spAutoFit/>
          </a:bodyPr>
          <a:lstStyle/>
          <a:p>
            <a:pPr>
              <a:lnSpc>
                <a:spcPct val="200000"/>
              </a:lnSpc>
            </a:pPr>
            <a:r>
              <a:rPr lang="zh-CN" altLang="en-US" sz="3200" b="1" dirty="0" smtClean="0">
                <a:solidFill>
                  <a:srgbClr val="FF0000"/>
                </a:solidFill>
                <a:latin typeface="黑体" pitchFamily="49" charset="-122"/>
                <a:ea typeface="黑体" pitchFamily="49" charset="-122"/>
              </a:rPr>
              <a:t>小结</a:t>
            </a:r>
            <a:endParaRPr lang="en-US" altLang="zh-CN" sz="3200" b="1" dirty="0" smtClean="0">
              <a:solidFill>
                <a:srgbClr val="FF0000"/>
              </a:solidFill>
              <a:latin typeface="黑体" pitchFamily="49" charset="-122"/>
              <a:ea typeface="黑体" pitchFamily="49" charset="-122"/>
            </a:endParaRPr>
          </a:p>
        </p:txBody>
      </p:sp>
      <p:sp>
        <p:nvSpPr>
          <p:cNvPr id="1025" name="Rectangle 1"/>
          <p:cNvSpPr>
            <a:spLocks noChangeArrowheads="1"/>
          </p:cNvSpPr>
          <p:nvPr/>
        </p:nvSpPr>
        <p:spPr bwMode="auto">
          <a:xfrm>
            <a:off x="0" y="1055914"/>
            <a:ext cx="9797143"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0" fontAlgn="base" latinLnBrk="0" hangingPunct="0">
              <a:lnSpc>
                <a:spcPct val="15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关注流程图中的核心物质的价态及存在形式。</a:t>
            </a:r>
            <a:endPar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333375" algn="l" defTabSz="914400" rtl="0" eaLnBrk="0" fontAlgn="base" latinLnBrk="0" hangingPunct="0">
              <a:lnSpc>
                <a:spcPct val="15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深入理解题目新信息，并合理使用新信息解题。</a:t>
            </a:r>
            <a:endPar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333375" algn="l" defTabSz="914400" rtl="0" eaLnBrk="0" fontAlgn="base" latinLnBrk="0" hangingPunct="0">
              <a:lnSpc>
                <a:spcPct val="15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3.</a:t>
            </a: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注意用平衡理论解释问题时的答题规范。</a:t>
            </a:r>
            <a:endPar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333375" algn="l" defTabSz="914400" rtl="0" eaLnBrk="0" fontAlgn="base" latinLnBrk="0" hangingPunct="0">
              <a:lnSpc>
                <a:spcPct val="15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4.</a:t>
            </a: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理解图示中的进出箭头所代表的含义。</a:t>
            </a:r>
            <a:endParaRPr kumimoji="0" lang="zh-CN" altLang="en-US" sz="32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6320" y="185057"/>
            <a:ext cx="6955750" cy="461665"/>
          </a:xfrm>
          <a:prstGeom prst="rect">
            <a:avLst/>
          </a:prstGeom>
          <a:noFill/>
        </p:spPr>
        <p:txBody>
          <a:bodyPr wrap="none" rtlCol="0">
            <a:spAutoFit/>
          </a:bodyPr>
          <a:lstStyle/>
          <a:p>
            <a:r>
              <a:rPr lang="zh-CN" altLang="en-US" sz="2400" b="1" dirty="0" smtClean="0">
                <a:solidFill>
                  <a:srgbClr val="FF0000"/>
                </a:solidFill>
                <a:latin typeface="黑体" pitchFamily="49" charset="-122"/>
                <a:ea typeface="黑体" pitchFamily="49" charset="-122"/>
              </a:rPr>
              <a:t>第一部分：近年北京高考对此部分内容的考查回顾</a:t>
            </a:r>
            <a:endParaRPr lang="en-US" altLang="zh-CN" sz="2400" b="1" dirty="0" smtClean="0">
              <a:solidFill>
                <a:srgbClr val="FF0000"/>
              </a:solidFill>
              <a:latin typeface="黑体" pitchFamily="49" charset="-122"/>
              <a:ea typeface="黑体" pitchFamily="49" charset="-122"/>
            </a:endParaRPr>
          </a:p>
        </p:txBody>
      </p:sp>
      <p:sp>
        <p:nvSpPr>
          <p:cNvPr id="5121" name="Rectangle 1"/>
          <p:cNvSpPr>
            <a:spLocks noChangeArrowheads="1"/>
          </p:cNvSpPr>
          <p:nvPr/>
        </p:nvSpPr>
        <p:spPr bwMode="auto">
          <a:xfrm>
            <a:off x="217714" y="696686"/>
            <a:ext cx="318951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1938"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1.</a:t>
            </a:r>
            <a:r>
              <a:rPr kumimoji="0" lang="zh-CN" altLang="en-US" sz="24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考点回顾</a:t>
            </a:r>
            <a:endParaRPr kumimoji="0" lang="zh-CN" altLang="en-US" sz="4800" b="0" i="0" u="none" strike="noStrike" cap="none" normalizeH="0" baseline="0" dirty="0" smtClean="0">
              <a:ln>
                <a:noFill/>
              </a:ln>
              <a:solidFill>
                <a:srgbClr val="FF0000"/>
              </a:solidFill>
              <a:effectLst/>
              <a:latin typeface="黑体" pitchFamily="49" charset="-122"/>
              <a:ea typeface="黑体" pitchFamily="49" charset="-122"/>
              <a:cs typeface="宋体" pitchFamily="2" charset="-122"/>
            </a:endParaRPr>
          </a:p>
        </p:txBody>
      </p:sp>
      <p:pic>
        <p:nvPicPr>
          <p:cNvPr id="5122" name="Picture 2"/>
          <p:cNvPicPr>
            <a:picLocks noChangeAspect="1" noChangeArrowheads="1"/>
          </p:cNvPicPr>
          <p:nvPr/>
        </p:nvPicPr>
        <p:blipFill>
          <a:blip r:embed="rId2"/>
          <a:srcRect/>
          <a:stretch>
            <a:fillRect/>
          </a:stretch>
        </p:blipFill>
        <p:spPr bwMode="auto">
          <a:xfrm>
            <a:off x="596674" y="1207634"/>
            <a:ext cx="7895591" cy="3680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7962" y="209941"/>
            <a:ext cx="3898824" cy="461665"/>
          </a:xfrm>
          <a:prstGeom prst="rect">
            <a:avLst/>
          </a:prstGeom>
        </p:spPr>
        <p:txBody>
          <a:bodyPr wrap="none">
            <a:spAutoFit/>
          </a:bodyPr>
          <a:lstStyle/>
          <a:p>
            <a:r>
              <a:rPr lang="en-US" sz="2400" b="1" dirty="0" smtClean="0">
                <a:solidFill>
                  <a:srgbClr val="FF0000"/>
                </a:solidFill>
                <a:latin typeface="黑体" pitchFamily="49" charset="-122"/>
                <a:ea typeface="黑体" pitchFamily="49" charset="-122"/>
              </a:rPr>
              <a:t>2.</a:t>
            </a:r>
            <a:r>
              <a:rPr lang="zh-CN" altLang="en-US" sz="2400" b="1" dirty="0" smtClean="0">
                <a:solidFill>
                  <a:srgbClr val="FF0000"/>
                </a:solidFill>
                <a:latin typeface="黑体" pitchFamily="49" charset="-122"/>
                <a:ea typeface="黑体" pitchFamily="49" charset="-122"/>
              </a:rPr>
              <a:t>高考试题命题规律及特点</a:t>
            </a:r>
            <a:endParaRPr lang="zh-CN" altLang="en-US" sz="2400" dirty="0">
              <a:solidFill>
                <a:srgbClr val="FF0000"/>
              </a:solidFill>
              <a:latin typeface="黑体" pitchFamily="49" charset="-122"/>
              <a:ea typeface="黑体" pitchFamily="49" charset="-122"/>
            </a:endParaRPr>
          </a:p>
        </p:txBody>
      </p:sp>
      <p:sp>
        <p:nvSpPr>
          <p:cNvPr id="3" name="矩形 2"/>
          <p:cNvSpPr/>
          <p:nvPr/>
        </p:nvSpPr>
        <p:spPr>
          <a:xfrm>
            <a:off x="477981" y="646372"/>
            <a:ext cx="8001001" cy="4437753"/>
          </a:xfrm>
          <a:prstGeom prst="rect">
            <a:avLst/>
          </a:prstGeom>
        </p:spPr>
        <p:txBody>
          <a:bodyPr wrap="square">
            <a:spAutoFit/>
          </a:bodyPr>
          <a:lstStyle/>
          <a:p>
            <a:pPr>
              <a:lnSpc>
                <a:spcPct val="150000"/>
              </a:lnSpc>
            </a:pPr>
            <a:r>
              <a:rPr lang="zh-CN" altLang="en-US" sz="2400" b="1" dirty="0" smtClean="0">
                <a:latin typeface="黑体" pitchFamily="49" charset="-122"/>
                <a:ea typeface="黑体" pitchFamily="49" charset="-122"/>
              </a:rPr>
              <a:t>（</a:t>
            </a:r>
            <a:r>
              <a:rPr lang="en-US" sz="2400" b="1" dirty="0" smtClean="0">
                <a:latin typeface="黑体" pitchFamily="49" charset="-122"/>
                <a:ea typeface="黑体" pitchFamily="49" charset="-122"/>
              </a:rPr>
              <a:t>1</a:t>
            </a:r>
            <a:r>
              <a:rPr lang="zh-CN" altLang="en-US" sz="2400" b="1" dirty="0" smtClean="0">
                <a:latin typeface="黑体" pitchFamily="49" charset="-122"/>
                <a:ea typeface="黑体" pitchFamily="49" charset="-122"/>
              </a:rPr>
              <a:t>）高考的命题主要集中在</a:t>
            </a:r>
            <a:r>
              <a:rPr lang="en-US" sz="2400" b="1" dirty="0" smtClean="0">
                <a:latin typeface="黑体" pitchFamily="49" charset="-122"/>
                <a:ea typeface="黑体" pitchFamily="49" charset="-122"/>
              </a:rPr>
              <a:t>Fe</a:t>
            </a:r>
            <a:r>
              <a:rPr lang="en-US" sz="2400" b="1" baseline="30000" dirty="0" smtClean="0">
                <a:latin typeface="黑体" pitchFamily="49" charset="-122"/>
                <a:ea typeface="黑体" pitchFamily="49" charset="-122"/>
              </a:rPr>
              <a:t>2+</a:t>
            </a:r>
            <a:r>
              <a:rPr lang="zh-CN" altLang="en-US" sz="2400" b="1" dirty="0" smtClean="0">
                <a:latin typeface="黑体" pitchFamily="49" charset="-122"/>
                <a:ea typeface="黑体" pitchFamily="49" charset="-122"/>
              </a:rPr>
              <a:t>的还原性、</a:t>
            </a:r>
            <a:r>
              <a:rPr lang="en-US" sz="2400" b="1" dirty="0" smtClean="0">
                <a:latin typeface="黑体" pitchFamily="49" charset="-122"/>
                <a:ea typeface="黑体" pitchFamily="49" charset="-122"/>
              </a:rPr>
              <a:t>Fe</a:t>
            </a:r>
            <a:r>
              <a:rPr lang="en-US" sz="2400" b="1" baseline="30000" dirty="0" smtClean="0">
                <a:latin typeface="黑体" pitchFamily="49" charset="-122"/>
                <a:ea typeface="黑体" pitchFamily="49" charset="-122"/>
              </a:rPr>
              <a:t>3+</a:t>
            </a:r>
            <a:r>
              <a:rPr lang="zh-CN" altLang="en-US" sz="2400" b="1" dirty="0" smtClean="0">
                <a:latin typeface="黑体" pitchFamily="49" charset="-122"/>
                <a:ea typeface="黑体" pitchFamily="49" charset="-122"/>
              </a:rPr>
              <a:t>的氧化性以及</a:t>
            </a:r>
            <a:r>
              <a:rPr lang="en-US" sz="2400" b="1" dirty="0" smtClean="0">
                <a:latin typeface="黑体" pitchFamily="49" charset="-122"/>
                <a:ea typeface="黑体" pitchFamily="49" charset="-122"/>
              </a:rPr>
              <a:t>Fe</a:t>
            </a:r>
            <a:r>
              <a:rPr lang="en-US" sz="2400" b="1" baseline="30000" dirty="0" smtClean="0">
                <a:latin typeface="黑体" pitchFamily="49" charset="-122"/>
                <a:ea typeface="黑体" pitchFamily="49" charset="-122"/>
              </a:rPr>
              <a:t>2+</a:t>
            </a:r>
            <a:r>
              <a:rPr lang="zh-CN" altLang="en-US" sz="2400" b="1" dirty="0" smtClean="0">
                <a:latin typeface="黑体" pitchFamily="49" charset="-122"/>
                <a:ea typeface="黑体" pitchFamily="49" charset="-122"/>
              </a:rPr>
              <a:t>和</a:t>
            </a:r>
            <a:r>
              <a:rPr lang="en-US" sz="2400" b="1" dirty="0" smtClean="0">
                <a:latin typeface="黑体" pitchFamily="49" charset="-122"/>
                <a:ea typeface="黑体" pitchFamily="49" charset="-122"/>
              </a:rPr>
              <a:t>Fe</a:t>
            </a:r>
            <a:r>
              <a:rPr lang="en-US" sz="2400" b="1" baseline="30000" dirty="0" smtClean="0">
                <a:latin typeface="黑体" pitchFamily="49" charset="-122"/>
                <a:ea typeface="黑体" pitchFamily="49" charset="-122"/>
              </a:rPr>
              <a:t>3+</a:t>
            </a:r>
            <a:r>
              <a:rPr lang="zh-CN" altLang="en-US" sz="2400" b="1" dirty="0" smtClean="0">
                <a:latin typeface="黑体" pitchFamily="49" charset="-122"/>
                <a:ea typeface="黑体" pitchFamily="49" charset="-122"/>
              </a:rPr>
              <a:t>之间的相互转化，铁盐与亚铁盐的水解反应等方面。</a:t>
            </a:r>
            <a:endParaRPr lang="en-US" altLang="zh-CN" sz="2400" b="1" dirty="0" smtClean="0">
              <a:latin typeface="黑体" pitchFamily="49" charset="-122"/>
              <a:ea typeface="黑体" pitchFamily="49" charset="-122"/>
            </a:endParaRPr>
          </a:p>
          <a:p>
            <a:pPr>
              <a:lnSpc>
                <a:spcPct val="150000"/>
              </a:lnSpc>
            </a:pPr>
            <a:r>
              <a:rPr lang="zh-CN" altLang="en-US" sz="2400" b="1" dirty="0" smtClean="0">
                <a:latin typeface="黑体" pitchFamily="49" charset="-122"/>
                <a:ea typeface="黑体" pitchFamily="49" charset="-122"/>
              </a:rPr>
              <a:t>（</a:t>
            </a:r>
            <a:r>
              <a:rPr lang="en-US"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）本专题内容常出现在陌生氧还反应方程式的书写、物质推断等题目中，也会结合电化学或实验探究等知识对反应原理进行深度考查。</a:t>
            </a:r>
            <a:endParaRPr lang="en-US" altLang="zh-CN" sz="2400" b="1" dirty="0" smtClean="0">
              <a:latin typeface="黑体" pitchFamily="49" charset="-122"/>
              <a:ea typeface="黑体" pitchFamily="49" charset="-122"/>
            </a:endParaRPr>
          </a:p>
          <a:p>
            <a:pPr>
              <a:lnSpc>
                <a:spcPct val="150000"/>
              </a:lnSpc>
            </a:pPr>
            <a:r>
              <a:rPr lang="zh-CN" altLang="en-US" sz="2400" b="1" dirty="0" smtClean="0">
                <a:latin typeface="黑体" pitchFamily="49" charset="-122"/>
                <a:ea typeface="黑体" pitchFamily="49" charset="-122"/>
              </a:rPr>
              <a:t>（</a:t>
            </a:r>
            <a:r>
              <a:rPr lang="en-US" sz="2400" b="1" dirty="0" smtClean="0">
                <a:latin typeface="黑体" pitchFamily="49" charset="-122"/>
                <a:ea typeface="黑体" pitchFamily="49" charset="-122"/>
              </a:rPr>
              <a:t>3</a:t>
            </a:r>
            <a:r>
              <a:rPr lang="zh-CN" altLang="en-US" sz="2400" b="1" dirty="0" smtClean="0">
                <a:latin typeface="黑体" pitchFamily="49" charset="-122"/>
                <a:ea typeface="黑体" pitchFamily="49" charset="-122"/>
              </a:rPr>
              <a:t>）体现了证据推理与模型认知和科学探究与创新意识的核心素养。</a:t>
            </a:r>
            <a:endParaRPr lang="zh-CN" altLang="en-US" sz="2400"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10492" y="347522"/>
            <a:ext cx="3430747" cy="637675"/>
          </a:xfrm>
          <a:prstGeom prst="rect">
            <a:avLst/>
          </a:prstGeom>
        </p:spPr>
        <p:txBody>
          <a:bodyPr wrap="none">
            <a:spAutoFit/>
          </a:bodyPr>
          <a:lstStyle/>
          <a:p>
            <a:pPr>
              <a:lnSpc>
                <a:spcPct val="150000"/>
              </a:lnSpc>
            </a:pPr>
            <a:r>
              <a:rPr lang="zh-CN" altLang="en-US" sz="2800" b="1" dirty="0" smtClean="0">
                <a:solidFill>
                  <a:srgbClr val="FF0000"/>
                </a:solidFill>
                <a:latin typeface="黑体" pitchFamily="49" charset="-122"/>
                <a:ea typeface="黑体" pitchFamily="49" charset="-122"/>
              </a:rPr>
              <a:t>第二部分：学习目标</a:t>
            </a:r>
          </a:p>
        </p:txBody>
      </p:sp>
      <p:sp>
        <p:nvSpPr>
          <p:cNvPr id="4097" name="Rectangle 1"/>
          <p:cNvSpPr>
            <a:spLocks noChangeArrowheads="1"/>
          </p:cNvSpPr>
          <p:nvPr/>
        </p:nvSpPr>
        <p:spPr bwMode="auto">
          <a:xfrm>
            <a:off x="239413" y="1046825"/>
            <a:ext cx="85166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根据研究物质的思路和方法，掌握常见铁及其重要化合物的主要性质。</a:t>
            </a: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）熟知“铁三角”之间的转化并且灵活应用</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熟练书写陌生氧化还原方程式。</a:t>
            </a: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）熟记</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3+</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 </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相关检验方法。</a:t>
            </a: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4</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）了解以铁及其化合物为载体的化学原理题或工业流程题的命题规律及解题思路。</a:t>
            </a: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1922" y="130629"/>
            <a:ext cx="4571020" cy="830997"/>
          </a:xfrm>
          <a:prstGeom prst="rect">
            <a:avLst/>
          </a:prstGeom>
        </p:spPr>
        <p:txBody>
          <a:bodyPr wrap="square">
            <a:spAutoFit/>
          </a:bodyPr>
          <a:lstStyle/>
          <a:p>
            <a:pPr>
              <a:lnSpc>
                <a:spcPct val="200000"/>
              </a:lnSpc>
            </a:pPr>
            <a:r>
              <a:rPr lang="zh-CN" altLang="en-US" sz="2800" b="1" dirty="0" smtClean="0">
                <a:solidFill>
                  <a:srgbClr val="FF0000"/>
                </a:solidFill>
                <a:latin typeface="黑体" pitchFamily="49" charset="-122"/>
                <a:ea typeface="黑体" pitchFamily="49" charset="-122"/>
              </a:rPr>
              <a:t>第三部分：学法指导</a:t>
            </a:r>
            <a:endParaRPr lang="en-US" altLang="zh-CN" sz="2800" b="1" dirty="0" smtClean="0">
              <a:solidFill>
                <a:srgbClr val="FF0000"/>
              </a:solidFill>
              <a:latin typeface="黑体" pitchFamily="49" charset="-122"/>
              <a:ea typeface="黑体" pitchFamily="49" charset="-122"/>
            </a:endParaRPr>
          </a:p>
        </p:txBody>
      </p:sp>
      <p:sp>
        <p:nvSpPr>
          <p:cNvPr id="3073" name="Rectangle 1"/>
          <p:cNvSpPr>
            <a:spLocks noChangeArrowheads="1"/>
          </p:cNvSpPr>
          <p:nvPr/>
        </p:nvSpPr>
        <p:spPr bwMode="auto">
          <a:xfrm>
            <a:off x="0" y="1196623"/>
            <a:ext cx="8844088" cy="36317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．阅读教材</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必修</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第三章第</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节梳理并牢记铁及</a:t>
            </a: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lang="en-US" altLang="zh-CN" sz="2800" b="1" dirty="0" smtClean="0">
                <a:solidFill>
                  <a:schemeClr val="tx1"/>
                </a:solidFill>
                <a:latin typeface="黑体" pitchFamily="49" charset="-122"/>
                <a:ea typeface="黑体" pitchFamily="49" charset="-122"/>
                <a:cs typeface="Times New Roman" pitchFamily="18" charset="0"/>
              </a:rPr>
              <a:t>   </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其化合物的重要性质及相关实验、方程式等。</a:t>
            </a: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lang="en-US" altLang="zh-CN" sz="2800" b="1" dirty="0" smtClean="0">
                <a:solidFill>
                  <a:schemeClr val="tx1"/>
                </a:solidFill>
                <a:latin typeface="黑体" pitchFamily="49" charset="-122"/>
                <a:ea typeface="黑体" pitchFamily="49" charset="-122"/>
                <a:cs typeface="Times New Roman" pitchFamily="18" charset="0"/>
              </a:rPr>
              <a:t>   </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阅读教材</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选修</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4》</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第四章第</a:t>
            </a:r>
            <a:r>
              <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4</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节，明确金属腐蚀的</a:t>
            </a: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   基本原理，掌握析氢腐蚀和吸氧腐蚀的条件、电极</a:t>
            </a: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lang="en-US" altLang="zh-CN" sz="2800" b="1" dirty="0" smtClean="0">
                <a:solidFill>
                  <a:schemeClr val="tx1"/>
                </a:solidFill>
                <a:latin typeface="黑体" pitchFamily="49" charset="-122"/>
                <a:ea typeface="黑体" pitchFamily="49" charset="-122"/>
                <a:cs typeface="Times New Roman" pitchFamily="18" charset="0"/>
              </a:rPr>
              <a:t>   </a:t>
            </a:r>
            <a:r>
              <a:rPr kumimoji="0" lang="zh-CN" altLang="en-US"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反应式和总反应方程式书写。</a:t>
            </a: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1580820375(1).png"/>
          <p:cNvPicPr/>
          <p:nvPr/>
        </p:nvPicPr>
        <p:blipFill>
          <a:blip r:embed="rId2"/>
          <a:srcRect/>
          <a:stretch>
            <a:fillRect/>
          </a:stretch>
        </p:blipFill>
        <p:spPr bwMode="auto">
          <a:xfrm>
            <a:off x="1516599" y="862118"/>
            <a:ext cx="4945161" cy="3002746"/>
          </a:xfrm>
          <a:prstGeom prst="rect">
            <a:avLst/>
          </a:prstGeom>
          <a:noFill/>
          <a:ln w="9525">
            <a:noFill/>
            <a:miter lim="800000"/>
            <a:headEnd/>
            <a:tailEnd/>
          </a:ln>
        </p:spPr>
      </p:pic>
      <p:sp>
        <p:nvSpPr>
          <p:cNvPr id="3" name="矩形 2"/>
          <p:cNvSpPr/>
          <p:nvPr/>
        </p:nvSpPr>
        <p:spPr>
          <a:xfrm>
            <a:off x="927427" y="217779"/>
            <a:ext cx="5415265" cy="523220"/>
          </a:xfrm>
          <a:prstGeom prst="rect">
            <a:avLst/>
          </a:prstGeom>
        </p:spPr>
        <p:txBody>
          <a:bodyPr wrap="none">
            <a:spAutoFit/>
          </a:bodyPr>
          <a:lstStyle/>
          <a:p>
            <a:pPr lvl="0" eaLnBrk="0" fontAlgn="base">
              <a:spcBef>
                <a:spcPct val="0"/>
              </a:spcBef>
              <a:spcAft>
                <a:spcPct val="0"/>
              </a:spcAft>
            </a:pPr>
            <a:r>
              <a:rPr lang="en-US" altLang="zh-CN" sz="2800" b="1" dirty="0" smtClean="0">
                <a:solidFill>
                  <a:schemeClr val="tx1"/>
                </a:solidFill>
                <a:latin typeface="黑体" pitchFamily="49" charset="-122"/>
                <a:ea typeface="黑体" pitchFamily="49" charset="-122"/>
                <a:cs typeface="Times New Roman" pitchFamily="18" charset="0"/>
              </a:rPr>
              <a:t>2</a:t>
            </a:r>
            <a:r>
              <a:rPr lang="zh-CN" altLang="en-US" sz="2800" b="1" dirty="0" smtClean="0">
                <a:solidFill>
                  <a:schemeClr val="tx1"/>
                </a:solidFill>
                <a:latin typeface="黑体" pitchFamily="49" charset="-122"/>
                <a:ea typeface="黑体" pitchFamily="49" charset="-122"/>
                <a:cs typeface="Times New Roman" pitchFamily="18" charset="0"/>
              </a:rPr>
              <a:t>．掌握工业流程题的解题策略。</a:t>
            </a:r>
            <a:endParaRPr lang="zh-CN" altLang="en-US" sz="5400" b="1" dirty="0" smtClean="0">
              <a:solidFill>
                <a:schemeClr val="tx1"/>
              </a:solidFill>
              <a:latin typeface="黑体" pitchFamily="49" charset="-122"/>
              <a:ea typeface="黑体" pitchFamily="49" charset="-122"/>
              <a:cs typeface="宋体" pitchFamily="2" charset="-122"/>
            </a:endParaRPr>
          </a:p>
        </p:txBody>
      </p:sp>
      <p:sp>
        <p:nvSpPr>
          <p:cNvPr id="5" name="TextBox 4"/>
          <p:cNvSpPr txBox="1"/>
          <p:nvPr/>
        </p:nvSpPr>
        <p:spPr>
          <a:xfrm>
            <a:off x="1121664" y="3840480"/>
            <a:ext cx="5493812" cy="369332"/>
          </a:xfrm>
          <a:prstGeom prst="rect">
            <a:avLst/>
          </a:prstGeom>
          <a:noFill/>
        </p:spPr>
        <p:txBody>
          <a:bodyPr wrap="none" rtlCol="0">
            <a:spAutoFit/>
          </a:bodyPr>
          <a:lstStyle/>
          <a:p>
            <a:r>
              <a:rPr lang="zh-CN" altLang="en-US" b="1" dirty="0" smtClean="0">
                <a:solidFill>
                  <a:srgbClr val="FF0000"/>
                </a:solidFill>
                <a:latin typeface="黑体" pitchFamily="49" charset="-122"/>
                <a:ea typeface="黑体" pitchFamily="49" charset="-122"/>
              </a:rPr>
              <a:t>读题头，得目的，划原料，明产品，解决“干什么”</a:t>
            </a:r>
            <a:endParaRPr lang="zh-CN" altLang="en-US" b="1" dirty="0">
              <a:solidFill>
                <a:srgbClr val="FF0000"/>
              </a:solidFill>
              <a:latin typeface="黑体" pitchFamily="49" charset="-122"/>
              <a:ea typeface="黑体" pitchFamily="49" charset="-122"/>
            </a:endParaRPr>
          </a:p>
        </p:txBody>
      </p:sp>
      <p:sp>
        <p:nvSpPr>
          <p:cNvPr id="6" name="TextBox 5"/>
          <p:cNvSpPr txBox="1"/>
          <p:nvPr/>
        </p:nvSpPr>
        <p:spPr>
          <a:xfrm>
            <a:off x="1164336" y="4273296"/>
            <a:ext cx="6647974" cy="369332"/>
          </a:xfrm>
          <a:prstGeom prst="rect">
            <a:avLst/>
          </a:prstGeom>
          <a:noFill/>
        </p:spPr>
        <p:txBody>
          <a:bodyPr wrap="none" rtlCol="0">
            <a:spAutoFit/>
          </a:bodyPr>
          <a:lstStyle/>
          <a:p>
            <a:r>
              <a:rPr lang="zh-CN" altLang="en-US" b="1" dirty="0" smtClean="0">
                <a:solidFill>
                  <a:srgbClr val="FF0000"/>
                </a:solidFill>
                <a:latin typeface="黑体" pitchFamily="49" charset="-122"/>
                <a:ea typeface="黑体" pitchFamily="49" charset="-122"/>
              </a:rPr>
              <a:t>读流程图，分析过程，抓关键点，寻找突破口，解决“怎么做”</a:t>
            </a:r>
            <a:endParaRPr lang="zh-CN" altLang="en-US" b="1" dirty="0">
              <a:solidFill>
                <a:srgbClr val="FF0000"/>
              </a:solidFill>
              <a:latin typeface="黑体" pitchFamily="49" charset="-122"/>
              <a:ea typeface="黑体" pitchFamily="49" charset="-122"/>
            </a:endParaRPr>
          </a:p>
        </p:txBody>
      </p:sp>
      <p:sp>
        <p:nvSpPr>
          <p:cNvPr id="7" name="TextBox 6"/>
          <p:cNvSpPr txBox="1"/>
          <p:nvPr/>
        </p:nvSpPr>
        <p:spPr>
          <a:xfrm>
            <a:off x="1164336" y="4713208"/>
            <a:ext cx="4108817" cy="369332"/>
          </a:xfrm>
          <a:prstGeom prst="rect">
            <a:avLst/>
          </a:prstGeom>
          <a:noFill/>
        </p:spPr>
        <p:txBody>
          <a:bodyPr wrap="none" rtlCol="0">
            <a:spAutoFit/>
          </a:bodyPr>
          <a:lstStyle/>
          <a:p>
            <a:r>
              <a:rPr lang="zh-CN" altLang="en-US" b="1" dirty="0" smtClean="0">
                <a:solidFill>
                  <a:srgbClr val="FF0000"/>
                </a:solidFill>
                <a:latin typeface="黑体" pitchFamily="49" charset="-122"/>
                <a:ea typeface="黑体" pitchFamily="49" charset="-122"/>
              </a:rPr>
              <a:t>逐空填答，用语规范，解决“怎么写”</a:t>
            </a:r>
            <a:endParaRPr lang="zh-CN" altLang="en-US"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4224" y="115785"/>
            <a:ext cx="4157828" cy="799258"/>
          </a:xfrm>
          <a:prstGeom prst="rect">
            <a:avLst/>
          </a:prstGeom>
          <a:noFill/>
          <a:ln>
            <a:solidFill>
              <a:schemeClr val="bg1"/>
            </a:solidFill>
          </a:ln>
        </p:spPr>
        <p:txBody>
          <a:bodyPr wrap="square" rtlCol="0">
            <a:spAutoFit/>
          </a:bodyPr>
          <a:lstStyle/>
          <a:p>
            <a:pPr>
              <a:lnSpc>
                <a:spcPct val="200000"/>
              </a:lnSpc>
            </a:pPr>
            <a:r>
              <a:rPr lang="zh-CN" altLang="en-US" sz="2800" b="1" dirty="0" smtClean="0">
                <a:solidFill>
                  <a:srgbClr val="FF0000"/>
                </a:solidFill>
                <a:latin typeface="黑体" pitchFamily="49" charset="-122"/>
                <a:ea typeface="黑体" pitchFamily="49" charset="-122"/>
              </a:rPr>
              <a:t>第四部分：学习任务</a:t>
            </a:r>
            <a:endParaRPr lang="en-US" altLang="zh-CN" sz="2800" b="1" dirty="0" smtClean="0">
              <a:solidFill>
                <a:srgbClr val="FF0000"/>
              </a:solidFill>
              <a:latin typeface="黑体" pitchFamily="49" charset="-122"/>
              <a:ea typeface="黑体" pitchFamily="49" charset="-122"/>
            </a:endParaRPr>
          </a:p>
        </p:txBody>
      </p:sp>
      <p:sp>
        <p:nvSpPr>
          <p:cNvPr id="34817" name="Rectangle 1"/>
          <p:cNvSpPr>
            <a:spLocks noChangeArrowheads="1"/>
          </p:cNvSpPr>
          <p:nvPr/>
        </p:nvSpPr>
        <p:spPr bwMode="auto">
          <a:xfrm>
            <a:off x="261256" y="870853"/>
            <a:ext cx="825137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1. </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利用二维图，梳理</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铁及其重要化合物的主要性质</a:t>
            </a:r>
            <a:endParaRPr kumimoji="0" lang="zh-CN" altLang="en-US" sz="48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4" name="图片 3" descr="C:\Users\ADMINI~1\AppData\Local\Temp\1580808172(1).png"/>
          <p:cNvPicPr/>
          <p:nvPr/>
        </p:nvPicPr>
        <p:blipFill>
          <a:blip r:embed="rId2"/>
          <a:srcRect l="1566" t="1967" r="1984"/>
          <a:stretch>
            <a:fillRect/>
          </a:stretch>
        </p:blipFill>
        <p:spPr bwMode="auto">
          <a:xfrm>
            <a:off x="2111828" y="1513111"/>
            <a:ext cx="4430485" cy="2394857"/>
          </a:xfrm>
          <a:prstGeom prst="rect">
            <a:avLst/>
          </a:prstGeom>
          <a:noFill/>
          <a:ln w="9525">
            <a:noFill/>
            <a:miter lim="800000"/>
            <a:headEnd/>
            <a:tailEnd/>
          </a:ln>
        </p:spPr>
      </p:pic>
      <p:sp>
        <p:nvSpPr>
          <p:cNvPr id="6" name="Rectangle 2"/>
          <p:cNvSpPr>
            <a:spLocks noChangeArrowheads="1"/>
          </p:cNvSpPr>
          <p:nvPr/>
        </p:nvSpPr>
        <p:spPr bwMode="auto">
          <a:xfrm>
            <a:off x="1187752" y="3901520"/>
            <a:ext cx="331052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1913"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⑴</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判断</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物质性质</a:t>
            </a:r>
            <a:endParaRPr kumimoji="0" 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①</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有哪些性质？</a:t>
            </a: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②</a:t>
            </a:r>
            <a:r>
              <a:rPr lang="en-US" altLang="zh-CN" sz="2400" b="1" dirty="0" smtClean="0">
                <a:solidFill>
                  <a:schemeClr val="tx1"/>
                </a:solidFill>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有哪些性质？</a:t>
            </a: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77379" y="908366"/>
            <a:ext cx="4891404"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1913"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处于铁的高价态</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有氧化性。</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61913"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Fe(OH)</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是很弱的碱，因而</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FeCl</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溶</a:t>
            </a:r>
            <a:endPar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endParaRPr>
          </a:p>
          <a:p>
            <a:pPr marL="0" marR="0" lvl="0" indent="61913"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液中</a:t>
            </a:r>
            <a:r>
              <a:rPr kumimoji="0" lang="en-US" altLang="zh-CN"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30000" dirty="0" smtClean="0">
                <a:ln>
                  <a:noFill/>
                </a:ln>
                <a:solidFill>
                  <a:srgbClr val="0000FF"/>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Times New Roman" pitchFamily="18" charset="0"/>
              </a:rPr>
              <a:t>极易水解，水解显酸性。</a:t>
            </a:r>
            <a:endParaRPr kumimoji="0" lang="zh-CN" altLang="en-US" sz="2400" b="1" i="0" u="none" strike="noStrike" cap="none" normalizeH="0" baseline="0" dirty="0" smtClean="0">
              <a:ln>
                <a:noFill/>
              </a:ln>
              <a:solidFill>
                <a:srgbClr val="0000FF"/>
              </a:solidFill>
              <a:effectLst/>
              <a:latin typeface="黑体" pitchFamily="49" charset="-122"/>
              <a:ea typeface="黑体" pitchFamily="49" charset="-122"/>
              <a:cs typeface="宋体" pitchFamily="2" charset="-122"/>
            </a:endParaRPr>
          </a:p>
        </p:txBody>
      </p:sp>
      <p:sp>
        <p:nvSpPr>
          <p:cNvPr id="3" name="Rectangle 2"/>
          <p:cNvSpPr>
            <a:spLocks noChangeArrowheads="1"/>
          </p:cNvSpPr>
          <p:nvPr/>
        </p:nvSpPr>
        <p:spPr bwMode="auto">
          <a:xfrm>
            <a:off x="161673" y="704358"/>
            <a:ext cx="3329758"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1913"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⑴</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判断</a:t>
            </a: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物质性质</a:t>
            </a:r>
            <a:endParaRPr kumimoji="0" lang="zh-CN"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①</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3</a:t>
            </a:r>
            <a:r>
              <a:rPr kumimoji="0" lang="zh-CN" altLang="en-US"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有哪些性质？</a:t>
            </a: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endParaRPr lang="en-US" altLang="zh-CN" sz="2400" b="1" dirty="0" smtClean="0">
              <a:solidFill>
                <a:schemeClr val="tx1"/>
              </a:solidFill>
              <a:latin typeface="黑体" pitchFamily="49" charset="-122"/>
              <a:ea typeface="黑体" pitchFamily="49"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②</a:t>
            </a:r>
            <a:r>
              <a:rPr lang="en-US" altLang="zh-CN" sz="2400" b="1" dirty="0" smtClean="0">
                <a:solidFill>
                  <a:schemeClr val="tx1"/>
                </a:solidFill>
                <a:latin typeface="黑体" pitchFamily="49" charset="-122"/>
                <a:ea typeface="黑体" pitchFamily="49" charset="-122"/>
                <a:cs typeface="Times New Roman" pitchFamily="18" charset="0"/>
              </a:rPr>
              <a:t> </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Fe</a:t>
            </a:r>
            <a:r>
              <a:rPr kumimoji="0" lang="en-US" altLang="zh-CN"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2</a:t>
            </a:r>
            <a:r>
              <a:rPr kumimoji="0" lang="zh-CN" altLang="en-US" sz="2400" b="1" i="0" u="none" strike="noStrike" cap="none" normalizeH="0" baseline="30000" dirty="0" smtClean="0">
                <a:ln>
                  <a:noFill/>
                </a:ln>
                <a:solidFill>
                  <a:schemeClr val="tx1"/>
                </a:solidFill>
                <a:effectLst/>
                <a:latin typeface="黑体" pitchFamily="49" charset="-122"/>
                <a:ea typeface="黑体" pitchFamily="49" charset="-122"/>
                <a:cs typeface="Times New Roman" pitchFamily="18" charset="0"/>
              </a:rPr>
              <a:t>＋</a:t>
            </a:r>
            <a:r>
              <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有哪些性质？</a:t>
            </a:r>
            <a:endParaRPr kumimoji="0" lang="zh-CN" altLang="en-US" sz="2400" b="1"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
        <p:nvSpPr>
          <p:cNvPr id="4" name="矩形 3"/>
          <p:cNvSpPr/>
          <p:nvPr/>
        </p:nvSpPr>
        <p:spPr>
          <a:xfrm>
            <a:off x="3641070" y="2523161"/>
            <a:ext cx="4572000" cy="1200329"/>
          </a:xfrm>
          <a:prstGeom prst="rect">
            <a:avLst/>
          </a:prstGeom>
        </p:spPr>
        <p:txBody>
          <a:bodyPr>
            <a:spAutoFit/>
          </a:bodyPr>
          <a:lstStyle/>
          <a:p>
            <a:r>
              <a:rPr lang="en-US" altLang="zh-CN" sz="2400" b="1" dirty="0" smtClean="0">
                <a:solidFill>
                  <a:srgbClr val="0000FF"/>
                </a:solidFill>
                <a:latin typeface="黑体" pitchFamily="49" charset="-122"/>
                <a:ea typeface="黑体" pitchFamily="49" charset="-122"/>
                <a:cs typeface="Times New Roman" pitchFamily="18" charset="0"/>
              </a:rPr>
              <a:t>Fe</a:t>
            </a:r>
            <a:r>
              <a:rPr lang="en-US" altLang="zh-CN" sz="2400" b="1" baseline="30000" dirty="0" smtClean="0">
                <a:solidFill>
                  <a:srgbClr val="0000FF"/>
                </a:solidFill>
                <a:latin typeface="黑体" pitchFamily="49" charset="-122"/>
                <a:ea typeface="黑体" pitchFamily="49" charset="-122"/>
                <a:cs typeface="Times New Roman" pitchFamily="18" charset="0"/>
              </a:rPr>
              <a:t>2</a:t>
            </a:r>
            <a:r>
              <a:rPr lang="zh-CN" altLang="en-US" sz="2400" b="1" baseline="30000" dirty="0" smtClean="0">
                <a:solidFill>
                  <a:srgbClr val="0000FF"/>
                </a:solidFill>
                <a:latin typeface="黑体" pitchFamily="49" charset="-122"/>
                <a:ea typeface="黑体" pitchFamily="49" charset="-122"/>
                <a:cs typeface="Times New Roman" pitchFamily="18" charset="0"/>
              </a:rPr>
              <a:t>＋</a:t>
            </a:r>
            <a:r>
              <a:rPr lang="zh-CN" altLang="en-US" sz="2400" b="1" dirty="0" smtClean="0">
                <a:solidFill>
                  <a:srgbClr val="0000FF"/>
                </a:solidFill>
                <a:latin typeface="黑体" pitchFamily="49" charset="-122"/>
                <a:ea typeface="黑体" pitchFamily="49" charset="-122"/>
                <a:cs typeface="Times New Roman" pitchFamily="18" charset="0"/>
              </a:rPr>
              <a:t>处于中间价态</a:t>
            </a:r>
            <a:r>
              <a:rPr lang="en-US" altLang="zh-CN" sz="2400" b="1" dirty="0" smtClean="0">
                <a:solidFill>
                  <a:srgbClr val="0000FF"/>
                </a:solidFill>
                <a:latin typeface="黑体" pitchFamily="49" charset="-122"/>
                <a:ea typeface="黑体" pitchFamily="49" charset="-122"/>
                <a:cs typeface="Times New Roman" pitchFamily="18" charset="0"/>
              </a:rPr>
              <a:t>,</a:t>
            </a:r>
            <a:r>
              <a:rPr lang="zh-CN" altLang="en-US" sz="2400" b="1" dirty="0" smtClean="0">
                <a:solidFill>
                  <a:srgbClr val="0000FF"/>
                </a:solidFill>
                <a:latin typeface="黑体" pitchFamily="49" charset="-122"/>
                <a:ea typeface="黑体" pitchFamily="49" charset="-122"/>
                <a:cs typeface="Times New Roman" pitchFamily="18" charset="0"/>
              </a:rPr>
              <a:t>有氧化性和还原性，以还原性为主。</a:t>
            </a:r>
            <a:r>
              <a:rPr lang="en-US" altLang="zh-CN" sz="2400" b="1" dirty="0" smtClean="0">
                <a:solidFill>
                  <a:srgbClr val="0000FF"/>
                </a:solidFill>
                <a:latin typeface="黑体" pitchFamily="49" charset="-122"/>
                <a:ea typeface="黑体" pitchFamily="49" charset="-122"/>
                <a:cs typeface="Times New Roman" pitchFamily="18" charset="0"/>
              </a:rPr>
              <a:t>Fe</a:t>
            </a:r>
            <a:r>
              <a:rPr lang="en-US" altLang="zh-CN" sz="2400" b="1" baseline="30000" dirty="0" smtClean="0">
                <a:solidFill>
                  <a:srgbClr val="0000FF"/>
                </a:solidFill>
                <a:latin typeface="黑体" pitchFamily="49" charset="-122"/>
                <a:ea typeface="黑体" pitchFamily="49" charset="-122"/>
                <a:cs typeface="Times New Roman" pitchFamily="18" charset="0"/>
              </a:rPr>
              <a:t>2</a:t>
            </a:r>
            <a:r>
              <a:rPr lang="zh-CN" altLang="en-US" sz="2400" b="1" baseline="30000" dirty="0" smtClean="0">
                <a:solidFill>
                  <a:srgbClr val="0000FF"/>
                </a:solidFill>
                <a:latin typeface="黑体" pitchFamily="49" charset="-122"/>
                <a:ea typeface="黑体" pitchFamily="49" charset="-122"/>
                <a:cs typeface="Times New Roman" pitchFamily="18" charset="0"/>
              </a:rPr>
              <a:t>＋</a:t>
            </a:r>
            <a:r>
              <a:rPr lang="zh-CN" altLang="en-US" sz="2400" b="1" dirty="0" smtClean="0">
                <a:solidFill>
                  <a:srgbClr val="0000FF"/>
                </a:solidFill>
                <a:latin typeface="黑体" pitchFamily="49" charset="-122"/>
                <a:ea typeface="黑体" pitchFamily="49" charset="-122"/>
                <a:cs typeface="Times New Roman" pitchFamily="18" charset="0"/>
              </a:rPr>
              <a:t>水解也显酸性</a:t>
            </a:r>
            <a:endParaRPr lang="zh-CN" altLang="en-US" sz="2400" b="1" dirty="0">
              <a:solidFill>
                <a:srgbClr val="0000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1124</Words>
  <Application>Microsoft Office PowerPoint</Application>
  <PresentationFormat>全屏显示(16:9)</PresentationFormat>
  <Paragraphs>115</Paragraphs>
  <Slides>24</Slides>
  <Notes>1</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1_Office 主题​​</vt:lpstr>
      <vt:lpstr>真实问题解决5——以Fe元素为主题的概念原理元素化合物融合</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cp:lastModifiedBy>
  <cp:revision>157</cp:revision>
  <dcterms:created xsi:type="dcterms:W3CDTF">2020-02-01T11:21:51Z</dcterms:created>
  <dcterms:modified xsi:type="dcterms:W3CDTF">2020-02-07T02:14:29Z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