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65" r:id="rId2"/>
    <p:sldId id="277" r:id="rId3"/>
    <p:sldId id="273" r:id="rId4"/>
    <p:sldId id="290" r:id="rId5"/>
    <p:sldId id="291" r:id="rId6"/>
    <p:sldId id="278" r:id="rId7"/>
    <p:sldId id="317" r:id="rId8"/>
    <p:sldId id="279" r:id="rId9"/>
    <p:sldId id="280" r:id="rId10"/>
    <p:sldId id="281" r:id="rId11"/>
    <p:sldId id="311" r:id="rId12"/>
    <p:sldId id="312" r:id="rId13"/>
    <p:sldId id="292" r:id="rId14"/>
    <p:sldId id="293" r:id="rId15"/>
    <p:sldId id="282" r:id="rId16"/>
    <p:sldId id="294" r:id="rId17"/>
    <p:sldId id="296" r:id="rId18"/>
    <p:sldId id="297" r:id="rId19"/>
    <p:sldId id="298" r:id="rId20"/>
    <p:sldId id="295" r:id="rId21"/>
    <p:sldId id="283" r:id="rId22"/>
    <p:sldId id="313" r:id="rId23"/>
    <p:sldId id="299" r:id="rId24"/>
    <p:sldId id="300" r:id="rId25"/>
    <p:sldId id="275" r:id="rId26"/>
    <p:sldId id="301" r:id="rId27"/>
    <p:sldId id="321" r:id="rId28"/>
    <p:sldId id="320" r:id="rId29"/>
    <p:sldId id="318" r:id="rId30"/>
    <p:sldId id="319" r:id="rId31"/>
    <p:sldId id="322" r:id="rId32"/>
    <p:sldId id="302" r:id="rId33"/>
    <p:sldId id="272" r:id="rId3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56389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94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emf"/><Relationship Id="rId2" Type="http://schemas.openxmlformats.org/officeDocument/2006/relationships/tags" Target="../tags/tag16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57210" y="1896777"/>
            <a:ext cx="5912661" cy="149760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zh-CN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及其化合物为载体的实验探究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十二年级化学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朝阳外国语学校   靳红旗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4323" y="-36642"/>
            <a:ext cx="2408884" cy="73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二、任务与问题</a:t>
            </a:r>
            <a:endParaRPr lang="en-US" altLang="zh-CN" sz="2000" b="1" dirty="0" smtClean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54323" y="874942"/>
            <a:ext cx="60046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任务一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en-US" altLang="zh-CN" dirty="0" smtClean="0"/>
              <a:t>3.</a:t>
            </a:r>
            <a:r>
              <a:rPr lang="zh-CN" altLang="zh-CN" dirty="0"/>
              <a:t>小结</a:t>
            </a:r>
            <a:r>
              <a:rPr lang="en-US" altLang="zh-CN" dirty="0"/>
              <a:t>Ag</a:t>
            </a:r>
            <a:r>
              <a:rPr lang="zh-CN" altLang="zh-CN" dirty="0"/>
              <a:t>及其常见化合物的转化关系图</a:t>
            </a:r>
            <a:endParaRPr lang="en-US" altLang="zh-CN" b="1" dirty="0" smtClean="0">
              <a:solidFill>
                <a:srgbClr val="00B050"/>
              </a:solidFill>
              <a:latin typeface="方正新报宋简体" panose="03000509000000000000" pitchFamily="65" charset="-122"/>
              <a:ea typeface="方正新报宋简体" panose="03000509000000000000" pitchFamily="65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56301" y="14644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22976" y="21279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22976" y="2943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8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4323" y="-36642"/>
            <a:ext cx="2408884" cy="73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二、任务与问题</a:t>
            </a:r>
            <a:endParaRPr lang="en-US" altLang="zh-CN" sz="2000" b="1" dirty="0" smtClean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54323" y="874942"/>
            <a:ext cx="60046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任务一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en-US" altLang="zh-CN" dirty="0" smtClean="0"/>
              <a:t>3.</a:t>
            </a:r>
            <a:r>
              <a:rPr lang="zh-CN" altLang="zh-CN" dirty="0"/>
              <a:t>小结</a:t>
            </a:r>
            <a:r>
              <a:rPr lang="en-US" altLang="zh-CN" dirty="0"/>
              <a:t>Ag</a:t>
            </a:r>
            <a:r>
              <a:rPr lang="zh-CN" altLang="zh-CN" dirty="0"/>
              <a:t>及其常见化合物的转化关系图</a:t>
            </a:r>
            <a:endParaRPr lang="en-US" altLang="zh-CN" b="1" dirty="0" smtClean="0">
              <a:solidFill>
                <a:srgbClr val="00B050"/>
              </a:solidFill>
              <a:latin typeface="方正新报宋简体" panose="03000509000000000000" pitchFamily="65" charset="-122"/>
              <a:ea typeface="方正新报宋简体" panose="03000509000000000000" pitchFamily="65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758765" y="2089486"/>
          <a:ext cx="6073756" cy="327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r:id="rId4" imgW="1701621" imgH="93096" progId="Unknown">
                  <p:embed/>
                </p:oleObj>
              </mc:Choice>
              <mc:Fallback>
                <p:oleObj r:id="rId4" imgW="1701621" imgH="93096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765" y="2089486"/>
                        <a:ext cx="6073756" cy="327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56301" y="14644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22976" y="21279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22976" y="2943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814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4323" y="-36642"/>
            <a:ext cx="2408884" cy="73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二、任务与问题</a:t>
            </a:r>
            <a:endParaRPr lang="en-US" altLang="zh-CN" sz="2000" b="1" dirty="0" smtClean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54323" y="874942"/>
            <a:ext cx="60046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任务一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en-US" altLang="zh-CN" dirty="0" smtClean="0"/>
              <a:t>3.</a:t>
            </a:r>
            <a:r>
              <a:rPr lang="zh-CN" altLang="zh-CN" dirty="0"/>
              <a:t>小结</a:t>
            </a:r>
            <a:r>
              <a:rPr lang="en-US" altLang="zh-CN" dirty="0"/>
              <a:t>Ag</a:t>
            </a:r>
            <a:r>
              <a:rPr lang="zh-CN" altLang="zh-CN" dirty="0"/>
              <a:t>及其常见化合物的转化关系图</a:t>
            </a:r>
            <a:endParaRPr lang="en-US" altLang="zh-CN" b="1" dirty="0" smtClean="0">
              <a:solidFill>
                <a:srgbClr val="00B050"/>
              </a:solidFill>
              <a:latin typeface="方正新报宋简体" panose="03000509000000000000" pitchFamily="65" charset="-122"/>
              <a:ea typeface="方正新报宋简体" panose="03000509000000000000" pitchFamily="65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758765" y="2089486"/>
          <a:ext cx="6073756" cy="327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r:id="rId4" imgW="1701621" imgH="93096" progId="Unknown">
                  <p:embed/>
                </p:oleObj>
              </mc:Choice>
              <mc:Fallback>
                <p:oleObj r:id="rId4" imgW="1701621" imgH="93096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765" y="2089486"/>
                        <a:ext cx="6073756" cy="327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758764" y="2943965"/>
          <a:ext cx="5151818" cy="1294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r:id="rId6" imgW="1787416" imgH="446040" progId="Unknown">
                  <p:embed/>
                </p:oleObj>
              </mc:Choice>
              <mc:Fallback>
                <p:oleObj r:id="rId6" imgW="1787416" imgH="446040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764" y="2943965"/>
                        <a:ext cx="5151818" cy="1294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56301" y="14644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22976" y="21279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22976" y="2943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475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041983" y="1832243"/>
          <a:ext cx="3334414" cy="2136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r:id="rId4" imgW="1291668" imgH="828360" progId="Unknown">
                  <p:embed/>
                </p:oleObj>
              </mc:Choice>
              <mc:Fallback>
                <p:oleObj r:id="rId4" imgW="1291668" imgH="828360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983" y="1832243"/>
                        <a:ext cx="3334414" cy="2136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4323" y="-36642"/>
            <a:ext cx="2408884" cy="73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二、任务与问题</a:t>
            </a:r>
            <a:endParaRPr lang="en-US" altLang="zh-CN" sz="2000" b="1" dirty="0" smtClean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54323" y="874942"/>
            <a:ext cx="53061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学法指导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zh-CN" altLang="zh-CN" dirty="0" smtClean="0"/>
              <a:t>梳理</a:t>
            </a:r>
            <a:r>
              <a:rPr lang="zh-CN" altLang="zh-CN" dirty="0"/>
              <a:t>总结下图中的基本反应</a:t>
            </a:r>
            <a:endParaRPr lang="en-US" altLang="zh-CN" b="1" dirty="0" smtClean="0">
              <a:solidFill>
                <a:srgbClr val="00B050"/>
              </a:solidFill>
              <a:latin typeface="方正新报宋简体" panose="03000509000000000000" pitchFamily="65" charset="-122"/>
              <a:ea typeface="方正新报宋简体" panose="03000509000000000000" pitchFamily="65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892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4323" y="-36642"/>
            <a:ext cx="2408884" cy="73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二、任务与问题</a:t>
            </a:r>
            <a:endParaRPr lang="en-US" altLang="zh-CN" sz="2000" b="1" dirty="0" smtClean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922895" y="1832243"/>
          <a:ext cx="435610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r:id="rId4" imgW="4356720" imgH="2841120" progId="">
                  <p:embed/>
                </p:oleObj>
              </mc:Choice>
              <mc:Fallback>
                <p:oleObj r:id="rId4" imgW="4356720" imgH="2841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2895" y="1832243"/>
                        <a:ext cx="4356100" cy="284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/>
          <p:nvPr/>
        </p:nvSpPr>
        <p:spPr>
          <a:xfrm>
            <a:off x="554323" y="874942"/>
            <a:ext cx="53061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学法指导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zh-CN" altLang="zh-CN" dirty="0" smtClean="0"/>
              <a:t>梳理</a:t>
            </a:r>
            <a:r>
              <a:rPr lang="zh-CN" altLang="zh-CN" dirty="0"/>
              <a:t>总结下图中的基本反应</a:t>
            </a:r>
            <a:endParaRPr lang="en-US" altLang="zh-CN" b="1" dirty="0" smtClean="0">
              <a:solidFill>
                <a:srgbClr val="00B050"/>
              </a:solidFill>
              <a:latin typeface="方正新报宋简体" panose="03000509000000000000" pitchFamily="65" charset="-122"/>
              <a:ea typeface="方正新报宋简体" panose="03000509000000000000" pitchFamily="65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985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4323" y="-36642"/>
            <a:ext cx="2408884" cy="73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二、任务与问题</a:t>
            </a:r>
            <a:endParaRPr lang="en-US" altLang="zh-CN" sz="2000" b="1" dirty="0" smtClean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4" y="1291095"/>
            <a:ext cx="7925138" cy="3621147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554322" y="551982"/>
            <a:ext cx="5901895" cy="67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任务二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（</a:t>
            </a:r>
            <a:r>
              <a:rPr lang="zh-CN" altLang="en-US" dirty="0" smtClean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典例分析：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针对</a:t>
            </a:r>
            <a:r>
              <a:rPr lang="zh-CN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北京卷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2012</a:t>
            </a:r>
            <a:r>
              <a:rPr lang="zh-CN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年第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27</a:t>
            </a:r>
            <a:r>
              <a:rPr lang="zh-CN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题）</a:t>
            </a:r>
            <a:endParaRPr lang="en-US" altLang="zh-CN" b="1" dirty="0" smtClean="0">
              <a:solidFill>
                <a:srgbClr val="00B0F0"/>
              </a:solidFill>
              <a:latin typeface="Times New Roman" panose="02020603050405020304" pitchFamily="18" charset="0"/>
              <a:ea typeface="Adobe 楷体 Std R" panose="02020400000000000000" pitchFamily="18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6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4323" y="-36642"/>
            <a:ext cx="2408884" cy="73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二、任务与问题</a:t>
            </a:r>
            <a:endParaRPr lang="en-US" altLang="zh-CN" sz="2000" b="1" dirty="0" smtClean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4" y="1291095"/>
            <a:ext cx="7925138" cy="3621147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739187" y="1512573"/>
            <a:ext cx="4685336" cy="302477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"/>
          <p:cNvSpPr txBox="1"/>
          <p:nvPr/>
        </p:nvSpPr>
        <p:spPr>
          <a:xfrm>
            <a:off x="554322" y="551982"/>
            <a:ext cx="5901895" cy="67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任务二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（</a:t>
            </a:r>
            <a:r>
              <a:rPr lang="zh-CN" altLang="en-US" dirty="0" smtClean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典例分析：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针对</a:t>
            </a:r>
            <a:r>
              <a:rPr lang="zh-CN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北京卷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2012</a:t>
            </a:r>
            <a:r>
              <a:rPr lang="zh-CN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年第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27</a:t>
            </a:r>
            <a:r>
              <a:rPr lang="zh-CN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题）</a:t>
            </a:r>
            <a:endParaRPr lang="en-US" altLang="zh-CN" b="1" dirty="0" smtClean="0">
              <a:solidFill>
                <a:srgbClr val="00B0F0"/>
              </a:solidFill>
              <a:latin typeface="Times New Roman" panose="02020603050405020304" pitchFamily="18" charset="0"/>
              <a:ea typeface="Adobe 楷体 Std R" panose="02020400000000000000" pitchFamily="18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8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4323" y="-36642"/>
            <a:ext cx="2408884" cy="73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二、任务与问题</a:t>
            </a:r>
            <a:endParaRPr lang="en-US" altLang="zh-CN" sz="2000" b="1" dirty="0" smtClean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4" y="1291095"/>
            <a:ext cx="7925138" cy="3621147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739187" y="1512573"/>
            <a:ext cx="4685336" cy="302477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6714008" y="1512572"/>
            <a:ext cx="1370120" cy="302477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"/>
          <p:cNvSpPr txBox="1"/>
          <p:nvPr/>
        </p:nvSpPr>
        <p:spPr>
          <a:xfrm>
            <a:off x="554322" y="551982"/>
            <a:ext cx="5901895" cy="67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任务二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（</a:t>
            </a:r>
            <a:r>
              <a:rPr lang="zh-CN" altLang="en-US" dirty="0" smtClean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典例分析：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针对</a:t>
            </a:r>
            <a:r>
              <a:rPr lang="zh-CN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北京卷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2012</a:t>
            </a:r>
            <a:r>
              <a:rPr lang="zh-CN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年第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27</a:t>
            </a:r>
            <a:r>
              <a:rPr lang="zh-CN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题）</a:t>
            </a:r>
            <a:endParaRPr lang="en-US" altLang="zh-CN" b="1" dirty="0" smtClean="0">
              <a:solidFill>
                <a:srgbClr val="00B0F0"/>
              </a:solidFill>
              <a:latin typeface="Times New Roman" panose="02020603050405020304" pitchFamily="18" charset="0"/>
              <a:ea typeface="Adobe 楷体 Std R" panose="02020400000000000000" pitchFamily="18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778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4323" y="-36642"/>
            <a:ext cx="2408884" cy="73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二、任务与问题</a:t>
            </a:r>
            <a:endParaRPr lang="en-US" altLang="zh-CN" sz="2000" b="1" dirty="0" smtClean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4" y="1291095"/>
            <a:ext cx="7925138" cy="3621147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739187" y="1512573"/>
            <a:ext cx="4685336" cy="302477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6714008" y="1512572"/>
            <a:ext cx="1370120" cy="302477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t="2986" r="70973"/>
          <a:stretch/>
        </p:blipFill>
        <p:spPr>
          <a:xfrm>
            <a:off x="3256280" y="2592691"/>
            <a:ext cx="355600" cy="2983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4" t="2986" r="7090"/>
          <a:stretch/>
        </p:blipFill>
        <p:spPr>
          <a:xfrm>
            <a:off x="3180080" y="3519498"/>
            <a:ext cx="655320" cy="298333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554322" y="551982"/>
            <a:ext cx="5901895" cy="67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任务二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（</a:t>
            </a:r>
            <a:r>
              <a:rPr lang="zh-CN" altLang="en-US" dirty="0" smtClean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典例分析：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针对</a:t>
            </a:r>
            <a:r>
              <a:rPr lang="zh-CN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北京卷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2012</a:t>
            </a:r>
            <a:r>
              <a:rPr lang="zh-CN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年第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27</a:t>
            </a:r>
            <a:r>
              <a:rPr lang="zh-CN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题）</a:t>
            </a:r>
            <a:endParaRPr lang="en-US" altLang="zh-CN" b="1" dirty="0" smtClean="0">
              <a:solidFill>
                <a:srgbClr val="00B0F0"/>
              </a:solidFill>
              <a:latin typeface="Times New Roman" panose="02020603050405020304" pitchFamily="18" charset="0"/>
              <a:ea typeface="Adobe 楷体 Std R" panose="02020400000000000000" pitchFamily="18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98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4323" y="-36642"/>
            <a:ext cx="2408884" cy="73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二、任务与问题</a:t>
            </a:r>
            <a:endParaRPr lang="en-US" altLang="zh-CN" sz="2000" b="1" dirty="0" smtClean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4" y="1291095"/>
            <a:ext cx="7925138" cy="3621147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739187" y="1512573"/>
            <a:ext cx="4685336" cy="302477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6714008" y="1512572"/>
            <a:ext cx="1370120" cy="302477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t="2986" r="70973"/>
          <a:stretch/>
        </p:blipFill>
        <p:spPr>
          <a:xfrm>
            <a:off x="3256280" y="2592691"/>
            <a:ext cx="355600" cy="2983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4" t="2986" r="7090"/>
          <a:stretch/>
        </p:blipFill>
        <p:spPr>
          <a:xfrm>
            <a:off x="3180080" y="3519498"/>
            <a:ext cx="655320" cy="298333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3821545" y="3911321"/>
            <a:ext cx="798945" cy="238115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3"/>
          <p:cNvSpPr txBox="1"/>
          <p:nvPr/>
        </p:nvSpPr>
        <p:spPr>
          <a:xfrm>
            <a:off x="554322" y="551982"/>
            <a:ext cx="5901895" cy="67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任务二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（</a:t>
            </a:r>
            <a:r>
              <a:rPr lang="zh-CN" altLang="en-US" dirty="0" smtClean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典例分析：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针对</a:t>
            </a:r>
            <a:r>
              <a:rPr lang="zh-CN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北京卷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2012</a:t>
            </a:r>
            <a:r>
              <a:rPr lang="zh-CN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年第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27</a:t>
            </a:r>
            <a:r>
              <a:rPr lang="zh-CN" altLang="zh-CN" dirty="0">
                <a:solidFill>
                  <a:srgbClr val="00B0F0"/>
                </a:solidFill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题）</a:t>
            </a:r>
            <a:endParaRPr lang="en-US" altLang="zh-CN" b="1" dirty="0" smtClean="0">
              <a:solidFill>
                <a:srgbClr val="00B0F0"/>
              </a:solidFill>
              <a:latin typeface="Times New Roman" panose="02020603050405020304" pitchFamily="18" charset="0"/>
              <a:ea typeface="Adobe 楷体 Std R" panose="02020400000000000000" pitchFamily="18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83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689" y="376801"/>
            <a:ext cx="888531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本次讨论的原因</a:t>
            </a:r>
            <a:endParaRPr lang="en-US" altLang="zh-CN" sz="2000" b="1" dirty="0" smtClean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 </a:t>
            </a:r>
            <a:r>
              <a:rPr lang="zh-CN" altLang="en-US" sz="2000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银元素虽然不是核心的金属元素，但其单质和化合物都是中学常见的物质，</a:t>
            </a:r>
            <a:endParaRPr lang="en-US" altLang="zh-CN" sz="2000" dirty="0" smtClean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2000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是中学阶段经常研究的物质。</a:t>
            </a:r>
            <a:endParaRPr lang="en-US" altLang="zh-CN" sz="2000" dirty="0" smtClean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 </a:t>
            </a:r>
            <a:r>
              <a:rPr lang="zh-CN" altLang="en-US" sz="2000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以银及其化合物，</a:t>
            </a:r>
            <a:r>
              <a:rPr lang="zh-CN" altLang="en-US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特别是银及其</a:t>
            </a:r>
            <a:r>
              <a:rPr lang="zh-CN" altLang="en-US" sz="2000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化合物的相互转化作为知识载体，出现在高 </a:t>
            </a:r>
            <a:endParaRPr lang="en-US" altLang="zh-CN" sz="2000" dirty="0" smtClean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en-US" altLang="zh-CN" sz="2000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</a:t>
            </a:r>
            <a:r>
              <a:rPr lang="zh-CN" altLang="en-US" sz="2000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考题中的频率也比较高。</a:t>
            </a:r>
            <a:endParaRPr lang="zh-CN" altLang="en-US" sz="2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1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2" y="292838"/>
            <a:ext cx="8298389" cy="4761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39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7"/>
          <a:stretch/>
        </p:blipFill>
        <p:spPr>
          <a:xfrm>
            <a:off x="425302" y="1295400"/>
            <a:ext cx="8298389" cy="3758608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585072" y="1340693"/>
            <a:ext cx="2536944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04398" y="2131339"/>
            <a:ext cx="3822604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79405" y="3533026"/>
            <a:ext cx="3746978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49394" y="3973039"/>
            <a:ext cx="2206935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204518" y="1340693"/>
            <a:ext cx="880023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495692" y="4748301"/>
            <a:ext cx="962528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294171" y="3963914"/>
            <a:ext cx="700313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3"/>
          <p:cNvSpPr txBox="1"/>
          <p:nvPr/>
        </p:nvSpPr>
        <p:spPr>
          <a:xfrm>
            <a:off x="421654" y="192347"/>
            <a:ext cx="37564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b="1" dirty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实验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探究的一般思路：</a:t>
            </a:r>
            <a:endParaRPr lang="en-US" altLang="zh-CN" b="1" dirty="0" smtClean="0">
              <a:solidFill>
                <a:srgbClr val="00B050"/>
              </a:solidFill>
              <a:latin typeface="方正新报宋简体" panose="03000509000000000000" pitchFamily="65" charset="-122"/>
              <a:ea typeface="方正新报宋简体" panose="03000509000000000000" pitchFamily="65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715700" y="2506505"/>
            <a:ext cx="1218991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488536" y="1887417"/>
            <a:ext cx="2651009" cy="1188291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253009" y="3214255"/>
            <a:ext cx="3470682" cy="852054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0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7"/>
          <a:stretch/>
        </p:blipFill>
        <p:spPr>
          <a:xfrm>
            <a:off x="425302" y="1295400"/>
            <a:ext cx="8298389" cy="3758608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585072" y="1340693"/>
            <a:ext cx="2536944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04398" y="2131339"/>
            <a:ext cx="3822604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79405" y="3533026"/>
            <a:ext cx="3746978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49394" y="3973039"/>
            <a:ext cx="2206935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204518" y="1340693"/>
            <a:ext cx="880023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495692" y="4748301"/>
            <a:ext cx="962528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294171" y="3963914"/>
            <a:ext cx="700313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3"/>
          <p:cNvSpPr txBox="1"/>
          <p:nvPr/>
        </p:nvSpPr>
        <p:spPr>
          <a:xfrm>
            <a:off x="421654" y="192347"/>
            <a:ext cx="37564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b="1" dirty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实验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探究的一般思路：</a:t>
            </a:r>
            <a:endParaRPr lang="en-US" altLang="zh-CN" b="1" dirty="0" smtClean="0">
              <a:solidFill>
                <a:srgbClr val="00B050"/>
              </a:solidFill>
              <a:latin typeface="方正新报宋简体" panose="03000509000000000000" pitchFamily="65" charset="-122"/>
              <a:ea typeface="方正新报宋简体" panose="03000509000000000000" pitchFamily="65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715700" y="2506505"/>
            <a:ext cx="1218991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488536" y="1887417"/>
            <a:ext cx="2651009" cy="1188291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253009" y="3214255"/>
            <a:ext cx="3470682" cy="852054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3"/>
          <p:cNvSpPr txBox="1"/>
          <p:nvPr/>
        </p:nvSpPr>
        <p:spPr>
          <a:xfrm>
            <a:off x="0" y="2003183"/>
            <a:ext cx="553998" cy="23430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sz="16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实验方案设计</a:t>
            </a:r>
            <a:r>
              <a:rPr lang="en-US" altLang="zh-CN" sz="16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5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19"/>
          <a:stretch/>
        </p:blipFill>
        <p:spPr bwMode="auto">
          <a:xfrm>
            <a:off x="1245528" y="1235004"/>
            <a:ext cx="1380794" cy="3452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243345" y="242009"/>
            <a:ext cx="37564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学法指导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探究的一般思路</a:t>
            </a:r>
            <a:endParaRPr lang="en-US" altLang="zh-CN" b="1" dirty="0" smtClean="0">
              <a:solidFill>
                <a:srgbClr val="00B050"/>
              </a:solidFill>
              <a:latin typeface="方正新报宋简体" panose="03000509000000000000" pitchFamily="65" charset="-122"/>
              <a:ea typeface="方正新报宋简体" panose="03000509000000000000" pitchFamily="65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b="7549"/>
          <a:stretch/>
        </p:blipFill>
        <p:spPr>
          <a:xfrm>
            <a:off x="2880702" y="1360802"/>
            <a:ext cx="5281118" cy="357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99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19"/>
          <a:stretch/>
        </p:blipFill>
        <p:spPr bwMode="auto">
          <a:xfrm>
            <a:off x="1245528" y="1235004"/>
            <a:ext cx="1380794" cy="3452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b="7549"/>
          <a:stretch/>
        </p:blipFill>
        <p:spPr>
          <a:xfrm>
            <a:off x="2880702" y="1360802"/>
            <a:ext cx="5281118" cy="3575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27" y="2050923"/>
            <a:ext cx="2857748" cy="4496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77" y="2506268"/>
            <a:ext cx="4298052" cy="4343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77" y="2934516"/>
            <a:ext cx="4229467" cy="449619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243345" y="242009"/>
            <a:ext cx="37564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学法指导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探究的一般思路</a:t>
            </a:r>
            <a:endParaRPr lang="en-US" altLang="zh-CN" b="1" dirty="0" smtClean="0">
              <a:solidFill>
                <a:srgbClr val="00B050"/>
              </a:solidFill>
              <a:latin typeface="方正新报宋简体" panose="03000509000000000000" pitchFamily="65" charset="-122"/>
              <a:ea typeface="方正新报宋简体" panose="03000509000000000000" pitchFamily="65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0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19"/>
          <a:stretch/>
        </p:blipFill>
        <p:spPr bwMode="auto">
          <a:xfrm>
            <a:off x="1245528" y="1235004"/>
            <a:ext cx="1380794" cy="3452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b="7549"/>
          <a:stretch/>
        </p:blipFill>
        <p:spPr>
          <a:xfrm>
            <a:off x="2880702" y="1360802"/>
            <a:ext cx="5281118" cy="3575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27" y="2050923"/>
            <a:ext cx="2857748" cy="4496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77" y="2506268"/>
            <a:ext cx="4298052" cy="4343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77" y="2934516"/>
            <a:ext cx="4229467" cy="4496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3" b="1"/>
          <a:stretch/>
        </p:blipFill>
        <p:spPr>
          <a:xfrm>
            <a:off x="2835485" y="3561346"/>
            <a:ext cx="3756986" cy="4083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7032"/>
          <a:stretch/>
        </p:blipFill>
        <p:spPr>
          <a:xfrm>
            <a:off x="2860077" y="4001359"/>
            <a:ext cx="912749" cy="41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 b="4732"/>
          <a:stretch/>
        </p:blipFill>
        <p:spPr>
          <a:xfrm>
            <a:off x="2835485" y="4475747"/>
            <a:ext cx="3215919" cy="391886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243345" y="242009"/>
            <a:ext cx="37564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学法指导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探究的一般思路</a:t>
            </a:r>
            <a:endParaRPr lang="en-US" altLang="zh-CN" b="1" dirty="0" smtClean="0">
              <a:solidFill>
                <a:srgbClr val="00B050"/>
              </a:solidFill>
              <a:latin typeface="方正新报宋简体" panose="03000509000000000000" pitchFamily="65" charset="-122"/>
              <a:ea typeface="方正新报宋简体" panose="03000509000000000000" pitchFamily="65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82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" b="79870"/>
          <a:stretch/>
        </p:blipFill>
        <p:spPr>
          <a:xfrm>
            <a:off x="425302" y="290945"/>
            <a:ext cx="8298389" cy="9603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93" y="568320"/>
            <a:ext cx="827925" cy="256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88" y="970016"/>
            <a:ext cx="6403925" cy="1216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762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0"/>
          <a:stretch/>
        </p:blipFill>
        <p:spPr>
          <a:xfrm>
            <a:off x="425302" y="1375038"/>
            <a:ext cx="8298389" cy="367897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585072" y="1340693"/>
            <a:ext cx="2536944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04398" y="2131339"/>
            <a:ext cx="3822604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79405" y="3533026"/>
            <a:ext cx="3746978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49394" y="3973039"/>
            <a:ext cx="2206935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204518" y="1340693"/>
            <a:ext cx="880023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495692" y="4748301"/>
            <a:ext cx="962528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294171" y="3963914"/>
            <a:ext cx="700313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715700" y="2506505"/>
            <a:ext cx="1218991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3"/>
          <p:cNvSpPr txBox="1"/>
          <p:nvPr/>
        </p:nvSpPr>
        <p:spPr>
          <a:xfrm>
            <a:off x="243346" y="242009"/>
            <a:ext cx="2712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学法指导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解题思路</a:t>
            </a:r>
            <a:endParaRPr lang="en-US" altLang="zh-CN" b="1" dirty="0" smtClean="0">
              <a:solidFill>
                <a:srgbClr val="00B050"/>
              </a:solidFill>
              <a:latin typeface="方正新报宋简体" panose="03000509000000000000" pitchFamily="65" charset="-122"/>
              <a:ea typeface="方正新报宋简体" panose="03000509000000000000" pitchFamily="65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989774" y="1887417"/>
            <a:ext cx="2149771" cy="1188291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266395" y="3214255"/>
            <a:ext cx="3457296" cy="852054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3"/>
          <p:cNvSpPr txBox="1"/>
          <p:nvPr/>
        </p:nvSpPr>
        <p:spPr>
          <a:xfrm>
            <a:off x="-23872" y="1629998"/>
            <a:ext cx="646331" cy="23430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sz="20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实验方案设计</a:t>
            </a:r>
            <a:r>
              <a:rPr lang="en-US" altLang="zh-CN" sz="20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4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0"/>
          <a:stretch/>
        </p:blipFill>
        <p:spPr>
          <a:xfrm>
            <a:off x="425302" y="1375038"/>
            <a:ext cx="8298389" cy="367897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585072" y="1340693"/>
            <a:ext cx="2536944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04398" y="2131339"/>
            <a:ext cx="3822604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79405" y="3533026"/>
            <a:ext cx="3746978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49394" y="3973039"/>
            <a:ext cx="2206935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204518" y="1340693"/>
            <a:ext cx="880023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495692" y="4748301"/>
            <a:ext cx="962528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294171" y="3963914"/>
            <a:ext cx="700313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715700" y="2506505"/>
            <a:ext cx="1218991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59" y="1301727"/>
            <a:ext cx="1098985" cy="289517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243346" y="242009"/>
            <a:ext cx="2712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学法指导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解题思路</a:t>
            </a:r>
            <a:endParaRPr lang="en-US" altLang="zh-CN" b="1" dirty="0" smtClean="0">
              <a:solidFill>
                <a:srgbClr val="00B050"/>
              </a:solidFill>
              <a:latin typeface="方正新报宋简体" panose="03000509000000000000" pitchFamily="65" charset="-122"/>
              <a:ea typeface="方正新报宋简体" panose="03000509000000000000" pitchFamily="65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989774" y="1887417"/>
            <a:ext cx="2149771" cy="1188291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266395" y="3214255"/>
            <a:ext cx="3457296" cy="852054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3"/>
          <p:cNvSpPr txBox="1"/>
          <p:nvPr/>
        </p:nvSpPr>
        <p:spPr>
          <a:xfrm>
            <a:off x="-23872" y="1629998"/>
            <a:ext cx="646331" cy="23430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sz="20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实验方案设计</a:t>
            </a:r>
            <a:r>
              <a:rPr lang="en-US" altLang="zh-CN" sz="20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77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0"/>
          <a:stretch/>
        </p:blipFill>
        <p:spPr>
          <a:xfrm>
            <a:off x="425302" y="1375038"/>
            <a:ext cx="8298389" cy="367897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585072" y="1340693"/>
            <a:ext cx="2536944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04398" y="2131339"/>
            <a:ext cx="3822604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79405" y="3533026"/>
            <a:ext cx="3746978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49394" y="3973039"/>
            <a:ext cx="2206935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204518" y="1340693"/>
            <a:ext cx="880023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495692" y="4748301"/>
            <a:ext cx="962528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294171" y="3963914"/>
            <a:ext cx="700313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715700" y="2506505"/>
            <a:ext cx="1218991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59" y="1301727"/>
            <a:ext cx="1098985" cy="28951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18" y="1825562"/>
            <a:ext cx="785256" cy="1032233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243346" y="242009"/>
            <a:ext cx="2712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学法指导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解题思路</a:t>
            </a:r>
            <a:endParaRPr lang="en-US" altLang="zh-CN" b="1" dirty="0" smtClean="0">
              <a:solidFill>
                <a:srgbClr val="00B050"/>
              </a:solidFill>
              <a:latin typeface="方正新报宋简体" panose="03000509000000000000" pitchFamily="65" charset="-122"/>
              <a:ea typeface="方正新报宋简体" panose="03000509000000000000" pitchFamily="65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989774" y="1887417"/>
            <a:ext cx="2149771" cy="1188291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266395" y="3214255"/>
            <a:ext cx="3457296" cy="852054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3"/>
          <p:cNvSpPr txBox="1"/>
          <p:nvPr/>
        </p:nvSpPr>
        <p:spPr>
          <a:xfrm>
            <a:off x="-23872" y="1629998"/>
            <a:ext cx="646331" cy="23430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sz="20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实验方案设计</a:t>
            </a:r>
            <a:r>
              <a:rPr lang="en-US" altLang="zh-CN" sz="20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1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10" y="419388"/>
            <a:ext cx="6535348" cy="449035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57110" y="291256"/>
            <a:ext cx="77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00206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附录：</a:t>
            </a:r>
            <a:endParaRPr lang="en-US" altLang="zh-CN" sz="1400" b="1" dirty="0" smtClean="0">
              <a:solidFill>
                <a:srgbClr val="00206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1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0"/>
          <a:stretch/>
        </p:blipFill>
        <p:spPr>
          <a:xfrm>
            <a:off x="425302" y="1375038"/>
            <a:ext cx="8298389" cy="367897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585072" y="1340693"/>
            <a:ext cx="2536944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04398" y="2131339"/>
            <a:ext cx="3822604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79405" y="3533026"/>
            <a:ext cx="3746978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49394" y="3973039"/>
            <a:ext cx="2206935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204518" y="1340693"/>
            <a:ext cx="880023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495692" y="4748301"/>
            <a:ext cx="962528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294171" y="3963914"/>
            <a:ext cx="700313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715700" y="2506505"/>
            <a:ext cx="1218991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59" y="1301727"/>
            <a:ext cx="1098985" cy="28951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18" y="1825562"/>
            <a:ext cx="785256" cy="10322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b="64269"/>
          <a:stretch/>
        </p:blipFill>
        <p:spPr>
          <a:xfrm>
            <a:off x="4563144" y="4410477"/>
            <a:ext cx="3635161" cy="3029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" t="61730" r="27629"/>
          <a:stretch/>
        </p:blipFill>
        <p:spPr>
          <a:xfrm>
            <a:off x="3461710" y="4743357"/>
            <a:ext cx="2729346" cy="334606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243346" y="242009"/>
            <a:ext cx="2712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学法指导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解题思路</a:t>
            </a:r>
            <a:endParaRPr lang="en-US" altLang="zh-CN" b="1" dirty="0" smtClean="0">
              <a:solidFill>
                <a:srgbClr val="00B050"/>
              </a:solidFill>
              <a:latin typeface="方正新报宋简体" panose="03000509000000000000" pitchFamily="65" charset="-122"/>
              <a:ea typeface="方正新报宋简体" panose="03000509000000000000" pitchFamily="65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266395" y="3214255"/>
            <a:ext cx="3457296" cy="852054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989774" y="1887417"/>
            <a:ext cx="2149771" cy="1188291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3"/>
          <p:cNvSpPr txBox="1"/>
          <p:nvPr/>
        </p:nvSpPr>
        <p:spPr>
          <a:xfrm>
            <a:off x="-23872" y="1629998"/>
            <a:ext cx="646331" cy="23430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sz="20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实验方案设计</a:t>
            </a:r>
            <a:r>
              <a:rPr lang="en-US" altLang="zh-CN" sz="20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318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0"/>
          <a:stretch/>
        </p:blipFill>
        <p:spPr>
          <a:xfrm>
            <a:off x="425302" y="1375038"/>
            <a:ext cx="8298389" cy="367897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585072" y="1340693"/>
            <a:ext cx="2536944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04398" y="2131339"/>
            <a:ext cx="3822604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79405" y="3533026"/>
            <a:ext cx="3746978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49394" y="3973039"/>
            <a:ext cx="2206935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204518" y="1340693"/>
            <a:ext cx="880023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495692" y="4748301"/>
            <a:ext cx="962528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294171" y="3963914"/>
            <a:ext cx="700313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715700" y="2506505"/>
            <a:ext cx="1218991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59" y="1301727"/>
            <a:ext cx="1098985" cy="28951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18" y="1825562"/>
            <a:ext cx="785256" cy="10322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b="64269"/>
          <a:stretch/>
        </p:blipFill>
        <p:spPr>
          <a:xfrm>
            <a:off x="4563144" y="4410477"/>
            <a:ext cx="3635161" cy="3029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" t="61730" r="27629"/>
          <a:stretch/>
        </p:blipFill>
        <p:spPr>
          <a:xfrm>
            <a:off x="3461710" y="4743357"/>
            <a:ext cx="2729346" cy="334606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243346" y="242009"/>
            <a:ext cx="2712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学法指导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解题思路</a:t>
            </a:r>
            <a:endParaRPr lang="en-US" altLang="zh-CN" b="1" dirty="0" smtClean="0">
              <a:solidFill>
                <a:srgbClr val="00B050"/>
              </a:solidFill>
              <a:latin typeface="方正新报宋简体" panose="03000509000000000000" pitchFamily="65" charset="-122"/>
              <a:ea typeface="方正新报宋简体" panose="03000509000000000000" pitchFamily="65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266395" y="3214255"/>
            <a:ext cx="3457296" cy="852054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989774" y="1887417"/>
            <a:ext cx="2149771" cy="1188291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3"/>
          <p:cNvSpPr txBox="1"/>
          <p:nvPr/>
        </p:nvSpPr>
        <p:spPr>
          <a:xfrm>
            <a:off x="-23872" y="1629998"/>
            <a:ext cx="646331" cy="23430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sz="20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实验方案设计</a:t>
            </a:r>
            <a:r>
              <a:rPr lang="en-US" altLang="zh-CN" sz="20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3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"/>
          <a:stretch/>
        </p:blipFill>
        <p:spPr>
          <a:xfrm>
            <a:off x="425302" y="290945"/>
            <a:ext cx="8298389" cy="4763063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585072" y="1340693"/>
            <a:ext cx="2536944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04398" y="2131339"/>
            <a:ext cx="3822604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79405" y="3533026"/>
            <a:ext cx="3746978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49394" y="3973039"/>
            <a:ext cx="2206935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204518" y="1340693"/>
            <a:ext cx="880023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495692" y="4748301"/>
            <a:ext cx="962528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294171" y="3963914"/>
            <a:ext cx="700313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715700" y="2506505"/>
            <a:ext cx="1218991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93" y="568320"/>
            <a:ext cx="827925" cy="256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90" y="552022"/>
            <a:ext cx="3640583" cy="6914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59" y="1301727"/>
            <a:ext cx="1098985" cy="28951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18" y="1825562"/>
            <a:ext cx="785256" cy="10322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b="64269"/>
          <a:stretch/>
        </p:blipFill>
        <p:spPr>
          <a:xfrm>
            <a:off x="4563144" y="4410477"/>
            <a:ext cx="3635161" cy="3029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" t="61730" r="27629"/>
          <a:stretch/>
        </p:blipFill>
        <p:spPr>
          <a:xfrm>
            <a:off x="3461710" y="4743357"/>
            <a:ext cx="2729346" cy="334606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-23872" y="1629998"/>
            <a:ext cx="646331" cy="23430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sz="20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实验方案设计</a:t>
            </a:r>
            <a:r>
              <a:rPr lang="en-US" altLang="zh-CN" sz="2000" b="1" dirty="0" smtClean="0">
                <a:solidFill>
                  <a:srgbClr val="FF000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5266395" y="3214255"/>
            <a:ext cx="3457296" cy="852054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989774" y="1887417"/>
            <a:ext cx="2149771" cy="1188291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4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1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10" y="419388"/>
            <a:ext cx="6535348" cy="4490357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011148" y="660050"/>
            <a:ext cx="5781310" cy="340082"/>
          </a:xfrm>
          <a:prstGeom prst="roundRect">
            <a:avLst/>
          </a:prstGeom>
          <a:solidFill>
            <a:srgbClr val="00B050">
              <a:alpha val="40000"/>
            </a:srgb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011148" y="1352777"/>
            <a:ext cx="5781310" cy="340082"/>
          </a:xfrm>
          <a:prstGeom prst="roundRect">
            <a:avLst/>
          </a:prstGeom>
          <a:solidFill>
            <a:srgbClr val="00B050">
              <a:alpha val="40000"/>
            </a:srgb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011148" y="3974893"/>
            <a:ext cx="5781310" cy="458561"/>
          </a:xfrm>
          <a:prstGeom prst="roundRect">
            <a:avLst/>
          </a:prstGeom>
          <a:solidFill>
            <a:srgbClr val="00B050">
              <a:alpha val="40000"/>
            </a:srgb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3"/>
          <p:cNvSpPr txBox="1"/>
          <p:nvPr/>
        </p:nvSpPr>
        <p:spPr>
          <a:xfrm>
            <a:off x="1257110" y="291256"/>
            <a:ext cx="77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00206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附录：</a:t>
            </a:r>
            <a:endParaRPr lang="en-US" altLang="zh-CN" sz="1400" b="1" dirty="0" smtClean="0">
              <a:solidFill>
                <a:srgbClr val="00206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7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10" y="419388"/>
            <a:ext cx="6535348" cy="4490357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2011148" y="3075709"/>
            <a:ext cx="5781310" cy="443345"/>
          </a:xfrm>
          <a:prstGeom prst="roundRect">
            <a:avLst/>
          </a:prstGeom>
          <a:solidFill>
            <a:srgbClr val="00B050">
              <a:alpha val="40000"/>
            </a:srgb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2011148" y="1685019"/>
            <a:ext cx="5781310" cy="351600"/>
          </a:xfrm>
          <a:prstGeom prst="roundRect">
            <a:avLst/>
          </a:prstGeom>
          <a:solidFill>
            <a:srgbClr val="00B050">
              <a:alpha val="40000"/>
            </a:srgb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011148" y="2036619"/>
            <a:ext cx="5781310" cy="1039090"/>
          </a:xfrm>
          <a:prstGeom prst="roundRect">
            <a:avLst/>
          </a:prstGeom>
          <a:solidFill>
            <a:srgbClr val="00B050">
              <a:alpha val="40000"/>
            </a:srgb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3"/>
          <p:cNvSpPr txBox="1"/>
          <p:nvPr/>
        </p:nvSpPr>
        <p:spPr>
          <a:xfrm>
            <a:off x="1257110" y="291256"/>
            <a:ext cx="77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00206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附录：</a:t>
            </a:r>
            <a:endParaRPr lang="en-US" altLang="zh-CN" sz="1400" b="1" dirty="0" smtClean="0">
              <a:solidFill>
                <a:srgbClr val="00206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7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10" y="419388"/>
            <a:ext cx="6535348" cy="4490357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004221" y="1003809"/>
            <a:ext cx="5781310" cy="34008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004221" y="3525982"/>
            <a:ext cx="5781310" cy="45027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004221" y="4445619"/>
            <a:ext cx="5781310" cy="450272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011148" y="1343891"/>
            <a:ext cx="5774383" cy="340082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3"/>
          <p:cNvSpPr txBox="1"/>
          <p:nvPr/>
        </p:nvSpPr>
        <p:spPr>
          <a:xfrm>
            <a:off x="1257110" y="291256"/>
            <a:ext cx="77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00206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附录：</a:t>
            </a:r>
            <a:endParaRPr lang="en-US" altLang="zh-CN" sz="1400" b="1" dirty="0" smtClean="0">
              <a:solidFill>
                <a:srgbClr val="00206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5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54323" y="-36642"/>
            <a:ext cx="2408884" cy="73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一、学习目标</a:t>
            </a:r>
            <a:endParaRPr lang="en-US" altLang="zh-CN" sz="2000" b="1" dirty="0" smtClean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0" y="702471"/>
            <a:ext cx="8827741" cy="3976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1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4323" y="-36642"/>
            <a:ext cx="2408884" cy="73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二、任务与问题</a:t>
            </a:r>
            <a:endParaRPr lang="en-US" altLang="zh-CN" sz="2000" b="1" dirty="0" smtClean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54323" y="874942"/>
            <a:ext cx="7090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任务一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en-US" altLang="zh-CN" dirty="0" smtClean="0"/>
              <a:t>1. </a:t>
            </a:r>
            <a:r>
              <a:rPr lang="zh-CN" altLang="zh-CN" dirty="0"/>
              <a:t>回顾选修四《化学反应原理》（</a:t>
            </a:r>
            <a:r>
              <a:rPr lang="en-US" altLang="zh-CN" dirty="0"/>
              <a:t>P</a:t>
            </a:r>
            <a:r>
              <a:rPr lang="en-US" altLang="zh-CN" baseline="-25000" dirty="0"/>
              <a:t>64</a:t>
            </a:r>
            <a:r>
              <a:rPr lang="zh-CN" altLang="zh-CN" dirty="0"/>
              <a:t>实验</a:t>
            </a:r>
            <a:r>
              <a:rPr lang="en-US" altLang="zh-CN" dirty="0"/>
              <a:t>3-4</a:t>
            </a:r>
            <a:r>
              <a:rPr lang="zh-CN" altLang="zh-CN" dirty="0"/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                    </a:t>
            </a:r>
            <a:r>
              <a:rPr lang="zh-CN" altLang="zh-CN" dirty="0" smtClean="0">
                <a:solidFill>
                  <a:srgbClr val="FF0000"/>
                </a:solidFill>
              </a:rPr>
              <a:t>写出</a:t>
            </a:r>
            <a:r>
              <a:rPr lang="zh-CN" altLang="zh-CN" dirty="0">
                <a:solidFill>
                  <a:srgbClr val="FF0000"/>
                </a:solidFill>
              </a:rPr>
              <a:t>实验过程中的所有离子反应</a:t>
            </a:r>
            <a:r>
              <a:rPr lang="zh-CN" altLang="zh-CN" dirty="0"/>
              <a:t>。</a:t>
            </a:r>
            <a:endParaRPr lang="en-US" altLang="zh-CN" b="1" dirty="0" smtClean="0">
              <a:solidFill>
                <a:srgbClr val="00B050"/>
              </a:solidFill>
              <a:latin typeface="方正新报宋简体" panose="03000509000000000000" pitchFamily="65" charset="-122"/>
              <a:ea typeface="方正新报宋简体" panose="03000509000000000000" pitchFamily="65" charset="-122"/>
            </a:endParaRPr>
          </a:p>
        </p:txBody>
      </p:sp>
      <p:pic>
        <p:nvPicPr>
          <p:cNvPr id="6" name="图片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9"/>
          <a:stretch/>
        </p:blipFill>
        <p:spPr bwMode="auto">
          <a:xfrm>
            <a:off x="838773" y="1970743"/>
            <a:ext cx="6503928" cy="2508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98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0127" y="16140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4323" y="-36642"/>
            <a:ext cx="2408884" cy="73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二、任务与问题</a:t>
            </a:r>
            <a:endParaRPr lang="en-US" altLang="zh-CN" sz="2000" b="1" dirty="0" smtClean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54322" y="874942"/>
            <a:ext cx="858967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【</a:t>
            </a:r>
            <a:r>
              <a:rPr lang="zh-CN" altLang="en-US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任务一</a:t>
            </a:r>
            <a:r>
              <a:rPr lang="en-US" altLang="zh-CN" b="1" dirty="0" smtClean="0">
                <a:solidFill>
                  <a:srgbClr val="00B050"/>
                </a:solidFill>
                <a:latin typeface="方正新报宋简体" panose="03000509000000000000" pitchFamily="65" charset="-122"/>
                <a:ea typeface="方正新报宋简体" panose="03000509000000000000" pitchFamily="65" charset="-122"/>
              </a:rPr>
              <a:t>】</a:t>
            </a:r>
            <a:r>
              <a:rPr lang="en-US" altLang="zh-CN" dirty="0" smtClean="0"/>
              <a:t>2. </a:t>
            </a:r>
            <a:r>
              <a:rPr lang="zh-CN" altLang="zh-CN" dirty="0"/>
              <a:t>回顾选修五《有机化学基础》（</a:t>
            </a:r>
            <a:r>
              <a:rPr lang="en-US" altLang="zh-CN" dirty="0"/>
              <a:t>P</a:t>
            </a:r>
            <a:r>
              <a:rPr lang="en-US" altLang="zh-CN" baseline="-25000" dirty="0"/>
              <a:t>57</a:t>
            </a:r>
            <a:r>
              <a:rPr lang="zh-CN" altLang="zh-CN" dirty="0"/>
              <a:t>实验</a:t>
            </a:r>
            <a:r>
              <a:rPr lang="en-US" altLang="zh-CN" dirty="0"/>
              <a:t>3-5</a:t>
            </a:r>
            <a:r>
              <a:rPr lang="zh-CN" altLang="zh-CN" dirty="0"/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                   </a:t>
            </a:r>
            <a:r>
              <a:rPr lang="zh-CN" altLang="zh-CN" dirty="0" smtClean="0">
                <a:solidFill>
                  <a:srgbClr val="FF0000"/>
                </a:solidFill>
              </a:rPr>
              <a:t>①</a:t>
            </a:r>
            <a:r>
              <a:rPr lang="zh-CN" altLang="zh-CN" dirty="0">
                <a:solidFill>
                  <a:srgbClr val="FF0000"/>
                </a:solidFill>
              </a:rPr>
              <a:t>写出银氨溶液配置过程中发生的化学反应方程式</a:t>
            </a:r>
            <a:r>
              <a:rPr lang="zh-CN" altLang="zh-CN" dirty="0" smtClean="0">
                <a:solidFill>
                  <a:srgbClr val="FF0000"/>
                </a:solidFill>
              </a:rPr>
              <a:t>；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                     </a:t>
            </a:r>
            <a:r>
              <a:rPr lang="zh-CN" altLang="zh-CN" dirty="0" smtClean="0">
                <a:solidFill>
                  <a:srgbClr val="FF0000"/>
                </a:solidFill>
              </a:rPr>
              <a:t>②</a:t>
            </a:r>
            <a:r>
              <a:rPr lang="zh-CN" altLang="zh-CN" dirty="0">
                <a:solidFill>
                  <a:srgbClr val="FF0000"/>
                </a:solidFill>
              </a:rPr>
              <a:t>乙醛的银镜反应化学反应方程式</a:t>
            </a:r>
            <a:r>
              <a:rPr lang="zh-CN" altLang="zh-CN" dirty="0" smtClean="0">
                <a:solidFill>
                  <a:srgbClr val="FF0000"/>
                </a:solidFill>
              </a:rPr>
              <a:t>。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endParaRPr lang="en-US" altLang="zh-CN" b="1" dirty="0" smtClean="0">
              <a:solidFill>
                <a:srgbClr val="FF0000"/>
              </a:solidFill>
              <a:latin typeface="方正新报宋简体" panose="03000509000000000000" pitchFamily="65" charset="-122"/>
              <a:ea typeface="方正新报宋简体" panose="03000509000000000000" pitchFamily="65" charset="-122"/>
            </a:endParaRPr>
          </a:p>
        </p:txBody>
      </p:sp>
      <p:pic>
        <p:nvPicPr>
          <p:cNvPr id="6" name="图片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5"/>
          <a:stretch/>
        </p:blipFill>
        <p:spPr>
          <a:xfrm>
            <a:off x="1922300" y="2165873"/>
            <a:ext cx="5461652" cy="2818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6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430</Words>
  <Application>Microsoft Office PowerPoint</Application>
  <PresentationFormat>全屏显示(16:9)</PresentationFormat>
  <Paragraphs>61</Paragraphs>
  <Slides>33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Adobe 黑体 Std R</vt:lpstr>
      <vt:lpstr>Adobe 楷体 Std R</vt:lpstr>
      <vt:lpstr>方正新报宋简体</vt:lpstr>
      <vt:lpstr>汉仪旗黑-85S</vt:lpstr>
      <vt:lpstr>楷体</vt:lpstr>
      <vt:lpstr>微软雅黑</vt:lpstr>
      <vt:lpstr>Arial</vt:lpstr>
      <vt:lpstr>Calibri</vt:lpstr>
      <vt:lpstr>Times New Roman</vt:lpstr>
      <vt:lpstr>1_Office 主题​​</vt:lpstr>
      <vt:lpstr>Unknown</vt:lpstr>
      <vt:lpstr>以Ag及其化合物为载体的实验探究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60</cp:revision>
  <dcterms:created xsi:type="dcterms:W3CDTF">2020-02-01T11:21:51Z</dcterms:created>
  <dcterms:modified xsi:type="dcterms:W3CDTF">2020-02-06T04:23:48Z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