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heme/theme3.xml" ContentType="application/vnd.openxmlformats-officedocument.theme+xml"/>
  <Override PartName="/ppt/tags/tag212.xml" ContentType="application/vnd.openxmlformats-officedocument.presentationml.tags+xml"/>
  <Override PartName="/ppt/notesSlides/notesSlide1.xml" ContentType="application/vnd.openxmlformats-officedocument.presentationml.notesSlide+xml"/>
  <Override PartName="/ppt/tags/tag213.xml" ContentType="application/vnd.openxmlformats-officedocument.presentationml.tags+xml"/>
  <Override PartName="/ppt/notesSlides/notesSlide2.xml" ContentType="application/vnd.openxmlformats-officedocument.presentationml.notesSlide+xml"/>
  <Override PartName="/ppt/tags/tag214.xml" ContentType="application/vnd.openxmlformats-officedocument.presentationml.tags+xml"/>
  <Override PartName="/ppt/notesSlides/notesSlide3.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4.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Lst>
  <p:notesMasterIdLst>
    <p:notesMasterId r:id="rId24"/>
  </p:notesMasterIdLst>
  <p:sldIdLst>
    <p:sldId id="265" r:id="rId3"/>
    <p:sldId id="292" r:id="rId4"/>
    <p:sldId id="273" r:id="rId5"/>
    <p:sldId id="274" r:id="rId6"/>
    <p:sldId id="280" r:id="rId7"/>
    <p:sldId id="279" r:id="rId8"/>
    <p:sldId id="293" r:id="rId9"/>
    <p:sldId id="277" r:id="rId10"/>
    <p:sldId id="281" r:id="rId11"/>
    <p:sldId id="278" r:id="rId12"/>
    <p:sldId id="275" r:id="rId13"/>
    <p:sldId id="282" r:id="rId14"/>
    <p:sldId id="283" r:id="rId15"/>
    <p:sldId id="287" r:id="rId16"/>
    <p:sldId id="285" r:id="rId17"/>
    <p:sldId id="288" r:id="rId18"/>
    <p:sldId id="289" r:id="rId19"/>
    <p:sldId id="286" r:id="rId20"/>
    <p:sldId id="291" r:id="rId21"/>
    <p:sldId id="290" r:id="rId22"/>
    <p:sldId id="271" r:id="rId23"/>
  </p:sldIdLst>
  <p:sldSz cx="9144000" cy="5143500" type="screen16x9"/>
  <p:notesSz cx="6858000" cy="9144000"/>
  <p:defaultTextStyle>
    <a:defPPr marL="0" marR="0" indent="0" algn="l" defTabSz="914378"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378"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189" algn="l" defTabSz="914378"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378" algn="l" defTabSz="914378"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566" algn="l" defTabSz="914378"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754" algn="l" defTabSz="914378"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5943" algn="l" defTabSz="914378"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132" algn="l" defTabSz="914378"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320" algn="l" defTabSz="914378"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509" algn="l" defTabSz="914378"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72" autoAdjust="0"/>
  </p:normalViewPr>
  <p:slideViewPr>
    <p:cSldViewPr snapToGrid="0">
      <p:cViewPr>
        <p:scale>
          <a:sx n="78" d="100"/>
          <a:sy n="78" d="100"/>
        </p:scale>
        <p:origin x="-936"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9980124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594" latinLnBrk="0">
      <a:defRPr sz="1200">
        <a:latin typeface="+mj-lt"/>
        <a:ea typeface="+mj-ea"/>
        <a:cs typeface="+mj-cs"/>
        <a:sym typeface="Calibri" panose="020F0502020204030204"/>
      </a:defRPr>
    </a:lvl2pPr>
    <a:lvl3pPr indent="457189" latinLnBrk="0">
      <a:defRPr sz="1200">
        <a:latin typeface="+mj-lt"/>
        <a:ea typeface="+mj-ea"/>
        <a:cs typeface="+mj-cs"/>
        <a:sym typeface="Calibri" panose="020F0502020204030204"/>
      </a:defRPr>
    </a:lvl3pPr>
    <a:lvl4pPr indent="685783" latinLnBrk="0">
      <a:defRPr sz="1200">
        <a:latin typeface="+mj-lt"/>
        <a:ea typeface="+mj-ea"/>
        <a:cs typeface="+mj-cs"/>
        <a:sym typeface="Calibri" panose="020F0502020204030204"/>
      </a:defRPr>
    </a:lvl4pPr>
    <a:lvl5pPr indent="914378" latinLnBrk="0">
      <a:defRPr sz="1200">
        <a:latin typeface="+mj-lt"/>
        <a:ea typeface="+mj-ea"/>
        <a:cs typeface="+mj-cs"/>
        <a:sym typeface="Calibri" panose="020F0502020204030204"/>
      </a:defRPr>
    </a:lvl5pPr>
    <a:lvl6pPr indent="1142972" latinLnBrk="0">
      <a:defRPr sz="1200">
        <a:latin typeface="+mj-lt"/>
        <a:ea typeface="+mj-ea"/>
        <a:cs typeface="+mj-cs"/>
        <a:sym typeface="Calibri" panose="020F0502020204030204"/>
      </a:defRPr>
    </a:lvl6pPr>
    <a:lvl7pPr indent="1371566" latinLnBrk="0">
      <a:defRPr sz="1200">
        <a:latin typeface="+mj-lt"/>
        <a:ea typeface="+mj-ea"/>
        <a:cs typeface="+mj-cs"/>
        <a:sym typeface="Calibri" panose="020F0502020204030204"/>
      </a:defRPr>
    </a:lvl7pPr>
    <a:lvl8pPr indent="1600160" latinLnBrk="0">
      <a:defRPr sz="1200">
        <a:latin typeface="+mj-lt"/>
        <a:ea typeface="+mj-ea"/>
        <a:cs typeface="+mj-cs"/>
        <a:sym typeface="Calibri" panose="020F0502020204030204"/>
      </a:defRPr>
    </a:lvl8pPr>
    <a:lvl9pPr indent="1828754"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标题改为（分为两行，且加粗）：</a:t>
            </a:r>
            <a:endParaRPr lang="en-US" altLang="zh-CN" dirty="0" smtClean="0"/>
          </a:p>
          <a:p>
            <a:r>
              <a:rPr lang="en-US" altLang="zh-CN" dirty="0" smtClean="0"/>
              <a:t>        </a:t>
            </a:r>
            <a:r>
              <a:rPr lang="zh-CN" altLang="en-US" dirty="0" smtClean="0"/>
              <a:t>高考英语复习备考</a:t>
            </a:r>
            <a:endParaRPr lang="en-US" altLang="zh-CN" dirty="0" smtClean="0"/>
          </a:p>
          <a:p>
            <a:r>
              <a:rPr lang="en-US" altLang="zh-CN" baseline="0" dirty="0" smtClean="0"/>
              <a:t>          </a:t>
            </a:r>
            <a:r>
              <a:rPr lang="zh-CN" altLang="en-US" baseline="0" dirty="0" smtClean="0"/>
              <a:t>情境作文</a:t>
            </a:r>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格式参考模板：把标题放在第一行，然后再出具体内容</a:t>
            </a:r>
            <a:endParaRPr lang="zh-CN" altLang="en-US" dirty="0"/>
          </a:p>
        </p:txBody>
      </p:sp>
    </p:spTree>
    <p:extLst>
      <p:ext uri="{BB962C8B-B14F-4D97-AF65-F5344CB8AC3E}">
        <p14:creationId xmlns:p14="http://schemas.microsoft.com/office/powerpoint/2010/main" val="28840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这个标题跟着谁？要有序号，看着清楚。</a:t>
            </a:r>
            <a:endParaRPr lang="zh-CN" altLang="en-US" dirty="0"/>
          </a:p>
        </p:txBody>
      </p:sp>
    </p:spTree>
    <p:extLst>
      <p:ext uri="{BB962C8B-B14F-4D97-AF65-F5344CB8AC3E}">
        <p14:creationId xmlns:p14="http://schemas.microsoft.com/office/powerpoint/2010/main" val="206149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如果这个放再小结后面，那就是巩固练习？小试牛刀之类的？最好第一行放个标题，这样清楚。</a:t>
            </a:r>
            <a:endParaRPr lang="zh-CN" altLang="en-US" dirty="0"/>
          </a:p>
        </p:txBody>
      </p:sp>
    </p:spTree>
    <p:extLst>
      <p:ext uri="{BB962C8B-B14F-4D97-AF65-F5344CB8AC3E}">
        <p14:creationId xmlns:p14="http://schemas.microsoft.com/office/powerpoint/2010/main" val="18060628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Master" Target="../slideMasters/slideMaster2.xml"/><Relationship Id="rId5" Type="http://schemas.openxmlformats.org/officeDocument/2006/relationships/tags" Target="../tags/tag161.xml"/><Relationship Id="rId4" Type="http://schemas.openxmlformats.org/officeDocument/2006/relationships/tags" Target="../tags/tag160.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2.xml"/><Relationship Id="rId5" Type="http://schemas.openxmlformats.org/officeDocument/2006/relationships/tags" Target="../tags/tag166.xml"/><Relationship Id="rId4" Type="http://schemas.openxmlformats.org/officeDocument/2006/relationships/tags" Target="../tags/tag16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Master" Target="../slideMasters/slideMaster2.xml"/><Relationship Id="rId5" Type="http://schemas.openxmlformats.org/officeDocument/2006/relationships/tags" Target="../tags/tag171.xml"/><Relationship Id="rId4" Type="http://schemas.openxmlformats.org/officeDocument/2006/relationships/tags" Target="../tags/tag17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slideMaster" Target="../slideMasters/slideMaster2.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Master" Target="../slideMasters/slideMaster2.xml"/><Relationship Id="rId4" Type="http://schemas.openxmlformats.org/officeDocument/2006/relationships/tags" Target="../tags/tag189.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slideMaster" Target="../slideMasters/slideMaster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Master" Target="../slideMasters/slideMaster2.xml"/><Relationship Id="rId5" Type="http://schemas.openxmlformats.org/officeDocument/2006/relationships/tags" Target="../tags/tag203.xml"/><Relationship Id="rId4" Type="http://schemas.openxmlformats.org/officeDocument/2006/relationships/tags" Target="../tags/tag20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slideMaster" Target="../slideMasters/slideMaster2.xml"/><Relationship Id="rId4" Type="http://schemas.openxmlformats.org/officeDocument/2006/relationships/tags" Target="../tags/tag207.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slideMaster" Target="../slideMasters/slideMaster2.xml"/><Relationship Id="rId4" Type="http://schemas.openxmlformats.org/officeDocument/2006/relationships/tags" Target="../tags/tag21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17" name="页脚占位符 16"/>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6"/>
            <a:ext cx="1433036" cy="306743"/>
          </a:xfrm>
          <a:prstGeom prst="rect">
            <a:avLst/>
          </a:prstGeom>
        </p:spPr>
        <p:txBody>
          <a:bodyPr vert="horz" wrap="square" lIns="0" tIns="0" rIns="0" bIns="0" anchor="t" anchorCtr="0">
            <a:normAutofit/>
          </a:bodyPr>
          <a:lstStyle>
            <a:lvl1pPr marL="257168" marR="0" indent="-257168"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378"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5"/>
            <a:ext cx="1433036" cy="306743"/>
          </a:xfrm>
          <a:prstGeom prst="rect">
            <a:avLst/>
          </a:prstGeom>
        </p:spPr>
        <p:txBody>
          <a:bodyPr vert="horz" wrap="square" lIns="0" tIns="0" rIns="0" bIns="0" anchor="t" anchorCtr="0">
            <a:normAutofit/>
          </a:bodyPr>
          <a:lstStyle>
            <a:lvl1pPr marL="257168" marR="0" indent="-257168"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378"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378"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9" y="1509823"/>
            <a:ext cx="3619024" cy="728276"/>
          </a:xfrm>
        </p:spPr>
        <p:txBody>
          <a:bodyPr vert="horz" wrap="square" lIns="0" tIns="0" rIns="0" bIns="0" anchor="ctr" anchorCtr="0">
            <a:normAutofit/>
          </a:bodyPr>
          <a:lstStyle>
            <a:lvl1pPr marL="0" marR="0" indent="0" algn="l" defTabSz="914378"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9" y="714470"/>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1"/>
            <a:ext cx="9144000" cy="5144135"/>
          </a:xfrm>
          <a:prstGeom prst="rect">
            <a:avLst/>
          </a:prstGeom>
        </p:spPr>
      </p:pic>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5"/>
            <a:ext cx="3619500" cy="833540"/>
          </a:xfrm>
        </p:spPr>
        <p:txBody>
          <a:bodyPr vert="horz" wrap="square" lIns="0" tIns="0" rIns="0" bIns="0" anchor="t" anchorCtr="0">
            <a:normAutofit/>
          </a:bodyPr>
          <a:lstStyle>
            <a:lvl1pPr marL="257168" marR="0" indent="-257168"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378"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2"/>
            <a:ext cx="3619024" cy="1014061"/>
          </a:xfrm>
        </p:spPr>
        <p:txBody>
          <a:bodyPr vert="horz" wrap="square" lIns="0" tIns="0" rIns="0" bIns="0" anchor="ctr" anchorCtr="0">
            <a:normAutofit/>
          </a:bodyPr>
          <a:lstStyle>
            <a:lvl1pPr marL="0" marR="0" indent="0" algn="l" defTabSz="914378"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4"/>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7" y="227886"/>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7"/>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1"/>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1" y="1"/>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2"/>
            </p:custDataLst>
          </p:nvPr>
        </p:nvPicPr>
        <p:blipFill>
          <a:blip r:embed="rId10" r:link="rId11" cstate="screen"/>
          <a:stretch>
            <a:fillRect/>
          </a:stretch>
        </p:blipFill>
        <p:spPr>
          <a:xfrm>
            <a:off x="8603934" y="0"/>
            <a:ext cx="540068" cy="441630"/>
          </a:xfrm>
          <a:prstGeom prst="rect">
            <a:avLst/>
          </a:prstGeom>
        </p:spPr>
      </p:pic>
      <p:sp>
        <p:nvSpPr>
          <p:cNvPr id="2" name="标题 1"/>
          <p:cNvSpPr>
            <a:spLocks noGrp="1"/>
          </p:cNvSpPr>
          <p:nvPr>
            <p:ph type="title" hasCustomPrompt="1"/>
            <p:custDataLst>
              <p:tags r:id="rId3"/>
            </p:custDataLst>
          </p:nvPr>
        </p:nvSpPr>
        <p:spPr>
          <a:xfrm>
            <a:off x="437400" y="577872"/>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4"/>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6"/>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5"/>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5"/>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3"/>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7"/>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5"/>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5"/>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8"/>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2"/>
            </p:custDataLst>
          </p:nvPr>
        </p:nvGrpSpPr>
        <p:grpSpPr>
          <a:xfrm>
            <a:off x="1"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5"/>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9"/>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algn="l" defTabSz="914378"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3" y="714470"/>
            <a:ext cx="8139178" cy="4042179"/>
          </a:xfrm>
        </p:spPr>
        <p:txBody>
          <a:bodyPr vert="horz" wrap="square" lIns="90168" tIns="46989" rIns="90168" bIns="46989" rtlCol="0">
            <a:normAutofit/>
          </a:bodyPr>
          <a:lstStyle>
            <a:lvl1pPr marL="171446" marR="0" lvl="0"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37" marR="0" lvl="1" indent="-171446" algn="l" defTabSz="914378" rtl="0" eaLnBrk="1" fontAlgn="auto" latinLnBrk="0" hangingPunct="1">
              <a:lnSpc>
                <a:spcPct val="130000"/>
              </a:lnSpc>
              <a:spcBef>
                <a:spcPts val="0"/>
              </a:spcBef>
              <a:spcAft>
                <a:spcPts val="1000"/>
              </a:spcAft>
              <a:buFont typeface="Arial" panose="020B0604020202020204" pitchFamily="34" charset="0"/>
              <a:buChar char="•"/>
              <a:tabLst>
                <a:tab pos="160968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28" marR="0" lvl="2"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20" marR="0" lvl="3"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12" marR="0" lvl="4"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76200" tIns="28575" rIns="19050" bIns="28575" anchor="t" anchorCtr="0">
            <a:noAutofit/>
          </a:bodyPr>
          <a:lstStyle>
            <a:lvl1pPr algn="ctr">
              <a:defRPr sz="4100" b="0" spc="45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76200" tIns="28575" rIns="57150" bIns="28575">
            <a:noAutofit/>
          </a:bodyPr>
          <a:lstStyle>
            <a:lvl1pPr marL="0" indent="0" algn="ctr" eaLnBrk="1" fontAlgn="auto" latinLnBrk="0" hangingPunct="1">
              <a:lnSpc>
                <a:spcPct val="100000"/>
              </a:lnSpc>
              <a:buNone/>
              <a:defRPr sz="1800" u="none" strike="noStrike" kern="1200" cap="none" spc="150" normalizeH="0" baseline="0">
                <a:solidFill>
                  <a:schemeClr val="tx1"/>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2020/2/4</a:t>
            </a:fld>
            <a:endParaRPr lang="zh-CN" altLang="en-US">
              <a:solidFill>
                <a:prstClr val="black">
                  <a:tint val="75000"/>
                </a:prst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3131719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2020/2/4</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6799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76200" tIns="28575" rIns="47625" bIns="28575" anchor="t" anchorCtr="0">
            <a:noAutofit/>
          </a:bodyPr>
          <a:lstStyle>
            <a:lvl1pPr>
              <a:defRPr sz="2700" b="0" u="none" strike="noStrike" kern="1200" cap="none" spc="225"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7"/>
            <a:ext cx="8139178" cy="808489"/>
          </a:xfrm>
        </p:spPr>
        <p:txBody>
          <a:bodyPr lIns="76200" tIns="28575" rIns="57150" bIns="28575">
            <a:noAutofit/>
          </a:bodyPr>
          <a:lstStyle>
            <a:lvl1pPr marL="0" indent="0" eaLnBrk="1" fontAlgn="auto" latinLnBrk="0" hangingPunct="1">
              <a:buNone/>
              <a:defRPr kumimoji="0" lang="zh-CN" altLang="en-US" sz="1200" b="0" i="0" u="none" strike="noStrike" kern="1200" cap="none" spc="113"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2020/2/4</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387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7" y="972000"/>
            <a:ext cx="3962432" cy="3780000"/>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pPr/>
              <a:t>2020/2/4</a:t>
            </a:fld>
            <a:endParaRPr lang="zh-CN" altLang="en-US">
              <a:solidFill>
                <a:prstClr val="black">
                  <a:tint val="75000"/>
                </a:prst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16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7" y="972001"/>
            <a:ext cx="3962432" cy="285752"/>
          </a:xfrm>
        </p:spPr>
        <p:txBody>
          <a:bodyPr lIns="76200" tIns="28575" rIns="57150" bIns="28575" anchor="t" anchorCtr="0">
            <a:no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solidFill>
                <a:uFillTx/>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2" y="972001"/>
            <a:ext cx="3962432" cy="285752"/>
          </a:xfrm>
        </p:spPr>
        <p:txBody>
          <a:bodyPr vert="horz" lIns="76200" tIns="28575" rIns="57150" bIns="28575" rtlCol="0" anchor="t" anchorCtr="0">
            <a:no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2" y="1341782"/>
            <a:ext cx="3962432" cy="3414176"/>
          </a:xfrm>
        </p:spPr>
        <p:txBody>
          <a:bodyPr vert="horz" lIns="76200" tIns="0" rIns="61913" bIns="0" rtlCol="0">
            <a:no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prstClr val="black">
                    <a:tint val="75000"/>
                  </a:prstClr>
                </a:solidFill>
              </a:rPr>
              <a:pPr/>
              <a:t>2020/2/4</a:t>
            </a:fld>
            <a:endParaRPr lang="zh-CN" altLang="en-US">
              <a:solidFill>
                <a:prstClr val="black">
                  <a:tint val="75000"/>
                </a:prst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629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76200" tIns="28575" rIns="57150" bIns="28575" rtlCol="0" anchor="ctr" anchorCtr="0">
            <a:noAutofit/>
          </a:bodyPr>
          <a:lstStyle>
            <a:lvl1pPr marL="0" marR="0" lvl="0" algn="l" defTabSz="685800" rtl="0" eaLnBrk="1" fontAlgn="auto" latinLnBrk="0" hangingPunct="1">
              <a:lnSpc>
                <a:spcPct val="100000"/>
              </a:lnSpc>
              <a:buNone/>
              <a:defRPr kumimoji="0" lang="zh-CN" altLang="en-US" sz="21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pPr/>
              <a:t>2020/2/4</a:t>
            </a:fld>
            <a:endParaRPr lang="zh-CN" altLang="en-US">
              <a:solidFill>
                <a:prstClr val="black">
                  <a:tint val="75000"/>
                </a:prst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1964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2020/2/4</a:t>
            </a:fld>
            <a:endParaRPr lang="zh-CN" altLang="en-US">
              <a:solidFill>
                <a:prstClr val="black">
                  <a:tint val="75000"/>
                </a:prst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1828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7" y="972000"/>
            <a:ext cx="3962432" cy="3780000"/>
          </a:xfrm>
        </p:spPr>
        <p:txBody>
          <a:bodyPr vert="horz" lIns="76200" tIns="0" rIns="61913" bIns="0" rtlCol="0">
            <a:no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76200" tIns="0" rIns="61913" bIns="0" rtlCol="0">
            <a:normAutofit/>
          </a:bodyPr>
          <a:lstStyle>
            <a:lvl1pPr marL="171450" marR="0" lvl="0"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prstClr val="black">
                    <a:tint val="75000"/>
                  </a:prstClr>
                </a:solidFill>
              </a:rPr>
              <a:pPr/>
              <a:t>2020/2/4</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388181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2"/>
            <a:ext cx="713238" cy="4041680"/>
          </a:xfrm>
        </p:spPr>
        <p:txBody>
          <a:bodyPr vert="eaVert" lIns="76200" tIns="28575" rIns="57150" bIns="28575" rtlCol="0" anchor="ctr" anchorCtr="0">
            <a:noAutofit/>
          </a:bodyPr>
          <a:lstStyle>
            <a:lvl1pPr marL="0" marR="0" lvl="0" algn="l" defTabSz="685800" rtl="0" eaLnBrk="1" fontAlgn="auto" latinLnBrk="0" hangingPunct="1">
              <a:lnSpc>
                <a:spcPct val="100000"/>
              </a:lnSpc>
              <a:spcAft>
                <a:spcPts val="0"/>
              </a:spcAft>
              <a:buNone/>
              <a:defRPr kumimoji="0" lang="zh-CN" altLang="en-US" sz="1800" b="1" i="0" u="none" strike="noStrike" kern="1200" cap="none" spc="15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6"/>
            <a:ext cx="7371076" cy="4041680"/>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prstClr val="black">
                    <a:tint val="75000"/>
                  </a:prstClr>
                </a:solidFill>
              </a:rPr>
              <a:pPr/>
              <a:t>2020/2/4</a:t>
            </a:fld>
            <a:endParaRPr lang="zh-CN" altLang="en-US">
              <a:solidFill>
                <a:prstClr val="black">
                  <a:tint val="75000"/>
                </a:prst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0808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2020/2/4</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77464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2"/>
            <a:ext cx="3048000" cy="856594"/>
          </a:xfrm>
          <a:prstGeom prst="rect">
            <a:avLst/>
          </a:prstGeom>
        </p:spPr>
      </p:pic>
      <p:sp>
        <p:nvSpPr>
          <p:cNvPr id="4" name="日期占位符 3"/>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5" name="页脚占位符 4"/>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1" y="2185543"/>
            <a:ext cx="3660458" cy="811154"/>
          </a:xfrm>
        </p:spPr>
        <p:txBody>
          <a:bodyPr vert="horz" wrap="square" lIns="0" tIns="0" rIns="0" bIns="0" anchor="ctr" anchorCtr="0">
            <a:normAutofit/>
          </a:bodyPr>
          <a:lstStyle>
            <a:lvl1pPr marL="0" marR="0" indent="0" algn="l" defTabSz="914378"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2020/2/4</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502412" y="1941211"/>
            <a:ext cx="8139178" cy="674375"/>
          </a:xfrm>
        </p:spPr>
        <p:txBody>
          <a:bodyPr vert="horz" lIns="76200" tIns="28575" rIns="19050" bIns="28575" rtlCol="0" anchor="t" anchorCtr="0">
            <a:noAutofit/>
          </a:bodyPr>
          <a:lstStyle>
            <a:lvl1pPr marL="0" marR="0" algn="ctr" defTabSz="685800" rtl="0" eaLnBrk="1" fontAlgn="auto" latinLnBrk="0" hangingPunct="1">
              <a:lnSpc>
                <a:spcPct val="100000"/>
              </a:lnSpc>
              <a:buNone/>
              <a:defRPr kumimoji="0" lang="zh-CN" altLang="en-US" sz="4100" b="0" i="0" u="none" strike="noStrike" kern="1200" cap="none" spc="45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extLst>
      <p:ext uri="{BB962C8B-B14F-4D97-AF65-F5344CB8AC3E}">
        <p14:creationId xmlns:p14="http://schemas.microsoft.com/office/powerpoint/2010/main" val="165234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lvl="0" algn="l" defTabSz="914378"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70"/>
            <a:ext cx="3962432" cy="4042179"/>
          </a:xfrm>
        </p:spPr>
        <p:txBody>
          <a:bodyPr vert="horz" wrap="square" lIns="90168" tIns="46989" rIns="90168" bIns="46989" rtlCol="0">
            <a:normAutofit/>
          </a:bodyPr>
          <a:lstStyle>
            <a:lvl1pPr marL="171446" marR="0" lvl="0"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37" marR="0" lvl="1" indent="-171446" algn="l" defTabSz="914378" rtl="0" eaLnBrk="1" fontAlgn="auto" latinLnBrk="0" hangingPunct="1">
              <a:lnSpc>
                <a:spcPct val="130000"/>
              </a:lnSpc>
              <a:spcBef>
                <a:spcPts val="0"/>
              </a:spcBef>
              <a:spcAft>
                <a:spcPts val="1000"/>
              </a:spcAft>
              <a:buFont typeface="Arial" panose="020B0604020202020204" pitchFamily="34" charset="0"/>
              <a:buChar char="•"/>
              <a:tabLst>
                <a:tab pos="160968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28" marR="0" lvl="2"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20" marR="0" lvl="3"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12" marR="0" lvl="4"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70"/>
            <a:ext cx="3962432" cy="4042179"/>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90168" tIns="46989" rIns="90168" bIns="46989" rtlCol="0" anchor="ctr" anchorCtr="0">
            <a:normAutofit/>
          </a:bodyPr>
          <a:lstStyle>
            <a:lvl1pPr marL="0" marR="0" lvl="0" algn="l" defTabSz="914378"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5"/>
            <a:ext cx="3962400" cy="3701521"/>
          </a:xfrm>
        </p:spPr>
        <p:txBody>
          <a:bodyPr vert="horz" wrap="square" lIns="90168" tIns="46989" rIns="90168" bIns="46989" rtlCol="0">
            <a:normAutofit/>
          </a:bodyPr>
          <a:lstStyle>
            <a:lvl1pPr marL="171446" marR="0" lvl="0"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37" marR="0" lvl="1" indent="-171446" algn="l" defTabSz="914378" rtl="0" eaLnBrk="1" fontAlgn="auto" latinLnBrk="0" hangingPunct="1">
              <a:lnSpc>
                <a:spcPct val="130000"/>
              </a:lnSpc>
              <a:spcBef>
                <a:spcPts val="0"/>
              </a:spcBef>
              <a:spcAft>
                <a:spcPts val="1000"/>
              </a:spcAft>
              <a:buFont typeface="Arial" panose="020B0604020202020204" pitchFamily="34" charset="0"/>
              <a:buChar char="•"/>
              <a:tabLst>
                <a:tab pos="160968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28" marR="0" lvl="2"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20" marR="0" lvl="3"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12" marR="0" lvl="4"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4" y="714469"/>
            <a:ext cx="3962432" cy="285788"/>
          </a:xfrm>
        </p:spPr>
        <p:txBody>
          <a:bodyPr vert="horz" wrap="square" lIns="90168" tIns="46989" rIns="90168" bIns="46989" rtlCol="0" anchor="ctr" anchorCtr="0">
            <a:normAutofit/>
          </a:bodyPr>
          <a:lstStyle>
            <a:lvl1pPr marL="0" marR="0" lvl="0" indent="0" algn="l" defTabSz="914378"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4" y="1055025"/>
            <a:ext cx="3962432" cy="3701521"/>
          </a:xfrm>
        </p:spPr>
        <p:txBody>
          <a:bodyPr vert="horz" wrap="square" lIns="90168" tIns="46989" rIns="90168" bIns="46989" rtlCol="0">
            <a:normAutofit/>
          </a:bodyPr>
          <a:lstStyle>
            <a:lvl1pPr marL="171446" marR="0" lvl="0"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37" marR="0" lvl="1" indent="-171446" algn="l" defTabSz="914378" rtl="0" eaLnBrk="1" fontAlgn="auto" latinLnBrk="0" hangingPunct="1">
              <a:lnSpc>
                <a:spcPct val="130000"/>
              </a:lnSpc>
              <a:spcBef>
                <a:spcPts val="0"/>
              </a:spcBef>
              <a:spcAft>
                <a:spcPts val="1000"/>
              </a:spcAft>
              <a:buFont typeface="Arial" panose="020B0604020202020204" pitchFamily="34" charset="0"/>
              <a:buChar char="•"/>
              <a:tabLst>
                <a:tab pos="160968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28" marR="0" lvl="2"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20" marR="0" lvl="3"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12" marR="0" lvl="4"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8" name="页脚占位符 7"/>
          <p:cNvSpPr>
            <a:spLocks noGrp="1"/>
          </p:cNvSpPr>
          <p:nvPr>
            <p:ph type="ftr" sz="quarter" idx="11"/>
            <p:custDataLst>
              <p:tags r:id="rId8"/>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4"/>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1" y="4702505"/>
            <a:ext cx="540068" cy="441630"/>
          </a:xfrm>
          <a:prstGeom prst="rect">
            <a:avLst/>
          </a:prstGeom>
        </p:spPr>
      </p:pic>
      <p:sp>
        <p:nvSpPr>
          <p:cNvPr id="2" name="标题 1"/>
          <p:cNvSpPr>
            <a:spLocks noGrp="1"/>
          </p:cNvSpPr>
          <p:nvPr>
            <p:ph type="title"/>
            <p:custDataLst>
              <p:tags r:id="rId3"/>
            </p:custDataLst>
          </p:nvPr>
        </p:nvSpPr>
        <p:spPr>
          <a:xfrm>
            <a:off x="502413" y="332464"/>
            <a:ext cx="8139178" cy="331514"/>
          </a:xfrm>
        </p:spPr>
        <p:txBody>
          <a:bodyPr vert="horz" wrap="square" lIns="90168" tIns="46989" rIns="90168" bIns="46989" rtlCol="0" anchor="ctr" anchorCtr="0">
            <a:normAutofit/>
          </a:bodyPr>
          <a:lstStyle>
            <a:lvl1pPr marL="0" marR="0" lvl="0" algn="l" defTabSz="914378"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3" name="页脚占位符 2"/>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9" y="332467"/>
            <a:ext cx="8139178" cy="331514"/>
          </a:xfrm>
        </p:spPr>
        <p:txBody>
          <a:bodyPr vert="horz" wrap="square" lIns="90168" tIns="46989" rIns="90168" bIns="46989" rtlCol="0" anchor="ctr" anchorCtr="0">
            <a:normAutofit/>
          </a:bodyPr>
          <a:lstStyle>
            <a:lvl1pPr marL="0" marR="0" lvl="0" algn="l" defTabSz="914378"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70"/>
            <a:ext cx="3962432" cy="4042179"/>
          </a:xfrm>
        </p:spPr>
        <p:txBody>
          <a:bodyPr vert="horz" lIns="90168" tIns="46989" rIns="90168" bIns="46989" rtlCol="0">
            <a:normAutofit/>
          </a:bodyPr>
          <a:lstStyle>
            <a:lvl1pPr marL="0" marR="0" lvl="0" indent="0" algn="l" defTabSz="914378"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37" marR="0" lvl="1" indent="-171446" algn="l" defTabSz="914378" rtl="0" eaLnBrk="1" fontAlgn="auto" latinLnBrk="0" hangingPunct="1">
              <a:lnSpc>
                <a:spcPct val="130000"/>
              </a:lnSpc>
              <a:spcBef>
                <a:spcPts val="0"/>
              </a:spcBef>
              <a:spcAft>
                <a:spcPts val="1000"/>
              </a:spcAft>
              <a:buFont typeface="Arial" panose="020B0604020202020204" pitchFamily="34" charset="0"/>
              <a:buChar char="•"/>
              <a:tabLst>
                <a:tab pos="160968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28" marR="0" lvl="2"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20" marR="0" lvl="3"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12" marR="0" lvl="4"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70"/>
            <a:ext cx="3962432" cy="4042179"/>
          </a:xfrm>
        </p:spPr>
        <p:txBody>
          <a:bodyPr vert="horz" wrap="square" lIns="90168" tIns="46989" rIns="90168" bIns="46989" rtlCol="0">
            <a:normAutofit/>
          </a:bodyPr>
          <a:lstStyle>
            <a:lvl1pPr marL="171446" marR="0" lvl="0"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2020/2/4</a:t>
            </a:fld>
            <a:endParaRPr lang="zh-CN" altLang="en-US" dirty="0"/>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70"/>
            <a:ext cx="713238" cy="4042179"/>
          </a:xfrm>
        </p:spPr>
        <p:txBody>
          <a:bodyPr vert="eaVert" wrap="square" lIns="90168" tIns="46989" rIns="90168" bIns="46989" rtlCol="0" anchor="ctr" anchorCtr="0">
            <a:normAutofit/>
          </a:bodyPr>
          <a:lstStyle>
            <a:lvl1pPr marL="0" marR="0" lvl="0" algn="l" defTabSz="914378"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5" y="714464"/>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51.xml"/><Relationship Id="rId18" Type="http://schemas.openxmlformats.org/officeDocument/2006/relationships/tags" Target="../tags/tag15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17" Type="http://schemas.openxmlformats.org/officeDocument/2006/relationships/tags" Target="../tags/tag155.xml"/><Relationship Id="rId2" Type="http://schemas.openxmlformats.org/officeDocument/2006/relationships/slideLayout" Target="../slideLayouts/slideLayout21.xml"/><Relationship Id="rId16" Type="http://schemas.openxmlformats.org/officeDocument/2006/relationships/tags" Target="../tags/tag154.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5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3" y="332464"/>
            <a:ext cx="8139178" cy="331514"/>
          </a:xfrm>
          <a:prstGeom prst="rect">
            <a:avLst/>
          </a:prstGeom>
        </p:spPr>
        <p:txBody>
          <a:bodyPr vert="horz" wrap="square" lIns="90168" tIns="46989" rIns="90168" bIns="46989"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3" y="721139"/>
            <a:ext cx="8139178" cy="4042179"/>
          </a:xfrm>
          <a:prstGeom prst="rect">
            <a:avLst/>
          </a:prstGeom>
        </p:spPr>
        <p:txBody>
          <a:bodyPr vert="horz" wrap="square" lIns="90168" tIns="46989" rIns="90168" bIns="46989"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4"/>
            <a:ext cx="2025000" cy="237629"/>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2020/2/4</a:t>
            </a:fld>
            <a:endParaRPr lang="zh-CN" altLang="en-US"/>
          </a:p>
        </p:txBody>
      </p:sp>
      <p:sp>
        <p:nvSpPr>
          <p:cNvPr id="5" name="页脚占位符 4"/>
          <p:cNvSpPr>
            <a:spLocks noGrp="1"/>
          </p:cNvSpPr>
          <p:nvPr>
            <p:ph type="ftr" sz="quarter" idx="3"/>
            <p:custDataLst>
              <p:tags r:id="rId24"/>
            </p:custDataLst>
          </p:nvPr>
        </p:nvSpPr>
        <p:spPr>
          <a:xfrm>
            <a:off x="3087000" y="4762964"/>
            <a:ext cx="2970000" cy="237629"/>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4"/>
            <a:ext cx="2025000" cy="237629"/>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783"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46" indent="-171446" algn="l" defTabSz="685783"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37" indent="-171446" algn="l" defTabSz="685783" rtl="0" eaLnBrk="1" fontAlgn="auto" latinLnBrk="0" hangingPunct="1">
        <a:lnSpc>
          <a:spcPct val="130000"/>
        </a:lnSpc>
        <a:spcBef>
          <a:spcPts val="0"/>
        </a:spcBef>
        <a:spcAft>
          <a:spcPts val="1000"/>
        </a:spcAft>
        <a:buFont typeface="Arial" panose="020B0604020202020204" pitchFamily="34" charset="0"/>
        <a:buChar char="•"/>
        <a:tabLst>
          <a:tab pos="120710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28" indent="-171446" algn="l" defTabSz="685783"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20" indent="-171446" algn="l" defTabSz="685783"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12" indent="-171446" algn="l" defTabSz="685783"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76200" tIns="28575" rIns="57150" bIns="28575"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76200" tIns="0" rIns="61913"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68580" tIns="34290" rIns="68580" bIns="34290" rtlCol="0" anchor="ctr">
            <a:normAutofit/>
          </a:bodyPr>
          <a:lstStyle>
            <a:lvl1pPr algn="l">
              <a:defRPr sz="900">
                <a:solidFill>
                  <a:schemeClr val="tx1">
                    <a:tint val="75000"/>
                  </a:schemeClr>
                </a:solidFill>
              </a:defRPr>
            </a:lvl1pPr>
          </a:lstStyle>
          <a:p>
            <a:pPr defTabSz="685800" hangingPunct="1"/>
            <a:fld id="{760FBDFE-C587-4B4C-A407-44438C67B59E}" type="datetimeFigureOut">
              <a:rPr lang="zh-CN" altLang="en-US" kern="1200" smtClean="0">
                <a:solidFill>
                  <a:prstClr val="black">
                    <a:tint val="75000"/>
                  </a:prstClr>
                </a:solidFill>
                <a:cs typeface="+mn-cs"/>
              </a:rPr>
              <a:pPr defTabSz="685800" hangingPunct="1"/>
              <a:t>2020/2/4</a:t>
            </a:fld>
            <a:endParaRPr lang="zh-CN" altLang="en-US" kern="1200">
              <a:solidFill>
                <a:prstClr val="black">
                  <a:tint val="75000"/>
                </a:prstClr>
              </a:solidFill>
              <a:cs typeface="+mn-cs"/>
            </a:endParaRPr>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68580" tIns="34290" rIns="68580" bIns="34290" rtlCol="0" anchor="ctr">
            <a:normAutofit/>
          </a:bodyPr>
          <a:lstStyle>
            <a:lvl1pPr algn="ctr">
              <a:defRPr sz="900">
                <a:solidFill>
                  <a:schemeClr val="tx1">
                    <a:tint val="75000"/>
                  </a:schemeClr>
                </a:solidFill>
              </a:defRPr>
            </a:lvl1pPr>
          </a:lstStyle>
          <a:p>
            <a:pPr defTabSz="685800" hangingPunct="1"/>
            <a:endParaRPr lang="zh-CN" altLang="en-US" kern="1200" dirty="0">
              <a:solidFill>
                <a:prstClr val="black">
                  <a:tint val="75000"/>
                </a:prstClr>
              </a:solidFill>
              <a:cs typeface="+mn-cs"/>
            </a:endParaRPr>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68580" tIns="34290" rIns="68580" bIns="34290" rtlCol="0" anchor="ctr">
            <a:normAutofit/>
          </a:bodyPr>
          <a:lstStyle>
            <a:lvl1pPr algn="r">
              <a:defRPr sz="900">
                <a:solidFill>
                  <a:schemeClr val="tx1">
                    <a:tint val="75000"/>
                  </a:schemeClr>
                </a:solidFill>
              </a:defRPr>
            </a:lvl1pPr>
          </a:lstStyle>
          <a:p>
            <a:pPr defTabSz="685800" hangingPunct="1"/>
            <a:fld id="{49AE70B2-8BF9-45C0-BB95-33D1B9D3A854}" type="slidenum">
              <a:rPr lang="zh-CN" altLang="en-US" kern="1200" smtClean="0">
                <a:solidFill>
                  <a:prstClr val="black">
                    <a:tint val="75000"/>
                  </a:prstClr>
                </a:solidFill>
                <a:cs typeface="+mn-cs"/>
              </a:rPr>
              <a:pPr defTabSz="685800" hangingPunct="1"/>
              <a:t>‹#›</a:t>
            </a:fld>
            <a:endParaRPr lang="zh-CN" altLang="en-US" kern="1200" dirty="0">
              <a:solidFill>
                <a:prstClr val="black">
                  <a:tint val="75000"/>
                </a:prstClr>
              </a:solidFill>
              <a:cs typeface="+mn-cs"/>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hangingPunct="1"/>
            <a:endParaRPr lang="zh-CN" altLang="en-US" sz="1400" kern="1200">
              <a:solidFill>
                <a:prstClr val="white"/>
              </a:solidFill>
            </a:endParaRPr>
          </a:p>
        </p:txBody>
      </p:sp>
    </p:spTree>
    <p:extLst>
      <p:ext uri="{BB962C8B-B14F-4D97-AF65-F5344CB8AC3E}">
        <p14:creationId xmlns:p14="http://schemas.microsoft.com/office/powerpoint/2010/main" val="11023952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fontAlgn="auto" latinLnBrk="0" hangingPunct="1">
        <a:lnSpc>
          <a:spcPct val="100000"/>
        </a:lnSpc>
        <a:spcBef>
          <a:spcPct val="0"/>
        </a:spcBef>
        <a:buNone/>
        <a:defRPr sz="2100" b="1" u="none" strike="noStrike" kern="1200" cap="none" spc="15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sz="1200" u="none" strike="noStrike" kern="1200" cap="none" spc="113"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113"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0.xml"/><Relationship Id="rId5" Type="http://schemas.openxmlformats.org/officeDocument/2006/relationships/image" Target="../media/image14.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5.xml"/><Relationship Id="rId5" Type="http://schemas.openxmlformats.org/officeDocument/2006/relationships/image" Target="../media/image1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227.xml"/><Relationship Id="rId6" Type="http://schemas.openxmlformats.org/officeDocument/2006/relationships/image" Target="../media/image16.jpe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2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30.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2.xml"/><Relationship Id="rId1" Type="http://schemas.openxmlformats.org/officeDocument/2006/relationships/tags" Target="../tags/tag23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2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21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5.xml"/><Relationship Id="rId5" Type="http://schemas.openxmlformats.org/officeDocument/2006/relationships/image" Target="../media/image12.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8.xml"/><Relationship Id="rId5" Type="http://schemas.openxmlformats.org/officeDocument/2006/relationships/image" Target="../media/image13.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5.xml"/><Relationship Id="rId1" Type="http://schemas.openxmlformats.org/officeDocument/2006/relationships/tags" Target="../tags/tag219.xml"/><Relationship Id="rId5" Type="http://schemas.openxmlformats.org/officeDocument/2006/relationships/image" Target="../media/image14.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324224" y="1918981"/>
            <a:ext cx="5650169" cy="1023322"/>
          </a:xfrm>
        </p:spPr>
        <p:txBody>
          <a:bodyPr>
            <a:noAutofit/>
          </a:bodyPr>
          <a:lstStyle/>
          <a:p>
            <a:pPr algn="ctr" defTabSz="685800"/>
            <a:r>
              <a:rPr lang="zh-CN" altLang="en-US" sz="2100" b="1" spc="200" dirty="0">
                <a:solidFill>
                  <a:srgbClr val="FF0000"/>
                </a:solidFill>
                <a:latin typeface="+mj-lt"/>
                <a:ea typeface="+mj-ea"/>
              </a:rPr>
              <a:t>高考英语复习备考</a:t>
            </a:r>
            <a:r>
              <a:rPr lang="en-US" altLang="zh-CN" sz="2100" b="1" spc="200" dirty="0">
                <a:solidFill>
                  <a:srgbClr val="FF0000"/>
                </a:solidFill>
                <a:latin typeface="+mj-lt"/>
                <a:ea typeface="+mj-ea"/>
              </a:rPr>
              <a:t/>
            </a:r>
            <a:br>
              <a:rPr lang="en-US" altLang="zh-CN" sz="2100" b="1" spc="200" dirty="0">
                <a:solidFill>
                  <a:srgbClr val="FF0000"/>
                </a:solidFill>
                <a:latin typeface="+mj-lt"/>
                <a:ea typeface="+mj-ea"/>
              </a:rPr>
            </a:br>
            <a:r>
              <a:rPr lang="en-US" altLang="zh-CN" sz="2100" b="1" spc="200" dirty="0">
                <a:solidFill>
                  <a:srgbClr val="FF0000"/>
                </a:solidFill>
                <a:latin typeface="+mj-lt"/>
                <a:ea typeface="+mj-ea"/>
              </a:rPr>
              <a:t>  </a:t>
            </a:r>
            <a:r>
              <a:rPr lang="zh-CN" altLang="en-US" sz="2100" b="1" spc="200" dirty="0" smtClean="0">
                <a:solidFill>
                  <a:srgbClr val="FF0000"/>
                </a:solidFill>
                <a:latin typeface="+mj-lt"/>
                <a:ea typeface="+mj-ea"/>
              </a:rPr>
              <a:t>情境</a:t>
            </a:r>
            <a:r>
              <a:rPr lang="zh-CN" altLang="en-US" sz="2100" b="1" spc="200" dirty="0">
                <a:solidFill>
                  <a:srgbClr val="FF0000"/>
                </a:solidFill>
                <a:latin typeface="+mj-lt"/>
                <a:ea typeface="+mj-ea"/>
              </a:rPr>
              <a:t>作文</a:t>
            </a:r>
          </a:p>
        </p:txBody>
      </p:sp>
      <p:sp>
        <p:nvSpPr>
          <p:cNvPr id="10" name="矩形 9"/>
          <p:cNvSpPr/>
          <p:nvPr/>
        </p:nvSpPr>
        <p:spPr>
          <a:xfrm>
            <a:off x="4871085" y="3635375"/>
            <a:ext cx="3601720" cy="559766"/>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205314" cy="400877"/>
          </a:xfrm>
          <a:prstGeom prst="rect">
            <a:avLst/>
          </a:prstGeom>
          <a:noFill/>
        </p:spPr>
        <p:txBody>
          <a:bodyPr wrap="square" lIns="91438" tIns="45719" rIns="91438" bIns="45719" rtlCol="0">
            <a:spAutoFit/>
          </a:bodyPr>
          <a:lstStyle/>
          <a:p>
            <a:pPr algn="ctr" defTabSz="914400" hangingPunct="1"/>
            <a:r>
              <a:rPr lang="zh-CN" altLang="en-US" sz="2005" b="1" kern="1200"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5" b="1" kern="1200"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5" b="1" kern="1200" spc="226" dirty="0">
                <a:solidFill>
                  <a:srgbClr val="002060"/>
                </a:solidFill>
                <a:latin typeface="微软雅黑" panose="020B0503020204020204" charset="-122"/>
                <a:ea typeface="微软雅黑" panose="020B0503020204020204" charset="-122"/>
                <a:cs typeface="楷体" panose="02010609060101010101" charset="-122"/>
                <a:sym typeface="+mn-ea"/>
              </a:rPr>
              <a:t>高三英语</a:t>
            </a:r>
          </a:p>
        </p:txBody>
      </p:sp>
      <p:sp>
        <p:nvSpPr>
          <p:cNvPr id="9" name="文本框 8"/>
          <p:cNvSpPr txBox="1"/>
          <p:nvPr/>
        </p:nvSpPr>
        <p:spPr>
          <a:xfrm>
            <a:off x="3324224" y="3699565"/>
            <a:ext cx="4836240" cy="499622"/>
          </a:xfrm>
          <a:prstGeom prst="rect">
            <a:avLst/>
          </a:prstGeom>
          <a:noFill/>
        </p:spPr>
        <p:txBody>
          <a:bodyPr wrap="square" lIns="91438" tIns="45719" rIns="91438" bIns="45719" rtlCol="0">
            <a:spAutoFit/>
          </a:bodyPr>
          <a:lstStyle/>
          <a:p>
            <a:pPr algn="ctr">
              <a:lnSpc>
                <a:spcPct val="150000"/>
              </a:lnSpc>
            </a:pPr>
            <a:r>
              <a:rPr lang="zh-CN" altLang="en-US" sz="2000" b="1" spc="226" dirty="0" smtClean="0">
                <a:solidFill>
                  <a:schemeClr val="bg2">
                    <a:lumMod val="10000"/>
                  </a:schemeClr>
                </a:solidFill>
                <a:latin typeface="微软雅黑" panose="020B0503020204020204" charset="-122"/>
                <a:ea typeface="微软雅黑" panose="020B0503020204020204" charset="-122"/>
              </a:rPr>
              <a:t>北京市和平街第一中学    江珂珂</a:t>
            </a:r>
            <a:endParaRPr lang="zh-CN" altLang="en-US" sz="2000" b="1"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430984584"/>
              </p:ext>
            </p:extLst>
          </p:nvPr>
        </p:nvGraphicFramePr>
        <p:xfrm>
          <a:off x="5188971" y="977984"/>
          <a:ext cx="3726428" cy="3487743"/>
        </p:xfrm>
        <a:graphic>
          <a:graphicData uri="http://schemas.openxmlformats.org/drawingml/2006/table">
            <a:tbl>
              <a:tblPr firstRow="1" bandRow="1">
                <a:tableStyleId>{5940675A-B579-460E-94D1-54222C63F5DA}</a:tableStyleId>
              </a:tblPr>
              <a:tblGrid>
                <a:gridCol w="688261"/>
                <a:gridCol w="3038167"/>
              </a:tblGrid>
              <a:tr h="364119">
                <a:tc>
                  <a:txBody>
                    <a:bodyPr/>
                    <a:lstStyle/>
                    <a:p>
                      <a:endParaRPr lang="zh-CN" altLang="en-US" dirty="0"/>
                    </a:p>
                  </a:txBody>
                  <a:tcPr/>
                </a:tc>
                <a:tc>
                  <a:txBody>
                    <a:bodyPr/>
                    <a:lstStyle/>
                    <a:p>
                      <a:pPr algn="ctr"/>
                      <a:r>
                        <a:rPr lang="zh-CN" altLang="en-US" dirty="0" smtClean="0"/>
                        <a:t>衔接</a:t>
                      </a:r>
                      <a:endParaRPr lang="zh-CN" altLang="en-US" dirty="0"/>
                    </a:p>
                  </a:txBody>
                  <a:tcPr/>
                </a:tc>
              </a:tr>
              <a:tr h="553528">
                <a:tc>
                  <a:txBody>
                    <a:bodyPr/>
                    <a:lstStyle/>
                    <a:p>
                      <a:r>
                        <a:rPr lang="zh-CN" altLang="en-US" dirty="0" smtClean="0"/>
                        <a:t>图</a:t>
                      </a:r>
                      <a:r>
                        <a:rPr lang="en-US" altLang="zh-CN" dirty="0" smtClean="0"/>
                        <a:t>1</a:t>
                      </a:r>
                      <a:endParaRPr lang="zh-CN" altLang="en-US" dirty="0"/>
                    </a:p>
                  </a:txBody>
                  <a:tcPr/>
                </a:tc>
                <a:tc>
                  <a:txBody>
                    <a:bodyPr/>
                    <a:lstStyle/>
                    <a:p>
                      <a:endParaRPr lang="zh-CN" altLang="en-US" dirty="0"/>
                    </a:p>
                  </a:txBody>
                  <a:tcPr/>
                </a:tc>
              </a:tr>
              <a:tr h="553528">
                <a:tc>
                  <a:txBody>
                    <a:bodyPr/>
                    <a:lstStyle/>
                    <a:p>
                      <a:r>
                        <a:rPr lang="zh-CN" altLang="en-US" dirty="0" smtClean="0"/>
                        <a:t>图</a:t>
                      </a:r>
                      <a:r>
                        <a:rPr lang="en-US" altLang="zh-CN" dirty="0" smtClean="0"/>
                        <a:t>2</a:t>
                      </a:r>
                    </a:p>
                    <a:p>
                      <a:endParaRPr lang="en-US" altLang="zh-CN" dirty="0" smtClean="0"/>
                    </a:p>
                    <a:p>
                      <a:endParaRPr lang="zh-CN" altLang="en-US" dirty="0"/>
                    </a:p>
                  </a:txBody>
                  <a:tcPr/>
                </a:tc>
                <a:tc>
                  <a:txBody>
                    <a:bodyPr/>
                    <a:lstStyle/>
                    <a:p>
                      <a:endParaRPr lang="zh-CN" altLang="en-US" dirty="0"/>
                    </a:p>
                  </a:txBody>
                  <a:tcPr/>
                </a:tc>
              </a:tr>
              <a:tr h="553528">
                <a:tc>
                  <a:txBody>
                    <a:bodyPr/>
                    <a:lstStyle/>
                    <a:p>
                      <a:r>
                        <a:rPr lang="zh-CN" altLang="en-US" dirty="0" smtClean="0"/>
                        <a:t>图</a:t>
                      </a:r>
                      <a:r>
                        <a:rPr lang="en-US" altLang="zh-CN" dirty="0" smtClean="0"/>
                        <a:t>3</a:t>
                      </a:r>
                      <a:endParaRPr lang="zh-CN" altLang="en-US" dirty="0"/>
                    </a:p>
                  </a:txBody>
                  <a:tcPr/>
                </a:tc>
                <a:tc>
                  <a:txBody>
                    <a:bodyPr/>
                    <a:lstStyle/>
                    <a:p>
                      <a:endParaRPr lang="zh-CN" altLang="en-US" dirty="0"/>
                    </a:p>
                  </a:txBody>
                  <a:tcPr/>
                </a:tc>
              </a:tr>
              <a:tr h="553528">
                <a:tc>
                  <a:txBody>
                    <a:bodyPr/>
                    <a:lstStyle/>
                    <a:p>
                      <a:r>
                        <a:rPr lang="zh-CN" altLang="en-US" dirty="0" smtClean="0"/>
                        <a:t>图</a:t>
                      </a:r>
                      <a:r>
                        <a:rPr lang="en-US" altLang="zh-CN" dirty="0" smtClean="0"/>
                        <a:t>4</a:t>
                      </a:r>
                      <a:endParaRPr lang="zh-CN" altLang="en-US" dirty="0"/>
                    </a:p>
                  </a:txBody>
                  <a:tcPr/>
                </a:tc>
                <a:tc>
                  <a:txBody>
                    <a:bodyPr/>
                    <a:lstStyle/>
                    <a:p>
                      <a:endParaRPr lang="zh-CN" altLang="en-US" dirty="0"/>
                    </a:p>
                  </a:txBody>
                  <a:tcPr/>
                </a:tc>
              </a:tr>
              <a:tr h="433223">
                <a:tc gridSpan="2">
                  <a:txBody>
                    <a:bodyPr/>
                    <a:lstStyle/>
                    <a:p>
                      <a:endParaRPr lang="en-US" altLang="zh-CN" dirty="0" smtClean="0"/>
                    </a:p>
                    <a:p>
                      <a:endParaRPr lang="en-US" altLang="zh-CN" dirty="0" smtClean="0"/>
                    </a:p>
                    <a:p>
                      <a:endParaRPr lang="zh-CN" altLang="en-US" dirty="0"/>
                    </a:p>
                  </a:txBody>
                  <a:tcPr/>
                </a:tc>
                <a:tc hMerge="1">
                  <a:txBody>
                    <a:bodyPr/>
                    <a:lstStyle/>
                    <a:p>
                      <a:endParaRPr lang="zh-CN" altLang="en-US" dirty="0"/>
                    </a:p>
                  </a:txBody>
                  <a:tcPr/>
                </a:tc>
              </a:tr>
            </a:tbl>
          </a:graphicData>
        </a:graphic>
      </p:graphicFrame>
      <p:sp>
        <p:nvSpPr>
          <p:cNvPr id="11" name="TextBox 10"/>
          <p:cNvSpPr txBox="1"/>
          <p:nvPr/>
        </p:nvSpPr>
        <p:spPr>
          <a:xfrm>
            <a:off x="1073068" y="4138362"/>
            <a:ext cx="1504253" cy="307777"/>
          </a:xfrm>
          <a:prstGeom prst="rect">
            <a:avLst/>
          </a:prstGeom>
          <a:noFill/>
        </p:spPr>
        <p:txBody>
          <a:bodyPr wrap="square" rtlCol="0">
            <a:spAutoFit/>
          </a:bodyPr>
          <a:lstStyle/>
          <a:p>
            <a:r>
              <a:rPr lang="en-US" altLang="zh-CN" sz="1400" dirty="0" smtClean="0">
                <a:solidFill>
                  <a:schemeClr val="tx1"/>
                </a:solidFill>
              </a:rPr>
              <a:t>2020 </a:t>
            </a:r>
            <a:r>
              <a:rPr lang="zh-CN" altLang="en-US" sz="1400" dirty="0" smtClean="0">
                <a:solidFill>
                  <a:schemeClr val="tx1"/>
                </a:solidFill>
              </a:rPr>
              <a:t>东城期末</a:t>
            </a:r>
            <a:endParaRPr lang="en-US" altLang="zh-CN" sz="1400" dirty="0" smtClean="0">
              <a:solidFill>
                <a:schemeClr val="tx1"/>
              </a:solidFill>
            </a:endParaRPr>
          </a:p>
        </p:txBody>
      </p:sp>
      <p:pic>
        <p:nvPicPr>
          <p:cNvPr id="12" name="图片 11"/>
          <p:cNvPicPr/>
          <p:nvPr/>
        </p:nvPicPr>
        <p:blipFill>
          <a:blip r:embed="rId5" cstate="print">
            <a:extLst>
              <a:ext uri="{28A0092B-C50C-407E-A947-70E740481C1C}">
                <a14:useLocalDpi xmlns:a14="http://schemas.microsoft.com/office/drawing/2010/main" val="0"/>
              </a:ext>
            </a:extLst>
          </a:blip>
          <a:stretch>
            <a:fillRect/>
          </a:stretch>
        </p:blipFill>
        <p:spPr>
          <a:xfrm>
            <a:off x="333189" y="1158231"/>
            <a:ext cx="4327302" cy="2779590"/>
          </a:xfrm>
          <a:prstGeom prst="rect">
            <a:avLst/>
          </a:prstGeom>
        </p:spPr>
      </p:pic>
      <p:sp>
        <p:nvSpPr>
          <p:cNvPr id="14" name="TextBox 13"/>
          <p:cNvSpPr txBox="1"/>
          <p:nvPr/>
        </p:nvSpPr>
        <p:spPr>
          <a:xfrm>
            <a:off x="5955577" y="1452379"/>
            <a:ext cx="2709101" cy="307777"/>
          </a:xfrm>
          <a:prstGeom prst="rect">
            <a:avLst/>
          </a:prstGeom>
          <a:noFill/>
        </p:spPr>
        <p:txBody>
          <a:bodyPr wrap="square" rtlCol="0">
            <a:spAutoFit/>
          </a:bodyPr>
          <a:lstStyle/>
          <a:p>
            <a:r>
              <a:rPr lang="en-GB" altLang="zh-CN" sz="1400" kern="1200" dirty="0">
                <a:solidFill>
                  <a:schemeClr val="tx1"/>
                </a:solidFill>
                <a:latin typeface="Times New Roman" pitchFamily="18" charset="0"/>
                <a:cs typeface="Times New Roman" pitchFamily="18" charset="0"/>
              </a:rPr>
              <a:t>on that day</a:t>
            </a:r>
            <a:r>
              <a:rPr lang="en-US" altLang="zh-CN" sz="1400" kern="1200" dirty="0">
                <a:solidFill>
                  <a:schemeClr val="tx1"/>
                </a:solidFill>
                <a:latin typeface="Times New Roman" pitchFamily="18" charset="0"/>
                <a:cs typeface="Times New Roman" pitchFamily="18" charset="0"/>
              </a:rPr>
              <a:t>…</a:t>
            </a:r>
            <a:endParaRPr lang="zh-CN" altLang="en-US" sz="1400" dirty="0">
              <a:latin typeface="Times New Roman" pitchFamily="18" charset="0"/>
              <a:cs typeface="Times New Roman" pitchFamily="18" charset="0"/>
            </a:endParaRPr>
          </a:p>
        </p:txBody>
      </p:sp>
      <p:sp>
        <p:nvSpPr>
          <p:cNvPr id="15" name="TextBox 14"/>
          <p:cNvSpPr txBox="1"/>
          <p:nvPr/>
        </p:nvSpPr>
        <p:spPr>
          <a:xfrm>
            <a:off x="5894125" y="1900265"/>
            <a:ext cx="2971744" cy="738664"/>
          </a:xfrm>
          <a:prstGeom prst="rect">
            <a:avLst/>
          </a:prstGeom>
          <a:noFill/>
        </p:spPr>
        <p:txBody>
          <a:bodyPr wrap="square" rtlCol="0">
            <a:spAutoFit/>
          </a:bodyPr>
          <a:lstStyle/>
          <a:p>
            <a:r>
              <a:rPr lang="en-GB" altLang="zh-CN" sz="1400" kern="1200" dirty="0">
                <a:solidFill>
                  <a:schemeClr val="tx1"/>
                </a:solidFill>
                <a:latin typeface="Times New Roman" pitchFamily="18" charset="0"/>
                <a:cs typeface="Times New Roman" pitchFamily="18" charset="0"/>
              </a:rPr>
              <a:t>the pictures of the ceremony were flashing through my mind when suddenly…</a:t>
            </a:r>
            <a:endParaRPr lang="zh-CN" altLang="en-US" sz="1400" kern="1200" dirty="0">
              <a:solidFill>
                <a:schemeClr val="tx1"/>
              </a:solidFill>
              <a:latin typeface="Times New Roman" pitchFamily="18" charset="0"/>
              <a:cs typeface="Times New Roman" pitchFamily="18" charset="0"/>
            </a:endParaRPr>
          </a:p>
        </p:txBody>
      </p:sp>
      <p:sp>
        <p:nvSpPr>
          <p:cNvPr id="16" name="TextBox 15"/>
          <p:cNvSpPr txBox="1"/>
          <p:nvPr/>
        </p:nvSpPr>
        <p:spPr>
          <a:xfrm>
            <a:off x="5894125" y="2638929"/>
            <a:ext cx="2709101" cy="523220"/>
          </a:xfrm>
          <a:prstGeom prst="rect">
            <a:avLst/>
          </a:prstGeom>
          <a:noFill/>
        </p:spPr>
        <p:txBody>
          <a:bodyPr wrap="square" rtlCol="0">
            <a:spAutoFit/>
          </a:bodyPr>
          <a:lstStyle/>
          <a:p>
            <a:r>
              <a:rPr lang="en-GB" altLang="zh-CN" sz="1400" kern="1200" dirty="0">
                <a:solidFill>
                  <a:schemeClr val="tx1"/>
                </a:solidFill>
                <a:latin typeface="Times New Roman" pitchFamily="18" charset="0"/>
                <a:cs typeface="Times New Roman" pitchFamily="18" charset="0"/>
              </a:rPr>
              <a:t>realizing that it must have lost its way back home, I…</a:t>
            </a:r>
            <a:endParaRPr lang="zh-CN" altLang="en-US" sz="1400" kern="1200" dirty="0">
              <a:solidFill>
                <a:schemeClr val="tx1"/>
              </a:solidFill>
              <a:latin typeface="Times New Roman" pitchFamily="18" charset="0"/>
              <a:cs typeface="Times New Roman" pitchFamily="18" charset="0"/>
            </a:endParaRPr>
          </a:p>
        </p:txBody>
      </p:sp>
      <p:sp>
        <p:nvSpPr>
          <p:cNvPr id="17" name="TextBox 16"/>
          <p:cNvSpPr txBox="1"/>
          <p:nvPr/>
        </p:nvSpPr>
        <p:spPr>
          <a:xfrm>
            <a:off x="5924510" y="3226341"/>
            <a:ext cx="2709101" cy="307777"/>
          </a:xfrm>
          <a:prstGeom prst="rect">
            <a:avLst/>
          </a:prstGeom>
          <a:noFill/>
        </p:spPr>
        <p:txBody>
          <a:bodyPr wrap="square" rtlCol="0">
            <a:spAutoFit/>
          </a:bodyPr>
          <a:lstStyle/>
          <a:p>
            <a:r>
              <a:rPr lang="en-GB" altLang="zh-CN" sz="1400" kern="1200" dirty="0">
                <a:solidFill>
                  <a:schemeClr val="tx1"/>
                </a:solidFill>
                <a:latin typeface="Times New Roman" pitchFamily="18" charset="0"/>
                <a:cs typeface="Times New Roman" pitchFamily="18" charset="0"/>
              </a:rPr>
              <a:t>before long…</a:t>
            </a:r>
            <a:endParaRPr lang="zh-CN" altLang="en-US" sz="1400" dirty="0">
              <a:latin typeface="Times New Roman" pitchFamily="18" charset="0"/>
              <a:cs typeface="Times New Roman" pitchFamily="18" charset="0"/>
            </a:endParaRPr>
          </a:p>
        </p:txBody>
      </p:sp>
      <p:sp>
        <p:nvSpPr>
          <p:cNvPr id="18" name="TextBox 17"/>
          <p:cNvSpPr txBox="1"/>
          <p:nvPr/>
        </p:nvSpPr>
        <p:spPr>
          <a:xfrm>
            <a:off x="5245196" y="3707475"/>
            <a:ext cx="3620674" cy="738664"/>
          </a:xfrm>
          <a:prstGeom prst="rect">
            <a:avLst/>
          </a:prstGeom>
          <a:noFill/>
        </p:spPr>
        <p:txBody>
          <a:bodyPr wrap="square" rtlCol="0">
            <a:spAutoFit/>
          </a:bodyPr>
          <a:lstStyle/>
          <a:p>
            <a:r>
              <a:rPr lang="zh-CN" altLang="en-US" sz="1400" dirty="0"/>
              <a:t>根据情节发展线索，添加表示因果、递进、解释等逻辑关系的语句，起到承上启下的作用。</a:t>
            </a:r>
          </a:p>
        </p:txBody>
      </p:sp>
      <p:sp>
        <p:nvSpPr>
          <p:cNvPr id="20"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40287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矩形 2"/>
          <p:cNvSpPr/>
          <p:nvPr/>
        </p:nvSpPr>
        <p:spPr>
          <a:xfrm>
            <a:off x="184354" y="1120753"/>
            <a:ext cx="8900652" cy="2800767"/>
          </a:xfrm>
          <a:prstGeom prst="rect">
            <a:avLst/>
          </a:prstGeom>
        </p:spPr>
        <p:txBody>
          <a:bodyPr wrap="square">
            <a:spAutoFit/>
          </a:bodyPr>
          <a:lstStyle/>
          <a:p>
            <a:r>
              <a:rPr lang="en-US" altLang="zh-CN" sz="1600" dirty="0" smtClean="0">
                <a:latin typeface="Times New Roman" pitchFamily="18" charset="0"/>
                <a:cs typeface="Times New Roman" pitchFamily="18" charset="0"/>
              </a:rPr>
              <a:t>        On </a:t>
            </a:r>
            <a:r>
              <a:rPr lang="en-US" altLang="zh-CN" sz="1600" dirty="0">
                <a:latin typeface="Times New Roman" pitchFamily="18" charset="0"/>
                <a:cs typeface="Times New Roman" pitchFamily="18" charset="0"/>
              </a:rPr>
              <a:t>that day, like </a:t>
            </a:r>
            <a:r>
              <a:rPr lang="en-US" altLang="zh-CN" sz="1600" u="sng" dirty="0">
                <a:solidFill>
                  <a:srgbClr val="C00000"/>
                </a:solidFill>
                <a:latin typeface="Times New Roman" pitchFamily="18" charset="0"/>
                <a:cs typeface="Times New Roman" pitchFamily="18" charset="0"/>
              </a:rPr>
              <a:t>hundreds of millions of </a:t>
            </a:r>
            <a:r>
              <a:rPr lang="en-US" altLang="zh-CN" sz="1600" dirty="0">
                <a:solidFill>
                  <a:schemeClr val="tx1"/>
                </a:solidFill>
                <a:latin typeface="Times New Roman" pitchFamily="18" charset="0"/>
                <a:cs typeface="Times New Roman" pitchFamily="18" charset="0"/>
              </a:rPr>
              <a:t>families</a:t>
            </a:r>
            <a:r>
              <a:rPr lang="en-US" altLang="zh-CN" sz="1600" dirty="0">
                <a:latin typeface="Times New Roman" pitchFamily="18" charset="0"/>
                <a:cs typeface="Times New Roman" pitchFamily="18" charset="0"/>
              </a:rPr>
              <a:t>, my parents and I watched the National Day parade on </a:t>
            </a:r>
            <a:r>
              <a:rPr lang="en-US" altLang="zh-CN" sz="1600" dirty="0" smtClean="0">
                <a:latin typeface="Times New Roman" pitchFamily="18" charset="0"/>
                <a:cs typeface="Times New Roman" pitchFamily="18" charset="0"/>
              </a:rPr>
              <a:t>TV </a:t>
            </a:r>
            <a:r>
              <a:rPr lang="en-US" altLang="zh-CN" sz="1600" u="sng" dirty="0" smtClean="0">
                <a:solidFill>
                  <a:srgbClr val="C00000"/>
                </a:solidFill>
                <a:latin typeface="Times New Roman" pitchFamily="18" charset="0"/>
                <a:cs typeface="Times New Roman" pitchFamily="18" charset="0"/>
              </a:rPr>
              <a:t>with great excitement </a:t>
            </a:r>
            <a:r>
              <a:rPr lang="en-US" altLang="zh-CN" sz="1600" dirty="0" smtClean="0">
                <a:latin typeface="Times New Roman" pitchFamily="18" charset="0"/>
                <a:cs typeface="Times New Roman" pitchFamily="18" charset="0"/>
              </a:rPr>
              <a:t>and pride till </a:t>
            </a:r>
            <a:r>
              <a:rPr lang="en-US" altLang="zh-CN" sz="1600" dirty="0">
                <a:latin typeface="Times New Roman" pitchFamily="18" charset="0"/>
                <a:cs typeface="Times New Roman" pitchFamily="18" charset="0"/>
              </a:rPr>
              <a:t>the very end of the ceremony, </a:t>
            </a:r>
            <a:r>
              <a:rPr lang="en-US" altLang="zh-CN" sz="1600" u="sng" dirty="0">
                <a:solidFill>
                  <a:srgbClr val="C00000"/>
                </a:solidFill>
                <a:latin typeface="Times New Roman" pitchFamily="18" charset="0"/>
                <a:cs typeface="Times New Roman" pitchFamily="18" charset="0"/>
              </a:rPr>
              <a:t>when</a:t>
            </a:r>
            <a:r>
              <a:rPr lang="en-US" altLang="zh-CN" sz="1600" dirty="0">
                <a:latin typeface="Times New Roman" pitchFamily="18" charset="0"/>
                <a:cs typeface="Times New Roman" pitchFamily="18" charset="0"/>
              </a:rPr>
              <a:t> thousands of pigeons and balloons were released and flew to the sky. </a:t>
            </a:r>
            <a:endParaRPr lang="zh-CN" altLang="zh-CN" sz="1600" dirty="0">
              <a:latin typeface="Times New Roman" pitchFamily="18" charset="0"/>
              <a:cs typeface="Times New Roman" pitchFamily="18" charset="0"/>
            </a:endParaRPr>
          </a:p>
          <a:p>
            <a:r>
              <a:rPr lang="en-US" altLang="zh-CN" sz="1600" dirty="0" smtClean="0">
                <a:latin typeface="Times New Roman" pitchFamily="18" charset="0"/>
                <a:cs typeface="Times New Roman" pitchFamily="18" charset="0"/>
              </a:rPr>
              <a:t>        The </a:t>
            </a:r>
            <a:r>
              <a:rPr lang="en-US" altLang="zh-CN" sz="1600" dirty="0">
                <a:latin typeface="Times New Roman" pitchFamily="18" charset="0"/>
                <a:cs typeface="Times New Roman" pitchFamily="18" charset="0"/>
              </a:rPr>
              <a:t>pictures of the ceremony were </a:t>
            </a:r>
            <a:r>
              <a:rPr lang="en-US" altLang="zh-CN" sz="1600" u="sng" dirty="0">
                <a:solidFill>
                  <a:srgbClr val="C00000"/>
                </a:solidFill>
                <a:latin typeface="Times New Roman" pitchFamily="18" charset="0"/>
                <a:cs typeface="Times New Roman" pitchFamily="18" charset="0"/>
              </a:rPr>
              <a:t>flashing through </a:t>
            </a:r>
            <a:r>
              <a:rPr lang="en-US" altLang="zh-CN" sz="1600" dirty="0">
                <a:latin typeface="Times New Roman" pitchFamily="18" charset="0"/>
                <a:cs typeface="Times New Roman" pitchFamily="18" charset="0"/>
              </a:rPr>
              <a:t>my mind </a:t>
            </a:r>
            <a:r>
              <a:rPr lang="en-US" altLang="zh-CN" sz="1600" u="sng" dirty="0">
                <a:solidFill>
                  <a:srgbClr val="C00000"/>
                </a:solidFill>
                <a:latin typeface="Times New Roman" pitchFamily="18" charset="0"/>
                <a:cs typeface="Times New Roman" pitchFamily="18" charset="0"/>
              </a:rPr>
              <a:t>when suddenly </a:t>
            </a:r>
            <a:r>
              <a:rPr lang="en-US" altLang="zh-CN" sz="1600" dirty="0">
                <a:latin typeface="Times New Roman" pitchFamily="18" charset="0"/>
                <a:cs typeface="Times New Roman" pitchFamily="18" charset="0"/>
              </a:rPr>
              <a:t>I spotted a pigeon on the balcony. It was a beautiful white pigeon</a:t>
            </a:r>
            <a:r>
              <a:rPr lang="en-US" altLang="zh-CN" sz="1600" u="sng" dirty="0">
                <a:solidFill>
                  <a:srgbClr val="C00000"/>
                </a:solidFill>
                <a:latin typeface="Times New Roman" pitchFamily="18" charset="0"/>
                <a:cs typeface="Times New Roman" pitchFamily="18" charset="0"/>
              </a:rPr>
              <a:t>, resting on our balcony and refusing to </a:t>
            </a:r>
            <a:r>
              <a:rPr lang="en-US" altLang="zh-CN" sz="1600" dirty="0">
                <a:latin typeface="Times New Roman" pitchFamily="18" charset="0"/>
                <a:cs typeface="Times New Roman" pitchFamily="18" charset="0"/>
              </a:rPr>
              <a:t>fly away. </a:t>
            </a:r>
            <a:r>
              <a:rPr lang="en-US" altLang="zh-CN" sz="1600" u="sng" dirty="0">
                <a:solidFill>
                  <a:srgbClr val="C00000"/>
                </a:solidFill>
                <a:latin typeface="Times New Roman" pitchFamily="18" charset="0"/>
                <a:cs typeface="Times New Roman" pitchFamily="18" charset="0"/>
              </a:rPr>
              <a:t>Around its feet was a ring which read “the 70</a:t>
            </a:r>
            <a:r>
              <a:rPr lang="en-US" altLang="zh-CN" sz="1600" u="sng" baseline="30000" dirty="0">
                <a:solidFill>
                  <a:srgbClr val="C00000"/>
                </a:solidFill>
                <a:latin typeface="Times New Roman" pitchFamily="18" charset="0"/>
                <a:cs typeface="Times New Roman" pitchFamily="18" charset="0"/>
              </a:rPr>
              <a:t>th</a:t>
            </a:r>
            <a:r>
              <a:rPr lang="en-US" altLang="zh-CN" sz="1600" u="sng" dirty="0">
                <a:solidFill>
                  <a:srgbClr val="C00000"/>
                </a:solidFill>
                <a:latin typeface="Times New Roman" pitchFamily="18" charset="0"/>
                <a:cs typeface="Times New Roman" pitchFamily="18" charset="0"/>
              </a:rPr>
              <a:t> anniversary of the founding of the People’s Republic of China”. </a:t>
            </a:r>
            <a:r>
              <a:rPr lang="en-US" altLang="zh-CN" sz="1600" dirty="0">
                <a:latin typeface="Times New Roman" pitchFamily="18" charset="0"/>
                <a:cs typeface="Times New Roman" pitchFamily="18" charset="0"/>
              </a:rPr>
              <a:t>I couldn’t believe my eyes! This was a National Day pigeon! </a:t>
            </a:r>
            <a:r>
              <a:rPr lang="en-US" altLang="zh-CN" sz="1600" u="sng" dirty="0">
                <a:solidFill>
                  <a:srgbClr val="C00000"/>
                </a:solidFill>
                <a:latin typeface="Times New Roman" pitchFamily="18" charset="0"/>
                <a:cs typeface="Times New Roman" pitchFamily="18" charset="0"/>
              </a:rPr>
              <a:t>Realizing that </a:t>
            </a:r>
            <a:r>
              <a:rPr lang="en-US" altLang="zh-CN" sz="1600" dirty="0">
                <a:latin typeface="Times New Roman" pitchFamily="18" charset="0"/>
                <a:cs typeface="Times New Roman" pitchFamily="18" charset="0"/>
              </a:rPr>
              <a:t>it must have lost its way back home, I </a:t>
            </a:r>
            <a:r>
              <a:rPr lang="en-US" altLang="zh-CN" sz="1600" u="sng" dirty="0">
                <a:solidFill>
                  <a:srgbClr val="C00000"/>
                </a:solidFill>
                <a:latin typeface="Times New Roman" pitchFamily="18" charset="0"/>
                <a:cs typeface="Times New Roman" pitchFamily="18" charset="0"/>
              </a:rPr>
              <a:t>managed to </a:t>
            </a:r>
            <a:r>
              <a:rPr lang="en-US" altLang="zh-CN" sz="1600" dirty="0">
                <a:latin typeface="Times New Roman" pitchFamily="18" charset="0"/>
                <a:cs typeface="Times New Roman" pitchFamily="18" charset="0"/>
              </a:rPr>
              <a:t>find the telephone number of Beijing Pigeon Association and </a:t>
            </a:r>
            <a:r>
              <a:rPr lang="en-US" altLang="zh-CN" sz="1600" u="sng" dirty="0">
                <a:solidFill>
                  <a:srgbClr val="C00000"/>
                </a:solidFill>
                <a:latin typeface="Times New Roman" pitchFamily="18" charset="0"/>
                <a:cs typeface="Times New Roman" pitchFamily="18" charset="0"/>
              </a:rPr>
              <a:t>called up </a:t>
            </a:r>
            <a:r>
              <a:rPr lang="en-US" altLang="zh-CN" sz="1600" dirty="0">
                <a:latin typeface="Times New Roman" pitchFamily="18" charset="0"/>
                <a:cs typeface="Times New Roman" pitchFamily="18" charset="0"/>
              </a:rPr>
              <a:t>for help. </a:t>
            </a:r>
            <a:r>
              <a:rPr lang="en-US" altLang="zh-CN" sz="1600" u="sng" dirty="0">
                <a:solidFill>
                  <a:srgbClr val="C00000"/>
                </a:solidFill>
                <a:latin typeface="Times New Roman" pitchFamily="18" charset="0"/>
                <a:cs typeface="Times New Roman" pitchFamily="18" charset="0"/>
              </a:rPr>
              <a:t>In the meanwhile</a:t>
            </a:r>
            <a:r>
              <a:rPr lang="en-US" altLang="zh-CN" sz="1600" dirty="0">
                <a:latin typeface="Times New Roman" pitchFamily="18" charset="0"/>
                <a:cs typeface="Times New Roman" pitchFamily="18" charset="0"/>
              </a:rPr>
              <a:t>, my parents brought the pigeon inside and </a:t>
            </a:r>
            <a:r>
              <a:rPr lang="en-US" altLang="zh-CN" sz="1600" dirty="0" smtClean="0">
                <a:latin typeface="Times New Roman" pitchFamily="18" charset="0"/>
                <a:cs typeface="Times New Roman" pitchFamily="18" charset="0"/>
              </a:rPr>
              <a:t>fed </a:t>
            </a:r>
            <a:r>
              <a:rPr lang="en-US" altLang="zh-CN" sz="1600" dirty="0">
                <a:latin typeface="Times New Roman" pitchFamily="18" charset="0"/>
                <a:cs typeface="Times New Roman" pitchFamily="18" charset="0"/>
              </a:rPr>
              <a:t>it some water and bird food. </a:t>
            </a:r>
            <a:endParaRPr lang="zh-CN" altLang="zh-CN" sz="1600" dirty="0">
              <a:latin typeface="Times New Roman" pitchFamily="18" charset="0"/>
              <a:cs typeface="Times New Roman" pitchFamily="18" charset="0"/>
            </a:endParaRPr>
          </a:p>
          <a:p>
            <a:r>
              <a:rPr lang="en-US" altLang="zh-CN" sz="1600" dirty="0" smtClean="0">
                <a:latin typeface="Times New Roman" pitchFamily="18" charset="0"/>
                <a:cs typeface="Times New Roman" pitchFamily="18" charset="0"/>
              </a:rPr>
              <a:t>        </a:t>
            </a:r>
            <a:r>
              <a:rPr lang="en-US" altLang="zh-CN" sz="1600" u="sng" dirty="0" smtClean="0">
                <a:solidFill>
                  <a:srgbClr val="C00000"/>
                </a:solidFill>
                <a:latin typeface="Times New Roman" pitchFamily="18" charset="0"/>
                <a:cs typeface="Times New Roman" pitchFamily="18" charset="0"/>
              </a:rPr>
              <a:t>Before </a:t>
            </a:r>
            <a:r>
              <a:rPr lang="en-US" altLang="zh-CN" sz="1600" u="sng" dirty="0">
                <a:solidFill>
                  <a:srgbClr val="C00000"/>
                </a:solidFill>
                <a:latin typeface="Times New Roman" pitchFamily="18" charset="0"/>
                <a:cs typeface="Times New Roman" pitchFamily="18" charset="0"/>
              </a:rPr>
              <a:t>long</a:t>
            </a:r>
            <a:r>
              <a:rPr lang="en-US" altLang="zh-CN" sz="1600" dirty="0">
                <a:latin typeface="Times New Roman" pitchFamily="18" charset="0"/>
                <a:cs typeface="Times New Roman" pitchFamily="18" charset="0"/>
              </a:rPr>
              <a:t>, the owner got the message and came to take the pigeon back. He thanked us a lot and we all felt </a:t>
            </a:r>
            <a:r>
              <a:rPr lang="en-US" altLang="zh-CN" sz="1600" dirty="0" smtClean="0">
                <a:latin typeface="Times New Roman" pitchFamily="18" charset="0"/>
                <a:cs typeface="Times New Roman" pitchFamily="18" charset="0"/>
              </a:rPr>
              <a:t>honored </a:t>
            </a:r>
            <a:r>
              <a:rPr lang="en-US" altLang="zh-CN" sz="1600" dirty="0">
                <a:latin typeface="Times New Roman" pitchFamily="18" charset="0"/>
                <a:cs typeface="Times New Roman" pitchFamily="18" charset="0"/>
              </a:rPr>
              <a:t>that we could do something for the unforgettable National Day!</a:t>
            </a:r>
            <a:endParaRPr lang="zh-CN" altLang="zh-CN" sz="1600" dirty="0">
              <a:latin typeface="Times New Roman" pitchFamily="18" charset="0"/>
              <a:cs typeface="Times New Roman" pitchFamily="18" charset="0"/>
            </a:endParaRPr>
          </a:p>
        </p:txBody>
      </p:sp>
      <p:sp>
        <p:nvSpPr>
          <p:cNvPr id="14"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
        <p:nvSpPr>
          <p:cNvPr id="15" name="TextBox 14"/>
          <p:cNvSpPr txBox="1"/>
          <p:nvPr/>
        </p:nvSpPr>
        <p:spPr>
          <a:xfrm>
            <a:off x="2517836" y="609619"/>
            <a:ext cx="3246728" cy="461665"/>
          </a:xfrm>
          <a:prstGeom prst="rect">
            <a:avLst/>
          </a:prstGeom>
          <a:noFill/>
        </p:spPr>
        <p:txBody>
          <a:bodyPr wrap="square" rtlCol="0">
            <a:spAutoFit/>
          </a:bodyPr>
          <a:lstStyle/>
          <a:p>
            <a:r>
              <a:rPr lang="zh-CN" altLang="en-US" sz="2400" b="1" dirty="0" smtClean="0">
                <a:solidFill>
                  <a:srgbClr val="FF0000"/>
                </a:solidFill>
              </a:rPr>
              <a:t>用词准确 句式丰富</a:t>
            </a:r>
            <a:endParaRPr lang="en-US" altLang="zh-CN" sz="2400" b="1" dirty="0" smtClean="0">
              <a:solidFill>
                <a:srgbClr val="FF0000"/>
              </a:solidFill>
            </a:endParaRPr>
          </a:p>
        </p:txBody>
      </p:sp>
    </p:spTree>
    <p:custDataLst>
      <p:tags r:id="rId1"/>
    </p:custDataLst>
    <p:extLst>
      <p:ext uri="{BB962C8B-B14F-4D97-AF65-F5344CB8AC3E}">
        <p14:creationId xmlns:p14="http://schemas.microsoft.com/office/powerpoint/2010/main" val="161250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矩形 2"/>
          <p:cNvSpPr/>
          <p:nvPr/>
        </p:nvSpPr>
        <p:spPr>
          <a:xfrm>
            <a:off x="663677" y="896183"/>
            <a:ext cx="8480323" cy="584775"/>
          </a:xfrm>
          <a:prstGeom prst="rect">
            <a:avLst/>
          </a:prstGeom>
        </p:spPr>
        <p:txBody>
          <a:bodyPr wrap="square">
            <a:spAutoFit/>
          </a:bodyPr>
          <a:lstStyle/>
          <a:p>
            <a:pPr marL="342900" indent="-342900">
              <a:buAutoNum type="arabicPeriod"/>
            </a:pPr>
            <a:r>
              <a:rPr lang="zh-CN" altLang="en-US" sz="1600" b="1" dirty="0"/>
              <a:t>高级</a:t>
            </a:r>
            <a:r>
              <a:rPr lang="zh-CN" altLang="en-US" sz="1600" b="1" dirty="0" smtClean="0"/>
              <a:t>词汇</a:t>
            </a:r>
            <a:endParaRPr lang="en-US" altLang="zh-CN" sz="1600" b="1" dirty="0" smtClean="0"/>
          </a:p>
          <a:p>
            <a:r>
              <a:rPr lang="en-US" altLang="zh-CN" sz="1600" dirty="0" smtClean="0">
                <a:latin typeface="Times New Roman" pitchFamily="18" charset="0"/>
                <a:cs typeface="Times New Roman" pitchFamily="18" charset="0"/>
              </a:rPr>
              <a:t>flash, spot…</a:t>
            </a:r>
            <a:endParaRPr lang="en-US" altLang="zh-CN" sz="1600" dirty="0">
              <a:latin typeface="Times New Roman" pitchFamily="18" charset="0"/>
              <a:cs typeface="Times New Roman" pitchFamily="18" charset="0"/>
            </a:endParaRPr>
          </a:p>
        </p:txBody>
      </p:sp>
      <p:sp>
        <p:nvSpPr>
          <p:cNvPr id="12"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
        <p:nvSpPr>
          <p:cNvPr id="14" name="TextBox 13"/>
          <p:cNvSpPr txBox="1"/>
          <p:nvPr/>
        </p:nvSpPr>
        <p:spPr>
          <a:xfrm>
            <a:off x="2517836" y="609619"/>
            <a:ext cx="3246728" cy="461665"/>
          </a:xfrm>
          <a:prstGeom prst="rect">
            <a:avLst/>
          </a:prstGeom>
          <a:noFill/>
        </p:spPr>
        <p:txBody>
          <a:bodyPr wrap="square" rtlCol="0">
            <a:spAutoFit/>
          </a:bodyPr>
          <a:lstStyle/>
          <a:p>
            <a:r>
              <a:rPr lang="zh-CN" altLang="en-US" sz="2400" b="1" dirty="0" smtClean="0">
                <a:solidFill>
                  <a:srgbClr val="FF0000"/>
                </a:solidFill>
              </a:rPr>
              <a:t>用词准确 句式丰富</a:t>
            </a:r>
            <a:endParaRPr lang="en-US" altLang="zh-CN" sz="2400" b="1" dirty="0" smtClean="0">
              <a:solidFill>
                <a:srgbClr val="FF0000"/>
              </a:solidFill>
            </a:endParaRPr>
          </a:p>
        </p:txBody>
      </p:sp>
      <p:sp>
        <p:nvSpPr>
          <p:cNvPr id="15" name="矩形 14"/>
          <p:cNvSpPr/>
          <p:nvPr/>
        </p:nvSpPr>
        <p:spPr>
          <a:xfrm>
            <a:off x="667759" y="1480958"/>
            <a:ext cx="8480323" cy="584775"/>
          </a:xfrm>
          <a:prstGeom prst="rect">
            <a:avLst/>
          </a:prstGeom>
        </p:spPr>
        <p:txBody>
          <a:bodyPr wrap="square">
            <a:spAutoFit/>
          </a:bodyPr>
          <a:lstStyle/>
          <a:p>
            <a:r>
              <a:rPr lang="en-US" altLang="zh-CN" sz="1600" b="1" dirty="0"/>
              <a:t>2. </a:t>
            </a:r>
            <a:r>
              <a:rPr lang="zh-CN" altLang="en-US" sz="1600" b="1" dirty="0"/>
              <a:t>词组</a:t>
            </a:r>
            <a:endParaRPr lang="en-US" altLang="zh-CN" sz="1600" b="1" dirty="0"/>
          </a:p>
          <a:p>
            <a:r>
              <a:rPr lang="en-US" altLang="zh-CN" sz="1600" dirty="0">
                <a:latin typeface="Times New Roman" pitchFamily="18" charset="0"/>
                <a:cs typeface="Times New Roman" pitchFamily="18" charset="0"/>
              </a:rPr>
              <a:t>hundreds of millions of , with great excitement and pride, flash through…</a:t>
            </a:r>
          </a:p>
        </p:txBody>
      </p:sp>
      <p:sp>
        <p:nvSpPr>
          <p:cNvPr id="16" name="矩形 15"/>
          <p:cNvSpPr/>
          <p:nvPr/>
        </p:nvSpPr>
        <p:spPr>
          <a:xfrm>
            <a:off x="667759" y="2065733"/>
            <a:ext cx="8480323" cy="584775"/>
          </a:xfrm>
          <a:prstGeom prst="rect">
            <a:avLst/>
          </a:prstGeom>
        </p:spPr>
        <p:txBody>
          <a:bodyPr wrap="square">
            <a:spAutoFit/>
          </a:bodyPr>
          <a:lstStyle/>
          <a:p>
            <a:r>
              <a:rPr lang="en-US" altLang="zh-CN" sz="1600" dirty="0">
                <a:latin typeface="Times New Roman" pitchFamily="18" charset="0"/>
                <a:cs typeface="Times New Roman" pitchFamily="18" charset="0"/>
              </a:rPr>
              <a:t>3</a:t>
            </a:r>
            <a:r>
              <a:rPr lang="en-US" altLang="zh-CN" sz="1600" b="1" dirty="0">
                <a:latin typeface="Times New Roman" pitchFamily="18" charset="0"/>
                <a:cs typeface="Times New Roman" pitchFamily="18" charset="0"/>
              </a:rPr>
              <a:t>. </a:t>
            </a:r>
            <a:r>
              <a:rPr lang="zh-CN" altLang="en-US" sz="1600" b="1" dirty="0">
                <a:latin typeface="Times New Roman" pitchFamily="18" charset="0"/>
                <a:cs typeface="Times New Roman" pitchFamily="18" charset="0"/>
              </a:rPr>
              <a:t>非谓语动词</a:t>
            </a:r>
            <a:endParaRPr lang="en-US" altLang="zh-CN" sz="1600" b="1" dirty="0">
              <a:latin typeface="Times New Roman" pitchFamily="18" charset="0"/>
              <a:cs typeface="Times New Roman" pitchFamily="18" charset="0"/>
            </a:endParaRPr>
          </a:p>
          <a:p>
            <a:r>
              <a:rPr lang="en-US" altLang="zh-CN" sz="1600" dirty="0">
                <a:solidFill>
                  <a:schemeClr val="tx1"/>
                </a:solidFill>
                <a:latin typeface="Times New Roman" pitchFamily="18" charset="0"/>
                <a:cs typeface="Times New Roman" pitchFamily="18" charset="0"/>
              </a:rPr>
              <a:t>resting on our balcony and refusing </a:t>
            </a:r>
            <a:r>
              <a:rPr lang="en-US" altLang="zh-CN" sz="1600" dirty="0" smtClean="0">
                <a:solidFill>
                  <a:schemeClr val="tx1"/>
                </a:solidFill>
                <a:latin typeface="Times New Roman" pitchFamily="18" charset="0"/>
                <a:cs typeface="Times New Roman" pitchFamily="18" charset="0"/>
              </a:rPr>
              <a:t>to, </a:t>
            </a:r>
            <a:r>
              <a:rPr lang="zh-CN" altLang="en-US" sz="1600" dirty="0" smtClean="0">
                <a:solidFill>
                  <a:schemeClr val="tx1"/>
                </a:solidFill>
                <a:latin typeface="Times New Roman" pitchFamily="18" charset="0"/>
                <a:cs typeface="Times New Roman" pitchFamily="18" charset="0"/>
              </a:rPr>
              <a:t> </a:t>
            </a:r>
            <a:r>
              <a:rPr lang="en-US" altLang="zh-CN" sz="1600" dirty="0">
                <a:solidFill>
                  <a:schemeClr val="tx1"/>
                </a:solidFill>
                <a:latin typeface="Times New Roman" pitchFamily="18" charset="0"/>
                <a:cs typeface="Times New Roman" pitchFamily="18" charset="0"/>
              </a:rPr>
              <a:t>realizing that…</a:t>
            </a:r>
          </a:p>
        </p:txBody>
      </p:sp>
      <p:sp>
        <p:nvSpPr>
          <p:cNvPr id="17" name="矩形 16"/>
          <p:cNvSpPr/>
          <p:nvPr/>
        </p:nvSpPr>
        <p:spPr>
          <a:xfrm>
            <a:off x="667759" y="2650508"/>
            <a:ext cx="8480323" cy="584775"/>
          </a:xfrm>
          <a:prstGeom prst="rect">
            <a:avLst/>
          </a:prstGeom>
        </p:spPr>
        <p:txBody>
          <a:bodyPr wrap="square">
            <a:spAutoFit/>
          </a:bodyPr>
          <a:lstStyle/>
          <a:p>
            <a:r>
              <a:rPr lang="en-US" altLang="zh-CN" sz="1600" b="1" dirty="0">
                <a:solidFill>
                  <a:schemeClr val="tx1"/>
                </a:solidFill>
                <a:latin typeface="Times New Roman" pitchFamily="18" charset="0"/>
                <a:cs typeface="Times New Roman" pitchFamily="18" charset="0"/>
              </a:rPr>
              <a:t>4. </a:t>
            </a:r>
            <a:r>
              <a:rPr lang="zh-CN" altLang="en-US" sz="1600" b="1" dirty="0">
                <a:solidFill>
                  <a:schemeClr val="tx1"/>
                </a:solidFill>
                <a:latin typeface="Times New Roman" pitchFamily="18" charset="0"/>
                <a:cs typeface="Times New Roman" pitchFamily="18" charset="0"/>
              </a:rPr>
              <a:t>并列句和复合句</a:t>
            </a:r>
            <a:endParaRPr lang="en-US" altLang="zh-CN" sz="1600" b="1" dirty="0">
              <a:solidFill>
                <a:schemeClr val="tx1"/>
              </a:solidFill>
              <a:latin typeface="Times New Roman" pitchFamily="18" charset="0"/>
              <a:cs typeface="Times New Roman" pitchFamily="18" charset="0"/>
            </a:endParaRPr>
          </a:p>
          <a:p>
            <a:r>
              <a:rPr lang="zh-CN" altLang="en-US" sz="1600" b="1" dirty="0">
                <a:solidFill>
                  <a:schemeClr val="tx1"/>
                </a:solidFill>
                <a:latin typeface="华文宋体" pitchFamily="2" charset="-122"/>
                <a:ea typeface="华文宋体" pitchFamily="2" charset="-122"/>
                <a:cs typeface="Times New Roman" pitchFamily="18" charset="0"/>
              </a:rPr>
              <a:t>由</a:t>
            </a:r>
            <a:r>
              <a:rPr lang="en-US" altLang="zh-CN" sz="1600" b="1" dirty="0">
                <a:solidFill>
                  <a:schemeClr val="tx1"/>
                </a:solidFill>
                <a:latin typeface="华文宋体" pitchFamily="2" charset="-122"/>
                <a:ea typeface="华文宋体" pitchFamily="2" charset="-122"/>
                <a:cs typeface="Times New Roman" pitchFamily="18" charset="0"/>
              </a:rPr>
              <a:t>when</a:t>
            </a:r>
            <a:r>
              <a:rPr lang="zh-CN" altLang="en-US" sz="1600" b="1" dirty="0">
                <a:solidFill>
                  <a:schemeClr val="tx1"/>
                </a:solidFill>
                <a:latin typeface="华文宋体" pitchFamily="2" charset="-122"/>
                <a:ea typeface="华文宋体" pitchFamily="2" charset="-122"/>
                <a:cs typeface="Times New Roman" pitchFamily="18" charset="0"/>
              </a:rPr>
              <a:t>引导的定语从句，</a:t>
            </a:r>
            <a:r>
              <a:rPr lang="en-US" altLang="zh-CN" sz="1600" dirty="0">
                <a:solidFill>
                  <a:schemeClr val="tx1"/>
                </a:solidFill>
                <a:latin typeface="Times New Roman" pitchFamily="18" charset="0"/>
                <a:cs typeface="Times New Roman" pitchFamily="18" charset="0"/>
              </a:rPr>
              <a:t>be doing… when…</a:t>
            </a:r>
          </a:p>
        </p:txBody>
      </p:sp>
      <p:sp>
        <p:nvSpPr>
          <p:cNvPr id="18" name="矩形 17"/>
          <p:cNvSpPr/>
          <p:nvPr/>
        </p:nvSpPr>
        <p:spPr>
          <a:xfrm>
            <a:off x="652285" y="3244930"/>
            <a:ext cx="8480323" cy="830997"/>
          </a:xfrm>
          <a:prstGeom prst="rect">
            <a:avLst/>
          </a:prstGeom>
        </p:spPr>
        <p:txBody>
          <a:bodyPr wrap="square">
            <a:spAutoFit/>
          </a:bodyPr>
          <a:lstStyle/>
          <a:p>
            <a:r>
              <a:rPr lang="en-US" altLang="zh-CN" sz="1600" b="1" dirty="0">
                <a:solidFill>
                  <a:schemeClr val="tx1"/>
                </a:solidFill>
                <a:latin typeface="Times New Roman" pitchFamily="18" charset="0"/>
                <a:cs typeface="Times New Roman" pitchFamily="18" charset="0"/>
              </a:rPr>
              <a:t>5. </a:t>
            </a:r>
            <a:r>
              <a:rPr lang="zh-CN" altLang="en-US" sz="1600" b="1" dirty="0">
                <a:solidFill>
                  <a:schemeClr val="tx1"/>
                </a:solidFill>
                <a:latin typeface="Times New Roman" pitchFamily="18" charset="0"/>
                <a:cs typeface="Times New Roman" pitchFamily="18" charset="0"/>
              </a:rPr>
              <a:t>特殊句式</a:t>
            </a:r>
            <a:endParaRPr lang="en-US" altLang="zh-CN" sz="1600" b="1" dirty="0">
              <a:solidFill>
                <a:schemeClr val="tx1"/>
              </a:solidFill>
              <a:latin typeface="Times New Roman" pitchFamily="18" charset="0"/>
              <a:cs typeface="Times New Roman" pitchFamily="18" charset="0"/>
            </a:endParaRPr>
          </a:p>
          <a:p>
            <a:r>
              <a:rPr lang="en-US" altLang="zh-CN" sz="1600" dirty="0">
                <a:solidFill>
                  <a:schemeClr val="tx1"/>
                </a:solidFill>
                <a:latin typeface="Times New Roman" pitchFamily="18" charset="0"/>
                <a:cs typeface="Times New Roman" pitchFamily="18" charset="0"/>
              </a:rPr>
              <a:t>Around its feet was a ring which read “the 70</a:t>
            </a:r>
            <a:r>
              <a:rPr lang="en-US" altLang="zh-CN" sz="1600" baseline="30000" dirty="0">
                <a:solidFill>
                  <a:schemeClr val="tx1"/>
                </a:solidFill>
                <a:latin typeface="Times New Roman" pitchFamily="18" charset="0"/>
                <a:cs typeface="Times New Roman" pitchFamily="18" charset="0"/>
              </a:rPr>
              <a:t>th</a:t>
            </a:r>
            <a:r>
              <a:rPr lang="en-US" altLang="zh-CN" sz="1600" dirty="0">
                <a:solidFill>
                  <a:schemeClr val="tx1"/>
                </a:solidFill>
                <a:latin typeface="Times New Roman" pitchFamily="18" charset="0"/>
                <a:cs typeface="Times New Roman" pitchFamily="18" charset="0"/>
              </a:rPr>
              <a:t> anniversary of the founding of the People’s Republic of China”. </a:t>
            </a:r>
          </a:p>
        </p:txBody>
      </p:sp>
      <p:sp>
        <p:nvSpPr>
          <p:cNvPr id="19" name="矩形 18"/>
          <p:cNvSpPr/>
          <p:nvPr/>
        </p:nvSpPr>
        <p:spPr>
          <a:xfrm>
            <a:off x="619781" y="4075927"/>
            <a:ext cx="8480323" cy="861774"/>
          </a:xfrm>
          <a:prstGeom prst="rect">
            <a:avLst/>
          </a:prstGeom>
        </p:spPr>
        <p:txBody>
          <a:bodyPr wrap="square">
            <a:spAutoFit/>
          </a:bodyPr>
          <a:lstStyle/>
          <a:p>
            <a:r>
              <a:rPr lang="en-US" altLang="zh-CN" sz="1600" b="1" dirty="0">
                <a:solidFill>
                  <a:schemeClr val="tx1"/>
                </a:solidFill>
                <a:latin typeface="Times New Roman" pitchFamily="18" charset="0"/>
                <a:cs typeface="Times New Roman" pitchFamily="18" charset="0"/>
              </a:rPr>
              <a:t>6. </a:t>
            </a:r>
            <a:r>
              <a:rPr lang="zh-CN" altLang="en-US" sz="1600" b="1" dirty="0">
                <a:solidFill>
                  <a:schemeClr val="tx1"/>
                </a:solidFill>
                <a:latin typeface="Times New Roman" pitchFamily="18" charset="0"/>
                <a:cs typeface="Times New Roman" pitchFamily="18" charset="0"/>
              </a:rPr>
              <a:t>长短句</a:t>
            </a:r>
            <a:endParaRPr lang="en-US" altLang="zh-CN" sz="1600" b="1" dirty="0">
              <a:solidFill>
                <a:schemeClr val="tx1"/>
              </a:solidFill>
              <a:latin typeface="Times New Roman" pitchFamily="18" charset="0"/>
              <a:cs typeface="Times New Roman" pitchFamily="18" charset="0"/>
            </a:endParaRPr>
          </a:p>
          <a:p>
            <a:r>
              <a:rPr lang="en-US" altLang="zh-CN" sz="1600" dirty="0">
                <a:latin typeface="Times New Roman" pitchFamily="18" charset="0"/>
                <a:cs typeface="Times New Roman" pitchFamily="18" charset="0"/>
              </a:rPr>
              <a:t>I couldn’t believe my eyes! This was a National Day pigeon! </a:t>
            </a:r>
            <a:endParaRPr lang="en-US" altLang="zh-CN" sz="1600" b="1" dirty="0">
              <a:solidFill>
                <a:schemeClr val="tx1"/>
              </a:solidFill>
              <a:latin typeface="Times New Roman" pitchFamily="18" charset="0"/>
              <a:cs typeface="Times New Roman" pitchFamily="18" charset="0"/>
            </a:endParaRPr>
          </a:p>
          <a:p>
            <a:endParaRPr lang="en-US" altLang="zh-CN" b="1" dirty="0">
              <a:solidFill>
                <a:schemeClr val="tx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77487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矩形 2"/>
          <p:cNvSpPr/>
          <p:nvPr/>
        </p:nvSpPr>
        <p:spPr>
          <a:xfrm>
            <a:off x="1468812" y="914276"/>
            <a:ext cx="6989388" cy="1754326"/>
          </a:xfrm>
          <a:prstGeom prst="rect">
            <a:avLst/>
          </a:prstGeom>
        </p:spPr>
        <p:txBody>
          <a:bodyPr wrap="square">
            <a:spAutoFit/>
          </a:bodyPr>
          <a:lstStyle/>
          <a:p>
            <a:r>
              <a:rPr lang="en-US" altLang="zh-CN" b="1" dirty="0" smtClean="0"/>
              <a:t>1. </a:t>
            </a:r>
            <a:r>
              <a:rPr lang="zh-CN" altLang="en-US" b="1" dirty="0" smtClean="0"/>
              <a:t>正确使用高级词汇</a:t>
            </a:r>
            <a:endParaRPr lang="en-US" altLang="zh-CN" b="1" dirty="0" smtClean="0"/>
          </a:p>
          <a:p>
            <a:r>
              <a:rPr lang="en-US" altLang="zh-CN" b="1" dirty="0" smtClean="0"/>
              <a:t>2. </a:t>
            </a:r>
            <a:r>
              <a:rPr lang="zh-CN" altLang="en-US" b="1" dirty="0" smtClean="0"/>
              <a:t>大量</a:t>
            </a:r>
            <a:r>
              <a:rPr lang="zh-CN" altLang="en-US" b="1" dirty="0"/>
              <a:t>使用词组、短语和</a:t>
            </a:r>
            <a:r>
              <a:rPr lang="zh-CN" altLang="en-US" b="1" dirty="0" smtClean="0"/>
              <a:t>固定搭配</a:t>
            </a:r>
            <a:endParaRPr lang="en-US" altLang="zh-CN" b="1" dirty="0" smtClean="0"/>
          </a:p>
          <a:p>
            <a:r>
              <a:rPr lang="en-US" altLang="zh-CN" b="1" dirty="0" smtClean="0"/>
              <a:t>3. </a:t>
            </a:r>
            <a:r>
              <a:rPr lang="zh-CN" altLang="en-US" b="1" dirty="0" smtClean="0"/>
              <a:t>熟练</a:t>
            </a:r>
            <a:r>
              <a:rPr lang="zh-CN" altLang="en-US" b="1" dirty="0"/>
              <a:t>运用非谓语</a:t>
            </a:r>
            <a:r>
              <a:rPr lang="zh-CN" altLang="en-US" b="1" dirty="0" smtClean="0"/>
              <a:t>动词</a:t>
            </a:r>
            <a:endParaRPr lang="en-US" altLang="zh-CN" b="1" dirty="0" smtClean="0"/>
          </a:p>
          <a:p>
            <a:r>
              <a:rPr lang="en-US" altLang="zh-CN" b="1" dirty="0" smtClean="0"/>
              <a:t>4. </a:t>
            </a:r>
            <a:r>
              <a:rPr lang="zh-CN" altLang="en-US" b="1" dirty="0" smtClean="0"/>
              <a:t>娴熟使用并列句</a:t>
            </a:r>
            <a:r>
              <a:rPr lang="zh-CN" altLang="en-US" b="1" dirty="0"/>
              <a:t>和</a:t>
            </a:r>
            <a:r>
              <a:rPr lang="zh-CN" altLang="en-US" b="1" dirty="0" smtClean="0"/>
              <a:t>复合句</a:t>
            </a:r>
            <a:endParaRPr lang="en-US" altLang="zh-CN" b="1" dirty="0" smtClean="0"/>
          </a:p>
          <a:p>
            <a:r>
              <a:rPr lang="en-US" altLang="zh-CN" b="1" dirty="0" smtClean="0"/>
              <a:t>5. </a:t>
            </a:r>
            <a:r>
              <a:rPr lang="zh-CN" altLang="en-US" b="1" dirty="0" smtClean="0"/>
              <a:t>准确</a:t>
            </a:r>
            <a:r>
              <a:rPr lang="zh-CN" altLang="en-US" b="1" dirty="0"/>
              <a:t>使用特殊句型</a:t>
            </a:r>
            <a:r>
              <a:rPr lang="zh-CN" altLang="en-US" b="1" dirty="0" smtClean="0"/>
              <a:t>（感叹句、倒装</a:t>
            </a:r>
            <a:r>
              <a:rPr lang="zh-CN" altLang="en-US" b="1" dirty="0"/>
              <a:t>句</a:t>
            </a:r>
            <a:r>
              <a:rPr lang="zh-CN" altLang="en-US" b="1" dirty="0" smtClean="0"/>
              <a:t>、虚拟</a:t>
            </a:r>
            <a:r>
              <a:rPr lang="zh-CN" altLang="en-US" b="1" dirty="0"/>
              <a:t>语气、强调句等</a:t>
            </a:r>
            <a:r>
              <a:rPr lang="zh-CN" altLang="en-US" b="1" dirty="0" smtClean="0"/>
              <a:t>）</a:t>
            </a:r>
            <a:endParaRPr lang="en-US" altLang="zh-CN" b="1" dirty="0" smtClean="0"/>
          </a:p>
          <a:p>
            <a:r>
              <a:rPr lang="en-US" altLang="zh-CN" b="1" dirty="0" smtClean="0"/>
              <a:t>6. </a:t>
            </a:r>
            <a:r>
              <a:rPr lang="zh-CN" altLang="en-US" b="1" dirty="0" smtClean="0"/>
              <a:t>交错</a:t>
            </a:r>
            <a:r>
              <a:rPr lang="zh-CN" altLang="en-US" b="1" dirty="0"/>
              <a:t>使用</a:t>
            </a:r>
            <a:r>
              <a:rPr lang="zh-CN" altLang="en-US" b="1" dirty="0" smtClean="0"/>
              <a:t>长短句</a:t>
            </a:r>
            <a:endParaRPr lang="zh-CN" altLang="en-US" b="1" dirty="0"/>
          </a:p>
        </p:txBody>
      </p:sp>
      <p:sp>
        <p:nvSpPr>
          <p:cNvPr id="12"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845321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3" name="矩形 2"/>
          <p:cNvSpPr/>
          <p:nvPr/>
        </p:nvSpPr>
        <p:spPr>
          <a:xfrm>
            <a:off x="1017639" y="914276"/>
            <a:ext cx="5316793" cy="369332"/>
          </a:xfrm>
          <a:prstGeom prst="rect">
            <a:avLst/>
          </a:prstGeom>
        </p:spPr>
        <p:txBody>
          <a:bodyPr wrap="square">
            <a:spAutoFit/>
          </a:bodyPr>
          <a:lstStyle/>
          <a:p>
            <a:r>
              <a:rPr lang="zh-CN" altLang="en-US" b="1" dirty="0" smtClean="0"/>
              <a:t>听到这个消息，我们感到很兴奋。</a:t>
            </a:r>
            <a:endParaRPr lang="zh-CN" altLang="en-US" b="1" dirty="0"/>
          </a:p>
        </p:txBody>
      </p:sp>
      <p:sp>
        <p:nvSpPr>
          <p:cNvPr id="11" name="矩形 10"/>
          <p:cNvSpPr/>
          <p:nvPr/>
        </p:nvSpPr>
        <p:spPr>
          <a:xfrm>
            <a:off x="990453" y="1481110"/>
            <a:ext cx="5316793" cy="369332"/>
          </a:xfrm>
          <a:prstGeom prst="rect">
            <a:avLst/>
          </a:prstGeom>
        </p:spPr>
        <p:txBody>
          <a:bodyPr wrap="square">
            <a:spAutoFit/>
          </a:bodyPr>
          <a:lstStyle/>
          <a:p>
            <a:r>
              <a:rPr lang="en-US" altLang="zh-CN" b="1" dirty="0" smtClean="0">
                <a:latin typeface="Times New Roman" pitchFamily="18" charset="0"/>
                <a:cs typeface="Times New Roman" pitchFamily="18" charset="0"/>
              </a:rPr>
              <a:t>When we heard the news, we felt excited.</a:t>
            </a:r>
            <a:endParaRPr lang="zh-CN" altLang="en-US" b="1" dirty="0">
              <a:latin typeface="Times New Roman" pitchFamily="18" charset="0"/>
              <a:cs typeface="Times New Roman" pitchFamily="18" charset="0"/>
            </a:endParaRPr>
          </a:p>
        </p:txBody>
      </p:sp>
      <p:sp>
        <p:nvSpPr>
          <p:cNvPr id="12" name="矩形 11"/>
          <p:cNvSpPr/>
          <p:nvPr/>
        </p:nvSpPr>
        <p:spPr>
          <a:xfrm>
            <a:off x="990453" y="1837653"/>
            <a:ext cx="7746480" cy="646331"/>
          </a:xfrm>
          <a:prstGeom prst="rect">
            <a:avLst/>
          </a:prstGeom>
        </p:spPr>
        <p:txBody>
          <a:bodyPr wrap="square">
            <a:spAutoFit/>
          </a:bodyPr>
          <a:lstStyle/>
          <a:p>
            <a:r>
              <a:rPr lang="en-US" altLang="zh-CN" b="1" dirty="0">
                <a:latin typeface="Times New Roman" pitchFamily="18" charset="0"/>
                <a:cs typeface="Times New Roman" pitchFamily="18" charset="0"/>
              </a:rPr>
              <a:t>When we heard the news, we </a:t>
            </a:r>
            <a:r>
              <a:rPr lang="en-US" altLang="zh-CN" b="1" u="sng" dirty="0">
                <a:solidFill>
                  <a:srgbClr val="C00000"/>
                </a:solidFill>
                <a:latin typeface="Times New Roman" pitchFamily="18" charset="0"/>
                <a:cs typeface="Times New Roman" pitchFamily="18" charset="0"/>
              </a:rPr>
              <a:t>had a sense of </a:t>
            </a:r>
            <a:r>
              <a:rPr lang="en-US" altLang="zh-CN" b="1" dirty="0">
                <a:solidFill>
                  <a:srgbClr val="C00000"/>
                </a:solidFill>
                <a:latin typeface="Times New Roman" pitchFamily="18" charset="0"/>
                <a:cs typeface="Times New Roman" pitchFamily="18" charset="0"/>
              </a:rPr>
              <a:t>excitement/were full of excitement</a:t>
            </a:r>
            <a:r>
              <a:rPr lang="en-US" altLang="zh-CN" b="1" dirty="0">
                <a:latin typeface="Times New Roman" pitchFamily="18" charset="0"/>
                <a:cs typeface="Times New Roman" pitchFamily="18" charset="0"/>
              </a:rPr>
              <a:t>.</a:t>
            </a:r>
            <a:endParaRPr lang="zh-CN" altLang="en-US" b="1" dirty="0">
              <a:latin typeface="Times New Roman" pitchFamily="18" charset="0"/>
              <a:cs typeface="Times New Roman" pitchFamily="18" charset="0"/>
            </a:endParaRPr>
          </a:p>
        </p:txBody>
      </p:sp>
      <p:sp>
        <p:nvSpPr>
          <p:cNvPr id="15" name="矩形 14"/>
          <p:cNvSpPr/>
          <p:nvPr/>
        </p:nvSpPr>
        <p:spPr>
          <a:xfrm>
            <a:off x="997827" y="2483984"/>
            <a:ext cx="7746480" cy="369332"/>
          </a:xfrm>
          <a:prstGeom prst="rect">
            <a:avLst/>
          </a:prstGeom>
        </p:spPr>
        <p:txBody>
          <a:bodyPr wrap="square">
            <a:spAutoFit/>
          </a:bodyPr>
          <a:lstStyle/>
          <a:p>
            <a:r>
              <a:rPr lang="en-US" altLang="zh-CN" b="1" u="sng" dirty="0" smtClean="0">
                <a:solidFill>
                  <a:srgbClr val="C00000"/>
                </a:solidFill>
                <a:latin typeface="Times New Roman" pitchFamily="18" charset="0"/>
                <a:cs typeface="Times New Roman" pitchFamily="18" charset="0"/>
              </a:rPr>
              <a:t>Upon hearing </a:t>
            </a:r>
            <a:r>
              <a:rPr lang="en-US" altLang="zh-CN" b="1" dirty="0" smtClean="0">
                <a:latin typeface="Times New Roman" pitchFamily="18" charset="0"/>
                <a:cs typeface="Times New Roman" pitchFamily="18" charset="0"/>
              </a:rPr>
              <a:t>the news, we were full of excitement</a:t>
            </a:r>
            <a:r>
              <a:rPr lang="en-US" altLang="zh-CN" b="1" dirty="0" smtClean="0"/>
              <a:t>.</a:t>
            </a:r>
            <a:endParaRPr lang="zh-CN" altLang="en-US" b="1" dirty="0"/>
          </a:p>
        </p:txBody>
      </p:sp>
      <p:sp>
        <p:nvSpPr>
          <p:cNvPr id="16" name="矩形 15"/>
          <p:cNvSpPr/>
          <p:nvPr/>
        </p:nvSpPr>
        <p:spPr>
          <a:xfrm>
            <a:off x="997827" y="2965374"/>
            <a:ext cx="7746480" cy="369332"/>
          </a:xfrm>
          <a:prstGeom prst="rect">
            <a:avLst/>
          </a:prstGeom>
        </p:spPr>
        <p:txBody>
          <a:bodyPr wrap="square">
            <a:spAutoFit/>
          </a:bodyPr>
          <a:lstStyle/>
          <a:p>
            <a:r>
              <a:rPr lang="en-US" altLang="zh-CN" b="1" u="sng" dirty="0">
                <a:solidFill>
                  <a:srgbClr val="C00000"/>
                </a:solidFill>
                <a:latin typeface="Times New Roman" pitchFamily="18" charset="0"/>
                <a:cs typeface="Times New Roman" pitchFamily="18" charset="0"/>
              </a:rPr>
              <a:t>It was </a:t>
            </a:r>
            <a:r>
              <a:rPr lang="en-US" altLang="zh-CN" b="1" dirty="0">
                <a:latin typeface="Times New Roman" pitchFamily="18" charset="0"/>
                <a:cs typeface="Times New Roman" pitchFamily="18" charset="0"/>
              </a:rPr>
              <a:t>the news </a:t>
            </a:r>
            <a:r>
              <a:rPr lang="en-US" altLang="zh-CN" b="1" u="sng" dirty="0">
                <a:solidFill>
                  <a:srgbClr val="C00000"/>
                </a:solidFill>
                <a:latin typeface="Times New Roman" pitchFamily="18" charset="0"/>
                <a:cs typeface="Times New Roman" pitchFamily="18" charset="0"/>
              </a:rPr>
              <a:t>that</a:t>
            </a:r>
            <a:r>
              <a:rPr lang="en-US" altLang="zh-CN" b="1" dirty="0">
                <a:latin typeface="Times New Roman" pitchFamily="18" charset="0"/>
                <a:cs typeface="Times New Roman" pitchFamily="18" charset="0"/>
              </a:rPr>
              <a:t> made us feel extremely excited.</a:t>
            </a:r>
          </a:p>
        </p:txBody>
      </p:sp>
      <p:sp>
        <p:nvSpPr>
          <p:cNvPr id="17" name="矩形 16"/>
          <p:cNvSpPr/>
          <p:nvPr/>
        </p:nvSpPr>
        <p:spPr>
          <a:xfrm>
            <a:off x="1017639" y="3324874"/>
            <a:ext cx="7746480" cy="369332"/>
          </a:xfrm>
          <a:prstGeom prst="rect">
            <a:avLst/>
          </a:prstGeom>
        </p:spPr>
        <p:txBody>
          <a:bodyPr wrap="square">
            <a:spAutoFit/>
          </a:bodyPr>
          <a:lstStyle/>
          <a:p>
            <a:r>
              <a:rPr lang="en-US" altLang="zh-CN" b="1" u="sng" dirty="0">
                <a:solidFill>
                  <a:srgbClr val="C00000"/>
                </a:solidFill>
                <a:latin typeface="Times New Roman" pitchFamily="18" charset="0"/>
                <a:cs typeface="Times New Roman" pitchFamily="18" charset="0"/>
              </a:rPr>
              <a:t>Hardly had </a:t>
            </a:r>
            <a:r>
              <a:rPr lang="en-US" altLang="zh-CN" b="1" dirty="0">
                <a:latin typeface="Times New Roman" pitchFamily="18" charset="0"/>
                <a:cs typeface="Times New Roman" pitchFamily="18" charset="0"/>
              </a:rPr>
              <a:t>we heard the news, </a:t>
            </a:r>
            <a:r>
              <a:rPr lang="en-US" altLang="zh-CN" b="1" u="sng" dirty="0">
                <a:solidFill>
                  <a:srgbClr val="C00000"/>
                </a:solidFill>
                <a:latin typeface="Times New Roman" pitchFamily="18" charset="0"/>
                <a:cs typeface="Times New Roman" pitchFamily="18" charset="0"/>
              </a:rPr>
              <a:t>when</a:t>
            </a:r>
            <a:r>
              <a:rPr lang="en-US" altLang="zh-CN" b="1" dirty="0">
                <a:latin typeface="Times New Roman" pitchFamily="18" charset="0"/>
                <a:cs typeface="Times New Roman" pitchFamily="18" charset="0"/>
              </a:rPr>
              <a:t> we felt a sense of excitement.</a:t>
            </a:r>
          </a:p>
        </p:txBody>
      </p:sp>
      <p:sp>
        <p:nvSpPr>
          <p:cNvPr id="18"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97600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11" name="TextBox 10"/>
          <p:cNvSpPr txBox="1"/>
          <p:nvPr/>
        </p:nvSpPr>
        <p:spPr>
          <a:xfrm>
            <a:off x="1331779" y="4337935"/>
            <a:ext cx="1504253" cy="307777"/>
          </a:xfrm>
          <a:prstGeom prst="rect">
            <a:avLst/>
          </a:prstGeom>
          <a:noFill/>
        </p:spPr>
        <p:txBody>
          <a:bodyPr wrap="square" rtlCol="0">
            <a:spAutoFit/>
          </a:bodyPr>
          <a:lstStyle/>
          <a:p>
            <a:r>
              <a:rPr lang="en-US" altLang="zh-CN" sz="1400" dirty="0" smtClean="0">
                <a:solidFill>
                  <a:schemeClr val="tx1"/>
                </a:solidFill>
              </a:rPr>
              <a:t>2020 </a:t>
            </a:r>
            <a:r>
              <a:rPr lang="zh-CN" altLang="en-US" sz="1400" dirty="0">
                <a:solidFill>
                  <a:schemeClr val="tx1"/>
                </a:solidFill>
              </a:rPr>
              <a:t>丰台</a:t>
            </a:r>
            <a:r>
              <a:rPr lang="zh-CN" altLang="en-US" sz="1400" dirty="0" smtClean="0">
                <a:solidFill>
                  <a:schemeClr val="tx1"/>
                </a:solidFill>
              </a:rPr>
              <a:t>期末</a:t>
            </a:r>
            <a:endParaRPr lang="en-US" altLang="zh-CN" sz="1400" dirty="0" smtClean="0">
              <a:solidFill>
                <a:schemeClr val="tx1"/>
              </a:solidFill>
            </a:endParaRPr>
          </a:p>
        </p:txBody>
      </p:sp>
      <p:sp>
        <p:nvSpPr>
          <p:cNvPr id="12" name="TextBox 11"/>
          <p:cNvSpPr txBox="1"/>
          <p:nvPr/>
        </p:nvSpPr>
        <p:spPr>
          <a:xfrm>
            <a:off x="4188542" y="676498"/>
            <a:ext cx="4551966" cy="646331"/>
          </a:xfrm>
          <a:prstGeom prst="rect">
            <a:avLst/>
          </a:prstGeom>
          <a:noFill/>
        </p:spPr>
        <p:txBody>
          <a:bodyPr wrap="square" rtlCol="0">
            <a:spAutoFit/>
          </a:bodyPr>
          <a:lstStyle/>
          <a:p>
            <a:r>
              <a:rPr lang="en-US" altLang="zh-CN" dirty="0" smtClean="0">
                <a:latin typeface="Times New Roman" pitchFamily="18" charset="0"/>
                <a:cs typeface="Times New Roman" pitchFamily="18" charset="0"/>
              </a:rPr>
              <a:t>At the class meeting, our teacher </a:t>
            </a:r>
            <a:r>
              <a:rPr lang="en-US" altLang="zh-CN" b="1" u="sng" dirty="0" smtClean="0">
                <a:solidFill>
                  <a:srgbClr val="FF0000"/>
                </a:solidFill>
                <a:latin typeface="Times New Roman" pitchFamily="18" charset="0"/>
                <a:cs typeface="Times New Roman" pitchFamily="18" charset="0"/>
              </a:rPr>
              <a:t>told</a:t>
            </a:r>
            <a:r>
              <a:rPr lang="en-US" altLang="zh-CN" dirty="0" smtClean="0">
                <a:latin typeface="Times New Roman" pitchFamily="18" charset="0"/>
                <a:cs typeface="Times New Roman" pitchFamily="18" charset="0"/>
              </a:rPr>
              <a:t> us the information of the activity.</a:t>
            </a:r>
            <a:endParaRPr lang="en-US" altLang="zh-CN" dirty="0">
              <a:latin typeface="Times New Roman" pitchFamily="18" charset="0"/>
              <a:cs typeface="Times New Roman" pitchFamily="18" charset="0"/>
            </a:endParaRPr>
          </a:p>
        </p:txBody>
      </p:sp>
      <p:sp>
        <p:nvSpPr>
          <p:cNvPr id="14" name="TextBox 13"/>
          <p:cNvSpPr txBox="1"/>
          <p:nvPr/>
        </p:nvSpPr>
        <p:spPr>
          <a:xfrm>
            <a:off x="4188542" y="1422197"/>
            <a:ext cx="4490884" cy="1200329"/>
          </a:xfrm>
          <a:prstGeom prst="rect">
            <a:avLst/>
          </a:prstGeom>
          <a:noFill/>
        </p:spPr>
        <p:txBody>
          <a:bodyPr wrap="square" rtlCol="0">
            <a:spAutoFit/>
          </a:bodyPr>
          <a:lstStyle/>
          <a:p>
            <a:r>
              <a:rPr lang="fr-FR" altLang="zh-CN" dirty="0">
                <a:latin typeface="Times New Roman" pitchFamily="18" charset="0"/>
                <a:cs typeface="Times New Roman" pitchFamily="18" charset="0"/>
              </a:rPr>
              <a:t>At the class meeting, our teacher </a:t>
            </a:r>
            <a:r>
              <a:rPr lang="fr-FR" altLang="zh-CN" b="1" u="sng" dirty="0">
                <a:solidFill>
                  <a:srgbClr val="FF0000"/>
                </a:solidFill>
                <a:latin typeface="Times New Roman" pitchFamily="18" charset="0"/>
                <a:cs typeface="Times New Roman" pitchFamily="18" charset="0"/>
              </a:rPr>
              <a:t>introduced </a:t>
            </a:r>
            <a:r>
              <a:rPr lang="fr-FR" altLang="zh-CN" dirty="0">
                <a:latin typeface="Times New Roman" pitchFamily="18" charset="0"/>
                <a:cs typeface="Times New Roman" pitchFamily="18" charset="0"/>
              </a:rPr>
              <a:t>the idea of garbage sorting and called upon us to take action, which was warmly welcomed by all of us. </a:t>
            </a:r>
            <a:r>
              <a:rPr lang="fr-FR" altLang="zh-CN" b="1" dirty="0"/>
              <a:t> </a:t>
            </a:r>
            <a:endParaRPr lang="zh-CN" altLang="zh-CN"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629" y="940671"/>
            <a:ext cx="34290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188542" y="2774925"/>
            <a:ext cx="4922213" cy="1200329"/>
          </a:xfrm>
          <a:prstGeom prst="rect">
            <a:avLst/>
          </a:prstGeom>
          <a:noFill/>
        </p:spPr>
        <p:txBody>
          <a:bodyPr wrap="square" rtlCol="0">
            <a:spAutoFit/>
          </a:bodyPr>
          <a:lstStyle/>
          <a:p>
            <a:r>
              <a:rPr lang="fr-FR" altLang="zh-CN" dirty="0">
                <a:latin typeface="Times New Roman" pitchFamily="18" charset="0"/>
                <a:cs typeface="Times New Roman" pitchFamily="18" charset="0"/>
              </a:rPr>
              <a:t>At the class meeting, our teacher </a:t>
            </a:r>
            <a:r>
              <a:rPr lang="en-US" altLang="zh-CN" b="1" u="sng" dirty="0">
                <a:solidFill>
                  <a:srgbClr val="FF0000"/>
                </a:solidFill>
                <a:latin typeface="Times New Roman" pitchFamily="18" charset="0"/>
                <a:cs typeface="Times New Roman" pitchFamily="18" charset="0"/>
              </a:rPr>
              <a:t>informed</a:t>
            </a:r>
            <a:r>
              <a:rPr lang="en-US" altLang="zh-CN" dirty="0">
                <a:latin typeface="Times New Roman" pitchFamily="18" charset="0"/>
                <a:cs typeface="Times New Roman" pitchFamily="18" charset="0"/>
              </a:rPr>
              <a:t> us the activity whose theme was </a:t>
            </a:r>
            <a:r>
              <a:rPr lang="fr-FR" altLang="zh-CN" dirty="0">
                <a:latin typeface="Times New Roman" pitchFamily="18" charset="0"/>
                <a:cs typeface="Times New Roman" pitchFamily="18" charset="0"/>
              </a:rPr>
              <a:t>“Garbage </a:t>
            </a:r>
            <a:r>
              <a:rPr lang="en-GB" altLang="zh-CN" dirty="0">
                <a:latin typeface="Times New Roman" pitchFamily="18" charset="0"/>
                <a:cs typeface="Times New Roman" pitchFamily="18" charset="0"/>
              </a:rPr>
              <a:t>Sorting</a:t>
            </a:r>
            <a:r>
              <a:rPr lang="fr-FR" altLang="zh-CN" dirty="0">
                <a:latin typeface="Times New Roman" pitchFamily="18" charset="0"/>
                <a:cs typeface="Times New Roman" pitchFamily="18" charset="0"/>
              </a:rPr>
              <a:t>, Take Action Now”.  Attracted by the news</a:t>
            </a:r>
            <a:r>
              <a:rPr lang="fr-FR" altLang="zh-CN" dirty="0" smtClean="0">
                <a:latin typeface="Times New Roman" pitchFamily="18" charset="0"/>
                <a:cs typeface="Times New Roman" pitchFamily="18" charset="0"/>
              </a:rPr>
              <a:t>, we </a:t>
            </a:r>
            <a:r>
              <a:rPr lang="fr-FR" altLang="zh-CN" dirty="0">
                <a:latin typeface="Times New Roman" pitchFamily="18" charset="0"/>
                <a:cs typeface="Times New Roman" pitchFamily="18" charset="0"/>
              </a:rPr>
              <a:t>couldn’t wait to begin our activity.</a:t>
            </a:r>
            <a:endParaRPr lang="zh-CN" altLang="zh-CN" dirty="0">
              <a:latin typeface="Times New Roman" pitchFamily="18" charset="0"/>
              <a:cs typeface="Times New Roman" pitchFamily="18" charset="0"/>
            </a:endParaRPr>
          </a:p>
        </p:txBody>
      </p:sp>
      <p:sp>
        <p:nvSpPr>
          <p:cNvPr id="17"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5611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10" name="TextBox 9"/>
          <p:cNvSpPr txBox="1"/>
          <p:nvPr/>
        </p:nvSpPr>
        <p:spPr>
          <a:xfrm>
            <a:off x="2269838" y="2114779"/>
            <a:ext cx="3831877" cy="461665"/>
          </a:xfrm>
          <a:prstGeom prst="rect">
            <a:avLst/>
          </a:prstGeom>
          <a:noFill/>
        </p:spPr>
        <p:txBody>
          <a:bodyPr wrap="square" rtlCol="0">
            <a:spAutoFit/>
          </a:bodyPr>
          <a:lstStyle/>
          <a:p>
            <a:r>
              <a:rPr lang="en-US" altLang="zh-CN" sz="2400" b="1" dirty="0" smtClean="0">
                <a:solidFill>
                  <a:srgbClr val="FF0000"/>
                </a:solidFill>
              </a:rPr>
              <a:t>1. </a:t>
            </a:r>
            <a:r>
              <a:rPr lang="zh-CN" altLang="en-US" sz="2400" b="1" dirty="0" smtClean="0">
                <a:solidFill>
                  <a:srgbClr val="FF0000"/>
                </a:solidFill>
              </a:rPr>
              <a:t>要点明确</a:t>
            </a:r>
            <a:r>
              <a:rPr lang="zh-CN" altLang="en-US" sz="2400" b="1" dirty="0">
                <a:solidFill>
                  <a:srgbClr val="FF0000"/>
                </a:solidFill>
              </a:rPr>
              <a:t>，细节有效</a:t>
            </a:r>
            <a:endParaRPr lang="en-US" altLang="zh-CN" sz="2400" b="1" dirty="0">
              <a:solidFill>
                <a:srgbClr val="FF0000"/>
              </a:solidFill>
            </a:endParaRPr>
          </a:p>
        </p:txBody>
      </p:sp>
      <p:sp>
        <p:nvSpPr>
          <p:cNvPr id="3" name="矩形 2"/>
          <p:cNvSpPr/>
          <p:nvPr/>
        </p:nvSpPr>
        <p:spPr>
          <a:xfrm>
            <a:off x="425310" y="1131382"/>
            <a:ext cx="7302846" cy="584775"/>
          </a:xfrm>
          <a:prstGeom prst="rect">
            <a:avLst/>
          </a:prstGeom>
        </p:spPr>
        <p:txBody>
          <a:bodyPr wrap="square">
            <a:spAutoFit/>
          </a:bodyPr>
          <a:lstStyle/>
          <a:p>
            <a:r>
              <a:rPr lang="zh-CN" altLang="en-US" sz="3200" b="1" smtClean="0">
                <a:solidFill>
                  <a:schemeClr val="tx1"/>
                </a:solidFill>
              </a:rPr>
              <a:t>实现一档文</a:t>
            </a:r>
            <a:endParaRPr lang="zh-CN" altLang="en-US" sz="3200" b="1" dirty="0">
              <a:solidFill>
                <a:schemeClr val="tx1"/>
              </a:solidFill>
            </a:endParaRPr>
          </a:p>
        </p:txBody>
      </p:sp>
      <p:sp>
        <p:nvSpPr>
          <p:cNvPr id="11" name="TextBox 10"/>
          <p:cNvSpPr txBox="1"/>
          <p:nvPr/>
        </p:nvSpPr>
        <p:spPr>
          <a:xfrm>
            <a:off x="2319169" y="2710961"/>
            <a:ext cx="3831877" cy="461665"/>
          </a:xfrm>
          <a:prstGeom prst="rect">
            <a:avLst/>
          </a:prstGeom>
          <a:noFill/>
        </p:spPr>
        <p:txBody>
          <a:bodyPr wrap="square" rtlCol="0">
            <a:spAutoFit/>
          </a:bodyPr>
          <a:lstStyle/>
          <a:p>
            <a:r>
              <a:rPr lang="en-US" altLang="zh-CN" sz="2400" b="1" dirty="0" smtClean="0">
                <a:solidFill>
                  <a:srgbClr val="FF0000"/>
                </a:solidFill>
              </a:rPr>
              <a:t>2. </a:t>
            </a:r>
            <a:r>
              <a:rPr lang="zh-CN" altLang="en-US" sz="2400" b="1" dirty="0" smtClean="0">
                <a:solidFill>
                  <a:srgbClr val="FF0000"/>
                </a:solidFill>
              </a:rPr>
              <a:t>用</a:t>
            </a:r>
            <a:r>
              <a:rPr lang="zh-CN" altLang="en-US" sz="2400" b="1" dirty="0">
                <a:solidFill>
                  <a:srgbClr val="FF0000"/>
                </a:solidFill>
              </a:rPr>
              <a:t>词准确，句式丰富</a:t>
            </a:r>
            <a:endParaRPr lang="en-US" altLang="zh-CN" sz="2400" b="1" dirty="0" smtClean="0">
              <a:solidFill>
                <a:srgbClr val="FF0000"/>
              </a:solidFill>
            </a:endParaRPr>
          </a:p>
        </p:txBody>
      </p:sp>
      <p:sp>
        <p:nvSpPr>
          <p:cNvPr id="12" name="TextBox 11"/>
          <p:cNvSpPr txBox="1"/>
          <p:nvPr/>
        </p:nvSpPr>
        <p:spPr>
          <a:xfrm>
            <a:off x="2354516" y="3326032"/>
            <a:ext cx="3470795" cy="461665"/>
          </a:xfrm>
          <a:prstGeom prst="rect">
            <a:avLst/>
          </a:prstGeom>
          <a:noFill/>
        </p:spPr>
        <p:txBody>
          <a:bodyPr wrap="square" rtlCol="0">
            <a:spAutoFit/>
          </a:bodyPr>
          <a:lstStyle/>
          <a:p>
            <a:r>
              <a:rPr lang="en-US" altLang="zh-CN" sz="2400" b="1" dirty="0" smtClean="0">
                <a:solidFill>
                  <a:srgbClr val="FF0000"/>
                </a:solidFill>
              </a:rPr>
              <a:t>3. </a:t>
            </a:r>
            <a:r>
              <a:rPr lang="zh-CN" altLang="en-US" sz="2400" b="1" dirty="0">
                <a:solidFill>
                  <a:srgbClr val="FF0000"/>
                </a:solidFill>
              </a:rPr>
              <a:t>内容连贯，结构</a:t>
            </a:r>
            <a:r>
              <a:rPr lang="zh-CN" altLang="en-US" sz="2400" b="1" dirty="0" smtClean="0">
                <a:solidFill>
                  <a:srgbClr val="FF0000"/>
                </a:solidFill>
              </a:rPr>
              <a:t>紧凑</a:t>
            </a:r>
            <a:endParaRPr lang="en-US" altLang="zh-CN" sz="2400" b="1" dirty="0">
              <a:solidFill>
                <a:srgbClr val="FF0000"/>
              </a:solidFill>
            </a:endParaRPr>
          </a:p>
        </p:txBody>
      </p:sp>
      <p:sp>
        <p:nvSpPr>
          <p:cNvPr id="4" name="矩形 3"/>
          <p:cNvSpPr/>
          <p:nvPr/>
        </p:nvSpPr>
        <p:spPr>
          <a:xfrm>
            <a:off x="1115085" y="299512"/>
            <a:ext cx="6613071" cy="374461"/>
          </a:xfrm>
          <a:prstGeom prst="rect">
            <a:avLst/>
          </a:prstGeom>
        </p:spPr>
        <p:txBody>
          <a:bodyPr wrap="square">
            <a:spAutoFit/>
          </a:bodyPr>
          <a:lstStyle/>
          <a:p>
            <a:pPr>
              <a:lnSpc>
                <a:spcPts val="2200"/>
              </a:lnSpc>
            </a:pPr>
            <a:r>
              <a:rPr lang="en-US" altLang="zh-CN" sz="2400" dirty="0" smtClean="0"/>
              <a:t>3. </a:t>
            </a:r>
            <a:r>
              <a:rPr lang="zh-CN" altLang="en-US" sz="2400" dirty="0" smtClean="0"/>
              <a:t>情境</a:t>
            </a:r>
            <a:r>
              <a:rPr lang="zh-CN" altLang="en-US" sz="2400" dirty="0"/>
              <a:t>作文写作实现一档文的技巧总结及</a:t>
            </a:r>
            <a:r>
              <a:rPr lang="zh-CN" altLang="en-US" sz="2400" dirty="0" smtClean="0"/>
              <a:t>操练</a:t>
            </a:r>
            <a:endParaRPr lang="zh-CN" altLang="en-US" sz="2400" dirty="0"/>
          </a:p>
        </p:txBody>
      </p:sp>
    </p:spTree>
    <p:custDataLst>
      <p:tags r:id="rId1"/>
    </p:custDataLst>
    <p:extLst>
      <p:ext uri="{BB962C8B-B14F-4D97-AF65-F5344CB8AC3E}">
        <p14:creationId xmlns:p14="http://schemas.microsoft.com/office/powerpoint/2010/main" val="25068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4">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5"/>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pic>
        <p:nvPicPr>
          <p:cNvPr id="14" name="图片 13" descr="E:\试题\2019-2020高三\第一学期期末\期末合成版本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4638" y="898780"/>
            <a:ext cx="3941968" cy="3515729"/>
          </a:xfrm>
          <a:prstGeom prst="rect">
            <a:avLst/>
          </a:prstGeom>
          <a:noFill/>
          <a:ln>
            <a:noFill/>
          </a:ln>
        </p:spPr>
      </p:pic>
      <p:sp>
        <p:nvSpPr>
          <p:cNvPr id="4" name="矩形 3"/>
          <p:cNvSpPr/>
          <p:nvPr/>
        </p:nvSpPr>
        <p:spPr>
          <a:xfrm>
            <a:off x="928623" y="1006771"/>
            <a:ext cx="3233644" cy="1815882"/>
          </a:xfrm>
          <a:prstGeom prst="rect">
            <a:avLst/>
          </a:prstGeom>
        </p:spPr>
        <p:txBody>
          <a:bodyPr wrap="square">
            <a:spAutoFit/>
          </a:bodyPr>
          <a:lstStyle/>
          <a:p>
            <a:r>
              <a:rPr lang="zh-CN" altLang="zh-CN" sz="1600" dirty="0">
                <a:latin typeface="+mj-ea"/>
              </a:rPr>
              <a:t>假设你是红星中学高三学生李华，请根据以下四幅图的先后顺序，用英语写一篇短文向校刊“英语园地”投稿，记述你和同学们上周组织“向白色污染说不”主题活动的全过程。</a:t>
            </a:r>
          </a:p>
          <a:p>
            <a:r>
              <a:rPr lang="en-GB" altLang="zh-CN" sz="1600" dirty="0">
                <a:latin typeface="+mj-ea"/>
              </a:rPr>
              <a:t>    </a:t>
            </a:r>
            <a:r>
              <a:rPr lang="zh-CN" altLang="zh-CN" sz="1600" dirty="0">
                <a:latin typeface="+mj-ea"/>
              </a:rPr>
              <a:t>注意：词数不少于</a:t>
            </a:r>
            <a:r>
              <a:rPr lang="en-GB" altLang="zh-CN" sz="1600" dirty="0">
                <a:latin typeface="+mj-ea"/>
              </a:rPr>
              <a:t>60</a:t>
            </a:r>
            <a:r>
              <a:rPr lang="zh-CN" altLang="zh-CN" sz="1600" dirty="0">
                <a:latin typeface="+mj-ea"/>
              </a:rPr>
              <a:t>。</a:t>
            </a:r>
          </a:p>
        </p:txBody>
      </p:sp>
      <p:sp>
        <p:nvSpPr>
          <p:cNvPr id="15" name="TextBox 14"/>
          <p:cNvSpPr txBox="1"/>
          <p:nvPr/>
        </p:nvSpPr>
        <p:spPr>
          <a:xfrm>
            <a:off x="1539572" y="3449542"/>
            <a:ext cx="1504253" cy="307777"/>
          </a:xfrm>
          <a:prstGeom prst="rect">
            <a:avLst/>
          </a:prstGeom>
          <a:noFill/>
        </p:spPr>
        <p:txBody>
          <a:bodyPr wrap="square" rtlCol="0">
            <a:spAutoFit/>
          </a:bodyPr>
          <a:lstStyle/>
          <a:p>
            <a:r>
              <a:rPr lang="en-US" altLang="zh-CN" sz="1400" dirty="0" smtClean="0">
                <a:solidFill>
                  <a:schemeClr val="tx1"/>
                </a:solidFill>
              </a:rPr>
              <a:t>2020 </a:t>
            </a:r>
            <a:r>
              <a:rPr lang="zh-CN" altLang="en-US" sz="1400" dirty="0" smtClean="0">
                <a:solidFill>
                  <a:schemeClr val="tx1"/>
                </a:solidFill>
              </a:rPr>
              <a:t>海淀期末</a:t>
            </a:r>
            <a:endParaRPr lang="en-US" altLang="zh-CN" sz="1400" dirty="0" smtClean="0">
              <a:solidFill>
                <a:schemeClr val="tx1"/>
              </a:solidFill>
            </a:endParaRPr>
          </a:p>
        </p:txBody>
      </p:sp>
      <p:sp>
        <p:nvSpPr>
          <p:cNvPr id="10" name="矩形 9"/>
          <p:cNvSpPr/>
          <p:nvPr/>
        </p:nvSpPr>
        <p:spPr>
          <a:xfrm>
            <a:off x="1115085" y="299512"/>
            <a:ext cx="6613071" cy="374461"/>
          </a:xfrm>
          <a:prstGeom prst="rect">
            <a:avLst/>
          </a:prstGeom>
        </p:spPr>
        <p:txBody>
          <a:bodyPr wrap="square">
            <a:spAutoFit/>
          </a:bodyPr>
          <a:lstStyle/>
          <a:p>
            <a:pPr>
              <a:lnSpc>
                <a:spcPts val="2200"/>
              </a:lnSpc>
            </a:pPr>
            <a:r>
              <a:rPr lang="en-US" altLang="zh-CN" sz="2400" dirty="0" smtClean="0"/>
              <a:t>3. </a:t>
            </a:r>
            <a:r>
              <a:rPr lang="zh-CN" altLang="en-US" sz="2400" dirty="0" smtClean="0"/>
              <a:t>情境</a:t>
            </a:r>
            <a:r>
              <a:rPr lang="zh-CN" altLang="en-US" sz="2400" dirty="0"/>
              <a:t>作文写作实现一档文的技巧总结及</a:t>
            </a:r>
            <a:r>
              <a:rPr lang="zh-CN" altLang="en-US" sz="2400" dirty="0" smtClean="0"/>
              <a:t>操练</a:t>
            </a:r>
            <a:endParaRPr lang="zh-CN" altLang="en-US" sz="2400" dirty="0"/>
          </a:p>
        </p:txBody>
      </p:sp>
    </p:spTree>
    <p:custDataLst>
      <p:tags r:id="rId1"/>
    </p:custDataLst>
    <p:extLst>
      <p:ext uri="{BB962C8B-B14F-4D97-AF65-F5344CB8AC3E}">
        <p14:creationId xmlns:p14="http://schemas.microsoft.com/office/powerpoint/2010/main" val="1621758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472599677"/>
              </p:ext>
            </p:extLst>
          </p:nvPr>
        </p:nvGraphicFramePr>
        <p:xfrm>
          <a:off x="373380" y="904050"/>
          <a:ext cx="8630511" cy="2915781"/>
        </p:xfrm>
        <a:graphic>
          <a:graphicData uri="http://schemas.openxmlformats.org/drawingml/2006/table">
            <a:tbl>
              <a:tblPr firstRow="1" bandRow="1">
                <a:tableStyleId>{5940675A-B579-460E-94D1-54222C63F5DA}</a:tableStyleId>
              </a:tblPr>
              <a:tblGrid>
                <a:gridCol w="540574"/>
                <a:gridCol w="1537970"/>
                <a:gridCol w="1294331"/>
                <a:gridCol w="1591266"/>
                <a:gridCol w="3666370"/>
              </a:tblGrid>
              <a:tr h="443028">
                <a:tc>
                  <a:txBody>
                    <a:bodyPr/>
                    <a:lstStyle/>
                    <a:p>
                      <a:endParaRPr lang="zh-CN" altLang="en-US" dirty="0"/>
                    </a:p>
                  </a:txBody>
                  <a:tcPr/>
                </a:tc>
                <a:tc>
                  <a:txBody>
                    <a:bodyPr/>
                    <a:lstStyle/>
                    <a:p>
                      <a:r>
                        <a:rPr lang="zh-CN" altLang="en-US" dirty="0" smtClean="0"/>
                        <a:t>要点</a:t>
                      </a:r>
                      <a:endParaRPr lang="zh-CN" altLang="en-US" dirty="0"/>
                    </a:p>
                  </a:txBody>
                  <a:tcPr/>
                </a:tc>
                <a:tc>
                  <a:txBody>
                    <a:bodyPr/>
                    <a:lstStyle/>
                    <a:p>
                      <a:r>
                        <a:rPr lang="zh-CN" altLang="en-US" dirty="0" smtClean="0"/>
                        <a:t>衔接</a:t>
                      </a:r>
                      <a:endParaRPr lang="zh-CN" altLang="en-US" dirty="0"/>
                    </a:p>
                  </a:txBody>
                  <a:tcPr/>
                </a:tc>
                <a:tc>
                  <a:txBody>
                    <a:bodyPr/>
                    <a:lstStyle/>
                    <a:p>
                      <a:r>
                        <a:rPr lang="zh-CN" altLang="en-US" dirty="0" smtClean="0"/>
                        <a:t>细节</a:t>
                      </a:r>
                      <a:endParaRPr lang="zh-CN" altLang="en-US" dirty="0"/>
                    </a:p>
                  </a:txBody>
                  <a:tcPr/>
                </a:tc>
                <a:tc>
                  <a:txBody>
                    <a:bodyPr/>
                    <a:lstStyle/>
                    <a:p>
                      <a:r>
                        <a:rPr lang="zh-CN" altLang="en-US" dirty="0" smtClean="0"/>
                        <a:t>句式</a:t>
                      </a:r>
                      <a:endParaRPr lang="zh-CN" altLang="en-US" dirty="0"/>
                    </a:p>
                  </a:txBody>
                  <a:tcPr/>
                </a:tc>
              </a:tr>
              <a:tr h="1021498">
                <a:tc>
                  <a:txBody>
                    <a:bodyPr/>
                    <a:lstStyle/>
                    <a:p>
                      <a:r>
                        <a:rPr lang="zh-CN" altLang="en-US" dirty="0" smtClean="0"/>
                        <a:t>图</a:t>
                      </a:r>
                      <a:r>
                        <a:rPr lang="en-US" altLang="zh-CN" dirty="0" smtClean="0"/>
                        <a:t>1</a:t>
                      </a:r>
                      <a:endParaRPr lang="zh-CN" altLang="en-US" dirty="0"/>
                    </a:p>
                  </a:txBody>
                  <a:tcPr/>
                </a:tc>
                <a:tc>
                  <a:txBody>
                    <a:bodyPr/>
                    <a:lstStyle/>
                    <a:p>
                      <a:endParaRPr lang="zh-CN" altLang="en-US" dirty="0"/>
                    </a:p>
                  </a:txBody>
                  <a:tcPr/>
                </a:tc>
                <a:tc>
                  <a:txBody>
                    <a:bodyPr/>
                    <a:lstStyle/>
                    <a:p>
                      <a:pPr marL="0" marR="0" indent="0" algn="l" defTabSz="914378" rtl="0" fontAlgn="auto" latinLnBrk="0" hangingPunct="0">
                        <a:lnSpc>
                          <a:spcPct val="100000"/>
                        </a:lnSpc>
                        <a:spcBef>
                          <a:spcPts val="0"/>
                        </a:spcBef>
                        <a:spcAft>
                          <a:spcPts val="0"/>
                        </a:spcAft>
                        <a:buClrTx/>
                        <a:buSzTx/>
                        <a:buFontTx/>
                        <a:buNone/>
                      </a:pPr>
                      <a:endParaRPr kumimoji="0" lang="zh-CN" altLang="en-US" sz="1200" b="0" i="0" u="none" strike="noStrike" kern="1200" cap="none" spc="0" normalizeH="0" baseline="0" dirty="0">
                        <a:ln>
                          <a:noFill/>
                        </a:ln>
                        <a:solidFill>
                          <a:schemeClr val="tx1"/>
                        </a:solidFill>
                        <a:effectLst/>
                        <a:uFillTx/>
                        <a:latin typeface="Times New Roman" pitchFamily="18" charset="0"/>
                        <a:ea typeface="+mj-ea"/>
                        <a:cs typeface="Times New Roman" pitchFamily="18" charset="0"/>
                        <a:sym typeface="Calibri" panose="020F0502020204030204"/>
                      </a:endParaRPr>
                    </a:p>
                  </a:txBody>
                  <a:tcPr/>
                </a:tc>
                <a:tc>
                  <a:txBody>
                    <a:bodyPr/>
                    <a:lstStyle/>
                    <a:p>
                      <a:endParaRPr lang="zh-CN" altLang="en-US" dirty="0"/>
                    </a:p>
                  </a:txBody>
                  <a:tcPr/>
                </a:tc>
                <a:tc>
                  <a:txBody>
                    <a:bodyPr/>
                    <a:lstStyle/>
                    <a:p>
                      <a:endParaRPr lang="zh-CN" altLang="en-US" dirty="0"/>
                    </a:p>
                  </a:txBody>
                  <a:tcPr/>
                </a:tc>
              </a:tr>
              <a:tr h="1451255">
                <a:tc>
                  <a:txBody>
                    <a:bodyPr/>
                    <a:lstStyle/>
                    <a:p>
                      <a:r>
                        <a:rPr lang="zh-CN" altLang="en-US" dirty="0" smtClean="0"/>
                        <a:t>图</a:t>
                      </a:r>
                      <a:r>
                        <a:rPr lang="en-US" altLang="zh-CN" dirty="0" smtClean="0"/>
                        <a:t>2</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en-US" altLang="zh-CN" dirty="0" smtClean="0"/>
                    </a:p>
                    <a:p>
                      <a:endParaRPr lang="en-US" altLang="zh-CN" dirty="0" smtClean="0"/>
                    </a:p>
                  </a:txBody>
                  <a:tcPr/>
                </a:tc>
                <a:tc>
                  <a:txBody>
                    <a:bodyPr/>
                    <a:lstStyle/>
                    <a:p>
                      <a:endParaRPr lang="zh-CN" altLang="en-US" dirty="0"/>
                    </a:p>
                  </a:txBody>
                  <a:tcPr/>
                </a:tc>
              </a:tr>
            </a:tbl>
          </a:graphicData>
        </a:graphic>
      </p:graphicFrame>
      <p:sp>
        <p:nvSpPr>
          <p:cNvPr id="15" name="矩形 14"/>
          <p:cNvSpPr/>
          <p:nvPr/>
        </p:nvSpPr>
        <p:spPr>
          <a:xfrm>
            <a:off x="869836" y="1320937"/>
            <a:ext cx="1692698" cy="646331"/>
          </a:xfrm>
          <a:prstGeom prst="rect">
            <a:avLst/>
          </a:prstGeom>
        </p:spPr>
        <p:txBody>
          <a:bodyPr wrap="square">
            <a:spAutoFit/>
          </a:bodyPr>
          <a:lstStyle/>
          <a:p>
            <a:r>
              <a:rPr lang="en-US" altLang="zh-CN" sz="1200" kern="1200" dirty="0">
                <a:solidFill>
                  <a:schemeClr val="tx1"/>
                </a:solidFill>
                <a:latin typeface="Times New Roman" pitchFamily="18" charset="0"/>
                <a:cs typeface="Times New Roman" pitchFamily="18" charset="0"/>
              </a:rPr>
              <a:t>When </a:t>
            </a:r>
            <a:r>
              <a:rPr lang="en-US" altLang="zh-CN" sz="1200" kern="1200" dirty="0" smtClean="0">
                <a:solidFill>
                  <a:schemeClr val="tx1"/>
                </a:solidFill>
                <a:latin typeface="Times New Roman" pitchFamily="18" charset="0"/>
                <a:cs typeface="Times New Roman" pitchFamily="18" charset="0"/>
              </a:rPr>
              <a:t>reading a </a:t>
            </a:r>
            <a:r>
              <a:rPr lang="en-US" altLang="zh-CN" sz="1200" kern="1200" dirty="0">
                <a:solidFill>
                  <a:schemeClr val="tx1"/>
                </a:solidFill>
                <a:latin typeface="Times New Roman" pitchFamily="18" charset="0"/>
                <a:cs typeface="Times New Roman" pitchFamily="18" charset="0"/>
              </a:rPr>
              <a:t>newspaper, I noticed some news.</a:t>
            </a:r>
            <a:endParaRPr lang="zh-CN" altLang="en-US" sz="1200" kern="1200" dirty="0">
              <a:solidFill>
                <a:schemeClr val="tx1"/>
              </a:solidFill>
              <a:latin typeface="Times New Roman" pitchFamily="18" charset="0"/>
              <a:cs typeface="Times New Roman" pitchFamily="18" charset="0"/>
            </a:endParaRPr>
          </a:p>
        </p:txBody>
      </p:sp>
      <p:sp>
        <p:nvSpPr>
          <p:cNvPr id="16" name="矩形 15"/>
          <p:cNvSpPr/>
          <p:nvPr/>
        </p:nvSpPr>
        <p:spPr>
          <a:xfrm>
            <a:off x="5310001" y="1431824"/>
            <a:ext cx="3897998" cy="830997"/>
          </a:xfrm>
          <a:prstGeom prst="rect">
            <a:avLst/>
          </a:prstGeom>
        </p:spPr>
        <p:txBody>
          <a:bodyPr wrap="square">
            <a:spAutoFit/>
          </a:bodyPr>
          <a:lstStyle/>
          <a:p>
            <a:r>
              <a:rPr lang="en-GB" altLang="zh-CN" sz="1200" dirty="0">
                <a:latin typeface="Times New Roman" pitchFamily="18" charset="0"/>
                <a:cs typeface="Times New Roman" pitchFamily="18" charset="0"/>
              </a:rPr>
              <a:t>One evening, while I was reading a newspaper, a piece of news on white pollution caught my eye. The </a:t>
            </a:r>
            <a:r>
              <a:rPr lang="en-GB" altLang="zh-CN" sz="1200" dirty="0" smtClean="0">
                <a:latin typeface="Times New Roman" pitchFamily="18" charset="0"/>
                <a:cs typeface="Times New Roman" pitchFamily="18" charset="0"/>
              </a:rPr>
              <a:t>seriousness</a:t>
            </a:r>
          </a:p>
          <a:p>
            <a:r>
              <a:rPr lang="en-GB" altLang="zh-CN" sz="1200" dirty="0" smtClean="0">
                <a:latin typeface="Times New Roman" pitchFamily="18" charset="0"/>
                <a:cs typeface="Times New Roman" pitchFamily="18" charset="0"/>
              </a:rPr>
              <a:t> </a:t>
            </a:r>
            <a:r>
              <a:rPr lang="en-GB" altLang="zh-CN" sz="1200" dirty="0">
                <a:latin typeface="Times New Roman" pitchFamily="18" charset="0"/>
                <a:cs typeface="Times New Roman" pitchFamily="18" charset="0"/>
              </a:rPr>
              <a:t>of this issue left me wondering what I should do as a </a:t>
            </a:r>
            <a:endParaRPr lang="en-GB" altLang="zh-CN" sz="1200" dirty="0" smtClean="0">
              <a:latin typeface="Times New Roman" pitchFamily="18" charset="0"/>
              <a:cs typeface="Times New Roman" pitchFamily="18" charset="0"/>
            </a:endParaRPr>
          </a:p>
          <a:p>
            <a:r>
              <a:rPr lang="en-GB" altLang="zh-CN" sz="1200" dirty="0" smtClean="0">
                <a:latin typeface="Times New Roman" pitchFamily="18" charset="0"/>
                <a:cs typeface="Times New Roman" pitchFamily="18" charset="0"/>
              </a:rPr>
              <a:t>citizen </a:t>
            </a:r>
            <a:r>
              <a:rPr lang="en-GB" altLang="zh-CN" sz="1200" dirty="0">
                <a:latin typeface="Times New Roman" pitchFamily="18" charset="0"/>
                <a:cs typeface="Times New Roman" pitchFamily="18" charset="0"/>
              </a:rPr>
              <a:t>of the earth.</a:t>
            </a:r>
            <a:endParaRPr lang="zh-CN" altLang="en-US" sz="1200" kern="1200" dirty="0">
              <a:solidFill>
                <a:schemeClr val="tx1"/>
              </a:solidFill>
              <a:latin typeface="Times New Roman" pitchFamily="18" charset="0"/>
              <a:cs typeface="Times New Roman" pitchFamily="18" charset="0"/>
            </a:endParaRPr>
          </a:p>
        </p:txBody>
      </p:sp>
      <p:sp>
        <p:nvSpPr>
          <p:cNvPr id="17" name="矩形 16"/>
          <p:cNvSpPr/>
          <p:nvPr/>
        </p:nvSpPr>
        <p:spPr>
          <a:xfrm>
            <a:off x="2485029" y="1488544"/>
            <a:ext cx="1252704" cy="276999"/>
          </a:xfrm>
          <a:prstGeom prst="rect">
            <a:avLst/>
          </a:prstGeom>
        </p:spPr>
        <p:txBody>
          <a:bodyPr wrap="square">
            <a:spAutoFit/>
          </a:bodyPr>
          <a:lstStyle/>
          <a:p>
            <a:r>
              <a:rPr lang="en-US" altLang="zh-CN" sz="1200" dirty="0" smtClean="0">
                <a:latin typeface="Times New Roman" pitchFamily="18" charset="0"/>
                <a:cs typeface="Times New Roman" pitchFamily="18" charset="0"/>
              </a:rPr>
              <a:t>one </a:t>
            </a:r>
            <a:r>
              <a:rPr lang="en-US" altLang="zh-CN" sz="1200" dirty="0">
                <a:latin typeface="Times New Roman" pitchFamily="18" charset="0"/>
                <a:cs typeface="Times New Roman" pitchFamily="18" charset="0"/>
              </a:rPr>
              <a:t>evening</a:t>
            </a:r>
            <a:endParaRPr lang="zh-CN" altLang="en-US" sz="1200" dirty="0">
              <a:latin typeface="Times New Roman" pitchFamily="18" charset="0"/>
              <a:cs typeface="Times New Roman" pitchFamily="18" charset="0"/>
            </a:endParaRPr>
          </a:p>
        </p:txBody>
      </p:sp>
      <p:sp>
        <p:nvSpPr>
          <p:cNvPr id="18" name="矩形 17"/>
          <p:cNvSpPr/>
          <p:nvPr/>
        </p:nvSpPr>
        <p:spPr>
          <a:xfrm>
            <a:off x="3806313" y="1410385"/>
            <a:ext cx="1692698" cy="646331"/>
          </a:xfrm>
          <a:prstGeom prst="rect">
            <a:avLst/>
          </a:prstGeom>
        </p:spPr>
        <p:txBody>
          <a:bodyPr wrap="square">
            <a:spAutoFit/>
          </a:bodyPr>
          <a:lstStyle/>
          <a:p>
            <a:r>
              <a:rPr lang="en-US" altLang="zh-CN" sz="1200" dirty="0">
                <a:latin typeface="Times New Roman" pitchFamily="18" charset="0"/>
                <a:cs typeface="Times New Roman" pitchFamily="18" charset="0"/>
              </a:rPr>
              <a:t>The </a:t>
            </a:r>
            <a:r>
              <a:rPr lang="en-US" altLang="zh-CN" sz="1200" dirty="0" smtClean="0">
                <a:latin typeface="Times New Roman" pitchFamily="18" charset="0"/>
                <a:cs typeface="Times New Roman" pitchFamily="18" charset="0"/>
              </a:rPr>
              <a:t>content or the seriousness  </a:t>
            </a:r>
            <a:r>
              <a:rPr lang="en-US" altLang="zh-CN" sz="1200" dirty="0">
                <a:latin typeface="Times New Roman" pitchFamily="18" charset="0"/>
                <a:cs typeface="Times New Roman" pitchFamily="18" charset="0"/>
              </a:rPr>
              <a:t>of the </a:t>
            </a:r>
            <a:r>
              <a:rPr lang="en-US" altLang="zh-CN" sz="1200" dirty="0" smtClean="0">
                <a:latin typeface="Times New Roman" pitchFamily="18" charset="0"/>
                <a:cs typeface="Times New Roman" pitchFamily="18" charset="0"/>
              </a:rPr>
              <a:t>news..</a:t>
            </a:r>
            <a:endParaRPr lang="zh-CN" altLang="en-US" sz="1200" dirty="0">
              <a:latin typeface="Times New Roman" pitchFamily="18" charset="0"/>
              <a:cs typeface="Times New Roman" pitchFamily="18" charset="0"/>
            </a:endParaRPr>
          </a:p>
        </p:txBody>
      </p:sp>
      <p:sp>
        <p:nvSpPr>
          <p:cNvPr id="19" name="矩形 18"/>
          <p:cNvSpPr/>
          <p:nvPr/>
        </p:nvSpPr>
        <p:spPr>
          <a:xfrm>
            <a:off x="847714" y="2685676"/>
            <a:ext cx="1692698" cy="461665"/>
          </a:xfrm>
          <a:prstGeom prst="rect">
            <a:avLst/>
          </a:prstGeom>
        </p:spPr>
        <p:txBody>
          <a:bodyPr wrap="square">
            <a:spAutoFit/>
          </a:bodyPr>
          <a:lstStyle/>
          <a:p>
            <a:r>
              <a:rPr lang="en-US" altLang="zh-CN" sz="1200" kern="1200" dirty="0" smtClean="0">
                <a:solidFill>
                  <a:schemeClr val="tx1"/>
                </a:solidFill>
                <a:latin typeface="Times New Roman" pitchFamily="18" charset="0"/>
                <a:cs typeface="Times New Roman" pitchFamily="18" charset="0"/>
              </a:rPr>
              <a:t>I shared the news and had a discussion.</a:t>
            </a:r>
            <a:endParaRPr lang="zh-CN" altLang="en-US" sz="1200" kern="1200" dirty="0">
              <a:solidFill>
                <a:schemeClr val="tx1"/>
              </a:solidFill>
              <a:latin typeface="Times New Roman" pitchFamily="18" charset="0"/>
              <a:cs typeface="Times New Roman" pitchFamily="18" charset="0"/>
            </a:endParaRPr>
          </a:p>
        </p:txBody>
      </p:sp>
      <p:sp>
        <p:nvSpPr>
          <p:cNvPr id="20" name="矩形 19"/>
          <p:cNvSpPr/>
          <p:nvPr/>
        </p:nvSpPr>
        <p:spPr>
          <a:xfrm>
            <a:off x="2562534" y="2640364"/>
            <a:ext cx="1149465" cy="646331"/>
          </a:xfrm>
          <a:prstGeom prst="rect">
            <a:avLst/>
          </a:prstGeom>
        </p:spPr>
        <p:txBody>
          <a:bodyPr wrap="square">
            <a:spAutoFit/>
          </a:bodyPr>
          <a:lstStyle/>
          <a:p>
            <a:r>
              <a:rPr lang="en-US" altLang="zh-CN" sz="1200" kern="1200" dirty="0" smtClean="0">
                <a:solidFill>
                  <a:schemeClr val="tx1"/>
                </a:solidFill>
                <a:latin typeface="Times New Roman" pitchFamily="18" charset="0"/>
                <a:cs typeface="Times New Roman" pitchFamily="18" charset="0"/>
              </a:rPr>
              <a:t>during the class break the next day</a:t>
            </a:r>
            <a:endParaRPr lang="zh-CN" altLang="en-US" sz="1200" kern="1200" dirty="0">
              <a:solidFill>
                <a:schemeClr val="tx1"/>
              </a:solidFill>
              <a:latin typeface="Times New Roman" pitchFamily="18" charset="0"/>
              <a:cs typeface="Times New Roman" pitchFamily="18" charset="0"/>
            </a:endParaRPr>
          </a:p>
        </p:txBody>
      </p:sp>
      <p:sp>
        <p:nvSpPr>
          <p:cNvPr id="21" name="矩形 20"/>
          <p:cNvSpPr/>
          <p:nvPr/>
        </p:nvSpPr>
        <p:spPr>
          <a:xfrm>
            <a:off x="3737733" y="2817174"/>
            <a:ext cx="1692698" cy="461665"/>
          </a:xfrm>
          <a:prstGeom prst="rect">
            <a:avLst/>
          </a:prstGeom>
        </p:spPr>
        <p:txBody>
          <a:bodyPr wrap="square">
            <a:spAutoFit/>
          </a:bodyPr>
          <a:lstStyle/>
          <a:p>
            <a:r>
              <a:rPr lang="en-US" altLang="zh-CN" sz="1200" kern="1200" dirty="0" smtClean="0">
                <a:solidFill>
                  <a:schemeClr val="tx1"/>
                </a:solidFill>
                <a:latin typeface="Times New Roman" pitchFamily="18" charset="0"/>
                <a:cs typeface="Times New Roman" pitchFamily="18" charset="0"/>
              </a:rPr>
              <a:t>Their opinions and their plans…</a:t>
            </a:r>
            <a:endParaRPr lang="zh-CN" altLang="en-US" sz="1200" kern="1200" dirty="0">
              <a:solidFill>
                <a:schemeClr val="tx1"/>
              </a:solidFill>
              <a:latin typeface="Times New Roman" pitchFamily="18" charset="0"/>
              <a:cs typeface="Times New Roman" pitchFamily="18" charset="0"/>
            </a:endParaRPr>
          </a:p>
        </p:txBody>
      </p:sp>
      <p:sp>
        <p:nvSpPr>
          <p:cNvPr id="22" name="矩形 21"/>
          <p:cNvSpPr/>
          <p:nvPr/>
        </p:nvSpPr>
        <p:spPr>
          <a:xfrm>
            <a:off x="5319821" y="2547176"/>
            <a:ext cx="3728391" cy="1200329"/>
          </a:xfrm>
          <a:prstGeom prst="rect">
            <a:avLst/>
          </a:prstGeom>
        </p:spPr>
        <p:txBody>
          <a:bodyPr wrap="square">
            <a:spAutoFit/>
          </a:bodyPr>
          <a:lstStyle/>
          <a:p>
            <a:r>
              <a:rPr lang="en-GB" altLang="zh-CN" sz="1200" dirty="0">
                <a:latin typeface="Times New Roman" pitchFamily="18" charset="0"/>
                <a:cs typeface="Times New Roman" pitchFamily="18" charset="0"/>
              </a:rPr>
              <a:t>During a class break the next day, I shared the news with some of my classmates. We </a:t>
            </a:r>
            <a:r>
              <a:rPr lang="en-US" altLang="zh-CN" sz="1200" dirty="0">
                <a:latin typeface="Times New Roman" pitchFamily="18" charset="0"/>
                <a:cs typeface="Times New Roman" pitchFamily="18" charset="0"/>
              </a:rPr>
              <a:t>were all convinced </a:t>
            </a:r>
            <a:r>
              <a:rPr lang="en-GB" altLang="zh-CN" sz="1200" dirty="0">
                <a:latin typeface="Times New Roman" pitchFamily="18" charset="0"/>
                <a:cs typeface="Times New Roman" pitchFamily="18" charset="0"/>
              </a:rPr>
              <a:t>that something must be done to make a change, no matter how trivial it might seem. After a heated discussion, we set our plan for a 2-day campaign and made some necessary </a:t>
            </a:r>
            <a:r>
              <a:rPr lang="en-GB" altLang="zh-CN" sz="1200" dirty="0" smtClean="0">
                <a:latin typeface="Times New Roman" pitchFamily="18" charset="0"/>
                <a:cs typeface="Times New Roman" pitchFamily="18" charset="0"/>
              </a:rPr>
              <a:t>preparations.</a:t>
            </a:r>
            <a:endParaRPr lang="zh-CN" altLang="en-US" sz="1200" kern="1200" dirty="0">
              <a:solidFill>
                <a:schemeClr val="tx1"/>
              </a:solidFill>
              <a:latin typeface="Times New Roman" pitchFamily="18" charset="0"/>
              <a:cs typeface="Times New Roman" pitchFamily="18" charset="0"/>
            </a:endParaRPr>
          </a:p>
        </p:txBody>
      </p:sp>
      <p:sp>
        <p:nvSpPr>
          <p:cNvPr id="23" name="矩形 22"/>
          <p:cNvSpPr/>
          <p:nvPr/>
        </p:nvSpPr>
        <p:spPr>
          <a:xfrm>
            <a:off x="1115085" y="299512"/>
            <a:ext cx="6613071" cy="374461"/>
          </a:xfrm>
          <a:prstGeom prst="rect">
            <a:avLst/>
          </a:prstGeom>
        </p:spPr>
        <p:txBody>
          <a:bodyPr wrap="square">
            <a:spAutoFit/>
          </a:bodyPr>
          <a:lstStyle/>
          <a:p>
            <a:pPr>
              <a:lnSpc>
                <a:spcPts val="2200"/>
              </a:lnSpc>
            </a:pPr>
            <a:r>
              <a:rPr lang="en-US" altLang="zh-CN" sz="2400" dirty="0" smtClean="0"/>
              <a:t>3. </a:t>
            </a:r>
            <a:r>
              <a:rPr lang="zh-CN" altLang="en-US" sz="2400" dirty="0" smtClean="0"/>
              <a:t>情境</a:t>
            </a:r>
            <a:r>
              <a:rPr lang="zh-CN" altLang="en-US" sz="2400" dirty="0"/>
              <a:t>作文写作实现一档文的技巧总结及</a:t>
            </a:r>
            <a:r>
              <a:rPr lang="zh-CN" altLang="en-US" sz="2400" dirty="0" smtClean="0"/>
              <a:t>操练</a:t>
            </a:r>
            <a:endParaRPr lang="zh-CN" altLang="en-US" sz="2400" dirty="0"/>
          </a:p>
        </p:txBody>
      </p:sp>
    </p:spTree>
    <p:custDataLst>
      <p:tags r:id="rId1"/>
    </p:custDataLst>
    <p:extLst>
      <p:ext uri="{BB962C8B-B14F-4D97-AF65-F5344CB8AC3E}">
        <p14:creationId xmlns:p14="http://schemas.microsoft.com/office/powerpoint/2010/main" val="273729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833511182"/>
              </p:ext>
            </p:extLst>
          </p:nvPr>
        </p:nvGraphicFramePr>
        <p:xfrm>
          <a:off x="373380" y="904051"/>
          <a:ext cx="8637638" cy="3534517"/>
        </p:xfrm>
        <a:graphic>
          <a:graphicData uri="http://schemas.openxmlformats.org/drawingml/2006/table">
            <a:tbl>
              <a:tblPr firstRow="1" bandRow="1">
                <a:tableStyleId>{5940675A-B579-460E-94D1-54222C63F5DA}</a:tableStyleId>
              </a:tblPr>
              <a:tblGrid>
                <a:gridCol w="541020"/>
                <a:gridCol w="1539240"/>
                <a:gridCol w="1137592"/>
                <a:gridCol w="1423220"/>
                <a:gridCol w="3996566"/>
              </a:tblGrid>
              <a:tr h="364597">
                <a:tc>
                  <a:txBody>
                    <a:bodyPr/>
                    <a:lstStyle/>
                    <a:p>
                      <a:endParaRPr lang="zh-CN" altLang="en-US" dirty="0"/>
                    </a:p>
                  </a:txBody>
                  <a:tcPr/>
                </a:tc>
                <a:tc>
                  <a:txBody>
                    <a:bodyPr/>
                    <a:lstStyle/>
                    <a:p>
                      <a:r>
                        <a:rPr lang="zh-CN" altLang="en-US" dirty="0" smtClean="0"/>
                        <a:t>要点</a:t>
                      </a:r>
                      <a:endParaRPr lang="zh-CN" altLang="en-US" dirty="0"/>
                    </a:p>
                  </a:txBody>
                  <a:tcPr/>
                </a:tc>
                <a:tc>
                  <a:txBody>
                    <a:bodyPr/>
                    <a:lstStyle/>
                    <a:p>
                      <a:r>
                        <a:rPr lang="zh-CN" altLang="en-US" dirty="0" smtClean="0"/>
                        <a:t>衔接</a:t>
                      </a:r>
                      <a:endParaRPr lang="zh-CN" altLang="en-US" dirty="0"/>
                    </a:p>
                  </a:txBody>
                  <a:tcPr/>
                </a:tc>
                <a:tc>
                  <a:txBody>
                    <a:bodyPr/>
                    <a:lstStyle/>
                    <a:p>
                      <a:r>
                        <a:rPr lang="zh-CN" altLang="en-US" dirty="0" smtClean="0"/>
                        <a:t>细节</a:t>
                      </a:r>
                      <a:endParaRPr lang="zh-CN" altLang="en-US" dirty="0"/>
                    </a:p>
                  </a:txBody>
                  <a:tcPr/>
                </a:tc>
                <a:tc>
                  <a:txBody>
                    <a:bodyPr/>
                    <a:lstStyle/>
                    <a:p>
                      <a:r>
                        <a:rPr lang="zh-CN" altLang="en-US" dirty="0" smtClean="0"/>
                        <a:t>句式</a:t>
                      </a:r>
                      <a:endParaRPr lang="zh-CN" altLang="en-US" dirty="0"/>
                    </a:p>
                  </a:txBody>
                  <a:tcPr/>
                </a:tc>
              </a:tr>
              <a:tr h="1666281">
                <a:tc>
                  <a:txBody>
                    <a:bodyPr/>
                    <a:lstStyle/>
                    <a:p>
                      <a:r>
                        <a:rPr lang="zh-CN" altLang="en-US" dirty="0" smtClean="0"/>
                        <a:t>图</a:t>
                      </a:r>
                      <a:r>
                        <a:rPr lang="en-US" altLang="zh-CN" dirty="0" smtClean="0"/>
                        <a:t>3</a:t>
                      </a:r>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en-US" altLang="zh-CN" dirty="0" smtClean="0"/>
                    </a:p>
                    <a:p>
                      <a:endParaRPr lang="en-US" altLang="zh-CN" dirty="0" smtClean="0"/>
                    </a:p>
                  </a:txBody>
                  <a:tcPr/>
                </a:tc>
                <a:tc>
                  <a:txBody>
                    <a:bodyPr/>
                    <a:lstStyle/>
                    <a:p>
                      <a:endParaRPr lang="zh-CN" altLang="en-US" dirty="0"/>
                    </a:p>
                  </a:txBody>
                  <a:tcPr/>
                </a:tc>
              </a:tr>
              <a:tr h="976794">
                <a:tc>
                  <a:txBody>
                    <a:bodyPr/>
                    <a:lstStyle/>
                    <a:p>
                      <a:r>
                        <a:rPr lang="zh-CN" altLang="en-US" dirty="0" smtClean="0"/>
                        <a:t>图</a:t>
                      </a:r>
                      <a:r>
                        <a:rPr lang="en-US" altLang="zh-CN" dirty="0" smtClean="0"/>
                        <a:t>4</a:t>
                      </a:r>
                    </a:p>
                    <a:p>
                      <a:endParaRPr lang="en-US" altLang="zh-CN" dirty="0" smtClean="0"/>
                    </a:p>
                    <a:p>
                      <a:endParaRPr lang="en-US" altLang="zh-CN" dirty="0" smtClean="0"/>
                    </a:p>
                    <a:p>
                      <a:endParaRPr lang="en-US" altLang="zh-CN" dirty="0" smtClean="0"/>
                    </a:p>
                    <a:p>
                      <a:endParaRPr lang="en-US" altLang="zh-CN" dirty="0" smtClean="0"/>
                    </a:p>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15" name="矩形 14"/>
          <p:cNvSpPr/>
          <p:nvPr/>
        </p:nvSpPr>
        <p:spPr>
          <a:xfrm>
            <a:off x="869836" y="1479217"/>
            <a:ext cx="1692698" cy="461665"/>
          </a:xfrm>
          <a:prstGeom prst="rect">
            <a:avLst/>
          </a:prstGeom>
        </p:spPr>
        <p:txBody>
          <a:bodyPr wrap="square">
            <a:spAutoFit/>
          </a:bodyPr>
          <a:lstStyle/>
          <a:p>
            <a:r>
              <a:rPr lang="en-GB" altLang="zh-CN" sz="1200" dirty="0" smtClean="0">
                <a:latin typeface="Times New Roman" pitchFamily="18" charset="0"/>
                <a:cs typeface="Times New Roman" pitchFamily="18" charset="0"/>
              </a:rPr>
              <a:t>We promoted the idea </a:t>
            </a:r>
          </a:p>
          <a:p>
            <a:r>
              <a:rPr lang="en-GB" altLang="zh-CN" sz="1200" kern="1200" dirty="0" smtClean="0">
                <a:solidFill>
                  <a:schemeClr val="tx1"/>
                </a:solidFill>
                <a:latin typeface="Times New Roman" pitchFamily="18" charset="0"/>
                <a:cs typeface="Times New Roman" pitchFamily="18" charset="0"/>
              </a:rPr>
              <a:t>and gave out the bags.</a:t>
            </a:r>
            <a:endParaRPr lang="zh-CN" altLang="en-US" sz="1200" kern="1200" dirty="0">
              <a:solidFill>
                <a:schemeClr val="tx1"/>
              </a:solidFill>
              <a:latin typeface="Times New Roman" pitchFamily="18" charset="0"/>
              <a:cs typeface="Times New Roman" pitchFamily="18" charset="0"/>
            </a:endParaRPr>
          </a:p>
        </p:txBody>
      </p:sp>
      <p:sp>
        <p:nvSpPr>
          <p:cNvPr id="16" name="矩形 15"/>
          <p:cNvSpPr/>
          <p:nvPr/>
        </p:nvSpPr>
        <p:spPr>
          <a:xfrm>
            <a:off x="5080635" y="1297057"/>
            <a:ext cx="3897998" cy="1384995"/>
          </a:xfrm>
          <a:prstGeom prst="rect">
            <a:avLst/>
          </a:prstGeom>
        </p:spPr>
        <p:txBody>
          <a:bodyPr wrap="square">
            <a:spAutoFit/>
          </a:bodyPr>
          <a:lstStyle/>
          <a:p>
            <a:r>
              <a:rPr lang="en-GB" altLang="zh-CN" sz="1200" dirty="0">
                <a:latin typeface="Times New Roman" pitchFamily="18" charset="0"/>
                <a:cs typeface="Times New Roman" pitchFamily="18" charset="0"/>
              </a:rPr>
              <a:t>Last weekend, our plan became reality. At the front gate of </a:t>
            </a:r>
            <a:r>
              <a:rPr lang="en-GB" altLang="zh-CN" sz="1200" dirty="0" err="1">
                <a:latin typeface="Times New Roman" pitchFamily="18" charset="0"/>
                <a:cs typeface="Times New Roman" pitchFamily="18" charset="0"/>
              </a:rPr>
              <a:t>Hongxing</a:t>
            </a:r>
            <a:r>
              <a:rPr lang="en-GB" altLang="zh-CN" sz="1200" dirty="0">
                <a:latin typeface="Times New Roman" pitchFamily="18" charset="0"/>
                <a:cs typeface="Times New Roman" pitchFamily="18" charset="0"/>
              </a:rPr>
              <a:t> Community, we promoted the idea of environmental protection. Meanwhile, we gave out eco-friendly bags to passers-by, hoping that the bags could serve as a daily reminder of the green life we advocated. Impressed </a:t>
            </a:r>
            <a:r>
              <a:rPr lang="en-GB" altLang="zh-CN" sz="1200" dirty="0" smtClean="0">
                <a:latin typeface="Times New Roman" pitchFamily="18" charset="0"/>
                <a:cs typeface="Times New Roman" pitchFamily="18" charset="0"/>
              </a:rPr>
              <a:t>by </a:t>
            </a:r>
            <a:r>
              <a:rPr lang="en-GB" altLang="zh-CN" sz="1200" dirty="0">
                <a:latin typeface="Times New Roman" pitchFamily="18" charset="0"/>
                <a:cs typeface="Times New Roman" pitchFamily="18" charset="0"/>
              </a:rPr>
              <a:t>our efforts, they all promised to do as best as they could to avoid white pollution.  </a:t>
            </a:r>
            <a:endParaRPr lang="en-US" altLang="zh-CN" sz="1200" dirty="0">
              <a:latin typeface="Times New Roman" pitchFamily="18" charset="0"/>
              <a:cs typeface="Times New Roman" pitchFamily="18" charset="0"/>
            </a:endParaRPr>
          </a:p>
        </p:txBody>
      </p:sp>
      <p:sp>
        <p:nvSpPr>
          <p:cNvPr id="17" name="矩形 16"/>
          <p:cNvSpPr/>
          <p:nvPr/>
        </p:nvSpPr>
        <p:spPr>
          <a:xfrm>
            <a:off x="2433409" y="1488544"/>
            <a:ext cx="1252704" cy="646331"/>
          </a:xfrm>
          <a:prstGeom prst="rect">
            <a:avLst/>
          </a:prstGeom>
        </p:spPr>
        <p:txBody>
          <a:bodyPr wrap="square">
            <a:spAutoFit/>
          </a:bodyPr>
          <a:lstStyle/>
          <a:p>
            <a:r>
              <a:rPr lang="en-GB" altLang="zh-CN" sz="1200" dirty="0">
                <a:latin typeface="Times New Roman" pitchFamily="18" charset="0"/>
                <a:cs typeface="Times New Roman" pitchFamily="18" charset="0"/>
              </a:rPr>
              <a:t>Eventually, our plan became reality.</a:t>
            </a:r>
            <a:endParaRPr lang="zh-CN" altLang="en-US" sz="1200" kern="1200" dirty="0">
              <a:solidFill>
                <a:schemeClr val="tx1"/>
              </a:solidFill>
              <a:latin typeface="Times New Roman" pitchFamily="18" charset="0"/>
              <a:cs typeface="Times New Roman" pitchFamily="18" charset="0"/>
            </a:endParaRPr>
          </a:p>
        </p:txBody>
      </p:sp>
      <p:sp>
        <p:nvSpPr>
          <p:cNvPr id="18" name="矩形 17"/>
          <p:cNvSpPr/>
          <p:nvPr/>
        </p:nvSpPr>
        <p:spPr>
          <a:xfrm>
            <a:off x="3567720" y="1617716"/>
            <a:ext cx="1692698" cy="646331"/>
          </a:xfrm>
          <a:prstGeom prst="rect">
            <a:avLst/>
          </a:prstGeom>
        </p:spPr>
        <p:txBody>
          <a:bodyPr wrap="square">
            <a:spAutoFit/>
          </a:bodyPr>
          <a:lstStyle/>
          <a:p>
            <a:r>
              <a:rPr lang="en-US" altLang="zh-CN" sz="1200" dirty="0" smtClean="0">
                <a:latin typeface="Times New Roman" pitchFamily="18" charset="0"/>
                <a:cs typeface="Times New Roman" pitchFamily="18" charset="0"/>
              </a:rPr>
              <a:t>Where, when, </a:t>
            </a:r>
          </a:p>
          <a:p>
            <a:r>
              <a:rPr lang="en-US" altLang="zh-CN" sz="1200" dirty="0" smtClean="0">
                <a:latin typeface="Times New Roman" pitchFamily="18" charset="0"/>
                <a:cs typeface="Times New Roman" pitchFamily="18" charset="0"/>
              </a:rPr>
              <a:t>purpose, influence</a:t>
            </a:r>
          </a:p>
          <a:p>
            <a:r>
              <a:rPr lang="en-US" altLang="zh-CN" sz="1200" dirty="0" smtClean="0"/>
              <a:t>…</a:t>
            </a:r>
          </a:p>
        </p:txBody>
      </p:sp>
      <p:sp>
        <p:nvSpPr>
          <p:cNvPr id="23" name="矩形 22"/>
          <p:cNvSpPr/>
          <p:nvPr/>
        </p:nvSpPr>
        <p:spPr>
          <a:xfrm>
            <a:off x="869835" y="3273271"/>
            <a:ext cx="1692698" cy="830997"/>
          </a:xfrm>
          <a:prstGeom prst="rect">
            <a:avLst/>
          </a:prstGeom>
        </p:spPr>
        <p:txBody>
          <a:bodyPr wrap="square">
            <a:spAutoFit/>
          </a:bodyPr>
          <a:lstStyle/>
          <a:p>
            <a:r>
              <a:rPr lang="en-US" altLang="zh-CN" sz="1200" dirty="0">
                <a:latin typeface="Times New Roman" pitchFamily="18" charset="0"/>
                <a:cs typeface="Times New Roman" pitchFamily="18" charset="0"/>
              </a:rPr>
              <a:t>BTV station interviewed me. I introduced what we had done.</a:t>
            </a:r>
          </a:p>
        </p:txBody>
      </p:sp>
      <p:sp>
        <p:nvSpPr>
          <p:cNvPr id="24" name="矩形 23"/>
          <p:cNvSpPr/>
          <p:nvPr/>
        </p:nvSpPr>
        <p:spPr>
          <a:xfrm>
            <a:off x="2485029" y="3458247"/>
            <a:ext cx="1149465" cy="461665"/>
          </a:xfrm>
          <a:prstGeom prst="rect">
            <a:avLst/>
          </a:prstGeom>
        </p:spPr>
        <p:txBody>
          <a:bodyPr wrap="square">
            <a:spAutoFit/>
          </a:bodyPr>
          <a:lstStyle/>
          <a:p>
            <a:r>
              <a:rPr lang="en-US" altLang="zh-CN" sz="1200" kern="1200" dirty="0" smtClean="0">
                <a:solidFill>
                  <a:schemeClr val="tx1"/>
                </a:solidFill>
                <a:latin typeface="Times New Roman" pitchFamily="18" charset="0"/>
                <a:cs typeface="Times New Roman" pitchFamily="18" charset="0"/>
              </a:rPr>
              <a:t>In the end of the activity</a:t>
            </a:r>
            <a:endParaRPr lang="zh-CN" altLang="en-US" sz="1200" kern="1200" dirty="0">
              <a:solidFill>
                <a:schemeClr val="tx1"/>
              </a:solidFill>
              <a:latin typeface="Times New Roman" pitchFamily="18" charset="0"/>
              <a:cs typeface="Times New Roman" pitchFamily="18" charset="0"/>
            </a:endParaRPr>
          </a:p>
        </p:txBody>
      </p:sp>
      <p:sp>
        <p:nvSpPr>
          <p:cNvPr id="25" name="矩形 24"/>
          <p:cNvSpPr/>
          <p:nvPr/>
        </p:nvSpPr>
        <p:spPr>
          <a:xfrm>
            <a:off x="3634494" y="3441307"/>
            <a:ext cx="1348248" cy="646331"/>
          </a:xfrm>
          <a:prstGeom prst="rect">
            <a:avLst/>
          </a:prstGeom>
        </p:spPr>
        <p:txBody>
          <a:bodyPr wrap="square">
            <a:spAutoFit/>
          </a:bodyPr>
          <a:lstStyle/>
          <a:p>
            <a:r>
              <a:rPr lang="en-US" altLang="zh-CN" sz="1200" kern="1200" dirty="0" smtClean="0">
                <a:solidFill>
                  <a:schemeClr val="tx1"/>
                </a:solidFill>
                <a:latin typeface="Times New Roman" pitchFamily="18" charset="0"/>
                <a:cs typeface="Times New Roman" pitchFamily="18" charset="0"/>
              </a:rPr>
              <a:t>The feelings, the meaning of the interview…</a:t>
            </a:r>
            <a:endParaRPr lang="zh-CN" altLang="en-US" sz="1200" kern="1200" dirty="0">
              <a:solidFill>
                <a:schemeClr val="tx1"/>
              </a:solidFill>
              <a:latin typeface="Times New Roman" pitchFamily="18" charset="0"/>
              <a:cs typeface="Times New Roman" pitchFamily="18" charset="0"/>
            </a:endParaRPr>
          </a:p>
        </p:txBody>
      </p:sp>
      <p:sp>
        <p:nvSpPr>
          <p:cNvPr id="26" name="矩形 25"/>
          <p:cNvSpPr/>
          <p:nvPr/>
        </p:nvSpPr>
        <p:spPr>
          <a:xfrm>
            <a:off x="5083253" y="3127126"/>
            <a:ext cx="3723968" cy="1200329"/>
          </a:xfrm>
          <a:prstGeom prst="rect">
            <a:avLst/>
          </a:prstGeom>
        </p:spPr>
        <p:txBody>
          <a:bodyPr wrap="square">
            <a:spAutoFit/>
          </a:bodyPr>
          <a:lstStyle/>
          <a:p>
            <a:r>
              <a:rPr lang="en-GB" altLang="zh-CN" sz="1200" dirty="0">
                <a:latin typeface="Times New Roman" pitchFamily="18" charset="0"/>
                <a:cs typeface="Times New Roman" pitchFamily="18" charset="0"/>
              </a:rPr>
              <a:t>Just before the activity came to an end, I was interviewed by BTV, which meant I could make our message heard by a much larger crowd of people. What a pleasant surprise! While introducing what we had done, I couldn’t help but to picture the day when this issue is finally solved with every individual’s effort. </a:t>
            </a:r>
            <a:endParaRPr lang="en-US" altLang="zh-CN" sz="1200" dirty="0">
              <a:latin typeface="Times New Roman" pitchFamily="18" charset="0"/>
              <a:cs typeface="Times New Roman" pitchFamily="18" charset="0"/>
            </a:endParaRPr>
          </a:p>
        </p:txBody>
      </p:sp>
      <p:sp>
        <p:nvSpPr>
          <p:cNvPr id="19" name="矩形 18"/>
          <p:cNvSpPr/>
          <p:nvPr/>
        </p:nvSpPr>
        <p:spPr>
          <a:xfrm>
            <a:off x="1115085" y="299512"/>
            <a:ext cx="6613071" cy="374461"/>
          </a:xfrm>
          <a:prstGeom prst="rect">
            <a:avLst/>
          </a:prstGeom>
        </p:spPr>
        <p:txBody>
          <a:bodyPr wrap="square">
            <a:spAutoFit/>
          </a:bodyPr>
          <a:lstStyle/>
          <a:p>
            <a:pPr>
              <a:lnSpc>
                <a:spcPts val="2200"/>
              </a:lnSpc>
            </a:pPr>
            <a:r>
              <a:rPr lang="en-US" altLang="zh-CN" sz="2400" dirty="0" smtClean="0"/>
              <a:t>3. </a:t>
            </a:r>
            <a:r>
              <a:rPr lang="zh-CN" altLang="en-US" sz="2400" dirty="0" smtClean="0"/>
              <a:t>情境</a:t>
            </a:r>
            <a:r>
              <a:rPr lang="zh-CN" altLang="en-US" sz="2400" dirty="0"/>
              <a:t>作文写作实现一档文的技巧总结及</a:t>
            </a:r>
            <a:r>
              <a:rPr lang="zh-CN" altLang="en-US" sz="2400" dirty="0" smtClean="0"/>
              <a:t>操练</a:t>
            </a:r>
            <a:endParaRPr lang="zh-CN" altLang="en-US" sz="2400" dirty="0"/>
          </a:p>
        </p:txBody>
      </p:sp>
    </p:spTree>
    <p:custDataLst>
      <p:tags r:id="rId1"/>
    </p:custDataLst>
    <p:extLst>
      <p:ext uri="{BB962C8B-B14F-4D97-AF65-F5344CB8AC3E}">
        <p14:creationId xmlns:p14="http://schemas.microsoft.com/office/powerpoint/2010/main" val="131812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21413" y="362968"/>
            <a:ext cx="1775298" cy="486085"/>
          </a:xfrm>
          <a:solidFill>
            <a:srgbClr val="00B0F0"/>
          </a:solidFill>
        </p:spPr>
        <p:txBody>
          <a:bodyPr/>
          <a:lstStyle/>
          <a:p>
            <a:pPr algn="ctr"/>
            <a:r>
              <a:rPr lang="zh-CN" altLang="en-US" sz="2800" dirty="0" smtClean="0"/>
              <a:t>目   录</a:t>
            </a:r>
            <a:endParaRPr lang="zh-CN" altLang="en-US" sz="2800" dirty="0"/>
          </a:p>
        </p:txBody>
      </p:sp>
      <p:sp>
        <p:nvSpPr>
          <p:cNvPr id="3" name="内容占位符 2"/>
          <p:cNvSpPr>
            <a:spLocks noGrp="1"/>
          </p:cNvSpPr>
          <p:nvPr>
            <p:ph idx="1"/>
          </p:nvPr>
        </p:nvSpPr>
        <p:spPr>
          <a:xfrm>
            <a:off x="179963" y="1200770"/>
            <a:ext cx="8784076" cy="3781678"/>
          </a:xfrm>
          <a:ln w="19050">
            <a:solidFill>
              <a:schemeClr val="accent1"/>
            </a:solidFill>
          </a:ln>
        </p:spPr>
        <p:txBody>
          <a:bodyPr/>
          <a:lstStyle/>
          <a:p>
            <a:pPr>
              <a:lnSpc>
                <a:spcPts val="2200"/>
              </a:lnSpc>
            </a:pPr>
            <a:r>
              <a:rPr lang="zh-CN" altLang="en-US" sz="2000" dirty="0">
                <a:solidFill>
                  <a:srgbClr val="FF0000"/>
                </a:solidFill>
              </a:rPr>
              <a:t>教学内容</a:t>
            </a:r>
            <a:r>
              <a:rPr lang="zh-CN" altLang="en-US" sz="2000" dirty="0"/>
              <a:t>：北京</a:t>
            </a:r>
            <a:r>
              <a:rPr lang="en-US" altLang="zh-CN" sz="2000" dirty="0"/>
              <a:t>2020</a:t>
            </a:r>
            <a:r>
              <a:rPr lang="zh-CN" altLang="en-US" sz="2000" dirty="0"/>
              <a:t>年</a:t>
            </a:r>
            <a:r>
              <a:rPr lang="en-US" altLang="zh-CN" sz="2000" dirty="0"/>
              <a:t>1</a:t>
            </a:r>
            <a:r>
              <a:rPr lang="zh-CN" altLang="en-US" sz="2000" dirty="0"/>
              <a:t>月，东城区、西城区、海淀区、朝阳区、丰台区以及石景山等</a:t>
            </a:r>
            <a:r>
              <a:rPr lang="zh-CN" altLang="en-US" sz="2000" dirty="0" smtClean="0"/>
              <a:t>六城区</a:t>
            </a:r>
            <a:r>
              <a:rPr lang="zh-CN" altLang="en-US" sz="2000" dirty="0"/>
              <a:t>高</a:t>
            </a:r>
            <a:r>
              <a:rPr lang="zh-CN" altLang="en-US" sz="2000" dirty="0" smtClean="0"/>
              <a:t>三期末检测情景作文写作。</a:t>
            </a:r>
            <a:endParaRPr lang="en-US" altLang="zh-CN" sz="2000" dirty="0" smtClean="0"/>
          </a:p>
          <a:p>
            <a:pPr>
              <a:lnSpc>
                <a:spcPts val="2200"/>
              </a:lnSpc>
            </a:pPr>
            <a:r>
              <a:rPr lang="zh-CN" altLang="en-US" sz="2000" dirty="0" smtClean="0">
                <a:solidFill>
                  <a:srgbClr val="FF0000"/>
                </a:solidFill>
              </a:rPr>
              <a:t>教学目标</a:t>
            </a:r>
            <a:r>
              <a:rPr lang="zh-CN" altLang="en-US" sz="2000" dirty="0"/>
              <a:t>：通过对六</a:t>
            </a:r>
            <a:r>
              <a:rPr lang="zh-CN" altLang="en-US" sz="2000" dirty="0" smtClean="0"/>
              <a:t>篇情景作文试题</a:t>
            </a:r>
            <a:r>
              <a:rPr lang="zh-CN" altLang="en-US" sz="2000" dirty="0"/>
              <a:t>的</a:t>
            </a:r>
            <a:r>
              <a:rPr lang="zh-CN" altLang="en-US" sz="2000" dirty="0" smtClean="0"/>
              <a:t>分析和讲解，掌握情境作文写作实现一档文的方法和技巧。</a:t>
            </a:r>
            <a:endParaRPr lang="en-US" altLang="zh-CN" sz="2000" dirty="0" smtClean="0"/>
          </a:p>
          <a:p>
            <a:pPr>
              <a:lnSpc>
                <a:spcPts val="2200"/>
              </a:lnSpc>
            </a:pPr>
            <a:r>
              <a:rPr lang="zh-CN" altLang="en-US" sz="2000" dirty="0" smtClean="0">
                <a:solidFill>
                  <a:srgbClr val="FF0000"/>
                </a:solidFill>
              </a:rPr>
              <a:t>教学</a:t>
            </a:r>
            <a:r>
              <a:rPr lang="zh-CN" altLang="en-US" sz="2000" dirty="0">
                <a:solidFill>
                  <a:srgbClr val="FF0000"/>
                </a:solidFill>
              </a:rPr>
              <a:t>准备</a:t>
            </a:r>
            <a:r>
              <a:rPr lang="zh-CN" altLang="en-US" sz="2000" dirty="0"/>
              <a:t>：</a:t>
            </a:r>
            <a:r>
              <a:rPr lang="zh-CN" altLang="en-US" sz="2000" dirty="0" smtClean="0"/>
              <a:t>六城区</a:t>
            </a:r>
            <a:r>
              <a:rPr lang="zh-CN" altLang="en-US" sz="2000" dirty="0"/>
              <a:t>期末</a:t>
            </a:r>
            <a:r>
              <a:rPr lang="zh-CN" altLang="en-US" sz="2000" dirty="0" smtClean="0"/>
              <a:t>考试情境作文试题</a:t>
            </a:r>
            <a:r>
              <a:rPr lang="en-US" altLang="zh-CN" sz="2000" dirty="0" smtClean="0"/>
              <a:t>+</a:t>
            </a:r>
            <a:r>
              <a:rPr lang="zh-CN" altLang="en-US" sz="2000" dirty="0" smtClean="0"/>
              <a:t>答案。</a:t>
            </a:r>
            <a:endParaRPr lang="en-US" altLang="zh-CN" sz="2000" dirty="0" smtClean="0"/>
          </a:p>
          <a:p>
            <a:pPr>
              <a:lnSpc>
                <a:spcPts val="2200"/>
              </a:lnSpc>
            </a:pPr>
            <a:r>
              <a:rPr lang="zh-CN" altLang="en-US" sz="2000" dirty="0" smtClean="0">
                <a:solidFill>
                  <a:srgbClr val="FF0000"/>
                </a:solidFill>
              </a:rPr>
              <a:t>教学过程</a:t>
            </a:r>
            <a:r>
              <a:rPr lang="zh-CN" altLang="en-US" sz="2000" dirty="0" smtClean="0"/>
              <a:t>：</a:t>
            </a:r>
            <a:r>
              <a:rPr lang="en-US" altLang="zh-CN" sz="2000" dirty="0" smtClean="0"/>
              <a:t>1. </a:t>
            </a:r>
            <a:r>
              <a:rPr lang="zh-CN" altLang="en-US" sz="2000" dirty="0" smtClean="0"/>
              <a:t>情景作文写作实现一档文的技巧</a:t>
            </a:r>
            <a:r>
              <a:rPr lang="zh-CN" altLang="en-US" sz="2000" dirty="0"/>
              <a:t>点拨；</a:t>
            </a:r>
          </a:p>
          <a:p>
            <a:pPr marL="0" indent="0">
              <a:lnSpc>
                <a:spcPts val="2200"/>
              </a:lnSpc>
              <a:buNone/>
            </a:pPr>
            <a:r>
              <a:rPr lang="en-US" altLang="zh-CN" sz="2000" dirty="0" smtClean="0"/>
              <a:t>                  2. </a:t>
            </a:r>
            <a:r>
              <a:rPr lang="zh-CN" altLang="en-US" sz="2000" dirty="0" smtClean="0"/>
              <a:t>情境作文写作实现一档文的技巧</a:t>
            </a:r>
            <a:r>
              <a:rPr lang="zh-CN" altLang="en-US" sz="2000" dirty="0"/>
              <a:t>精讲；</a:t>
            </a:r>
          </a:p>
          <a:p>
            <a:pPr marL="0" indent="0">
              <a:lnSpc>
                <a:spcPts val="2200"/>
              </a:lnSpc>
              <a:buNone/>
            </a:pPr>
            <a:r>
              <a:rPr lang="en-US" altLang="zh-CN" sz="2000" dirty="0" smtClean="0"/>
              <a:t>                  3. </a:t>
            </a:r>
            <a:r>
              <a:rPr lang="zh-CN" altLang="en-US" sz="2000" dirty="0" smtClean="0"/>
              <a:t>情境作文写作实现一档文的技巧</a:t>
            </a:r>
            <a:r>
              <a:rPr lang="zh-CN" altLang="en-US" sz="2000" dirty="0"/>
              <a:t>总结</a:t>
            </a:r>
            <a:r>
              <a:rPr lang="zh-CN" altLang="en-US" sz="2000" dirty="0" smtClean="0"/>
              <a:t>及操练。</a:t>
            </a:r>
            <a:endParaRPr lang="zh-CN" altLang="en-US" sz="2000" dirty="0"/>
          </a:p>
          <a:p>
            <a:endParaRPr lang="en-US" altLang="zh-CN" sz="2400" dirty="0" smtClean="0"/>
          </a:p>
          <a:p>
            <a:endParaRPr lang="zh-CN" altLang="en-US" sz="2400" dirty="0"/>
          </a:p>
          <a:p>
            <a:endParaRPr lang="zh-CN" altLang="en-US" sz="2400" dirty="0"/>
          </a:p>
          <a:p>
            <a:endParaRPr lang="zh-CN" altLang="en-US" sz="2400" dirty="0"/>
          </a:p>
          <a:p>
            <a:endParaRPr lang="zh-CN" altLang="en-US" sz="2400" dirty="0"/>
          </a:p>
        </p:txBody>
      </p:sp>
      <p:pic>
        <p:nvPicPr>
          <p:cNvPr id="4" name="内容占位符 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5" name="内容占位符 12"/>
          <p:cNvPicPr>
            <a:picLocks noChangeAspect="1"/>
          </p:cNvPicPr>
          <p:nvPr/>
        </p:nvPicPr>
        <p:blipFill>
          <a:blip r:embed="rId3"/>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6"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p>
        </p:txBody>
      </p:sp>
    </p:spTree>
    <p:extLst>
      <p:ext uri="{BB962C8B-B14F-4D97-AF65-F5344CB8AC3E}">
        <p14:creationId xmlns:p14="http://schemas.microsoft.com/office/powerpoint/2010/main" val="1578088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4" name="矩形 3"/>
          <p:cNvSpPr/>
          <p:nvPr/>
        </p:nvSpPr>
        <p:spPr>
          <a:xfrm>
            <a:off x="714772" y="686591"/>
            <a:ext cx="8347587" cy="3785652"/>
          </a:xfrm>
          <a:prstGeom prst="rect">
            <a:avLst/>
          </a:prstGeom>
        </p:spPr>
        <p:txBody>
          <a:bodyPr wrap="square">
            <a:spAutoFit/>
          </a:bodyPr>
          <a:lstStyle/>
          <a:p>
            <a:r>
              <a:rPr lang="en-GB" altLang="zh-CN" sz="1600" dirty="0" smtClean="0">
                <a:latin typeface="Times New Roman" pitchFamily="18" charset="0"/>
                <a:cs typeface="Times New Roman" pitchFamily="18" charset="0"/>
              </a:rPr>
              <a:t>      Last </a:t>
            </a:r>
            <a:r>
              <a:rPr lang="en-GB" altLang="zh-CN" sz="1600" dirty="0">
                <a:latin typeface="Times New Roman" pitchFamily="18" charset="0"/>
                <a:cs typeface="Times New Roman" pitchFamily="18" charset="0"/>
              </a:rPr>
              <a:t>week, together with my classmates, I organized a meaningful activity with the theme “Say No to White Pollution”.</a:t>
            </a:r>
            <a:endParaRPr lang="zh-CN" altLang="zh-CN" sz="1600" dirty="0">
              <a:latin typeface="Times New Roman" pitchFamily="18" charset="0"/>
              <a:cs typeface="Times New Roman" pitchFamily="18" charset="0"/>
            </a:endParaRPr>
          </a:p>
          <a:p>
            <a:r>
              <a:rPr lang="en-GB" altLang="zh-CN" sz="1600" dirty="0">
                <a:latin typeface="Times New Roman" pitchFamily="18" charset="0"/>
                <a:cs typeface="Times New Roman" pitchFamily="18" charset="0"/>
              </a:rPr>
              <a:t>     One evening, while I was reading a newspaper, a piece of news on white pollution caught my eye. The seriousness of this issue left me wondering what I should do as a citizen of the </a:t>
            </a:r>
            <a:r>
              <a:rPr lang="en-GB" altLang="zh-CN" sz="1600" dirty="0" smtClean="0">
                <a:latin typeface="Times New Roman" pitchFamily="18" charset="0"/>
                <a:cs typeface="Times New Roman" pitchFamily="18" charset="0"/>
              </a:rPr>
              <a:t>earth.</a:t>
            </a:r>
            <a:r>
              <a:rPr lang="en-US" altLang="zh-CN" sz="1600" dirty="0">
                <a:latin typeface="Times New Roman" pitchFamily="18" charset="0"/>
                <a:cs typeface="Times New Roman" pitchFamily="18" charset="0"/>
              </a:rPr>
              <a:t> </a:t>
            </a:r>
            <a:r>
              <a:rPr lang="en-GB" altLang="zh-CN" sz="1600" dirty="0" smtClean="0">
                <a:latin typeface="Times New Roman" pitchFamily="18" charset="0"/>
                <a:cs typeface="Times New Roman" pitchFamily="18" charset="0"/>
              </a:rPr>
              <a:t>During </a:t>
            </a:r>
            <a:r>
              <a:rPr lang="en-GB" altLang="zh-CN" sz="1600" dirty="0">
                <a:latin typeface="Times New Roman" pitchFamily="18" charset="0"/>
                <a:cs typeface="Times New Roman" pitchFamily="18" charset="0"/>
              </a:rPr>
              <a:t>a class break the next day, I shared the news with some of my classmates. We </a:t>
            </a:r>
            <a:r>
              <a:rPr lang="en-US" altLang="zh-CN" sz="1600" dirty="0" smtClean="0">
                <a:latin typeface="Times New Roman" pitchFamily="18" charset="0"/>
                <a:cs typeface="Times New Roman" pitchFamily="18" charset="0"/>
              </a:rPr>
              <a:t>were all convinced </a:t>
            </a:r>
            <a:r>
              <a:rPr lang="en-GB" altLang="zh-CN" sz="1600" dirty="0" smtClean="0">
                <a:latin typeface="Times New Roman" pitchFamily="18" charset="0"/>
                <a:cs typeface="Times New Roman" pitchFamily="18" charset="0"/>
              </a:rPr>
              <a:t>that </a:t>
            </a:r>
            <a:r>
              <a:rPr lang="en-GB" altLang="zh-CN" sz="1600" dirty="0">
                <a:latin typeface="Times New Roman" pitchFamily="18" charset="0"/>
                <a:cs typeface="Times New Roman" pitchFamily="18" charset="0"/>
              </a:rPr>
              <a:t>something must be done to make a change, no matter how trivial it might seem. After a </a:t>
            </a:r>
            <a:r>
              <a:rPr lang="en-GB" altLang="zh-CN" sz="1600" dirty="0" smtClean="0">
                <a:latin typeface="Times New Roman" pitchFamily="18" charset="0"/>
                <a:cs typeface="Times New Roman" pitchFamily="18" charset="0"/>
              </a:rPr>
              <a:t>heated </a:t>
            </a:r>
            <a:r>
              <a:rPr lang="en-GB" altLang="zh-CN" sz="1600" dirty="0">
                <a:latin typeface="Times New Roman" pitchFamily="18" charset="0"/>
                <a:cs typeface="Times New Roman" pitchFamily="18" charset="0"/>
              </a:rPr>
              <a:t>discussion, we set our plan for a 2-day campaign and made some necessary </a:t>
            </a:r>
            <a:r>
              <a:rPr lang="en-GB" altLang="zh-CN" sz="1600" dirty="0" smtClean="0">
                <a:latin typeface="Times New Roman" pitchFamily="18" charset="0"/>
                <a:cs typeface="Times New Roman" pitchFamily="18" charset="0"/>
              </a:rPr>
              <a:t>preparations.</a:t>
            </a:r>
            <a:r>
              <a:rPr lang="en-US" altLang="zh-CN" sz="1600" dirty="0">
                <a:latin typeface="Times New Roman" pitchFamily="18" charset="0"/>
                <a:cs typeface="Times New Roman" pitchFamily="18" charset="0"/>
              </a:rPr>
              <a:t> </a:t>
            </a:r>
            <a:r>
              <a:rPr lang="en-GB" altLang="zh-CN" sz="1600" dirty="0" smtClean="0">
                <a:latin typeface="Times New Roman" pitchFamily="18" charset="0"/>
                <a:cs typeface="Times New Roman" pitchFamily="18" charset="0"/>
              </a:rPr>
              <a:t>Last </a:t>
            </a:r>
            <a:r>
              <a:rPr lang="en-GB" altLang="zh-CN" sz="1600" dirty="0">
                <a:latin typeface="Times New Roman" pitchFamily="18" charset="0"/>
                <a:cs typeface="Times New Roman" pitchFamily="18" charset="0"/>
              </a:rPr>
              <a:t>weekend, our plan became reality. At the front gate of </a:t>
            </a:r>
            <a:r>
              <a:rPr lang="en-GB" altLang="zh-CN" sz="1600" dirty="0" err="1">
                <a:latin typeface="Times New Roman" pitchFamily="18" charset="0"/>
                <a:cs typeface="Times New Roman" pitchFamily="18" charset="0"/>
              </a:rPr>
              <a:t>Hongxing</a:t>
            </a:r>
            <a:r>
              <a:rPr lang="en-GB" altLang="zh-CN" sz="1600" dirty="0">
                <a:latin typeface="Times New Roman" pitchFamily="18" charset="0"/>
                <a:cs typeface="Times New Roman" pitchFamily="18" charset="0"/>
              </a:rPr>
              <a:t> Community, we promoted the idea of environmental protection. Meanwhile, we gave out eco-friendly bags to passers-by, hoping that the bags could serve as a daily reminder of the green life we advocated. Impressed </a:t>
            </a:r>
            <a:r>
              <a:rPr lang="en-GB" altLang="zh-CN" sz="1600" dirty="0" smtClean="0">
                <a:latin typeface="Times New Roman" pitchFamily="18" charset="0"/>
                <a:cs typeface="Times New Roman" pitchFamily="18" charset="0"/>
              </a:rPr>
              <a:t>by </a:t>
            </a:r>
            <a:r>
              <a:rPr lang="en-GB" altLang="zh-CN" sz="1600" dirty="0">
                <a:latin typeface="Times New Roman" pitchFamily="18" charset="0"/>
                <a:cs typeface="Times New Roman" pitchFamily="18" charset="0"/>
              </a:rPr>
              <a:t>our efforts, they all promised to do as best as they could to avoid white pollution.  </a:t>
            </a:r>
            <a:endParaRPr lang="en-US" altLang="zh-CN" sz="1600" dirty="0">
              <a:latin typeface="Times New Roman" pitchFamily="18" charset="0"/>
              <a:cs typeface="Times New Roman" pitchFamily="18" charset="0"/>
            </a:endParaRPr>
          </a:p>
          <a:p>
            <a:r>
              <a:rPr lang="en-US" altLang="zh-CN" sz="1600" dirty="0">
                <a:latin typeface="Times New Roman" pitchFamily="18" charset="0"/>
                <a:cs typeface="Times New Roman" pitchFamily="18" charset="0"/>
              </a:rPr>
              <a:t> </a:t>
            </a:r>
            <a:r>
              <a:rPr lang="en-US" altLang="zh-CN" sz="1600" dirty="0" smtClean="0">
                <a:latin typeface="Times New Roman" pitchFamily="18" charset="0"/>
                <a:cs typeface="Times New Roman" pitchFamily="18" charset="0"/>
              </a:rPr>
              <a:t>      </a:t>
            </a:r>
            <a:r>
              <a:rPr lang="en-GB" altLang="zh-CN" sz="1600" dirty="0" smtClean="0">
                <a:latin typeface="Times New Roman" pitchFamily="18" charset="0"/>
                <a:cs typeface="Times New Roman" pitchFamily="18" charset="0"/>
              </a:rPr>
              <a:t>Before </a:t>
            </a:r>
            <a:r>
              <a:rPr lang="en-GB" altLang="zh-CN" sz="1600" dirty="0">
                <a:latin typeface="Times New Roman" pitchFamily="18" charset="0"/>
                <a:cs typeface="Times New Roman" pitchFamily="18" charset="0"/>
              </a:rPr>
              <a:t>the activity came to an end, I was interviewed by BTV, which meant I could make our message heard by a much larger crowd of people. What a pleasant surprise! While introducing what we had done, I couldn’t help but to picture the day when this issue is finally solved with every individual’s effort. The earth will surely be a better place then</a:t>
            </a:r>
            <a:r>
              <a:rPr lang="en-GB" altLang="zh-CN" sz="1600" dirty="0" smtClean="0">
                <a:latin typeface="Times New Roman" pitchFamily="18" charset="0"/>
                <a:cs typeface="Times New Roman" pitchFamily="18" charset="0"/>
              </a:rPr>
              <a:t>.</a:t>
            </a:r>
            <a:endParaRPr lang="zh-CN" altLang="zh-CN" sz="1600" dirty="0">
              <a:latin typeface="Times New Roman" pitchFamily="18" charset="0"/>
              <a:cs typeface="Times New Roman" pitchFamily="18" charset="0"/>
            </a:endParaRPr>
          </a:p>
        </p:txBody>
      </p:sp>
      <p:sp>
        <p:nvSpPr>
          <p:cNvPr id="7" name="矩形 6"/>
          <p:cNvSpPr/>
          <p:nvPr/>
        </p:nvSpPr>
        <p:spPr>
          <a:xfrm>
            <a:off x="1115085" y="299512"/>
            <a:ext cx="6613071" cy="374461"/>
          </a:xfrm>
          <a:prstGeom prst="rect">
            <a:avLst/>
          </a:prstGeom>
        </p:spPr>
        <p:txBody>
          <a:bodyPr wrap="square">
            <a:spAutoFit/>
          </a:bodyPr>
          <a:lstStyle/>
          <a:p>
            <a:pPr>
              <a:lnSpc>
                <a:spcPts val="2200"/>
              </a:lnSpc>
            </a:pPr>
            <a:r>
              <a:rPr lang="en-US" altLang="zh-CN" sz="2400" dirty="0" smtClean="0"/>
              <a:t>3. </a:t>
            </a:r>
            <a:r>
              <a:rPr lang="zh-CN" altLang="en-US" sz="2400" dirty="0" smtClean="0"/>
              <a:t>情境</a:t>
            </a:r>
            <a:r>
              <a:rPr lang="zh-CN" altLang="en-US" sz="2400" dirty="0"/>
              <a:t>作文写作实现一档文的技巧总结及</a:t>
            </a:r>
            <a:r>
              <a:rPr lang="zh-CN" altLang="en-US" sz="2400" dirty="0" smtClean="0"/>
              <a:t>操练</a:t>
            </a:r>
            <a:endParaRPr lang="zh-CN" altLang="en-US" sz="2400" dirty="0"/>
          </a:p>
        </p:txBody>
      </p:sp>
    </p:spTree>
    <p:custDataLst>
      <p:tags r:id="rId1"/>
    </p:custDataLst>
    <p:extLst>
      <p:ext uri="{BB962C8B-B14F-4D97-AF65-F5344CB8AC3E}">
        <p14:creationId xmlns:p14="http://schemas.microsoft.com/office/powerpoint/2010/main" val="1207339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6" y="2360295"/>
            <a:ext cx="4658995" cy="92202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507828"/>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4">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5"/>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742" y="732986"/>
            <a:ext cx="7718077" cy="248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276988" y="3748624"/>
            <a:ext cx="3470795" cy="830997"/>
          </a:xfrm>
          <a:prstGeom prst="rect">
            <a:avLst/>
          </a:prstGeom>
          <a:noFill/>
        </p:spPr>
        <p:txBody>
          <a:bodyPr wrap="square" rtlCol="0">
            <a:spAutoFit/>
          </a:bodyPr>
          <a:lstStyle/>
          <a:p>
            <a:r>
              <a:rPr lang="en-US" altLang="zh-CN" sz="1600" b="1" dirty="0" smtClean="0">
                <a:solidFill>
                  <a:srgbClr val="FF0000"/>
                </a:solidFill>
              </a:rPr>
              <a:t>1. </a:t>
            </a:r>
            <a:r>
              <a:rPr lang="zh-CN" altLang="en-US" sz="1600" b="1" dirty="0" smtClean="0">
                <a:solidFill>
                  <a:srgbClr val="FF0000"/>
                </a:solidFill>
              </a:rPr>
              <a:t>要点明确，细节有效</a:t>
            </a:r>
            <a:endParaRPr lang="en-US" altLang="zh-CN" sz="1600" b="1" dirty="0" smtClean="0">
              <a:solidFill>
                <a:srgbClr val="FF0000"/>
              </a:solidFill>
            </a:endParaRPr>
          </a:p>
          <a:p>
            <a:r>
              <a:rPr lang="en-US" altLang="zh-CN" sz="1600" b="1" dirty="0" smtClean="0">
                <a:solidFill>
                  <a:srgbClr val="FF0000"/>
                </a:solidFill>
              </a:rPr>
              <a:t>2. </a:t>
            </a:r>
            <a:r>
              <a:rPr lang="zh-CN" altLang="en-US" sz="1600" b="1" dirty="0" smtClean="0">
                <a:solidFill>
                  <a:srgbClr val="FF0000"/>
                </a:solidFill>
              </a:rPr>
              <a:t>用</a:t>
            </a:r>
            <a:r>
              <a:rPr lang="zh-CN" altLang="en-US" sz="1600" b="1" dirty="0">
                <a:solidFill>
                  <a:srgbClr val="FF0000"/>
                </a:solidFill>
              </a:rPr>
              <a:t>词准确，句式</a:t>
            </a:r>
            <a:r>
              <a:rPr lang="zh-CN" altLang="en-US" sz="1600" b="1" dirty="0" smtClean="0">
                <a:solidFill>
                  <a:srgbClr val="FF0000"/>
                </a:solidFill>
              </a:rPr>
              <a:t>丰富</a:t>
            </a:r>
            <a:endParaRPr lang="en-US" altLang="zh-CN" sz="1600" b="1" dirty="0" smtClean="0">
              <a:solidFill>
                <a:srgbClr val="FF0000"/>
              </a:solidFill>
            </a:endParaRPr>
          </a:p>
          <a:p>
            <a:r>
              <a:rPr lang="en-US" altLang="zh-CN" sz="1600" b="1" dirty="0" smtClean="0">
                <a:solidFill>
                  <a:srgbClr val="FF0000"/>
                </a:solidFill>
              </a:rPr>
              <a:t>3. </a:t>
            </a:r>
            <a:r>
              <a:rPr lang="zh-CN" altLang="en-US" sz="1600" b="1" dirty="0">
                <a:solidFill>
                  <a:srgbClr val="FF0000"/>
                </a:solidFill>
              </a:rPr>
              <a:t>内容连贯，结构</a:t>
            </a:r>
            <a:r>
              <a:rPr lang="zh-CN" altLang="en-US" sz="1600" b="1" dirty="0" smtClean="0">
                <a:solidFill>
                  <a:srgbClr val="FF0000"/>
                </a:solidFill>
              </a:rPr>
              <a:t>紧凑</a:t>
            </a:r>
            <a:endParaRPr lang="en-US" altLang="zh-CN" sz="1600" b="1" dirty="0">
              <a:solidFill>
                <a:srgbClr val="FF0000"/>
              </a:solidFill>
            </a:endParaRPr>
          </a:p>
        </p:txBody>
      </p:sp>
      <p:sp>
        <p:nvSpPr>
          <p:cNvPr id="3" name="矩形 2"/>
          <p:cNvSpPr/>
          <p:nvPr/>
        </p:nvSpPr>
        <p:spPr>
          <a:xfrm>
            <a:off x="351567" y="3284083"/>
            <a:ext cx="8792433" cy="369332"/>
          </a:xfrm>
          <a:prstGeom prst="rect">
            <a:avLst/>
          </a:prstGeom>
        </p:spPr>
        <p:txBody>
          <a:bodyPr wrap="square">
            <a:spAutoFit/>
          </a:bodyPr>
          <a:lstStyle/>
          <a:p>
            <a:r>
              <a:rPr lang="zh-CN" altLang="en-US" b="1" dirty="0" smtClean="0">
                <a:solidFill>
                  <a:schemeClr val="tx1"/>
                </a:solidFill>
              </a:rPr>
              <a:t>一类文的特点：内容的</a:t>
            </a:r>
            <a:r>
              <a:rPr lang="zh-CN" altLang="en-US" b="1" dirty="0">
                <a:solidFill>
                  <a:schemeClr val="tx1"/>
                </a:solidFill>
              </a:rPr>
              <a:t>完整性</a:t>
            </a:r>
            <a:r>
              <a:rPr lang="zh-CN" altLang="en-US" b="1" dirty="0" smtClean="0">
                <a:solidFill>
                  <a:schemeClr val="tx1"/>
                </a:solidFill>
              </a:rPr>
              <a:t>、文章的连贯性、</a:t>
            </a:r>
            <a:r>
              <a:rPr lang="zh-CN" altLang="en-US" b="1" dirty="0">
                <a:solidFill>
                  <a:schemeClr val="tx1"/>
                </a:solidFill>
              </a:rPr>
              <a:t>表达的</a:t>
            </a:r>
            <a:r>
              <a:rPr lang="zh-CN" altLang="en-US" b="1" dirty="0" smtClean="0">
                <a:solidFill>
                  <a:schemeClr val="tx1"/>
                </a:solidFill>
              </a:rPr>
              <a:t>多样性</a:t>
            </a:r>
            <a:r>
              <a:rPr lang="zh-CN" altLang="en-US" b="1" dirty="0">
                <a:solidFill>
                  <a:schemeClr val="tx1"/>
                </a:solidFill>
              </a:rPr>
              <a:t>和语言的</a:t>
            </a:r>
            <a:r>
              <a:rPr lang="zh-CN" altLang="en-US" b="1" dirty="0" smtClean="0">
                <a:solidFill>
                  <a:schemeClr val="tx1"/>
                </a:solidFill>
              </a:rPr>
              <a:t>准确性</a:t>
            </a:r>
            <a:endParaRPr lang="zh-CN" altLang="en-US" b="1" dirty="0">
              <a:solidFill>
                <a:schemeClr val="tx1"/>
              </a:solidFill>
            </a:endParaRPr>
          </a:p>
        </p:txBody>
      </p:sp>
      <p:sp>
        <p:nvSpPr>
          <p:cNvPr id="11" name="文本框 2"/>
          <p:cNvSpPr txBox="1"/>
          <p:nvPr/>
        </p:nvSpPr>
        <p:spPr>
          <a:xfrm>
            <a:off x="1073604" y="147955"/>
            <a:ext cx="6088380" cy="461665"/>
          </a:xfrm>
          <a:prstGeom prst="rect">
            <a:avLst/>
          </a:prstGeom>
          <a:noFill/>
        </p:spPr>
        <p:txBody>
          <a:bodyPr wrap="square" rtlCol="0">
            <a:spAutoFit/>
          </a:bodyPr>
          <a:lstStyle/>
          <a:p>
            <a:r>
              <a:rPr lang="en-US" altLang="zh-CN" sz="2400" dirty="0"/>
              <a:t>1</a:t>
            </a:r>
            <a:r>
              <a:rPr lang="en-US" altLang="zh-CN" sz="2400" dirty="0" smtClean="0"/>
              <a:t>. </a:t>
            </a:r>
            <a:r>
              <a:rPr lang="zh-CN" altLang="en-US" sz="2400" dirty="0" smtClean="0"/>
              <a:t>情景</a:t>
            </a:r>
            <a:r>
              <a:rPr lang="zh-CN" altLang="en-US" sz="2400" dirty="0"/>
              <a:t>作文</a:t>
            </a:r>
            <a:r>
              <a:rPr lang="zh-CN" altLang="en-US" sz="2400" dirty="0" smtClean="0"/>
              <a:t>写作实现一档文的技巧</a:t>
            </a:r>
            <a:r>
              <a:rPr lang="zh-CN" altLang="en-US" sz="2400" dirty="0"/>
              <a:t>点拨</a:t>
            </a:r>
            <a:endParaRPr lang="en-US" altLang="zh-CN" sz="2100" dirty="0">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14974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4">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5"/>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7" name="TextBox 6"/>
          <p:cNvSpPr txBox="1"/>
          <p:nvPr/>
        </p:nvSpPr>
        <p:spPr>
          <a:xfrm>
            <a:off x="1360651" y="1898078"/>
            <a:ext cx="1978630" cy="461665"/>
          </a:xfrm>
          <a:prstGeom prst="rect">
            <a:avLst/>
          </a:prstGeom>
          <a:noFill/>
        </p:spPr>
        <p:txBody>
          <a:bodyPr wrap="square" rtlCol="0">
            <a:spAutoFit/>
          </a:bodyPr>
          <a:lstStyle/>
          <a:p>
            <a:r>
              <a:rPr lang="zh-CN" altLang="en-US" sz="2400" b="1" dirty="0" smtClean="0">
                <a:solidFill>
                  <a:schemeClr val="tx1"/>
                </a:solidFill>
              </a:rPr>
              <a:t>有效细节？</a:t>
            </a:r>
            <a:endParaRPr lang="en-US" altLang="zh-CN" sz="2400" b="1" dirty="0" smtClean="0">
              <a:solidFill>
                <a:schemeClr val="tx1"/>
              </a:solidFill>
            </a:endParaRPr>
          </a:p>
        </p:txBody>
      </p:sp>
      <p:sp>
        <p:nvSpPr>
          <p:cNvPr id="12" name="TextBox 11"/>
          <p:cNvSpPr txBox="1"/>
          <p:nvPr/>
        </p:nvSpPr>
        <p:spPr>
          <a:xfrm>
            <a:off x="1170865" y="2410469"/>
            <a:ext cx="6437671" cy="461665"/>
          </a:xfrm>
          <a:prstGeom prst="rect">
            <a:avLst/>
          </a:prstGeom>
          <a:noFill/>
        </p:spPr>
        <p:txBody>
          <a:bodyPr wrap="square" rtlCol="0">
            <a:spAutoFit/>
          </a:bodyPr>
          <a:lstStyle/>
          <a:p>
            <a:r>
              <a:rPr lang="zh-CN" altLang="en-US" sz="2400" b="1" dirty="0" smtClean="0">
                <a:solidFill>
                  <a:schemeClr val="tx1"/>
                </a:solidFill>
              </a:rPr>
              <a:t>充分利用提示</a:t>
            </a:r>
            <a:r>
              <a:rPr lang="zh-CN" altLang="en-US" sz="2400" b="1" dirty="0">
                <a:solidFill>
                  <a:schemeClr val="tx1"/>
                </a:solidFill>
              </a:rPr>
              <a:t>性文字，紧扣主题，支撑</a:t>
            </a:r>
            <a:r>
              <a:rPr lang="zh-CN" altLang="en-US" sz="2400" b="1" dirty="0" smtClean="0">
                <a:solidFill>
                  <a:schemeClr val="tx1"/>
                </a:solidFill>
              </a:rPr>
              <a:t>要点。</a:t>
            </a:r>
            <a:endParaRPr lang="en-US" altLang="zh-CN" sz="2400" b="1" dirty="0" smtClean="0">
              <a:solidFill>
                <a:schemeClr val="tx1"/>
              </a:solidFill>
            </a:endParaRPr>
          </a:p>
        </p:txBody>
      </p:sp>
      <p:sp>
        <p:nvSpPr>
          <p:cNvPr id="11" name="文本框 2"/>
          <p:cNvSpPr txBox="1"/>
          <p:nvPr/>
        </p:nvSpPr>
        <p:spPr>
          <a:xfrm>
            <a:off x="979714" y="177911"/>
            <a:ext cx="8164286"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400" dirty="0" smtClean="0"/>
          </a:p>
        </p:txBody>
      </p:sp>
      <p:sp>
        <p:nvSpPr>
          <p:cNvPr id="14" name="TextBox 13"/>
          <p:cNvSpPr txBox="1"/>
          <p:nvPr/>
        </p:nvSpPr>
        <p:spPr>
          <a:xfrm>
            <a:off x="2436191" y="751619"/>
            <a:ext cx="3246728" cy="461665"/>
          </a:xfrm>
          <a:prstGeom prst="rect">
            <a:avLst/>
          </a:prstGeom>
          <a:noFill/>
        </p:spPr>
        <p:txBody>
          <a:bodyPr wrap="square" rtlCol="0">
            <a:spAutoFit/>
          </a:bodyPr>
          <a:lstStyle/>
          <a:p>
            <a:r>
              <a:rPr lang="zh-CN" altLang="en-US" sz="2400" b="1" dirty="0" smtClean="0">
                <a:solidFill>
                  <a:srgbClr val="FF0000"/>
                </a:solidFill>
              </a:rPr>
              <a:t>要点明确 细节有效</a:t>
            </a:r>
            <a:endParaRPr lang="en-US" altLang="zh-CN" sz="2400" b="1" dirty="0" smtClean="0">
              <a:solidFill>
                <a:srgbClr val="FF0000"/>
              </a:solidFill>
            </a:endParaRPr>
          </a:p>
        </p:txBody>
      </p:sp>
    </p:spTree>
    <p:custDataLst>
      <p:tags r:id="rId1"/>
    </p:custDataLst>
    <p:extLst>
      <p:ext uri="{BB962C8B-B14F-4D97-AF65-F5344CB8AC3E}">
        <p14:creationId xmlns:p14="http://schemas.microsoft.com/office/powerpoint/2010/main" val="283114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pic>
        <p:nvPicPr>
          <p:cNvPr id="11" name="图片 10" descr="C:\Users\Administrator.DESKTOP-NF33PTT\Desktop\书面表达 修改过\书面表达\20191212书面表达.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0175" y="1038244"/>
            <a:ext cx="4925695" cy="3446780"/>
          </a:xfrm>
          <a:prstGeom prst="rect">
            <a:avLst/>
          </a:prstGeom>
          <a:noFill/>
          <a:ln>
            <a:noFill/>
          </a:ln>
        </p:spPr>
      </p:pic>
      <p:sp>
        <p:nvSpPr>
          <p:cNvPr id="3" name="矩形 2"/>
          <p:cNvSpPr/>
          <p:nvPr/>
        </p:nvSpPr>
        <p:spPr>
          <a:xfrm>
            <a:off x="575319" y="1026303"/>
            <a:ext cx="3207775" cy="3416320"/>
          </a:xfrm>
          <a:prstGeom prst="rect">
            <a:avLst/>
          </a:prstGeom>
        </p:spPr>
        <p:txBody>
          <a:bodyPr wrap="square">
            <a:spAutoFit/>
          </a:bodyPr>
          <a:lstStyle/>
          <a:p>
            <a:r>
              <a:rPr lang="zh-CN" altLang="zh-CN" b="1" dirty="0"/>
              <a:t>假设你是红星中学高三学生李华。为庆祝学校建校</a:t>
            </a:r>
            <a:r>
              <a:rPr lang="en-GB" altLang="zh-CN" b="1" dirty="0"/>
              <a:t>50</a:t>
            </a:r>
            <a:r>
              <a:rPr lang="zh-CN" altLang="zh-CN" b="1" dirty="0"/>
              <a:t>周年，上个月你校高三学生录制快闪，表达对母校的祝福。请根据以下四幅图的先后顺序，记述整个过程，并以“</a:t>
            </a:r>
            <a:r>
              <a:rPr lang="en-GB" altLang="zh-CN" b="1" dirty="0"/>
              <a:t>A Memorable Activity</a:t>
            </a:r>
            <a:r>
              <a:rPr lang="zh-CN" altLang="zh-CN" b="1" dirty="0"/>
              <a:t>”为题，给校刊“英语角”写一篇英文稿件。</a:t>
            </a:r>
          </a:p>
          <a:p>
            <a:r>
              <a:rPr lang="en-GB" altLang="zh-CN" b="1" dirty="0"/>
              <a:t> </a:t>
            </a:r>
            <a:endParaRPr lang="zh-CN" altLang="zh-CN" b="1" dirty="0"/>
          </a:p>
          <a:p>
            <a:r>
              <a:rPr lang="zh-CN" altLang="zh-CN" b="1" dirty="0"/>
              <a:t>注意：词数不少于</a:t>
            </a:r>
            <a:r>
              <a:rPr lang="en-GB" altLang="zh-CN" b="1" dirty="0"/>
              <a:t>60</a:t>
            </a:r>
            <a:r>
              <a:rPr lang="zh-CN" altLang="zh-CN" b="1" dirty="0"/>
              <a:t>。</a:t>
            </a:r>
          </a:p>
          <a:p>
            <a:r>
              <a:rPr lang="zh-CN" altLang="zh-CN" b="1" dirty="0"/>
              <a:t>提示词：快闪 </a:t>
            </a:r>
            <a:r>
              <a:rPr lang="en-GB" altLang="zh-CN" b="1" dirty="0"/>
              <a:t>flash mob</a:t>
            </a:r>
            <a:endParaRPr lang="zh-CN" altLang="zh-CN" b="1" dirty="0"/>
          </a:p>
        </p:txBody>
      </p:sp>
      <p:sp>
        <p:nvSpPr>
          <p:cNvPr id="14" name="TextBox 13"/>
          <p:cNvSpPr txBox="1"/>
          <p:nvPr/>
        </p:nvSpPr>
        <p:spPr>
          <a:xfrm>
            <a:off x="1073068" y="4604719"/>
            <a:ext cx="1504253" cy="307777"/>
          </a:xfrm>
          <a:prstGeom prst="rect">
            <a:avLst/>
          </a:prstGeom>
          <a:noFill/>
        </p:spPr>
        <p:txBody>
          <a:bodyPr wrap="square" rtlCol="0">
            <a:spAutoFit/>
          </a:bodyPr>
          <a:lstStyle/>
          <a:p>
            <a:r>
              <a:rPr lang="en-US" altLang="zh-CN" sz="1400" dirty="0" smtClean="0">
                <a:solidFill>
                  <a:schemeClr val="tx1"/>
                </a:solidFill>
              </a:rPr>
              <a:t>2020 </a:t>
            </a:r>
            <a:r>
              <a:rPr lang="zh-CN" altLang="en-US" sz="1400" dirty="0" smtClean="0">
                <a:solidFill>
                  <a:schemeClr val="tx1"/>
                </a:solidFill>
              </a:rPr>
              <a:t>朝阳期末</a:t>
            </a:r>
            <a:endParaRPr lang="en-US" altLang="zh-CN" sz="1400" dirty="0" smtClean="0">
              <a:solidFill>
                <a:schemeClr val="tx1"/>
              </a:solidFill>
            </a:endParaRPr>
          </a:p>
        </p:txBody>
      </p:sp>
      <p:sp>
        <p:nvSpPr>
          <p:cNvPr id="12"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65193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90107" y="915695"/>
            <a:ext cx="2318657" cy="36933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799554595"/>
              </p:ext>
            </p:extLst>
          </p:nvPr>
        </p:nvGraphicFramePr>
        <p:xfrm>
          <a:off x="722672" y="1511711"/>
          <a:ext cx="7698657" cy="2860490"/>
        </p:xfrm>
        <a:graphic>
          <a:graphicData uri="http://schemas.openxmlformats.org/drawingml/2006/table">
            <a:tbl>
              <a:tblPr firstRow="1" bandRow="1">
                <a:tableStyleId>{5940675A-B579-460E-94D1-54222C63F5DA}</a:tableStyleId>
              </a:tblPr>
              <a:tblGrid>
                <a:gridCol w="672339"/>
                <a:gridCol w="3442970"/>
                <a:gridCol w="3583348"/>
              </a:tblGrid>
              <a:tr h="376083">
                <a:tc>
                  <a:txBody>
                    <a:bodyPr/>
                    <a:lstStyle/>
                    <a:p>
                      <a:endParaRPr lang="zh-CN" altLang="en-US" dirty="0"/>
                    </a:p>
                  </a:txBody>
                  <a:tcPr/>
                </a:tc>
                <a:tc>
                  <a:txBody>
                    <a:bodyPr/>
                    <a:lstStyle/>
                    <a:p>
                      <a:pPr algn="ctr"/>
                      <a:r>
                        <a:rPr lang="zh-CN" altLang="en-US" dirty="0" smtClean="0"/>
                        <a:t>无效细节</a:t>
                      </a:r>
                      <a:endParaRPr lang="zh-CN" altLang="en-US" dirty="0"/>
                    </a:p>
                  </a:txBody>
                  <a:tcPr/>
                </a:tc>
                <a:tc>
                  <a:txBody>
                    <a:bodyPr/>
                    <a:lstStyle/>
                    <a:p>
                      <a:pPr algn="ctr"/>
                      <a:r>
                        <a:rPr lang="zh-CN" altLang="en-US" dirty="0" smtClean="0"/>
                        <a:t>有效细节</a:t>
                      </a:r>
                      <a:endParaRPr lang="zh-CN" altLang="en-US" dirty="0"/>
                    </a:p>
                  </a:txBody>
                  <a:tcPr/>
                </a:tc>
              </a:tr>
              <a:tr h="1106129">
                <a:tc>
                  <a:txBody>
                    <a:bodyPr/>
                    <a:lstStyle/>
                    <a:p>
                      <a:pPr algn="ctr"/>
                      <a:r>
                        <a:rPr lang="zh-CN" altLang="en-US" dirty="0" smtClean="0"/>
                        <a:t>图</a:t>
                      </a:r>
                      <a:r>
                        <a:rPr lang="en-US" altLang="zh-CN" dirty="0" smtClean="0"/>
                        <a:t>2</a:t>
                      </a:r>
                      <a:endParaRPr lang="zh-CN" altLang="en-US" dirty="0"/>
                    </a:p>
                  </a:txBody>
                  <a:tcPr/>
                </a:tc>
                <a:tc>
                  <a:txBody>
                    <a:bodyPr/>
                    <a:lstStyle/>
                    <a:p>
                      <a:endParaRPr lang="zh-CN" altLang="en-US" dirty="0"/>
                    </a:p>
                  </a:txBody>
                  <a:tcPr/>
                </a:tc>
                <a:tc>
                  <a:txBody>
                    <a:bodyPr/>
                    <a:lstStyle/>
                    <a:p>
                      <a:endParaRPr lang="zh-CN" altLang="en-US" dirty="0"/>
                    </a:p>
                  </a:txBody>
                  <a:tcPr/>
                </a:tc>
              </a:tr>
              <a:tr h="1378278">
                <a:tc>
                  <a:txBody>
                    <a:bodyPr/>
                    <a:lstStyle/>
                    <a:p>
                      <a:pPr algn="ctr"/>
                      <a:r>
                        <a:rPr lang="zh-CN" altLang="en-US" dirty="0" smtClean="0"/>
                        <a:t>图</a:t>
                      </a:r>
                      <a:r>
                        <a:rPr lang="en-US" altLang="zh-CN" dirty="0" smtClean="0"/>
                        <a:t>3</a:t>
                      </a:r>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4" name="矩形 3"/>
          <p:cNvSpPr/>
          <p:nvPr/>
        </p:nvSpPr>
        <p:spPr>
          <a:xfrm>
            <a:off x="1401158" y="915695"/>
            <a:ext cx="4962832" cy="369332"/>
          </a:xfrm>
          <a:prstGeom prst="rect">
            <a:avLst/>
          </a:prstGeom>
        </p:spPr>
        <p:txBody>
          <a:bodyPr wrap="square">
            <a:spAutoFit/>
          </a:bodyPr>
          <a:lstStyle/>
          <a:p>
            <a:r>
              <a:rPr lang="fr-FR" altLang="zh-CN" dirty="0"/>
              <a:t>1</a:t>
            </a:r>
            <a:r>
              <a:rPr lang="zh-CN" altLang="zh-CN" dirty="0"/>
              <a:t>．讨论</a:t>
            </a:r>
            <a:r>
              <a:rPr lang="fr-FR" altLang="zh-CN" dirty="0"/>
              <a:t>	</a:t>
            </a:r>
            <a:r>
              <a:rPr lang="fr-FR" altLang="zh-CN" dirty="0" smtClean="0"/>
              <a:t>   </a:t>
            </a:r>
            <a:r>
              <a:rPr lang="fr-FR" altLang="zh-CN" dirty="0"/>
              <a:t>2</a:t>
            </a:r>
            <a:r>
              <a:rPr lang="zh-CN" altLang="zh-CN" dirty="0"/>
              <a:t>．</a:t>
            </a:r>
            <a:r>
              <a:rPr lang="zh-CN" altLang="zh-CN" dirty="0" smtClean="0"/>
              <a:t>排练</a:t>
            </a:r>
            <a:r>
              <a:rPr lang="fr-FR" altLang="zh-CN" dirty="0"/>
              <a:t> </a:t>
            </a:r>
            <a:r>
              <a:rPr lang="fr-FR" altLang="zh-CN" dirty="0" smtClean="0"/>
              <a:t>     3</a:t>
            </a:r>
            <a:r>
              <a:rPr lang="zh-CN" altLang="zh-CN" dirty="0"/>
              <a:t>．</a:t>
            </a:r>
            <a:r>
              <a:rPr lang="zh-CN" altLang="zh-CN" dirty="0" smtClean="0"/>
              <a:t>拍摄</a:t>
            </a:r>
            <a:r>
              <a:rPr lang="fr-FR" altLang="zh-CN" dirty="0"/>
              <a:t> </a:t>
            </a:r>
            <a:r>
              <a:rPr lang="fr-FR" altLang="zh-CN" dirty="0" smtClean="0"/>
              <a:t>      4</a:t>
            </a:r>
            <a:r>
              <a:rPr lang="zh-CN" altLang="zh-CN" dirty="0"/>
              <a:t>．观看</a:t>
            </a:r>
          </a:p>
        </p:txBody>
      </p:sp>
      <p:sp>
        <p:nvSpPr>
          <p:cNvPr id="11" name="TextBox 10"/>
          <p:cNvSpPr txBox="1"/>
          <p:nvPr/>
        </p:nvSpPr>
        <p:spPr>
          <a:xfrm>
            <a:off x="1446814" y="1961550"/>
            <a:ext cx="3275368" cy="954107"/>
          </a:xfrm>
          <a:prstGeom prst="rect">
            <a:avLst/>
          </a:prstGeom>
          <a:noFill/>
        </p:spPr>
        <p:txBody>
          <a:bodyPr wrap="square" rtlCol="0">
            <a:spAutoFit/>
          </a:bodyPr>
          <a:lstStyle/>
          <a:p>
            <a:r>
              <a:rPr lang="en-US" altLang="zh-CN" sz="1400" dirty="0">
                <a:latin typeface="Times New Roman" pitchFamily="18" charset="0"/>
                <a:cs typeface="Times New Roman" pitchFamily="18" charset="0"/>
              </a:rPr>
              <a:t>Then we spent several days practicing singing and dancing. We </a:t>
            </a:r>
            <a:r>
              <a:rPr lang="en-US" altLang="zh-CN" sz="1400" dirty="0" smtClean="0">
                <a:latin typeface="Times New Roman" pitchFamily="18" charset="0"/>
                <a:cs typeface="Times New Roman" pitchFamily="18" charset="0"/>
              </a:rPr>
              <a:t>practiced </a:t>
            </a:r>
            <a:r>
              <a:rPr lang="en-US" altLang="zh-CN" sz="1400" dirty="0">
                <a:latin typeface="Times New Roman" pitchFamily="18" charset="0"/>
                <a:cs typeface="Times New Roman" pitchFamily="18" charset="0"/>
              </a:rPr>
              <a:t>again and again. I could feel sweat dripping down my face.</a:t>
            </a:r>
            <a:endParaRPr lang="zh-CN" altLang="en-US" sz="1400" dirty="0">
              <a:latin typeface="Times New Roman" pitchFamily="18" charset="0"/>
              <a:cs typeface="Times New Roman" pitchFamily="18" charset="0"/>
            </a:endParaRPr>
          </a:p>
        </p:txBody>
      </p:sp>
      <p:sp>
        <p:nvSpPr>
          <p:cNvPr id="14" name="TextBox 13"/>
          <p:cNvSpPr txBox="1"/>
          <p:nvPr/>
        </p:nvSpPr>
        <p:spPr>
          <a:xfrm>
            <a:off x="4912574" y="1853827"/>
            <a:ext cx="3484666" cy="1169551"/>
          </a:xfrm>
          <a:prstGeom prst="rect">
            <a:avLst/>
          </a:prstGeom>
          <a:noFill/>
        </p:spPr>
        <p:txBody>
          <a:bodyPr wrap="square" rtlCol="0">
            <a:spAutoFit/>
          </a:bodyPr>
          <a:lstStyle/>
          <a:p>
            <a:r>
              <a:rPr lang="en-GB" altLang="zh-CN" sz="1400" kern="1200" dirty="0">
                <a:solidFill>
                  <a:schemeClr val="tx1"/>
                </a:solidFill>
                <a:latin typeface="Times New Roman" pitchFamily="18" charset="0"/>
                <a:cs typeface="Times New Roman" pitchFamily="18" charset="0"/>
              </a:rPr>
              <a:t>During the following days, we spent our spare time practising singing our school song over and over until we were well prepared. Time-consuming as it was, we all thought it worthwhile. </a:t>
            </a:r>
            <a:endParaRPr lang="zh-CN" altLang="en-US" sz="1400" dirty="0">
              <a:latin typeface="Times New Roman" pitchFamily="18" charset="0"/>
              <a:cs typeface="Times New Roman" pitchFamily="18" charset="0"/>
            </a:endParaRPr>
          </a:p>
        </p:txBody>
      </p:sp>
      <p:sp>
        <p:nvSpPr>
          <p:cNvPr id="15" name="TextBox 14"/>
          <p:cNvSpPr txBox="1"/>
          <p:nvPr/>
        </p:nvSpPr>
        <p:spPr>
          <a:xfrm>
            <a:off x="1427908" y="3019687"/>
            <a:ext cx="3484666" cy="954107"/>
          </a:xfrm>
          <a:prstGeom prst="rect">
            <a:avLst/>
          </a:prstGeom>
          <a:noFill/>
        </p:spPr>
        <p:txBody>
          <a:bodyPr wrap="square" rtlCol="0">
            <a:spAutoFit/>
          </a:bodyPr>
          <a:lstStyle/>
          <a:p>
            <a:r>
              <a:rPr lang="en-US" altLang="zh-CN" sz="1400" dirty="0">
                <a:latin typeface="Times New Roman" pitchFamily="18" charset="0"/>
                <a:cs typeface="Times New Roman" pitchFamily="18" charset="0"/>
              </a:rPr>
              <a:t>On that big day, we danced and sang on the playground. Because we were not good at taking photos, we hired some professional ones to take photos for us</a:t>
            </a:r>
            <a:r>
              <a:rPr lang="en-US" altLang="zh-CN" sz="1400" dirty="0" smtClean="0">
                <a:latin typeface="Times New Roman" pitchFamily="18" charset="0"/>
                <a:cs typeface="Times New Roman" pitchFamily="18" charset="0"/>
              </a:rPr>
              <a:t>.</a:t>
            </a:r>
            <a:endParaRPr lang="zh-CN" altLang="en-US" sz="1400" dirty="0">
              <a:latin typeface="Times New Roman" pitchFamily="18" charset="0"/>
              <a:cs typeface="Times New Roman" pitchFamily="18" charset="0"/>
            </a:endParaRPr>
          </a:p>
        </p:txBody>
      </p:sp>
      <p:sp>
        <p:nvSpPr>
          <p:cNvPr id="16" name="TextBox 15"/>
          <p:cNvSpPr txBox="1"/>
          <p:nvPr/>
        </p:nvSpPr>
        <p:spPr>
          <a:xfrm>
            <a:off x="4885824" y="3023378"/>
            <a:ext cx="3484666" cy="1384995"/>
          </a:xfrm>
          <a:prstGeom prst="rect">
            <a:avLst/>
          </a:prstGeom>
          <a:noFill/>
        </p:spPr>
        <p:txBody>
          <a:bodyPr wrap="square" rtlCol="0">
            <a:spAutoFit/>
          </a:bodyPr>
          <a:lstStyle/>
          <a:p>
            <a:r>
              <a:rPr lang="en-GB" altLang="zh-CN" sz="1400" kern="1200" dirty="0">
                <a:solidFill>
                  <a:schemeClr val="tx1"/>
                </a:solidFill>
                <a:latin typeface="Times New Roman" pitchFamily="18" charset="0"/>
                <a:cs typeface="Times New Roman" pitchFamily="18" charset="0"/>
              </a:rPr>
              <a:t>Then came the shooting day. We came to the playground in all directions, singing the school song loudly. Some of us danced with passion. Meanwhile, photographers were shooting the video to record this memorable activity. </a:t>
            </a:r>
            <a:endParaRPr lang="zh-CN" altLang="en-US" sz="1400" dirty="0">
              <a:latin typeface="Times New Roman" pitchFamily="18" charset="0"/>
              <a:cs typeface="Times New Roman" pitchFamily="18" charset="0"/>
            </a:endParaRPr>
          </a:p>
        </p:txBody>
      </p:sp>
      <p:sp>
        <p:nvSpPr>
          <p:cNvPr id="17"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146357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sp>
        <p:nvSpPr>
          <p:cNvPr id="12" name="TextBox 11"/>
          <p:cNvSpPr txBox="1"/>
          <p:nvPr/>
        </p:nvSpPr>
        <p:spPr>
          <a:xfrm>
            <a:off x="1393748" y="1603448"/>
            <a:ext cx="5106256" cy="892552"/>
          </a:xfrm>
          <a:prstGeom prst="rect">
            <a:avLst/>
          </a:prstGeom>
          <a:noFill/>
        </p:spPr>
        <p:txBody>
          <a:bodyPr wrap="square" rtlCol="0">
            <a:spAutoFit/>
          </a:bodyPr>
          <a:lstStyle/>
          <a:p>
            <a:r>
              <a:rPr lang="zh-CN" altLang="en-US" sz="2000" b="1" dirty="0" smtClean="0">
                <a:solidFill>
                  <a:schemeClr val="tx1"/>
                </a:solidFill>
              </a:rPr>
              <a:t>衔接好图片之间的情景转换，使过渡自然，语意连贯，行文流畅</a:t>
            </a:r>
            <a:r>
              <a:rPr lang="zh-CN" altLang="en-US" sz="3200" b="1" dirty="0" smtClean="0">
                <a:solidFill>
                  <a:schemeClr val="tx1"/>
                </a:solidFill>
              </a:rPr>
              <a:t>。</a:t>
            </a:r>
            <a:endParaRPr lang="en-US" altLang="zh-CN" sz="3200" b="1" dirty="0" smtClean="0">
              <a:solidFill>
                <a:schemeClr val="tx1"/>
              </a:solidFill>
            </a:endParaRPr>
          </a:p>
        </p:txBody>
      </p:sp>
      <p:sp>
        <p:nvSpPr>
          <p:cNvPr id="11"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
        <p:nvSpPr>
          <p:cNvPr id="14" name="TextBox 13"/>
          <p:cNvSpPr txBox="1"/>
          <p:nvPr/>
        </p:nvSpPr>
        <p:spPr>
          <a:xfrm>
            <a:off x="2436191" y="751619"/>
            <a:ext cx="3246728" cy="461665"/>
          </a:xfrm>
          <a:prstGeom prst="rect">
            <a:avLst/>
          </a:prstGeom>
          <a:noFill/>
        </p:spPr>
        <p:txBody>
          <a:bodyPr wrap="square" rtlCol="0">
            <a:spAutoFit/>
          </a:bodyPr>
          <a:lstStyle/>
          <a:p>
            <a:r>
              <a:rPr lang="zh-CN" altLang="en-US" sz="2400" b="1" dirty="0" smtClean="0">
                <a:solidFill>
                  <a:srgbClr val="FF0000"/>
                </a:solidFill>
              </a:rPr>
              <a:t>内容连贯 结构紧凑</a:t>
            </a:r>
            <a:endParaRPr lang="en-US" altLang="zh-CN" sz="2400" b="1" dirty="0" smtClean="0">
              <a:solidFill>
                <a:srgbClr val="FF0000"/>
              </a:solidFill>
            </a:endParaRPr>
          </a:p>
        </p:txBody>
      </p:sp>
    </p:spTree>
    <p:custDataLst>
      <p:tags r:id="rId1"/>
    </p:custDataLst>
    <p:extLst>
      <p:ext uri="{BB962C8B-B14F-4D97-AF65-F5344CB8AC3E}">
        <p14:creationId xmlns:p14="http://schemas.microsoft.com/office/powerpoint/2010/main" val="107658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pic>
        <p:nvPicPr>
          <p:cNvPr id="7" name="图片 6" descr="C:\Users\Administrator.DESKTOP-NF33PTT\Desktop\书面表达 修改过\书面表达\20191212书面表达.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940" y="1140217"/>
            <a:ext cx="4844763" cy="3063074"/>
          </a:xfrm>
          <a:prstGeom prst="rect">
            <a:avLst/>
          </a:prstGeom>
          <a:noFill/>
          <a:ln>
            <a:noFill/>
          </a:ln>
        </p:spPr>
      </p:pic>
      <p:graphicFrame>
        <p:nvGraphicFramePr>
          <p:cNvPr id="3" name="表格 2"/>
          <p:cNvGraphicFramePr>
            <a:graphicFrameLocks noGrp="1"/>
          </p:cNvGraphicFramePr>
          <p:nvPr>
            <p:extLst>
              <p:ext uri="{D42A27DB-BD31-4B8C-83A1-F6EECF244321}">
                <p14:modId xmlns:p14="http://schemas.microsoft.com/office/powerpoint/2010/main" val="1310877880"/>
              </p:ext>
            </p:extLst>
          </p:nvPr>
        </p:nvGraphicFramePr>
        <p:xfrm>
          <a:off x="5218468" y="1191836"/>
          <a:ext cx="3726428" cy="3011454"/>
        </p:xfrm>
        <a:graphic>
          <a:graphicData uri="http://schemas.openxmlformats.org/drawingml/2006/table">
            <a:tbl>
              <a:tblPr firstRow="1" bandRow="1">
                <a:tableStyleId>{5940675A-B579-460E-94D1-54222C63F5DA}</a:tableStyleId>
              </a:tblPr>
              <a:tblGrid>
                <a:gridCol w="688261"/>
                <a:gridCol w="3038167"/>
              </a:tblGrid>
              <a:tr h="364119">
                <a:tc>
                  <a:txBody>
                    <a:bodyPr/>
                    <a:lstStyle/>
                    <a:p>
                      <a:endParaRPr lang="zh-CN" altLang="en-US" dirty="0"/>
                    </a:p>
                  </a:txBody>
                  <a:tcPr/>
                </a:tc>
                <a:tc>
                  <a:txBody>
                    <a:bodyPr/>
                    <a:lstStyle/>
                    <a:p>
                      <a:pPr algn="ctr"/>
                      <a:r>
                        <a:rPr lang="zh-CN" altLang="en-US" dirty="0" smtClean="0"/>
                        <a:t>衔接</a:t>
                      </a:r>
                      <a:endParaRPr lang="zh-CN" altLang="en-US" dirty="0"/>
                    </a:p>
                  </a:txBody>
                  <a:tcPr/>
                </a:tc>
              </a:tr>
              <a:tr h="553528">
                <a:tc>
                  <a:txBody>
                    <a:bodyPr/>
                    <a:lstStyle/>
                    <a:p>
                      <a:r>
                        <a:rPr lang="zh-CN" altLang="en-US" dirty="0" smtClean="0"/>
                        <a:t>图</a:t>
                      </a:r>
                      <a:r>
                        <a:rPr lang="en-US" altLang="zh-CN" dirty="0" smtClean="0"/>
                        <a:t>1</a:t>
                      </a:r>
                      <a:endParaRPr lang="zh-CN" altLang="en-US" dirty="0"/>
                    </a:p>
                  </a:txBody>
                  <a:tcPr/>
                </a:tc>
                <a:tc>
                  <a:txBody>
                    <a:bodyPr/>
                    <a:lstStyle/>
                    <a:p>
                      <a:endParaRPr lang="zh-CN" altLang="en-US" dirty="0"/>
                    </a:p>
                  </a:txBody>
                  <a:tcPr/>
                </a:tc>
              </a:tr>
              <a:tr h="553528">
                <a:tc>
                  <a:txBody>
                    <a:bodyPr/>
                    <a:lstStyle/>
                    <a:p>
                      <a:r>
                        <a:rPr lang="zh-CN" altLang="en-US" dirty="0" smtClean="0"/>
                        <a:t>图</a:t>
                      </a:r>
                      <a:r>
                        <a:rPr lang="en-US" altLang="zh-CN" dirty="0" smtClean="0"/>
                        <a:t>2</a:t>
                      </a:r>
                      <a:endParaRPr lang="zh-CN" altLang="en-US" dirty="0"/>
                    </a:p>
                  </a:txBody>
                  <a:tcPr/>
                </a:tc>
                <a:tc>
                  <a:txBody>
                    <a:bodyPr/>
                    <a:lstStyle/>
                    <a:p>
                      <a:endParaRPr lang="zh-CN" altLang="en-US" dirty="0"/>
                    </a:p>
                  </a:txBody>
                  <a:tcPr/>
                </a:tc>
              </a:tr>
              <a:tr h="553528">
                <a:tc>
                  <a:txBody>
                    <a:bodyPr/>
                    <a:lstStyle/>
                    <a:p>
                      <a:r>
                        <a:rPr lang="zh-CN" altLang="en-US" dirty="0" smtClean="0"/>
                        <a:t>图</a:t>
                      </a:r>
                      <a:r>
                        <a:rPr lang="en-US" altLang="zh-CN" dirty="0" smtClean="0"/>
                        <a:t>3</a:t>
                      </a:r>
                      <a:endParaRPr lang="zh-CN" altLang="en-US" dirty="0"/>
                    </a:p>
                  </a:txBody>
                  <a:tcPr/>
                </a:tc>
                <a:tc>
                  <a:txBody>
                    <a:bodyPr/>
                    <a:lstStyle/>
                    <a:p>
                      <a:endParaRPr lang="zh-CN" altLang="en-US" dirty="0"/>
                    </a:p>
                  </a:txBody>
                  <a:tcPr/>
                </a:tc>
              </a:tr>
              <a:tr h="553528">
                <a:tc>
                  <a:txBody>
                    <a:bodyPr/>
                    <a:lstStyle/>
                    <a:p>
                      <a:r>
                        <a:rPr lang="zh-CN" altLang="en-US" dirty="0" smtClean="0"/>
                        <a:t>图</a:t>
                      </a:r>
                      <a:r>
                        <a:rPr lang="en-US" altLang="zh-CN" dirty="0" smtClean="0"/>
                        <a:t>4</a:t>
                      </a:r>
                      <a:endParaRPr lang="zh-CN" altLang="en-US" dirty="0"/>
                    </a:p>
                  </a:txBody>
                  <a:tcPr/>
                </a:tc>
                <a:tc>
                  <a:txBody>
                    <a:bodyPr/>
                    <a:lstStyle/>
                    <a:p>
                      <a:endParaRPr lang="zh-CN" altLang="en-US" dirty="0"/>
                    </a:p>
                  </a:txBody>
                  <a:tcPr/>
                </a:tc>
              </a:tr>
              <a:tr h="433223">
                <a:tc gridSpan="2">
                  <a:txBody>
                    <a:bodyPr/>
                    <a:lstStyle/>
                    <a:p>
                      <a:endParaRPr lang="zh-CN" altLang="en-US" dirty="0"/>
                    </a:p>
                  </a:txBody>
                  <a:tcPr/>
                </a:tc>
                <a:tc hMerge="1">
                  <a:txBody>
                    <a:bodyPr/>
                    <a:lstStyle/>
                    <a:p>
                      <a:endParaRPr lang="zh-CN" altLang="en-US" dirty="0"/>
                    </a:p>
                  </a:txBody>
                  <a:tcPr/>
                </a:tc>
              </a:tr>
            </a:tbl>
          </a:graphicData>
        </a:graphic>
      </p:graphicFrame>
      <p:sp>
        <p:nvSpPr>
          <p:cNvPr id="11" name="TextBox 10"/>
          <p:cNvSpPr txBox="1"/>
          <p:nvPr/>
        </p:nvSpPr>
        <p:spPr>
          <a:xfrm>
            <a:off x="1073068" y="4292251"/>
            <a:ext cx="1504253" cy="307777"/>
          </a:xfrm>
          <a:prstGeom prst="rect">
            <a:avLst/>
          </a:prstGeom>
          <a:noFill/>
        </p:spPr>
        <p:txBody>
          <a:bodyPr wrap="square" rtlCol="0">
            <a:spAutoFit/>
          </a:bodyPr>
          <a:lstStyle/>
          <a:p>
            <a:r>
              <a:rPr lang="en-US" altLang="zh-CN" sz="1400" dirty="0" smtClean="0">
                <a:solidFill>
                  <a:schemeClr val="tx1"/>
                </a:solidFill>
              </a:rPr>
              <a:t>2020 </a:t>
            </a:r>
            <a:r>
              <a:rPr lang="zh-CN" altLang="en-US" sz="1400" dirty="0" smtClean="0">
                <a:solidFill>
                  <a:schemeClr val="tx1"/>
                </a:solidFill>
              </a:rPr>
              <a:t>朝阳期末</a:t>
            </a:r>
            <a:endParaRPr lang="en-US" altLang="zh-CN" sz="1400" dirty="0" smtClean="0">
              <a:solidFill>
                <a:schemeClr val="tx1"/>
              </a:solidFill>
            </a:endParaRPr>
          </a:p>
        </p:txBody>
      </p:sp>
      <p:sp>
        <p:nvSpPr>
          <p:cNvPr id="12" name="TextBox 11"/>
          <p:cNvSpPr txBox="1"/>
          <p:nvPr/>
        </p:nvSpPr>
        <p:spPr>
          <a:xfrm>
            <a:off x="6008164" y="2200153"/>
            <a:ext cx="2858675" cy="307777"/>
          </a:xfrm>
          <a:prstGeom prst="rect">
            <a:avLst/>
          </a:prstGeom>
          <a:noFill/>
        </p:spPr>
        <p:txBody>
          <a:bodyPr wrap="square" rtlCol="0">
            <a:spAutoFit/>
          </a:bodyPr>
          <a:lstStyle/>
          <a:p>
            <a:r>
              <a:rPr lang="en-US" altLang="zh-CN" sz="1400" kern="1200" dirty="0">
                <a:solidFill>
                  <a:schemeClr val="tx1"/>
                </a:solidFill>
                <a:latin typeface="Times New Roman" pitchFamily="18" charset="0"/>
                <a:cs typeface="Times New Roman" pitchFamily="18" charset="0"/>
              </a:rPr>
              <a:t>d</a:t>
            </a:r>
            <a:r>
              <a:rPr lang="en-GB" altLang="zh-CN" sz="1400" kern="1200" dirty="0" err="1">
                <a:solidFill>
                  <a:schemeClr val="tx1"/>
                </a:solidFill>
                <a:latin typeface="Times New Roman" pitchFamily="18" charset="0"/>
                <a:cs typeface="Times New Roman" pitchFamily="18" charset="0"/>
              </a:rPr>
              <a:t>uring</a:t>
            </a:r>
            <a:r>
              <a:rPr lang="en-GB" altLang="zh-CN" sz="1400" kern="1200" dirty="0">
                <a:solidFill>
                  <a:schemeClr val="tx1"/>
                </a:solidFill>
                <a:latin typeface="Times New Roman" pitchFamily="18" charset="0"/>
                <a:cs typeface="Times New Roman" pitchFamily="18" charset="0"/>
              </a:rPr>
              <a:t> the following days, then</a:t>
            </a:r>
            <a:r>
              <a:rPr lang="en-US" altLang="zh-CN" sz="1400" kern="1200" dirty="0">
                <a:solidFill>
                  <a:schemeClr val="tx1"/>
                </a:solidFill>
                <a:latin typeface="Times New Roman" pitchFamily="18" charset="0"/>
                <a:cs typeface="Times New Roman" pitchFamily="18" charset="0"/>
              </a:rPr>
              <a:t>…</a:t>
            </a:r>
            <a:endParaRPr lang="zh-CN" altLang="en-US" sz="1400" kern="1200" dirty="0">
              <a:solidFill>
                <a:schemeClr val="tx1"/>
              </a:solidFill>
              <a:latin typeface="Times New Roman" pitchFamily="18" charset="0"/>
              <a:cs typeface="Times New Roman" pitchFamily="18" charset="0"/>
            </a:endParaRPr>
          </a:p>
        </p:txBody>
      </p:sp>
      <p:sp>
        <p:nvSpPr>
          <p:cNvPr id="14" name="TextBox 13"/>
          <p:cNvSpPr txBox="1"/>
          <p:nvPr/>
        </p:nvSpPr>
        <p:spPr>
          <a:xfrm>
            <a:off x="6008164" y="1685225"/>
            <a:ext cx="2709101" cy="307777"/>
          </a:xfrm>
          <a:prstGeom prst="rect">
            <a:avLst/>
          </a:prstGeom>
          <a:noFill/>
        </p:spPr>
        <p:txBody>
          <a:bodyPr wrap="square" rtlCol="0">
            <a:spAutoFit/>
          </a:bodyPr>
          <a:lstStyle/>
          <a:p>
            <a:r>
              <a:rPr lang="en-GB" altLang="zh-CN" sz="1400" kern="1200" dirty="0">
                <a:solidFill>
                  <a:schemeClr val="tx1"/>
                </a:solidFill>
                <a:latin typeface="Times New Roman" pitchFamily="18" charset="0"/>
                <a:cs typeface="Times New Roman" pitchFamily="18" charset="0"/>
              </a:rPr>
              <a:t>before the activity</a:t>
            </a:r>
            <a:r>
              <a:rPr lang="en-US" altLang="zh-CN" sz="1400" kern="1200" dirty="0">
                <a:solidFill>
                  <a:schemeClr val="tx1"/>
                </a:solidFill>
                <a:latin typeface="Times New Roman" pitchFamily="18" charset="0"/>
                <a:cs typeface="Times New Roman" pitchFamily="18" charset="0"/>
              </a:rPr>
              <a:t>…</a:t>
            </a:r>
            <a:endParaRPr lang="zh-CN" altLang="en-US" sz="1400" dirty="0">
              <a:latin typeface="Times New Roman" pitchFamily="18" charset="0"/>
              <a:cs typeface="Times New Roman" pitchFamily="18" charset="0"/>
            </a:endParaRPr>
          </a:p>
        </p:txBody>
      </p:sp>
      <p:sp>
        <p:nvSpPr>
          <p:cNvPr id="16" name="TextBox 15"/>
          <p:cNvSpPr txBox="1"/>
          <p:nvPr/>
        </p:nvSpPr>
        <p:spPr>
          <a:xfrm>
            <a:off x="5228146" y="3769031"/>
            <a:ext cx="3738873" cy="307777"/>
          </a:xfrm>
          <a:prstGeom prst="rect">
            <a:avLst/>
          </a:prstGeom>
          <a:noFill/>
        </p:spPr>
        <p:txBody>
          <a:bodyPr wrap="square" rtlCol="0">
            <a:spAutoFit/>
          </a:bodyPr>
          <a:lstStyle/>
          <a:p>
            <a:r>
              <a:rPr lang="zh-CN" altLang="en-US" sz="1400" dirty="0"/>
              <a:t>根据情节发展线索，添加时间状语。</a:t>
            </a:r>
          </a:p>
        </p:txBody>
      </p:sp>
      <p:sp>
        <p:nvSpPr>
          <p:cNvPr id="17" name="TextBox 16"/>
          <p:cNvSpPr txBox="1"/>
          <p:nvPr/>
        </p:nvSpPr>
        <p:spPr>
          <a:xfrm>
            <a:off x="6008164" y="2792527"/>
            <a:ext cx="2709101" cy="307777"/>
          </a:xfrm>
          <a:prstGeom prst="rect">
            <a:avLst/>
          </a:prstGeom>
          <a:noFill/>
        </p:spPr>
        <p:txBody>
          <a:bodyPr wrap="square" rtlCol="0">
            <a:spAutoFit/>
          </a:bodyPr>
          <a:lstStyle/>
          <a:p>
            <a:r>
              <a:rPr lang="en-GB" altLang="zh-CN" sz="1400" kern="1200" dirty="0">
                <a:solidFill>
                  <a:schemeClr val="tx1"/>
                </a:solidFill>
                <a:latin typeface="Times New Roman" pitchFamily="18" charset="0"/>
                <a:cs typeface="Times New Roman" pitchFamily="18" charset="0"/>
              </a:rPr>
              <a:t>then came the shooting day…</a:t>
            </a:r>
            <a:endParaRPr lang="zh-CN" altLang="en-US" sz="1400" kern="1200" dirty="0">
              <a:solidFill>
                <a:schemeClr val="tx1"/>
              </a:solidFill>
              <a:latin typeface="Times New Roman" pitchFamily="18" charset="0"/>
              <a:cs typeface="Times New Roman" pitchFamily="18" charset="0"/>
            </a:endParaRPr>
          </a:p>
        </p:txBody>
      </p:sp>
      <p:sp>
        <p:nvSpPr>
          <p:cNvPr id="18" name="TextBox 17"/>
          <p:cNvSpPr txBox="1"/>
          <p:nvPr/>
        </p:nvSpPr>
        <p:spPr>
          <a:xfrm>
            <a:off x="6008164" y="3273971"/>
            <a:ext cx="2709101" cy="307777"/>
          </a:xfrm>
          <a:prstGeom prst="rect">
            <a:avLst/>
          </a:prstGeom>
          <a:noFill/>
        </p:spPr>
        <p:txBody>
          <a:bodyPr wrap="square" rtlCol="0">
            <a:spAutoFit/>
          </a:bodyPr>
          <a:lstStyle/>
          <a:p>
            <a:r>
              <a:rPr lang="en-GB" altLang="zh-CN" sz="1400" kern="1200" dirty="0">
                <a:solidFill>
                  <a:schemeClr val="tx1"/>
                </a:solidFill>
                <a:latin typeface="Times New Roman" pitchFamily="18" charset="0"/>
                <a:cs typeface="Times New Roman" pitchFamily="18" charset="0"/>
              </a:rPr>
              <a:t>the next day…</a:t>
            </a:r>
            <a:endParaRPr lang="zh-CN" altLang="en-US" sz="1400" dirty="0">
              <a:latin typeface="Times New Roman" pitchFamily="18" charset="0"/>
              <a:cs typeface="Times New Roman" pitchFamily="18" charset="0"/>
            </a:endParaRPr>
          </a:p>
        </p:txBody>
      </p:sp>
      <p:sp>
        <p:nvSpPr>
          <p:cNvPr id="15"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3150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3">
            <a:clrChange>
              <a:clrFrom>
                <a:srgbClr val="FFFFFF">
                  <a:alpha val="100000"/>
                </a:srgbClr>
              </a:clrFrom>
              <a:clrTo>
                <a:srgbClr val="FFFFFF">
                  <a:alpha val="100000"/>
                  <a:alpha val="0"/>
                </a:srgbClr>
              </a:clrTo>
            </a:clrChange>
          </a:blip>
          <a:stretch>
            <a:fillRect/>
          </a:stretch>
        </p:blipFill>
        <p:spPr>
          <a:xfrm rot="20880000">
            <a:off x="1" y="111443"/>
            <a:ext cx="991553" cy="941070"/>
          </a:xfrm>
          <a:prstGeom prst="rect">
            <a:avLst/>
          </a:prstGeom>
        </p:spPr>
      </p:pic>
      <p:pic>
        <p:nvPicPr>
          <p:cNvPr id="13" name="内容占位符 12"/>
          <p:cNvPicPr>
            <a:picLocks noChangeAspect="1"/>
          </p:cNvPicPr>
          <p:nvPr/>
        </p:nvPicPr>
        <p:blipFill>
          <a:blip r:embed="rId4"/>
          <a:stretch>
            <a:fillRect/>
          </a:stretch>
        </p:blipFill>
        <p:spPr>
          <a:xfrm>
            <a:off x="6187916" y="4579621"/>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79622"/>
            <a:ext cx="2042160" cy="345281"/>
          </a:xfrm>
          <a:prstGeom prst="rect">
            <a:avLst/>
          </a:prstGeom>
          <a:noFill/>
        </p:spPr>
        <p:txBody>
          <a:bodyPr wrap="square" lIns="68579" tIns="34289" rIns="68579" bIns="34289" rtlCol="0">
            <a:spAutoFit/>
            <a:scene3d>
              <a:camera prst="orthographicFront"/>
              <a:lightRig rig="threePt" dir="t"/>
            </a:scene3d>
          </a:bodyPr>
          <a:lstStyle/>
          <a:p>
            <a:pPr defTabSz="685783" hangingPunct="1"/>
            <a:r>
              <a:rPr lang="zh-CN" altLang="en-US" kern="1200">
                <a:solidFill>
                  <a:srgbClr val="5B9BD5">
                    <a:lumMod val="75000"/>
                  </a:srgb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mn-cs"/>
              </a:rPr>
              <a:t>高三英语复习系列</a:t>
            </a:r>
          </a:p>
        </p:txBody>
      </p:sp>
      <p:sp>
        <p:nvSpPr>
          <p:cNvPr id="9" name="页脚占位符 8"/>
          <p:cNvSpPr>
            <a:spLocks noGrp="1"/>
          </p:cNvSpPr>
          <p:nvPr>
            <p:ph type="ftr" sz="quarter" idx="11"/>
          </p:nvPr>
        </p:nvSpPr>
        <p:spPr>
          <a:xfrm>
            <a:off x="2" y="4905900"/>
            <a:ext cx="314661" cy="237600"/>
          </a:xfrm>
        </p:spPr>
        <p:txBody>
          <a:bodyPr>
            <a:noAutofit/>
          </a:bodyPr>
          <a:lstStyle/>
          <a:p>
            <a:r>
              <a:rPr lang="en-US" altLang="zh-CN" sz="1200" smtClean="0">
                <a:solidFill>
                  <a:prstClr val="black">
                    <a:tint val="75000"/>
                  </a:prstClr>
                </a:solidFill>
                <a:latin typeface="宋体" panose="02010600030101010101" pitchFamily="2" charset="-122"/>
                <a:ea typeface="宋体" panose="02010600030101010101" pitchFamily="2" charset="-122"/>
              </a:rPr>
              <a:t>1</a:t>
            </a:r>
            <a:endParaRPr lang="zh-CN" altLang="en-US" sz="1200" dirty="0">
              <a:solidFill>
                <a:prstClr val="black">
                  <a:tint val="75000"/>
                </a:prstClr>
              </a:solidFill>
              <a:latin typeface="宋体" panose="02010600030101010101" pitchFamily="2" charset="-122"/>
              <a:ea typeface="宋体" panose="02010600030101010101" pitchFamily="2" charset="-122"/>
            </a:endParaRPr>
          </a:p>
        </p:txBody>
      </p:sp>
      <p:pic>
        <p:nvPicPr>
          <p:cNvPr id="11" name="图片 10"/>
          <p:cNvPicPr/>
          <p:nvPr/>
        </p:nvPicPr>
        <p:blipFill>
          <a:blip r:embed="rId5" cstate="print">
            <a:extLst>
              <a:ext uri="{28A0092B-C50C-407E-A947-70E740481C1C}">
                <a14:useLocalDpi xmlns:a14="http://schemas.microsoft.com/office/drawing/2010/main" val="0"/>
              </a:ext>
            </a:extLst>
          </a:blip>
          <a:stretch>
            <a:fillRect/>
          </a:stretch>
        </p:blipFill>
        <p:spPr>
          <a:xfrm>
            <a:off x="4503789" y="1099235"/>
            <a:ext cx="4457700" cy="3151505"/>
          </a:xfrm>
          <a:prstGeom prst="rect">
            <a:avLst/>
          </a:prstGeom>
        </p:spPr>
      </p:pic>
      <p:sp>
        <p:nvSpPr>
          <p:cNvPr id="4" name="矩形 3"/>
          <p:cNvSpPr/>
          <p:nvPr/>
        </p:nvSpPr>
        <p:spPr>
          <a:xfrm>
            <a:off x="-2" y="1133514"/>
            <a:ext cx="4470605" cy="2554545"/>
          </a:xfrm>
          <a:prstGeom prst="rect">
            <a:avLst/>
          </a:prstGeom>
        </p:spPr>
        <p:txBody>
          <a:bodyPr wrap="square">
            <a:spAutoFit/>
          </a:bodyPr>
          <a:lstStyle/>
          <a:p>
            <a:r>
              <a:rPr lang="zh-CN" altLang="zh-CN" sz="1600" dirty="0"/>
              <a:t>假设你是红星中学高三学生李华。请根据以下四幅图的先后顺序，写一篇英文周记，记述国庆节当天你和父母帮助迷路的和平鸽找到主人的过程。</a:t>
            </a:r>
          </a:p>
          <a:p>
            <a:r>
              <a:rPr lang="en-GB" altLang="zh-CN" sz="1600" dirty="0"/>
              <a:t> </a:t>
            </a:r>
            <a:endParaRPr lang="zh-CN" altLang="zh-CN" sz="1600" dirty="0"/>
          </a:p>
          <a:p>
            <a:r>
              <a:rPr lang="zh-CN" altLang="zh-CN" sz="1600" dirty="0"/>
              <a:t>注意：词数不少于</a:t>
            </a:r>
            <a:r>
              <a:rPr lang="en-GB" altLang="zh-CN" sz="1600" dirty="0"/>
              <a:t>60</a:t>
            </a:r>
            <a:r>
              <a:rPr lang="zh-CN" altLang="zh-CN" sz="1600" dirty="0"/>
              <a:t>。</a:t>
            </a:r>
          </a:p>
          <a:p>
            <a:r>
              <a:rPr lang="en-GB" altLang="zh-CN" sz="1600" dirty="0"/>
              <a:t> </a:t>
            </a:r>
            <a:endParaRPr lang="zh-CN" altLang="zh-CN" sz="1600" dirty="0"/>
          </a:p>
          <a:p>
            <a:r>
              <a:rPr lang="zh-CN" altLang="zh-CN" sz="1600" dirty="0"/>
              <a:t>提示词：周年纪念日</a:t>
            </a:r>
            <a:r>
              <a:rPr lang="en-GB" altLang="zh-CN" sz="1600" dirty="0"/>
              <a:t>anniversary </a:t>
            </a:r>
            <a:endParaRPr lang="zh-CN" altLang="zh-CN" sz="1600" dirty="0"/>
          </a:p>
          <a:p>
            <a:r>
              <a:rPr lang="zh-CN" altLang="zh-CN" sz="1600" dirty="0"/>
              <a:t>阳台 </a:t>
            </a:r>
            <a:r>
              <a:rPr lang="en-GB" altLang="zh-CN" sz="1600" dirty="0"/>
              <a:t>balcony</a:t>
            </a:r>
            <a:endParaRPr lang="zh-CN" altLang="zh-CN" sz="1600" dirty="0"/>
          </a:p>
          <a:p>
            <a:r>
              <a:rPr lang="zh-CN" altLang="zh-CN" sz="1600" dirty="0"/>
              <a:t>信鸽协会 </a:t>
            </a:r>
            <a:r>
              <a:rPr lang="en-GB" altLang="zh-CN" sz="1600" dirty="0"/>
              <a:t>Pigeon Association  </a:t>
            </a:r>
            <a:endParaRPr lang="zh-CN" altLang="zh-CN" sz="1600" dirty="0"/>
          </a:p>
        </p:txBody>
      </p:sp>
      <p:sp>
        <p:nvSpPr>
          <p:cNvPr id="12" name="TextBox 11"/>
          <p:cNvSpPr txBox="1"/>
          <p:nvPr/>
        </p:nvSpPr>
        <p:spPr>
          <a:xfrm>
            <a:off x="731049" y="4138362"/>
            <a:ext cx="1504253" cy="307777"/>
          </a:xfrm>
          <a:prstGeom prst="rect">
            <a:avLst/>
          </a:prstGeom>
          <a:noFill/>
        </p:spPr>
        <p:txBody>
          <a:bodyPr wrap="square" rtlCol="0">
            <a:spAutoFit/>
          </a:bodyPr>
          <a:lstStyle/>
          <a:p>
            <a:r>
              <a:rPr lang="en-US" altLang="zh-CN" sz="1400" dirty="0" smtClean="0">
                <a:solidFill>
                  <a:schemeClr val="tx1"/>
                </a:solidFill>
              </a:rPr>
              <a:t>2020 </a:t>
            </a:r>
            <a:r>
              <a:rPr lang="zh-CN" altLang="en-US" sz="1400" dirty="0" smtClean="0">
                <a:solidFill>
                  <a:schemeClr val="tx1"/>
                </a:solidFill>
              </a:rPr>
              <a:t>东城期末</a:t>
            </a:r>
            <a:endParaRPr lang="en-US" altLang="zh-CN" sz="1400" dirty="0" smtClean="0">
              <a:solidFill>
                <a:schemeClr val="tx1"/>
              </a:solidFill>
            </a:endParaRPr>
          </a:p>
        </p:txBody>
      </p:sp>
      <p:sp>
        <p:nvSpPr>
          <p:cNvPr id="15" name="文本框 2"/>
          <p:cNvSpPr txBox="1"/>
          <p:nvPr/>
        </p:nvSpPr>
        <p:spPr>
          <a:xfrm>
            <a:off x="1073603" y="147955"/>
            <a:ext cx="7637689" cy="461665"/>
          </a:xfrm>
          <a:prstGeom prst="rect">
            <a:avLst/>
          </a:prstGeom>
          <a:noFill/>
        </p:spPr>
        <p:txBody>
          <a:bodyPr wrap="square" rtlCol="0">
            <a:spAutoFit/>
          </a:bodyPr>
          <a:lstStyle/>
          <a:p>
            <a:r>
              <a:rPr lang="en-US" altLang="zh-CN" sz="2400" dirty="0" smtClean="0"/>
              <a:t>2. </a:t>
            </a:r>
            <a:r>
              <a:rPr lang="zh-CN" altLang="en-US" sz="2400" dirty="0" smtClean="0"/>
              <a:t>情景</a:t>
            </a:r>
            <a:r>
              <a:rPr lang="zh-CN" altLang="en-US" sz="2400" dirty="0"/>
              <a:t>作文</a:t>
            </a:r>
            <a:r>
              <a:rPr lang="zh-CN" altLang="en-US" sz="2400" dirty="0" smtClean="0"/>
              <a:t>写作实现一档文的技巧精讲</a:t>
            </a:r>
            <a:endParaRPr lang="en-US" altLang="zh-CN" sz="2100" dirty="0">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2927724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23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2236</Words>
  <Application>Microsoft Office PowerPoint</Application>
  <PresentationFormat>全屏显示(16:9)</PresentationFormat>
  <Paragraphs>216</Paragraphs>
  <Slides>21</Slides>
  <Notes>4</Notes>
  <HiddenSlides>0</HiddenSlides>
  <MMClips>0</MMClips>
  <ScaleCrop>false</ScaleCrop>
  <HeadingPairs>
    <vt:vector size="4" baseType="variant">
      <vt:variant>
        <vt:lpstr>主题</vt:lpstr>
      </vt:variant>
      <vt:variant>
        <vt:i4>2</vt:i4>
      </vt:variant>
      <vt:variant>
        <vt:lpstr>幻灯片标题</vt:lpstr>
      </vt:variant>
      <vt:variant>
        <vt:i4>21</vt:i4>
      </vt:variant>
    </vt:vector>
  </HeadingPairs>
  <TitlesOfParts>
    <vt:vector size="23" baseType="lpstr">
      <vt:lpstr>1_Office 主题​​</vt:lpstr>
      <vt:lpstr>Office 主题​​</vt:lpstr>
      <vt:lpstr>高考英语复习备考   情境作文</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jiangke</cp:lastModifiedBy>
  <cp:revision>77</cp:revision>
  <dcterms:created xsi:type="dcterms:W3CDTF">2020-02-01T11:21:51Z</dcterms:created>
  <dcterms:modified xsi:type="dcterms:W3CDTF">2020-02-04T10:02:14Z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