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87" r:id="rId5"/>
    <p:sldId id="259" r:id="rId6"/>
    <p:sldId id="260" r:id="rId7"/>
    <p:sldId id="290" r:id="rId8"/>
    <p:sldId id="291" r:id="rId9"/>
    <p:sldId id="267" r:id="rId10"/>
    <p:sldId id="276" r:id="rId11"/>
    <p:sldId id="289" r:id="rId12"/>
    <p:sldId id="268" r:id="rId13"/>
    <p:sldId id="292" r:id="rId14"/>
    <p:sldId id="293" r:id="rId15"/>
    <p:sldId id="274" r:id="rId16"/>
    <p:sldId id="279" r:id="rId17"/>
    <p:sldId id="269" r:id="rId18"/>
    <p:sldId id="288" r:id="rId19"/>
    <p:sldId id="284" r:id="rId20"/>
    <p:sldId id="285" r:id="rId21"/>
    <p:sldId id="294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9EA3A-C1F0-4FB2-BBFC-84D63BD07ADC}" type="datetimeFigureOut">
              <a:rPr lang="zh-CN" altLang="en-US" smtClean="0"/>
              <a:t>2020/2/2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C26B-D266-4E3E-AF87-24C16E2A97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323CEC3-C056-4649-9360-32A619E70883}" type="slidenum">
              <a:rPr lang="zh-CN" altLang="en-US" smtClean="0"/>
              <a:pPr/>
              <a:t>21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  <a:cs typeface="+mn-cs"/>
              </a:rPr>
              <a:t> 酶的专一性及应用</a:t>
            </a:r>
            <a:endParaRPr lang="zh-CN" altLang="en-US" sz="3200" b="1" dirty="0">
              <a:solidFill>
                <a:srgbClr val="0033CC"/>
              </a:solidFill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1441450" y="68263"/>
            <a:ext cx="68056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人教版高中生物必修</a:t>
            </a:r>
            <a:r>
              <a:rPr lang="en-US" altLang="zh-CN" sz="2800" b="1" dirty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第</a:t>
            </a:r>
            <a:r>
              <a:rPr lang="en-US" altLang="zh-CN" sz="2800" b="1" dirty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章</a:t>
            </a:r>
            <a:endParaRPr lang="zh-CN" altLang="zh-CN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238125" y="1484784"/>
            <a:ext cx="8905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2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第</a:t>
            </a:r>
            <a:r>
              <a:rPr lang="en-US" altLang="zh-CN" sz="32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32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节 降低化学反应活化能的酶（</a:t>
            </a:r>
            <a:r>
              <a:rPr lang="zh-CN" altLang="en-US" sz="32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第</a:t>
            </a:r>
            <a:r>
              <a:rPr lang="en-US" altLang="zh-CN" sz="32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sz="32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课时</a:t>
            </a:r>
            <a:r>
              <a:rPr lang="zh-CN" altLang="en-US" sz="32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zh-CN" altLang="zh-CN" sz="3200" b="1" dirty="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0"/>
            <a:ext cx="492918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“锁和钥匙”模型</a:t>
            </a:r>
            <a:endParaRPr lang="en-US" altLang="zh-CN" sz="2800" b="1" dirty="0">
              <a:latin typeface="楷体" pitchFamily="49" charset="-122"/>
              <a:ea typeface="楷体" pitchFamily="49" charset="-122"/>
            </a:endParaRPr>
          </a:p>
          <a:p>
            <a:pPr algn="ctr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“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en-US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ock-key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”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model </a:t>
            </a:r>
            <a:endParaRPr lang="zh-CN" alt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9460" name="矩形 8"/>
          <p:cNvSpPr>
            <a:spLocks noChangeArrowheads="1"/>
          </p:cNvSpPr>
          <p:nvPr/>
        </p:nvSpPr>
        <p:spPr bwMode="auto">
          <a:xfrm>
            <a:off x="5286375" y="1071563"/>
            <a:ext cx="36439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Emil Fischer 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1894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）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348880"/>
            <a:ext cx="7859157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酶具有专一性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：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一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种酶只能催化一种或一类化学反应。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260648"/>
            <a:ext cx="8229600" cy="125273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请同学们思考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,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在生活中那些方面用到酶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?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389039" cy="324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s://timgsa.baidu.com/timg?image&amp;quality=80&amp;size=b9999_10000&amp;sec=1573751875361&amp;di=57e80a24ba991dc06c03de135a3612ca&amp;imgtype=0&amp;src=http%3A%2F%2Fwww.scjrm.com%2Fuploads%2Fgoods%2Fcontent%2F2018-10-09%2F6b2b7659c11a9b1e05e002422bdf16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052736"/>
            <a:ext cx="5832648" cy="4451648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7179243" cy="3259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15616" y="54868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0"/>
              </a:spcBef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某牌加酶洗衣粉的使用说明：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472514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为什么不能用于丝质及羊毛衣料？</a:t>
            </a:r>
            <a:endParaRPr lang="zh-CN" altLang="en-US" sz="28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还有用于溶解细菌细胞壁的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溶菌酶、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用于分解细菌的含酶牙膏。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212976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为了广泛应用酶，实践中常用人工合成的含酶成分的酶制剂。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+mn-cs"/>
              </a:rPr>
              <a:t>中国知网中输入“酶制剂的应用”共有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  <a:cs typeface="+mn-cs"/>
              </a:rPr>
              <a:t>1969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+mn-cs"/>
              </a:rPr>
              <a:t>条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7520123" cy="475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66936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涉及领域：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在医药领域中的应用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纳豆及其激酶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制剂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已被证明对血栓病、高血脂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糖尿病有预防和治疗作用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在养殖领域中的应用</a:t>
            </a: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    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在饲料中添加酶制剂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可提高动物的消化能力、生长能力、免疫能力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在皮革工业领域的应用</a:t>
            </a: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4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在环保领域中的应用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5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在食品领域中的应用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6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在日常生活中的应用</a:t>
            </a:r>
          </a:p>
          <a:p>
            <a:pPr>
              <a:spcBef>
                <a:spcPct val="0"/>
              </a:spcBef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7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在基础研究领域中的应用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请同学们把这一单元的知识用思维导图的形式进行归纳？</a:t>
            </a:r>
          </a:p>
          <a:p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建立思维导图过程中可能用到的名词有：酶、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特性、功能、化学本质、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专一性、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高效性、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有机物、催化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、机理、温度、蛋白质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。把用到的名词用箭头和连接词相连。</a:t>
            </a: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344816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899592" y="0"/>
            <a:ext cx="52911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zh-CN" altLang="en-US" sz="32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  <a:sym typeface="微软雅黑" pitchFamily="34" charset="-122"/>
              </a:rPr>
              <a:t>知识归纳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能够使唾液淀粉酶水解的酶是（ ）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A 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淀粉酶      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B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麦芽糖酶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C 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蛋白酶      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D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脂肪酶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524328" y="1628800"/>
            <a:ext cx="495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C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 </a:t>
            </a:r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我们知道唾液淀粉酶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能分解淀粉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，那么，它能分解蔗糖等多种物质吗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？</a:t>
            </a:r>
            <a:endParaRPr lang="zh-CN" altLang="en-US" sz="2800" b="1" dirty="0" smtClean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下列关于酶的实验设计思路正确的是（）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A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利用淀粉、蔗糖、淀粉酶、碘液验证酶的专一性 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B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利用过氧化氢溶液、新鲜猪肝研磨液、氯化铁溶液研究酶的高效性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C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利用过氧化氢溶液和过氧化氢酶探究温度对酶活性的影响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D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．利用淀粉、淀粉酶、斐林试剂探究温度对酶活性的影响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88424" y="155679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B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76" y="23284"/>
            <a:ext cx="90487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Oval 9"/>
          <p:cNvSpPr/>
          <p:nvPr/>
        </p:nvSpPr>
        <p:spPr>
          <a:xfrm>
            <a:off x="3114675" y="1847851"/>
            <a:ext cx="2381250" cy="317500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6" name="Oval 10"/>
          <p:cNvSpPr/>
          <p:nvPr/>
        </p:nvSpPr>
        <p:spPr>
          <a:xfrm>
            <a:off x="1930400" y="1644651"/>
            <a:ext cx="2381250" cy="3177116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组合 106"/>
          <p:cNvGrpSpPr>
            <a:grpSpLocks/>
          </p:cNvGrpSpPr>
          <p:nvPr/>
        </p:nvGrpSpPr>
        <p:grpSpPr bwMode="auto">
          <a:xfrm>
            <a:off x="950913" y="1253067"/>
            <a:ext cx="2341562" cy="3126317"/>
            <a:chOff x="6379728" y="2488775"/>
            <a:chExt cx="2513016" cy="2513016"/>
          </a:xfrm>
        </p:grpSpPr>
        <p:sp>
          <p:nvSpPr>
            <p:cNvPr id="157" name="任意多边形 156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8" name="任意多边形 157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08" name="椭圆 107"/>
          <p:cNvSpPr/>
          <p:nvPr/>
        </p:nvSpPr>
        <p:spPr bwMode="auto">
          <a:xfrm>
            <a:off x="1293777" y="1694705"/>
            <a:ext cx="1691508" cy="2259915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3" name="组合 108"/>
          <p:cNvGrpSpPr>
            <a:grpSpLocks/>
          </p:cNvGrpSpPr>
          <p:nvPr/>
        </p:nvGrpSpPr>
        <p:grpSpPr bwMode="auto">
          <a:xfrm>
            <a:off x="2992439" y="973667"/>
            <a:ext cx="2181225" cy="2912533"/>
            <a:chOff x="6379730" y="2488773"/>
            <a:chExt cx="2513016" cy="2513016"/>
          </a:xfrm>
        </p:grpSpPr>
        <p:sp>
          <p:nvSpPr>
            <p:cNvPr id="155" name="任意多边形 154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6" name="任意多边形 155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10" name="椭圆 109"/>
          <p:cNvSpPr/>
          <p:nvPr/>
        </p:nvSpPr>
        <p:spPr bwMode="auto">
          <a:xfrm>
            <a:off x="3311573" y="1384707"/>
            <a:ext cx="1575476" cy="2104892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4" name="组合 110"/>
          <p:cNvGrpSpPr>
            <a:grpSpLocks/>
          </p:cNvGrpSpPr>
          <p:nvPr/>
        </p:nvGrpSpPr>
        <p:grpSpPr bwMode="auto">
          <a:xfrm>
            <a:off x="5870575" y="1234018"/>
            <a:ext cx="2355850" cy="3145367"/>
            <a:chOff x="6379728" y="2488775"/>
            <a:chExt cx="2513016" cy="2513016"/>
          </a:xfrm>
        </p:grpSpPr>
        <p:sp>
          <p:nvSpPr>
            <p:cNvPr id="153" name="任意多边形 152"/>
            <p:cNvSpPr/>
            <p:nvPr/>
          </p:nvSpPr>
          <p:spPr>
            <a:xfrm rot="3738964">
              <a:off x="6379727" y="2488776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4" name="任意多边形 15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12" name="椭圆 111"/>
          <p:cNvSpPr/>
          <p:nvPr/>
        </p:nvSpPr>
        <p:spPr bwMode="auto">
          <a:xfrm>
            <a:off x="6215537" y="1678503"/>
            <a:ext cx="1701582" cy="2273373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" name="组合 112"/>
          <p:cNvGrpSpPr>
            <a:grpSpLocks/>
          </p:cNvGrpSpPr>
          <p:nvPr/>
        </p:nvGrpSpPr>
        <p:grpSpPr bwMode="auto">
          <a:xfrm>
            <a:off x="4381501" y="2766484"/>
            <a:ext cx="1920875" cy="2565400"/>
            <a:chOff x="6379730" y="2488773"/>
            <a:chExt cx="2513016" cy="2513016"/>
          </a:xfrm>
        </p:grpSpPr>
        <p:sp>
          <p:nvSpPr>
            <p:cNvPr id="151" name="任意多边形 150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2" name="任意多边形 151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14" name="椭圆 113"/>
          <p:cNvSpPr/>
          <p:nvPr/>
        </p:nvSpPr>
        <p:spPr bwMode="auto">
          <a:xfrm>
            <a:off x="4662488" y="3128535"/>
            <a:ext cx="1387841" cy="185420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5" name="Oval 9"/>
          <p:cNvSpPr/>
          <p:nvPr/>
        </p:nvSpPr>
        <p:spPr>
          <a:xfrm>
            <a:off x="3114675" y="1847851"/>
            <a:ext cx="2381250" cy="317500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6" name="Oval 10"/>
          <p:cNvSpPr/>
          <p:nvPr/>
        </p:nvSpPr>
        <p:spPr>
          <a:xfrm>
            <a:off x="1930400" y="1644651"/>
            <a:ext cx="2381250" cy="3177116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组合 116"/>
          <p:cNvGrpSpPr>
            <a:grpSpLocks/>
          </p:cNvGrpSpPr>
          <p:nvPr/>
        </p:nvGrpSpPr>
        <p:grpSpPr bwMode="auto">
          <a:xfrm>
            <a:off x="950913" y="1253067"/>
            <a:ext cx="2341562" cy="3126317"/>
            <a:chOff x="6379728" y="2488775"/>
            <a:chExt cx="2513016" cy="2513016"/>
          </a:xfrm>
        </p:grpSpPr>
        <p:sp>
          <p:nvSpPr>
            <p:cNvPr id="149" name="任意多边形 148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50" name="任意多边形 149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18" name="椭圆 117"/>
          <p:cNvSpPr/>
          <p:nvPr/>
        </p:nvSpPr>
        <p:spPr bwMode="auto">
          <a:xfrm>
            <a:off x="1293777" y="1694705"/>
            <a:ext cx="1691508" cy="2259915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7" name="组合 118"/>
          <p:cNvGrpSpPr>
            <a:grpSpLocks/>
          </p:cNvGrpSpPr>
          <p:nvPr/>
        </p:nvGrpSpPr>
        <p:grpSpPr bwMode="auto">
          <a:xfrm>
            <a:off x="2992439" y="973667"/>
            <a:ext cx="2181225" cy="2912533"/>
            <a:chOff x="6379730" y="2488773"/>
            <a:chExt cx="2513016" cy="2513016"/>
          </a:xfrm>
        </p:grpSpPr>
        <p:sp>
          <p:nvSpPr>
            <p:cNvPr id="147" name="任意多边形 146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48" name="任意多边形 147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20" name="椭圆 119"/>
          <p:cNvSpPr/>
          <p:nvPr/>
        </p:nvSpPr>
        <p:spPr bwMode="auto">
          <a:xfrm>
            <a:off x="3311574" y="1384707"/>
            <a:ext cx="1575477" cy="2104892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8" name="组合 120"/>
          <p:cNvGrpSpPr>
            <a:grpSpLocks/>
          </p:cNvGrpSpPr>
          <p:nvPr/>
        </p:nvGrpSpPr>
        <p:grpSpPr bwMode="auto">
          <a:xfrm>
            <a:off x="5870575" y="1234018"/>
            <a:ext cx="2355850" cy="3145367"/>
            <a:chOff x="6379728" y="2488775"/>
            <a:chExt cx="2513016" cy="2513016"/>
          </a:xfrm>
        </p:grpSpPr>
        <p:sp>
          <p:nvSpPr>
            <p:cNvPr id="145" name="任意多边形 144"/>
            <p:cNvSpPr/>
            <p:nvPr/>
          </p:nvSpPr>
          <p:spPr>
            <a:xfrm rot="3738964">
              <a:off x="6379727" y="2488776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46" name="任意多边形 145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22" name="椭圆 121"/>
          <p:cNvSpPr/>
          <p:nvPr/>
        </p:nvSpPr>
        <p:spPr bwMode="auto">
          <a:xfrm>
            <a:off x="6215537" y="1678503"/>
            <a:ext cx="1701582" cy="2273373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9" name="组合 122"/>
          <p:cNvGrpSpPr>
            <a:grpSpLocks/>
          </p:cNvGrpSpPr>
          <p:nvPr/>
        </p:nvGrpSpPr>
        <p:grpSpPr bwMode="auto">
          <a:xfrm>
            <a:off x="4381501" y="2766484"/>
            <a:ext cx="1920875" cy="2565400"/>
            <a:chOff x="6379730" y="2488773"/>
            <a:chExt cx="2513016" cy="2513016"/>
          </a:xfrm>
        </p:grpSpPr>
        <p:sp>
          <p:nvSpPr>
            <p:cNvPr id="143" name="任意多边形 142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44" name="任意多边形 14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24" name="椭圆 123"/>
          <p:cNvSpPr/>
          <p:nvPr/>
        </p:nvSpPr>
        <p:spPr bwMode="auto">
          <a:xfrm>
            <a:off x="4662488" y="3128536"/>
            <a:ext cx="1387840" cy="185420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5" name="Oval 9"/>
          <p:cNvSpPr/>
          <p:nvPr/>
        </p:nvSpPr>
        <p:spPr>
          <a:xfrm>
            <a:off x="3114675" y="1847851"/>
            <a:ext cx="2381250" cy="317500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6" name="Oval 10"/>
          <p:cNvSpPr/>
          <p:nvPr/>
        </p:nvSpPr>
        <p:spPr>
          <a:xfrm>
            <a:off x="1930400" y="1644651"/>
            <a:ext cx="2381250" cy="3177116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" name="组合 126"/>
          <p:cNvGrpSpPr>
            <a:grpSpLocks/>
          </p:cNvGrpSpPr>
          <p:nvPr/>
        </p:nvGrpSpPr>
        <p:grpSpPr bwMode="auto">
          <a:xfrm>
            <a:off x="950913" y="1253067"/>
            <a:ext cx="2341562" cy="3126317"/>
            <a:chOff x="6379728" y="2488775"/>
            <a:chExt cx="2513016" cy="2513016"/>
          </a:xfrm>
        </p:grpSpPr>
        <p:sp>
          <p:nvSpPr>
            <p:cNvPr id="141" name="任意多边形 140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42" name="任意多边形 141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28" name="椭圆 127"/>
          <p:cNvSpPr/>
          <p:nvPr/>
        </p:nvSpPr>
        <p:spPr bwMode="auto">
          <a:xfrm>
            <a:off x="1293777" y="1694705"/>
            <a:ext cx="1691508" cy="2259915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11" name="组合 128"/>
          <p:cNvGrpSpPr>
            <a:grpSpLocks/>
          </p:cNvGrpSpPr>
          <p:nvPr/>
        </p:nvGrpSpPr>
        <p:grpSpPr bwMode="auto">
          <a:xfrm>
            <a:off x="2992439" y="973667"/>
            <a:ext cx="2181225" cy="2912533"/>
            <a:chOff x="6379730" y="2488773"/>
            <a:chExt cx="2513016" cy="2513016"/>
          </a:xfrm>
        </p:grpSpPr>
        <p:sp>
          <p:nvSpPr>
            <p:cNvPr id="139" name="任意多边形 138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40" name="任意多边形 139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30" name="椭圆 129"/>
          <p:cNvSpPr/>
          <p:nvPr/>
        </p:nvSpPr>
        <p:spPr bwMode="auto">
          <a:xfrm>
            <a:off x="3311574" y="1384707"/>
            <a:ext cx="1575477" cy="2104892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2" name="组合 130"/>
          <p:cNvGrpSpPr>
            <a:grpSpLocks/>
          </p:cNvGrpSpPr>
          <p:nvPr/>
        </p:nvGrpSpPr>
        <p:grpSpPr bwMode="auto">
          <a:xfrm>
            <a:off x="5870575" y="1234018"/>
            <a:ext cx="2355850" cy="3145367"/>
            <a:chOff x="6379728" y="2488775"/>
            <a:chExt cx="2513016" cy="2513016"/>
          </a:xfrm>
        </p:grpSpPr>
        <p:sp>
          <p:nvSpPr>
            <p:cNvPr id="137" name="任意多边形 136"/>
            <p:cNvSpPr/>
            <p:nvPr/>
          </p:nvSpPr>
          <p:spPr>
            <a:xfrm rot="3738964">
              <a:off x="6379727" y="2488776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38" name="任意多边形 137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32" name="椭圆 131"/>
          <p:cNvSpPr/>
          <p:nvPr/>
        </p:nvSpPr>
        <p:spPr bwMode="auto">
          <a:xfrm>
            <a:off x="6215537" y="1678503"/>
            <a:ext cx="1701582" cy="2273373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</a:p>
        </p:txBody>
      </p:sp>
      <p:grpSp>
        <p:nvGrpSpPr>
          <p:cNvPr id="13" name="组合 132"/>
          <p:cNvGrpSpPr>
            <a:grpSpLocks/>
          </p:cNvGrpSpPr>
          <p:nvPr/>
        </p:nvGrpSpPr>
        <p:grpSpPr bwMode="auto">
          <a:xfrm>
            <a:off x="4381501" y="2766484"/>
            <a:ext cx="1920875" cy="2565400"/>
            <a:chOff x="6379730" y="2488773"/>
            <a:chExt cx="2513016" cy="2513016"/>
          </a:xfrm>
        </p:grpSpPr>
        <p:sp>
          <p:nvSpPr>
            <p:cNvPr id="135" name="任意多边形 134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136" name="任意多边形 135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34" name="椭圆 133"/>
          <p:cNvSpPr/>
          <p:nvPr/>
        </p:nvSpPr>
        <p:spPr bwMode="auto">
          <a:xfrm>
            <a:off x="4662488" y="3128536"/>
            <a:ext cx="1387840" cy="185420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</a:p>
        </p:txBody>
      </p:sp>
      <p:sp>
        <p:nvSpPr>
          <p:cNvPr id="19513" name="矩形 158"/>
          <p:cNvSpPr>
            <a:spLocks noChangeArrowheads="1"/>
          </p:cNvSpPr>
          <p:nvPr/>
        </p:nvSpPr>
        <p:spPr bwMode="auto">
          <a:xfrm>
            <a:off x="3224214" y="5719234"/>
            <a:ext cx="1996366" cy="561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3" tIns="34287" rIns="68573" bIns="34287">
            <a:spAutoFit/>
          </a:bodyPr>
          <a:lstStyle/>
          <a:p>
            <a:pPr eaLnBrk="1" hangingPunct="1"/>
            <a:r>
              <a:rPr lang="en-US" altLang="zh-CN" sz="3200" b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2020</a:t>
            </a:r>
            <a:r>
              <a:rPr lang="zh-CN" altLang="en-US" sz="3200" b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sz="3200" b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3200" b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52736"/>
            <a:ext cx="8820472" cy="659735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    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利用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现有的条件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，请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你设计实验，来探究一种酶只能催化一种物质，还是能催化多种物质？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现有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条件为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: 2 %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淀粉酶溶液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（最适温度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70</a:t>
            </a:r>
            <a:r>
              <a:rPr lang="en-US" altLang="zh-CN" sz="2800" b="1" baseline="30000" dirty="0" smtClean="0">
                <a:latin typeface="楷体" pitchFamily="49" charset="-122"/>
                <a:ea typeface="楷体" pitchFamily="49" charset="-122"/>
              </a:rPr>
              <a:t>0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C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）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蔗糖酶溶液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（最适温度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50</a:t>
            </a:r>
            <a:r>
              <a:rPr lang="en-US" altLang="zh-CN" sz="2800" b="1" baseline="30000" dirty="0" smtClean="0">
                <a:latin typeface="楷体" pitchFamily="49" charset="-122"/>
                <a:ea typeface="楷体" pitchFamily="49" charset="-122"/>
              </a:rPr>
              <a:t>0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C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） 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的淀粉溶液、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蔗糖溶液、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3%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葡萄糖溶液、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的蛋白液、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100%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的植物油、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0.01g/ml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苏丹Ⅲ染液、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0.1g/ml </a:t>
            </a:r>
            <a:r>
              <a:rPr lang="en-US" altLang="zh-CN" sz="2800" b="1" dirty="0" err="1" smtClean="0">
                <a:latin typeface="楷体" pitchFamily="49" charset="-122"/>
                <a:ea typeface="楷体" pitchFamily="49" charset="-122"/>
              </a:rPr>
              <a:t>NaOH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溶液（斐林试剂甲液）、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0.01g/ml CuSO</a:t>
            </a:r>
            <a:r>
              <a:rPr lang="en-US" altLang="zh-CN" sz="2800" b="1" baseline="-25000" dirty="0" smtClean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溶液、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0.05g/ml CuSO</a:t>
            </a:r>
            <a:r>
              <a:rPr lang="en-US" altLang="zh-CN" sz="2800" b="1" baseline="-25000" dirty="0" smtClean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溶液（斐林试剂乙液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+mn-cs"/>
              </a:rPr>
              <a:t>可能的方案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400" y="1196753"/>
            <a:ext cx="829744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+mn-cs"/>
              </a:rPr>
              <a:t>确定的方案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  <a:cs typeface="+mn-cs"/>
              </a:rPr>
              <a:t>1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+mn-cs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692696"/>
          <a:ext cx="8964488" cy="5409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1656184"/>
                <a:gridCol w="1224136"/>
                <a:gridCol w="1547664"/>
              </a:tblGrid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zh-CN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CN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CN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61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3200" b="1" dirty="0" smtClean="0"/>
                        <a:t>2 %</a:t>
                      </a:r>
                      <a:r>
                        <a:rPr lang="zh-CN" altLang="zh-CN" sz="3200" b="1" dirty="0" smtClean="0"/>
                        <a:t>淀粉酶溶液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1ml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1ml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CN" sz="3200" b="1" dirty="0" smtClean="0"/>
                        <a:t>3%</a:t>
                      </a:r>
                      <a:r>
                        <a:rPr lang="zh-CN" altLang="zh-CN" sz="3200" b="1" dirty="0" smtClean="0"/>
                        <a:t>的淀粉溶液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2ml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</a:tr>
              <a:tr h="621432">
                <a:tc>
                  <a:txBody>
                    <a:bodyPr/>
                    <a:lstStyle/>
                    <a:p>
                      <a:r>
                        <a:rPr lang="en-US" altLang="zh-CN" sz="3200" b="1" dirty="0" smtClean="0"/>
                        <a:t>3%</a:t>
                      </a:r>
                      <a:r>
                        <a:rPr lang="zh-CN" altLang="zh-CN" sz="3200" b="1" dirty="0" smtClean="0"/>
                        <a:t>蔗糖溶液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2ml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CN" sz="3200" b="1" dirty="0" smtClean="0"/>
                        <a:t>3% </a:t>
                      </a:r>
                      <a:r>
                        <a:rPr lang="zh-CN" altLang="en-US" sz="3200" b="1" dirty="0" smtClean="0"/>
                        <a:t>葡萄糖溶液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2ml</a:t>
                      </a:r>
                      <a:endParaRPr lang="zh-CN" altLang="en-US" sz="3200" dirty="0"/>
                    </a:p>
                  </a:txBody>
                  <a:tcPr/>
                </a:tc>
              </a:tr>
              <a:tr h="633773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蒸馏水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1" dirty="0" smtClean="0"/>
                        <a:t>1ml</a:t>
                      </a:r>
                      <a:endParaRPr lang="zh-CN" altLang="en-US" sz="3200" b="1" dirty="0"/>
                    </a:p>
                  </a:txBody>
                  <a:tcPr/>
                </a:tc>
              </a:tr>
              <a:tr h="633773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现象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</a:tr>
              <a:tr h="633773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结论</a:t>
                      </a:r>
                      <a:endParaRPr lang="zh-CN" altLang="en-US" sz="3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+mn-cs"/>
              </a:rPr>
              <a:t>确定的方案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  <a:cs typeface="+mn-cs"/>
              </a:rPr>
              <a:t>2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把确定的方案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中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2 %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淀粉酶溶液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换成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蔗糖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酶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溶液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36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560"/>
                <a:gridCol w="1110584"/>
                <a:gridCol w="1036545"/>
                <a:gridCol w="962506"/>
                <a:gridCol w="962506"/>
                <a:gridCol w="1111299"/>
              </a:tblGrid>
              <a:tr h="67053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1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3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4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5</a:t>
                      </a:r>
                      <a:endParaRPr lang="zh-CN" altLang="en-US" sz="3200" dirty="0"/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2 %</a:t>
                      </a:r>
                      <a:r>
                        <a:rPr lang="zh-CN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淀粉酶溶液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3%</a:t>
                      </a:r>
                      <a:r>
                        <a:rPr lang="zh-CN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的淀粉溶液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3%</a:t>
                      </a:r>
                      <a:r>
                        <a:rPr lang="zh-CN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蔗糖溶液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3% </a:t>
                      </a:r>
                      <a:r>
                        <a:rPr lang="zh-CN" altLang="en-US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葡萄糖溶液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蒸馏水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kern="1200" dirty="0" smtClean="0">
                          <a:solidFill>
                            <a:schemeClr val="tx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现象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itchFamily="49" charset="-122"/>
                        <a:ea typeface="楷体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结论</a:t>
                      </a:r>
                      <a:endParaRPr lang="zh-CN" altLang="en-US" sz="3200" b="1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699850" y="332656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确定的方案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+mn-cs"/>
              </a:rPr>
              <a:t>确定的方案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  <a:cs typeface="+mn-cs"/>
              </a:rPr>
              <a:t>4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把确定的方案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中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2 %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淀粉酶溶液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换成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2%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蔗糖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酶</a:t>
            </a:r>
            <a:r>
              <a:rPr lang="zh-CN" altLang="zh-CN" sz="2800" b="1" dirty="0" smtClean="0">
                <a:latin typeface="楷体" pitchFamily="49" charset="-122"/>
                <a:ea typeface="楷体" pitchFamily="49" charset="-122"/>
              </a:rPr>
              <a:t>溶液</a:t>
            </a:r>
            <a:endParaRPr lang="zh-CN" altLang="en-US" sz="2800" b="1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  <a:cs typeface="+mn-cs"/>
              </a:rPr>
              <a:t>分析结果，得出结论</a:t>
            </a:r>
            <a:endParaRPr lang="zh-CN" altLang="en-US" sz="2800" b="1" dirty="0"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一  酶具有专一性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655</Words>
  <Application>Microsoft Office PowerPoint</Application>
  <PresentationFormat>全屏显示(4:3)</PresentationFormat>
  <Paragraphs>101</Paragraphs>
  <Slides>21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 酶的专一性及应用</vt:lpstr>
      <vt:lpstr>幻灯片 2</vt:lpstr>
      <vt:lpstr>幻灯片 3</vt:lpstr>
      <vt:lpstr>可能的方案</vt:lpstr>
      <vt:lpstr>确定的方案1</vt:lpstr>
      <vt:lpstr>确定的方案2</vt:lpstr>
      <vt:lpstr>幻灯片 7</vt:lpstr>
      <vt:lpstr>确定的方案4</vt:lpstr>
      <vt:lpstr>分析结果，得出结论</vt:lpstr>
      <vt:lpstr>幻灯片 10</vt:lpstr>
      <vt:lpstr>幻灯片 11</vt:lpstr>
      <vt:lpstr>幻灯片 12</vt:lpstr>
      <vt:lpstr>幻灯片 13</vt:lpstr>
      <vt:lpstr>幻灯片 14</vt:lpstr>
      <vt:lpstr>中国知网中输入“酶制剂的应用”共有1969条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第四节   酶的专一性及总结</dc:title>
  <dc:creator>李振海</dc:creator>
  <cp:lastModifiedBy>Lizhenhai</cp:lastModifiedBy>
  <cp:revision>61</cp:revision>
  <dcterms:created xsi:type="dcterms:W3CDTF">2019-11-02T07:06:12Z</dcterms:created>
  <dcterms:modified xsi:type="dcterms:W3CDTF">2020-02-02T04:21:22Z</dcterms:modified>
</cp:coreProperties>
</file>