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6"/>
  </p:notesMasterIdLst>
  <p:sldIdLst>
    <p:sldId id="265" r:id="rId4"/>
    <p:sldId id="282" r:id="rId5"/>
    <p:sldId id="302" r:id="rId6"/>
    <p:sldId id="315" r:id="rId7"/>
    <p:sldId id="313" r:id="rId8"/>
    <p:sldId id="303" r:id="rId9"/>
    <p:sldId id="314" r:id="rId10"/>
    <p:sldId id="316" r:id="rId11"/>
    <p:sldId id="304" r:id="rId12"/>
    <p:sldId id="308" r:id="rId13"/>
    <p:sldId id="284" r:id="rId14"/>
    <p:sldId id="271"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4" autoAdjust="0"/>
  </p:normalViewPr>
  <p:slideViewPr>
    <p:cSldViewPr snapToGrid="0">
      <p:cViewPr varScale="1">
        <p:scale>
          <a:sx n="76" d="100"/>
          <a:sy n="76" d="100"/>
        </p:scale>
        <p:origin x="-59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1256854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3F37086-15D0-443D-AF17-A3F21825C045}" type="slidenum">
              <a:rPr lang="zh-CN" altLang="en-US" smtClean="0"/>
              <a:pPr/>
              <a:t>4</a:t>
            </a:fld>
            <a:endParaRPr lang="zh-CN" altLang="en-US"/>
          </a:p>
        </p:txBody>
      </p:sp>
    </p:spTree>
    <p:extLst>
      <p:ext uri="{BB962C8B-B14F-4D97-AF65-F5344CB8AC3E}">
        <p14:creationId xmlns:p14="http://schemas.microsoft.com/office/powerpoint/2010/main" val="325431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3F37086-15D0-443D-AF17-A3F21825C045}" type="slidenum">
              <a:rPr lang="zh-CN" altLang="en-US" smtClean="0"/>
              <a:pPr/>
              <a:t>5</a:t>
            </a:fld>
            <a:endParaRPr lang="zh-CN" altLang="en-US"/>
          </a:p>
        </p:txBody>
      </p:sp>
    </p:spTree>
    <p:extLst>
      <p:ext uri="{BB962C8B-B14F-4D97-AF65-F5344CB8AC3E}">
        <p14:creationId xmlns:p14="http://schemas.microsoft.com/office/powerpoint/2010/main" val="325431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a:lnSpc>
                <a:spcPct val="139000"/>
              </a:lnSpc>
            </a:pPr>
            <a:r>
              <a:rPr lang="zh-CN" altLang="en-US" dirty="0" smtClean="0"/>
              <a:t>分析曲线的横纵轴，横轴自变量是温度，纵轴因变量是酶促反应速率，曲线代表的就是温度对酶反应速率的影响。</a:t>
            </a:r>
            <a:endParaRPr lang="en-US" altLang="zh-CN" dirty="0" smtClean="0"/>
          </a:p>
          <a:p>
            <a:pPr>
              <a:lnSpc>
                <a:spcPct val="139000"/>
              </a:lnSpc>
            </a:pPr>
            <a:r>
              <a:rPr lang="zh-CN" altLang="en-US" dirty="0" smtClean="0"/>
              <a:t>丙曲线代表酶量一定的情况下，酶促反应速率随底物浓度增加而加快，当注意拐点，当底物达到一定浓度后，受酶量的限制，反应速率不再增加。</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a:lnSpc>
                <a:spcPct val="139000"/>
              </a:lnSpc>
            </a:pP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464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28670" y="5191147"/>
            <a:ext cx="2133600" cy="273844"/>
          </a:xfrm>
          <a:prstGeom prst="rect">
            <a:avLst/>
          </a:prstGeom>
        </p:spPr>
        <p:txBody>
          <a:bodyPr/>
          <a:lstStyle/>
          <a:p>
            <a:fld id="{D819A9AE-DFF2-479B-AF37-FAA367F55B3D}" type="datetimeFigureOut">
              <a:rPr lang="zh-CN" altLang="en-US" smtClean="0"/>
              <a:pPr/>
              <a:t>2020/2/11</a:t>
            </a:fld>
            <a:endParaRPr lang="zh-CN" altLang="en-US"/>
          </a:p>
        </p:txBody>
      </p:sp>
      <p:sp>
        <p:nvSpPr>
          <p:cNvPr id="5" name="页脚占位符 4"/>
          <p:cNvSpPr>
            <a:spLocks noGrp="1"/>
          </p:cNvSpPr>
          <p:nvPr>
            <p:ph type="ftr" sz="quarter" idx="11"/>
          </p:nvPr>
        </p:nvSpPr>
        <p:spPr>
          <a:xfrm>
            <a:off x="3195670" y="5191147"/>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624670" y="5191147"/>
            <a:ext cx="2133600" cy="273844"/>
          </a:xfrm>
          <a:prstGeom prst="rect">
            <a:avLst/>
          </a:prstGeom>
        </p:spPr>
        <p:txBody>
          <a:bodyPr/>
          <a:lstStyle/>
          <a:p>
            <a:fld id="{3F8935AA-09F9-4C1A-89F2-CB34E0111C49}" type="slidenum">
              <a:rPr lang="zh-CN" altLang="en-US" smtClean="0"/>
              <a:pPr/>
              <a:t>‹#›</a:t>
            </a:fld>
            <a:endParaRPr lang="zh-CN" altLang="en-US"/>
          </a:p>
        </p:txBody>
      </p:sp>
      <p:sp>
        <p:nvSpPr>
          <p:cNvPr id="8" name="TextBox 7"/>
          <p:cNvSpPr txBox="1"/>
          <p:nvPr/>
        </p:nvSpPr>
        <p:spPr>
          <a:xfrm>
            <a:off x="6680922" y="272280"/>
            <a:ext cx="920502" cy="307777"/>
          </a:xfrm>
          <a:prstGeom prst="rect">
            <a:avLst/>
          </a:prstGeom>
          <a:noFill/>
        </p:spPr>
        <p:txBody>
          <a:bodyPr wrap="square" rtlCol="0">
            <a:spAutoFit/>
          </a:bodyPr>
          <a:lstStyle/>
          <a:p>
            <a:r>
              <a:rPr lang="zh-CN" altLang="en-US" sz="1400" dirty="0">
                <a:solidFill>
                  <a:schemeClr val="bg1"/>
                </a:solidFill>
                <a:latin typeface="黑体" panose="02010600030101010101" pitchFamily="49" charset="-122"/>
                <a:ea typeface="黑体" panose="02010600030101010101" pitchFamily="49" charset="-122"/>
              </a:rPr>
              <a:t>考点突破</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2020/2/11</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4"/>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5"/>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5" name="页脚占位符 4"/>
          <p:cNvSpPr>
            <a:spLocks noGrp="1"/>
          </p:cNvSpPr>
          <p:nvPr>
            <p:ph type="ftr" sz="quarter" idx="3"/>
            <p:custDataLst>
              <p:tags r:id="rId26"/>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73" r:id="rId20"/>
    <p:sldLayoutId id="2147483675" r:id="rId21"/>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customXml" Target="../../customXml/item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a:solidFill>
                  <a:srgbClr val="FF0000"/>
                </a:solidFill>
                <a:latin typeface="微软雅黑" panose="020B0503020204020204" charset="-122"/>
                <a:ea typeface="微软雅黑" panose="020B0503020204020204" charset="-122"/>
                <a:sym typeface="+mn-ea"/>
              </a:rPr>
              <a:t>细</a:t>
            </a:r>
            <a:r>
              <a:rPr lang="zh-CN" altLang="en-US" b="1" spc="300" dirty="0" smtClean="0">
                <a:solidFill>
                  <a:srgbClr val="FF0000"/>
                </a:solidFill>
                <a:latin typeface="微软雅黑" panose="020B0503020204020204" charset="-122"/>
                <a:ea typeface="微软雅黑" panose="020B0503020204020204" charset="-122"/>
                <a:sym typeface="+mn-ea"/>
              </a:rPr>
              <a:t>胞的代谢（</a:t>
            </a:r>
            <a:r>
              <a:rPr lang="zh-CN" altLang="en-US" b="1" spc="300" dirty="0">
                <a:solidFill>
                  <a:srgbClr val="FF0000"/>
                </a:solidFill>
                <a:latin typeface="微软雅黑" panose="020B0503020204020204" charset="-122"/>
                <a:ea typeface="微软雅黑" panose="020B0503020204020204" charset="-122"/>
                <a:sym typeface="+mn-ea"/>
              </a:rPr>
              <a:t>第</a:t>
            </a:r>
            <a:r>
              <a:rPr lang="en-US" altLang="zh-CN" b="1" spc="300" dirty="0">
                <a:solidFill>
                  <a:srgbClr val="FF0000"/>
                </a:solidFill>
                <a:latin typeface="微软雅黑" panose="020B0503020204020204" charset="-122"/>
                <a:ea typeface="微软雅黑" panose="020B0503020204020204" charset="-122"/>
                <a:sym typeface="+mn-ea"/>
              </a:rPr>
              <a:t>3</a:t>
            </a:r>
            <a:r>
              <a:rPr lang="zh-CN" altLang="en-US" b="1" spc="300" dirty="0">
                <a:solidFill>
                  <a:srgbClr val="FF0000"/>
                </a:solidFill>
                <a:latin typeface="微软雅黑" panose="020B0503020204020204" charset="-122"/>
                <a:ea typeface="微软雅黑" panose="020B0503020204020204" charset="-122"/>
                <a:sym typeface="+mn-ea"/>
              </a:rPr>
              <a:t>课时）</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高一年级生物</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北京市陈经纶中学    焦春燕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nvGraphicFramePr>
        <p:xfrm>
          <a:off x="146756" y="684920"/>
          <a:ext cx="8855327" cy="4208902"/>
        </p:xfrm>
        <a:graphic>
          <a:graphicData uri="http://schemas.openxmlformats.org/drawingml/2006/table">
            <a:tbl>
              <a:tblPr/>
              <a:tblGrid>
                <a:gridCol w="1820940">
                  <a:extLst>
                    <a:ext uri="{9D8B030D-6E8A-4147-A177-3AD203B41FA5}">
                      <a16:colId xmlns:a16="http://schemas.microsoft.com/office/drawing/2014/main" xmlns="" val="20000"/>
                    </a:ext>
                  </a:extLst>
                </a:gridCol>
                <a:gridCol w="2249438">
                  <a:extLst>
                    <a:ext uri="{9D8B030D-6E8A-4147-A177-3AD203B41FA5}">
                      <a16:colId xmlns:a16="http://schemas.microsoft.com/office/drawing/2014/main" xmlns="" val="20001"/>
                    </a:ext>
                  </a:extLst>
                </a:gridCol>
                <a:gridCol w="2023304">
                  <a:extLst>
                    <a:ext uri="{9D8B030D-6E8A-4147-A177-3AD203B41FA5}">
                      <a16:colId xmlns:a16="http://schemas.microsoft.com/office/drawing/2014/main" xmlns="" val="20002"/>
                    </a:ext>
                  </a:extLst>
                </a:gridCol>
                <a:gridCol w="2761645">
                  <a:extLst>
                    <a:ext uri="{9D8B030D-6E8A-4147-A177-3AD203B41FA5}">
                      <a16:colId xmlns:a16="http://schemas.microsoft.com/office/drawing/2014/main" xmlns="" val="20003"/>
                    </a:ext>
                  </a:extLst>
                </a:gridCol>
              </a:tblGrid>
              <a:tr h="501153">
                <a:tc>
                  <a:txBody>
                    <a:bodyPr/>
                    <a:lstStyle/>
                    <a:p>
                      <a:pPr algn="ctr" eaLnBrk="0" latinLnBrk="1" hangingPunct="0">
                        <a:lnSpc>
                          <a:spcPct val="150000"/>
                        </a:lnSpc>
                        <a:spcBef>
                          <a:spcPts val="0"/>
                        </a:spcBef>
                      </a:pPr>
                      <a:endParaRPr lang="zh-CN" altLang="en-US" sz="1400" b="1" kern="0" dirty="0">
                        <a:solidFill>
                          <a:srgbClr val="000000"/>
                        </a:solidFill>
                        <a:latin typeface="+mn-ea"/>
                        <a:ea typeface="+mn-ea"/>
                      </a:endParaRPr>
                    </a:p>
                  </a:txBody>
                  <a:tcPr marL="45720" marR="45720" marT="34378" marB="34378">
                    <a:solidFill>
                      <a:srgbClr val="FFFF00"/>
                    </a:solidFill>
                  </a:tcPr>
                </a:tc>
                <a:tc>
                  <a:txBody>
                    <a:bodyPr/>
                    <a:lstStyle/>
                    <a:p>
                      <a:pPr algn="ctr" eaLnBrk="0" latinLnBrk="1" hangingPunct="0">
                        <a:lnSpc>
                          <a:spcPct val="150000"/>
                        </a:lnSpc>
                        <a:spcBef>
                          <a:spcPts val="0"/>
                        </a:spcBef>
                      </a:pPr>
                      <a:r>
                        <a:rPr lang="zh-CN" altLang="en-US" sz="1800" b="1" kern="0" dirty="0">
                          <a:solidFill>
                            <a:srgbClr val="000000"/>
                          </a:solidFill>
                          <a:latin typeface="+mn-ea"/>
                          <a:ea typeface="+mn-ea"/>
                        </a:rPr>
                        <a:t>自变量</a:t>
                      </a:r>
                    </a:p>
                  </a:txBody>
                  <a:tcPr marL="45720" marR="45720" marT="34378" marB="34378">
                    <a:solidFill>
                      <a:srgbClr val="FFFF00"/>
                    </a:solidFill>
                  </a:tcPr>
                </a:tc>
                <a:tc>
                  <a:txBody>
                    <a:bodyPr/>
                    <a:lstStyle/>
                    <a:p>
                      <a:pPr algn="ctr" eaLnBrk="0" latinLnBrk="1" hangingPunct="0">
                        <a:lnSpc>
                          <a:spcPct val="150000"/>
                        </a:lnSpc>
                        <a:spcBef>
                          <a:spcPts val="0"/>
                        </a:spcBef>
                      </a:pPr>
                      <a:r>
                        <a:rPr lang="zh-CN" altLang="en-US" sz="1800" b="1" kern="0" dirty="0">
                          <a:solidFill>
                            <a:srgbClr val="000000"/>
                          </a:solidFill>
                          <a:latin typeface="+mn-ea"/>
                          <a:ea typeface="+mn-ea"/>
                        </a:rPr>
                        <a:t>实验组</a:t>
                      </a:r>
                    </a:p>
                  </a:txBody>
                  <a:tcPr marL="45720" marR="45720" marT="34378" marB="34378">
                    <a:solidFill>
                      <a:srgbClr val="FFFF00"/>
                    </a:solidFill>
                  </a:tcPr>
                </a:tc>
                <a:tc>
                  <a:txBody>
                    <a:bodyPr/>
                    <a:lstStyle/>
                    <a:p>
                      <a:pPr algn="ctr" eaLnBrk="0" latinLnBrk="1" hangingPunct="0">
                        <a:lnSpc>
                          <a:spcPct val="150000"/>
                        </a:lnSpc>
                        <a:spcBef>
                          <a:spcPts val="0"/>
                        </a:spcBef>
                      </a:pPr>
                      <a:r>
                        <a:rPr lang="zh-CN" altLang="en-US" sz="1800" b="1" kern="0" dirty="0">
                          <a:solidFill>
                            <a:srgbClr val="000000"/>
                          </a:solidFill>
                          <a:latin typeface="+mn-ea"/>
                          <a:ea typeface="+mn-ea"/>
                        </a:rPr>
                        <a:t>对照组</a:t>
                      </a:r>
                    </a:p>
                  </a:txBody>
                  <a:tcPr marL="45720" marR="45720" marT="34378" marB="34378">
                    <a:solidFill>
                      <a:srgbClr val="FFFF00"/>
                    </a:solidFill>
                  </a:tcPr>
                </a:tc>
                <a:extLst>
                  <a:ext uri="{0D108BD9-81ED-4DB2-BD59-A6C34878D82A}">
                    <a16:rowId xmlns:a16="http://schemas.microsoft.com/office/drawing/2014/main" xmlns="" val="10000"/>
                  </a:ext>
                </a:extLst>
              </a:tr>
              <a:tr h="897370">
                <a:tc>
                  <a:txBody>
                    <a:bodyPr/>
                    <a:lstStyle/>
                    <a:p>
                      <a:pPr algn="ctr" eaLnBrk="0" latinLnBrk="1" hangingPunct="0">
                        <a:lnSpc>
                          <a:spcPct val="150000"/>
                        </a:lnSpc>
                        <a:spcBef>
                          <a:spcPts val="0"/>
                        </a:spcBef>
                      </a:pPr>
                      <a:r>
                        <a:rPr lang="zh-CN" altLang="en-US" sz="1800" b="1" kern="0" spc="-150" dirty="0">
                          <a:solidFill>
                            <a:srgbClr val="000000"/>
                          </a:solidFill>
                          <a:latin typeface="+mn-ea"/>
                          <a:ea typeface="+mn-ea"/>
                        </a:rPr>
                        <a:t>验证</a:t>
                      </a:r>
                      <a:endParaRPr lang="en-US" altLang="zh-CN" sz="1800" b="1" kern="0" spc="-150" dirty="0">
                        <a:solidFill>
                          <a:srgbClr val="000000"/>
                        </a:solidFill>
                        <a:latin typeface="+mn-ea"/>
                        <a:ea typeface="+mn-ea"/>
                      </a:endParaRPr>
                    </a:p>
                    <a:p>
                      <a:pPr algn="ctr" eaLnBrk="0" latinLnBrk="1" hangingPunct="0">
                        <a:lnSpc>
                          <a:spcPct val="150000"/>
                        </a:lnSpc>
                        <a:spcBef>
                          <a:spcPts val="0"/>
                        </a:spcBef>
                      </a:pPr>
                      <a:r>
                        <a:rPr lang="zh-CN" altLang="en-US" sz="1800" b="1" kern="0" spc="-150" dirty="0">
                          <a:solidFill>
                            <a:srgbClr val="000000"/>
                          </a:solidFill>
                          <a:latin typeface="+mn-ea"/>
                          <a:ea typeface="+mn-ea"/>
                        </a:rPr>
                        <a:t>酶具有催化作用</a:t>
                      </a:r>
                    </a:p>
                  </a:txBody>
                  <a:tcPr marL="45720" marR="45720" marT="34378" marB="34378">
                    <a:solidFill>
                      <a:srgbClr val="FFFF00"/>
                    </a:solidFill>
                  </a:tcPr>
                </a:tc>
                <a:tc>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tc>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tc>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extLst>
                  <a:ext uri="{0D108BD9-81ED-4DB2-BD59-A6C34878D82A}">
                    <a16:rowId xmlns:a16="http://schemas.microsoft.com/office/drawing/2014/main" xmlns="" val="10001"/>
                  </a:ext>
                </a:extLst>
              </a:tr>
              <a:tr h="936793">
                <a:tc>
                  <a:txBody>
                    <a:bodyPr/>
                    <a:lstStyle/>
                    <a:p>
                      <a:pPr algn="ctr" eaLnBrk="0" latinLnBrk="1" hangingPunct="0">
                        <a:lnSpc>
                          <a:spcPct val="150000"/>
                        </a:lnSpc>
                        <a:spcBef>
                          <a:spcPts val="0"/>
                        </a:spcBef>
                      </a:pPr>
                      <a:r>
                        <a:rPr lang="zh-CN" altLang="en-US" sz="1800" b="1" kern="0" dirty="0">
                          <a:solidFill>
                            <a:srgbClr val="000000"/>
                          </a:solidFill>
                          <a:latin typeface="+mn-ea"/>
                          <a:ea typeface="+mn-ea"/>
                        </a:rPr>
                        <a:t>探究</a:t>
                      </a:r>
                      <a:endParaRPr lang="en-US" altLang="zh-CN" sz="1800" b="1" kern="0" dirty="0">
                        <a:solidFill>
                          <a:srgbClr val="000000"/>
                        </a:solidFill>
                        <a:latin typeface="+mn-ea"/>
                        <a:ea typeface="+mn-ea"/>
                      </a:endParaRPr>
                    </a:p>
                    <a:p>
                      <a:pPr algn="ctr" eaLnBrk="0" latinLnBrk="1" hangingPunct="0">
                        <a:lnSpc>
                          <a:spcPct val="150000"/>
                        </a:lnSpc>
                        <a:spcBef>
                          <a:spcPts val="0"/>
                        </a:spcBef>
                      </a:pPr>
                      <a:r>
                        <a:rPr lang="zh-CN" altLang="en-US" sz="1800" b="1" kern="0" dirty="0">
                          <a:solidFill>
                            <a:srgbClr val="000000"/>
                          </a:solidFill>
                          <a:latin typeface="+mn-ea"/>
                          <a:ea typeface="+mn-ea"/>
                        </a:rPr>
                        <a:t>酶的最适温度</a:t>
                      </a:r>
                    </a:p>
                  </a:txBody>
                  <a:tcPr marL="45720" marR="45720" marT="34378" marB="34378">
                    <a:solidFill>
                      <a:srgbClr val="FFFF00"/>
                    </a:solidFill>
                  </a:tcPr>
                </a:tc>
                <a:tc>
                  <a:txBody>
                    <a:bodyPr/>
                    <a:lstStyle/>
                    <a:p>
                      <a:pPr algn="ctr" eaLnBrk="0" latinLnBrk="1" hangingPunct="0">
                        <a:lnSpc>
                          <a:spcPct val="150000"/>
                        </a:lnSpc>
                        <a:spcBef>
                          <a:spcPts val="0"/>
                        </a:spcBef>
                      </a:pPr>
                      <a:endParaRPr lang="zh-CN" altLang="en-US" sz="2000" b="1" kern="0" spc="-150" dirty="0">
                        <a:solidFill>
                          <a:srgbClr val="000000"/>
                        </a:solidFill>
                        <a:latin typeface="+mn-ea"/>
                        <a:ea typeface="+mn-ea"/>
                      </a:endParaRPr>
                    </a:p>
                  </a:txBody>
                  <a:tcPr marL="45720" marR="45720" marT="34378" marB="34378"/>
                </a:tc>
                <a:tc gridSpan="2">
                  <a:txBody>
                    <a:bodyPr/>
                    <a:lstStyle/>
                    <a:p>
                      <a:pPr algn="ctr" eaLnBrk="0" latinLnBrk="1" hangingPunct="0">
                        <a:lnSpc>
                          <a:spcPct val="150000"/>
                        </a:lnSpc>
                        <a:spcBef>
                          <a:spcPts val="0"/>
                        </a:spcBef>
                      </a:pPr>
                      <a:endParaRPr lang="zh-CN" altLang="en-US" sz="1800" b="1" kern="0" dirty="0">
                        <a:solidFill>
                          <a:srgbClr val="000000"/>
                        </a:solidFill>
                        <a:latin typeface="+mn-ea"/>
                        <a:ea typeface="+mn-ea"/>
                      </a:endParaRPr>
                    </a:p>
                  </a:txBody>
                  <a:tcPr marL="45720" marR="45720" marT="34378" marB="34378"/>
                </a:tc>
                <a:tc hMerge="1">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extLst>
                  <a:ext uri="{0D108BD9-81ED-4DB2-BD59-A6C34878D82A}">
                    <a16:rowId xmlns:a16="http://schemas.microsoft.com/office/drawing/2014/main" xmlns="" val="10002"/>
                  </a:ext>
                </a:extLst>
              </a:tr>
              <a:tr h="936793">
                <a:tc>
                  <a:txBody>
                    <a:bodyPr/>
                    <a:lstStyle/>
                    <a:p>
                      <a:pPr algn="ctr" eaLnBrk="0" latinLnBrk="1" hangingPunct="0">
                        <a:lnSpc>
                          <a:spcPct val="150000"/>
                        </a:lnSpc>
                        <a:spcBef>
                          <a:spcPts val="0"/>
                        </a:spcBef>
                      </a:pPr>
                      <a:r>
                        <a:rPr lang="zh-CN" altLang="en-US" sz="1800" b="1" kern="0" dirty="0">
                          <a:solidFill>
                            <a:srgbClr val="000000"/>
                          </a:solidFill>
                          <a:latin typeface="+mn-ea"/>
                          <a:ea typeface="+mn-ea"/>
                        </a:rPr>
                        <a:t>验证</a:t>
                      </a:r>
                      <a:endParaRPr lang="en-US" altLang="zh-CN" sz="1800" b="1" kern="0" dirty="0">
                        <a:solidFill>
                          <a:srgbClr val="000000"/>
                        </a:solidFill>
                        <a:latin typeface="+mn-ea"/>
                        <a:ea typeface="+mn-ea"/>
                      </a:endParaRPr>
                    </a:p>
                    <a:p>
                      <a:pPr algn="ctr" eaLnBrk="0" latinLnBrk="1" hangingPunct="0">
                        <a:lnSpc>
                          <a:spcPct val="150000"/>
                        </a:lnSpc>
                        <a:spcBef>
                          <a:spcPts val="0"/>
                        </a:spcBef>
                      </a:pPr>
                      <a:r>
                        <a:rPr lang="zh-CN" altLang="en-US" sz="1800" b="1" kern="0" dirty="0">
                          <a:solidFill>
                            <a:srgbClr val="000000"/>
                          </a:solidFill>
                          <a:latin typeface="+mn-ea"/>
                          <a:ea typeface="+mn-ea"/>
                        </a:rPr>
                        <a:t>酶的专一性</a:t>
                      </a:r>
                    </a:p>
                  </a:txBody>
                  <a:tcPr marL="45720" marR="45720" marT="34378" marB="34378">
                    <a:solidFill>
                      <a:srgbClr val="FFFF00"/>
                    </a:solidFill>
                  </a:tcPr>
                </a:tc>
                <a:tc>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tc>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tc>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extLst>
                  <a:ext uri="{0D108BD9-81ED-4DB2-BD59-A6C34878D82A}">
                    <a16:rowId xmlns:a16="http://schemas.microsoft.com/office/drawing/2014/main" xmlns="" val="10003"/>
                  </a:ext>
                </a:extLst>
              </a:tr>
              <a:tr h="936793">
                <a:tc>
                  <a:txBody>
                    <a:bodyPr/>
                    <a:lstStyle/>
                    <a:p>
                      <a:pPr algn="ctr" eaLnBrk="0" latinLnBrk="1" hangingPunct="0">
                        <a:lnSpc>
                          <a:spcPct val="150000"/>
                        </a:lnSpc>
                        <a:spcBef>
                          <a:spcPts val="0"/>
                        </a:spcBef>
                      </a:pPr>
                      <a:r>
                        <a:rPr lang="zh-CN" altLang="en-US" sz="1800" b="1" kern="0" spc="-150" dirty="0">
                          <a:solidFill>
                            <a:srgbClr val="000000"/>
                          </a:solidFill>
                          <a:latin typeface="+mn-ea"/>
                          <a:ea typeface="+mn-ea"/>
                        </a:rPr>
                        <a:t>验证</a:t>
                      </a:r>
                      <a:endParaRPr lang="en-US" altLang="zh-CN" sz="1800" b="1" kern="0" spc="-150" dirty="0">
                        <a:solidFill>
                          <a:srgbClr val="000000"/>
                        </a:solidFill>
                        <a:latin typeface="+mn-ea"/>
                        <a:ea typeface="+mn-ea"/>
                      </a:endParaRPr>
                    </a:p>
                    <a:p>
                      <a:pPr algn="ctr" eaLnBrk="0" latinLnBrk="1" hangingPunct="0">
                        <a:lnSpc>
                          <a:spcPct val="150000"/>
                        </a:lnSpc>
                        <a:spcBef>
                          <a:spcPts val="0"/>
                        </a:spcBef>
                      </a:pPr>
                      <a:r>
                        <a:rPr lang="zh-CN" altLang="en-US" sz="1800" b="1" kern="0" spc="-150" dirty="0">
                          <a:solidFill>
                            <a:srgbClr val="000000"/>
                          </a:solidFill>
                          <a:latin typeface="+mn-ea"/>
                          <a:ea typeface="+mn-ea"/>
                        </a:rPr>
                        <a:t>某种酶是蛋白质</a:t>
                      </a:r>
                    </a:p>
                  </a:txBody>
                  <a:tcPr marL="45720" marR="45720" marT="34378" marB="34378">
                    <a:solidFill>
                      <a:srgbClr val="FFFF00"/>
                    </a:solidFill>
                  </a:tcPr>
                </a:tc>
                <a:tc>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tc>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tc>
                  <a:txBody>
                    <a:bodyPr/>
                    <a:lstStyle/>
                    <a:p>
                      <a:pPr algn="ctr" eaLnBrk="0" latinLnBrk="1" hangingPunct="0">
                        <a:lnSpc>
                          <a:spcPct val="150000"/>
                        </a:lnSpc>
                        <a:spcBef>
                          <a:spcPts val="0"/>
                        </a:spcBef>
                      </a:pPr>
                      <a:endParaRPr lang="zh-CN" altLang="en-US" sz="2000" b="1" kern="0" dirty="0">
                        <a:solidFill>
                          <a:srgbClr val="000000"/>
                        </a:solidFill>
                        <a:latin typeface="+mn-ea"/>
                        <a:ea typeface="+mn-ea"/>
                      </a:endParaRPr>
                    </a:p>
                  </a:txBody>
                  <a:tcPr marL="45720" marR="45720" marT="34378" marB="34378"/>
                </a:tc>
                <a:extLst>
                  <a:ext uri="{0D108BD9-81ED-4DB2-BD59-A6C34878D82A}">
                    <a16:rowId xmlns:a16="http://schemas.microsoft.com/office/drawing/2014/main" xmlns="" val="10004"/>
                  </a:ext>
                </a:extLst>
              </a:tr>
            </a:tbl>
          </a:graphicData>
        </a:graphic>
      </p:graphicFrame>
      <p:sp>
        <p:nvSpPr>
          <p:cNvPr id="5" name="矩形 4"/>
          <p:cNvSpPr/>
          <p:nvPr/>
        </p:nvSpPr>
        <p:spPr>
          <a:xfrm>
            <a:off x="424542" y="0"/>
            <a:ext cx="5192487" cy="646331"/>
          </a:xfrm>
          <a:prstGeom prst="rect">
            <a:avLst/>
          </a:prstGeom>
        </p:spPr>
        <p:txBody>
          <a:bodyPr wrap="square">
            <a:spAutoFit/>
          </a:bodyPr>
          <a:lstStyle/>
          <a:p>
            <a:pPr algn="just">
              <a:lnSpc>
                <a:spcPct val="150000"/>
              </a:lnSpc>
              <a:tabLst>
                <a:tab pos="2025491" algn="l"/>
              </a:tabLst>
            </a:pPr>
            <a:r>
              <a:rPr lang="zh-CN" altLang="en-US" sz="2400" b="1" kern="100" dirty="0">
                <a:solidFill>
                  <a:srgbClr val="780DA3"/>
                </a:solidFill>
                <a:latin typeface="+mn-ea"/>
                <a:ea typeface="+mn-ea"/>
                <a:cs typeface="Courier New"/>
              </a:rPr>
              <a:t>三</a:t>
            </a:r>
            <a:r>
              <a:rPr lang="zh-CN" altLang="en-US" sz="2400" b="1" kern="100" dirty="0" smtClean="0">
                <a:solidFill>
                  <a:srgbClr val="780DA3"/>
                </a:solidFill>
                <a:latin typeface="+mn-ea"/>
                <a:ea typeface="+mn-ea"/>
                <a:cs typeface="Courier New"/>
              </a:rPr>
              <a:t>、</a:t>
            </a:r>
            <a:r>
              <a:rPr lang="zh-CN" altLang="en-US" sz="2400" b="1" dirty="0">
                <a:solidFill>
                  <a:srgbClr val="7030A0"/>
                </a:solidFill>
                <a:latin typeface="+mn-ea"/>
                <a:ea typeface="+mn-ea"/>
              </a:rPr>
              <a:t>分</a:t>
            </a:r>
            <a:r>
              <a:rPr lang="zh-CN" altLang="en-US" sz="2400" b="1" dirty="0" smtClean="0">
                <a:solidFill>
                  <a:srgbClr val="7030A0"/>
                </a:solidFill>
                <a:latin typeface="+mn-ea"/>
                <a:ea typeface="+mn-ea"/>
              </a:rPr>
              <a:t>析与酶</a:t>
            </a:r>
            <a:r>
              <a:rPr lang="zh-CN" altLang="en-US" sz="2400" b="1" dirty="0">
                <a:solidFill>
                  <a:srgbClr val="7030A0"/>
                </a:solidFill>
                <a:latin typeface="+mn-ea"/>
                <a:ea typeface="+mn-ea"/>
              </a:rPr>
              <a:t>有关的实验设计思路</a:t>
            </a:r>
            <a:endParaRPr lang="zh-CN" altLang="zh-CN" b="1" kern="100" dirty="0">
              <a:solidFill>
                <a:srgbClr val="780DA3"/>
              </a:solidFill>
              <a:latin typeface="+mn-ea"/>
              <a:ea typeface="+mn-ea"/>
              <a:cs typeface="Courier New"/>
            </a:endParaRPr>
          </a:p>
        </p:txBody>
      </p:sp>
      <p:sp>
        <p:nvSpPr>
          <p:cNvPr id="6" name="矩形 5"/>
          <p:cNvSpPr/>
          <p:nvPr/>
        </p:nvSpPr>
        <p:spPr>
          <a:xfrm>
            <a:off x="2267496" y="1338121"/>
            <a:ext cx="1800493" cy="507831"/>
          </a:xfrm>
          <a:prstGeom prst="rect">
            <a:avLst/>
          </a:prstGeom>
        </p:spPr>
        <p:txBody>
          <a:bodyPr wrap="none">
            <a:spAutoFit/>
          </a:bodyPr>
          <a:lstStyle/>
          <a:p>
            <a:pPr algn="ctr" eaLnBrk="0" latinLnBrk="1">
              <a:lnSpc>
                <a:spcPct val="150000"/>
              </a:lnSpc>
            </a:pPr>
            <a:r>
              <a:rPr lang="zh-CN" altLang="en-US" b="1" dirty="0">
                <a:latin typeface="+mn-ea"/>
              </a:rPr>
              <a:t>相应酶液的有无</a:t>
            </a:r>
          </a:p>
        </p:txBody>
      </p:sp>
      <p:sp>
        <p:nvSpPr>
          <p:cNvPr id="7" name="矩形 6"/>
          <p:cNvSpPr/>
          <p:nvPr/>
        </p:nvSpPr>
        <p:spPr>
          <a:xfrm>
            <a:off x="4308604" y="1359892"/>
            <a:ext cx="1745991" cy="507831"/>
          </a:xfrm>
          <a:prstGeom prst="rect">
            <a:avLst/>
          </a:prstGeom>
        </p:spPr>
        <p:txBody>
          <a:bodyPr wrap="none">
            <a:spAutoFit/>
          </a:bodyPr>
          <a:lstStyle/>
          <a:p>
            <a:pPr algn="ctr" eaLnBrk="0" latinLnBrk="1">
              <a:lnSpc>
                <a:spcPct val="150000"/>
              </a:lnSpc>
            </a:pPr>
            <a:r>
              <a:rPr lang="zh-CN" altLang="en-US" b="1" dirty="0">
                <a:latin typeface="+mn-ea"/>
              </a:rPr>
              <a:t>底物+相应酶液</a:t>
            </a:r>
          </a:p>
        </p:txBody>
      </p:sp>
      <p:sp>
        <p:nvSpPr>
          <p:cNvPr id="8" name="矩形 7"/>
          <p:cNvSpPr/>
          <p:nvPr/>
        </p:nvSpPr>
        <p:spPr>
          <a:xfrm>
            <a:off x="6555388" y="1403435"/>
            <a:ext cx="1976823" cy="507831"/>
          </a:xfrm>
          <a:prstGeom prst="rect">
            <a:avLst/>
          </a:prstGeom>
        </p:spPr>
        <p:txBody>
          <a:bodyPr wrap="none">
            <a:spAutoFit/>
          </a:bodyPr>
          <a:lstStyle/>
          <a:p>
            <a:pPr algn="ctr" eaLnBrk="0" latinLnBrk="1">
              <a:lnSpc>
                <a:spcPct val="150000"/>
              </a:lnSpc>
            </a:pPr>
            <a:r>
              <a:rPr lang="zh-CN" altLang="en-US" b="1" dirty="0">
                <a:latin typeface="+mn-ea"/>
              </a:rPr>
              <a:t>底物+等量蒸馏水</a:t>
            </a:r>
          </a:p>
        </p:txBody>
      </p:sp>
      <p:sp>
        <p:nvSpPr>
          <p:cNvPr id="9" name="矩形 8"/>
          <p:cNvSpPr/>
          <p:nvPr/>
        </p:nvSpPr>
        <p:spPr>
          <a:xfrm>
            <a:off x="1959429" y="2175399"/>
            <a:ext cx="2275114" cy="458908"/>
          </a:xfrm>
          <a:prstGeom prst="rect">
            <a:avLst/>
          </a:prstGeom>
        </p:spPr>
        <p:txBody>
          <a:bodyPr wrap="square">
            <a:spAutoFit/>
          </a:bodyPr>
          <a:lstStyle/>
          <a:p>
            <a:pPr algn="ctr" eaLnBrk="0" latinLnBrk="1">
              <a:lnSpc>
                <a:spcPct val="150000"/>
              </a:lnSpc>
            </a:pPr>
            <a:r>
              <a:rPr lang="zh-CN" altLang="en-US" b="1" spc="-150" dirty="0">
                <a:solidFill>
                  <a:srgbClr val="0033CC"/>
                </a:solidFill>
                <a:latin typeface="+mn-ea"/>
              </a:rPr>
              <a:t>不同温度</a:t>
            </a:r>
          </a:p>
        </p:txBody>
      </p:sp>
      <p:sp>
        <p:nvSpPr>
          <p:cNvPr id="12" name="矩形 11"/>
          <p:cNvSpPr/>
          <p:nvPr/>
        </p:nvSpPr>
        <p:spPr>
          <a:xfrm>
            <a:off x="2315177" y="3072578"/>
            <a:ext cx="1569660" cy="874407"/>
          </a:xfrm>
          <a:prstGeom prst="rect">
            <a:avLst/>
          </a:prstGeom>
        </p:spPr>
        <p:txBody>
          <a:bodyPr wrap="none">
            <a:spAutoFit/>
          </a:bodyPr>
          <a:lstStyle/>
          <a:p>
            <a:pPr algn="ctr" eaLnBrk="0" latinLnBrk="1">
              <a:lnSpc>
                <a:spcPct val="150000"/>
              </a:lnSpc>
            </a:pPr>
            <a:r>
              <a:rPr lang="zh-CN" altLang="en-US" b="1" dirty="0">
                <a:latin typeface="+mn-ea"/>
              </a:rPr>
              <a:t>不同的底物</a:t>
            </a:r>
            <a:endParaRPr lang="en-US" altLang="zh-CN" b="1" dirty="0">
              <a:latin typeface="+mn-ea"/>
            </a:endParaRPr>
          </a:p>
          <a:p>
            <a:pPr algn="ctr" eaLnBrk="0" latinLnBrk="1">
              <a:lnSpc>
                <a:spcPct val="150000"/>
              </a:lnSpc>
            </a:pPr>
            <a:r>
              <a:rPr lang="zh-CN" altLang="en-US" b="1" dirty="0">
                <a:latin typeface="+mn-ea"/>
              </a:rPr>
              <a:t>或不同的酶液</a:t>
            </a:r>
          </a:p>
        </p:txBody>
      </p:sp>
      <p:sp>
        <p:nvSpPr>
          <p:cNvPr id="13" name="矩形 12"/>
          <p:cNvSpPr/>
          <p:nvPr/>
        </p:nvSpPr>
        <p:spPr>
          <a:xfrm>
            <a:off x="4211331" y="3296339"/>
            <a:ext cx="1976823" cy="507831"/>
          </a:xfrm>
          <a:prstGeom prst="rect">
            <a:avLst/>
          </a:prstGeom>
        </p:spPr>
        <p:txBody>
          <a:bodyPr wrap="none">
            <a:spAutoFit/>
          </a:bodyPr>
          <a:lstStyle/>
          <a:p>
            <a:pPr algn="ctr" eaLnBrk="0" latinLnBrk="1">
              <a:lnSpc>
                <a:spcPct val="150000"/>
              </a:lnSpc>
            </a:pPr>
            <a:r>
              <a:rPr lang="zh-CN" altLang="en-US" b="1" dirty="0">
                <a:latin typeface="+mn-ea"/>
              </a:rPr>
              <a:t>底物+相应的酶液</a:t>
            </a:r>
          </a:p>
        </p:txBody>
      </p:sp>
      <p:sp>
        <p:nvSpPr>
          <p:cNvPr id="14" name="矩形 13"/>
          <p:cNvSpPr/>
          <p:nvPr/>
        </p:nvSpPr>
        <p:spPr>
          <a:xfrm>
            <a:off x="6210528" y="3108461"/>
            <a:ext cx="2764139" cy="923330"/>
          </a:xfrm>
          <a:prstGeom prst="rect">
            <a:avLst/>
          </a:prstGeom>
        </p:spPr>
        <p:txBody>
          <a:bodyPr wrap="square">
            <a:spAutoFit/>
          </a:bodyPr>
          <a:lstStyle/>
          <a:p>
            <a:pPr algn="ctr" eaLnBrk="0" latinLnBrk="1">
              <a:lnSpc>
                <a:spcPct val="150000"/>
              </a:lnSpc>
            </a:pPr>
            <a:r>
              <a:rPr lang="zh-CN" altLang="en-US" b="1" dirty="0">
                <a:latin typeface="+mn-ea"/>
              </a:rPr>
              <a:t>同一底物+另一酶液</a:t>
            </a:r>
            <a:endParaRPr lang="en-US" altLang="zh-CN" b="1" dirty="0">
              <a:latin typeface="+mn-ea"/>
            </a:endParaRPr>
          </a:p>
          <a:p>
            <a:pPr algn="ctr" eaLnBrk="0" latinLnBrk="1">
              <a:lnSpc>
                <a:spcPct val="150000"/>
              </a:lnSpc>
            </a:pPr>
            <a:r>
              <a:rPr lang="zh-CN" altLang="en-US" b="1" dirty="0">
                <a:solidFill>
                  <a:srgbClr val="FF0000"/>
                </a:solidFill>
                <a:latin typeface="+mn-ea"/>
              </a:rPr>
              <a:t>或</a:t>
            </a:r>
            <a:r>
              <a:rPr lang="zh-CN" altLang="en-US" b="1" dirty="0">
                <a:latin typeface="+mn-ea"/>
              </a:rPr>
              <a:t>另一底物+同一酶液</a:t>
            </a:r>
          </a:p>
        </p:txBody>
      </p:sp>
      <p:sp>
        <p:nvSpPr>
          <p:cNvPr id="15" name="矩形 14"/>
          <p:cNvSpPr/>
          <p:nvPr/>
        </p:nvSpPr>
        <p:spPr>
          <a:xfrm>
            <a:off x="1918613" y="4042616"/>
            <a:ext cx="2282870" cy="874407"/>
          </a:xfrm>
          <a:prstGeom prst="rect">
            <a:avLst/>
          </a:prstGeom>
        </p:spPr>
        <p:txBody>
          <a:bodyPr wrap="square">
            <a:spAutoFit/>
          </a:bodyPr>
          <a:lstStyle/>
          <a:p>
            <a:pPr algn="ctr" eaLnBrk="0" latinLnBrk="1">
              <a:lnSpc>
                <a:spcPct val="150000"/>
              </a:lnSpc>
            </a:pPr>
            <a:r>
              <a:rPr lang="zh-CN" altLang="en-US" b="1" dirty="0">
                <a:solidFill>
                  <a:srgbClr val="0033CC"/>
                </a:solidFill>
                <a:latin typeface="+mn-ea"/>
              </a:rPr>
              <a:t>待测酶液和标准蛋白质溶液</a:t>
            </a:r>
          </a:p>
        </p:txBody>
      </p:sp>
      <p:sp>
        <p:nvSpPr>
          <p:cNvPr id="16" name="矩形 15"/>
          <p:cNvSpPr/>
          <p:nvPr/>
        </p:nvSpPr>
        <p:spPr>
          <a:xfrm>
            <a:off x="4291965" y="4038988"/>
            <a:ext cx="1976823" cy="874407"/>
          </a:xfrm>
          <a:prstGeom prst="rect">
            <a:avLst/>
          </a:prstGeom>
        </p:spPr>
        <p:txBody>
          <a:bodyPr wrap="none">
            <a:spAutoFit/>
          </a:bodyPr>
          <a:lstStyle/>
          <a:p>
            <a:pPr algn="ctr" eaLnBrk="0" latinLnBrk="1">
              <a:lnSpc>
                <a:spcPct val="150000"/>
              </a:lnSpc>
            </a:pPr>
            <a:r>
              <a:rPr lang="zh-CN" altLang="en-US" b="1" dirty="0">
                <a:solidFill>
                  <a:srgbClr val="0033CC"/>
                </a:solidFill>
                <a:latin typeface="+mn-ea"/>
              </a:rPr>
              <a:t>待测酶液+双缩脲</a:t>
            </a:r>
            <a:endParaRPr lang="en-US" altLang="zh-CN" b="1" dirty="0">
              <a:solidFill>
                <a:srgbClr val="0033CC"/>
              </a:solidFill>
              <a:latin typeface="+mn-ea"/>
            </a:endParaRPr>
          </a:p>
          <a:p>
            <a:pPr algn="ctr" eaLnBrk="0" latinLnBrk="1">
              <a:lnSpc>
                <a:spcPct val="150000"/>
              </a:lnSpc>
            </a:pPr>
            <a:r>
              <a:rPr lang="zh-CN" altLang="en-US" b="1" dirty="0">
                <a:solidFill>
                  <a:srgbClr val="0033CC"/>
                </a:solidFill>
                <a:latin typeface="+mn-ea"/>
              </a:rPr>
              <a:t>试剂</a:t>
            </a:r>
          </a:p>
        </p:txBody>
      </p:sp>
      <p:sp>
        <p:nvSpPr>
          <p:cNvPr id="17" name="矩形 16"/>
          <p:cNvSpPr/>
          <p:nvPr/>
        </p:nvSpPr>
        <p:spPr>
          <a:xfrm>
            <a:off x="6283727" y="4051889"/>
            <a:ext cx="2669320" cy="874407"/>
          </a:xfrm>
          <a:prstGeom prst="rect">
            <a:avLst/>
          </a:prstGeom>
        </p:spPr>
        <p:txBody>
          <a:bodyPr wrap="none">
            <a:spAutoFit/>
          </a:bodyPr>
          <a:lstStyle/>
          <a:p>
            <a:pPr algn="ctr" eaLnBrk="0" latinLnBrk="1">
              <a:lnSpc>
                <a:spcPct val="150000"/>
              </a:lnSpc>
            </a:pPr>
            <a:r>
              <a:rPr lang="zh-CN" altLang="en-US" b="1" dirty="0">
                <a:solidFill>
                  <a:srgbClr val="0033CC"/>
                </a:solidFill>
                <a:latin typeface="+mn-ea"/>
              </a:rPr>
              <a:t>标准蛋白质溶液+双缩脲</a:t>
            </a:r>
            <a:endParaRPr lang="en-US" altLang="zh-CN" b="1" dirty="0">
              <a:solidFill>
                <a:srgbClr val="0033CC"/>
              </a:solidFill>
              <a:latin typeface="+mn-ea"/>
            </a:endParaRPr>
          </a:p>
          <a:p>
            <a:pPr algn="ctr" eaLnBrk="0" latinLnBrk="1">
              <a:lnSpc>
                <a:spcPct val="150000"/>
              </a:lnSpc>
            </a:pPr>
            <a:r>
              <a:rPr lang="zh-CN" altLang="en-US" b="1" dirty="0">
                <a:solidFill>
                  <a:srgbClr val="0033CC"/>
                </a:solidFill>
                <a:latin typeface="+mn-ea"/>
              </a:rPr>
              <a:t>试剂</a:t>
            </a:r>
          </a:p>
        </p:txBody>
      </p:sp>
      <p:cxnSp>
        <p:nvCxnSpPr>
          <p:cNvPr id="20" name="直接连接符 19"/>
          <p:cNvCxnSpPr/>
          <p:nvPr/>
        </p:nvCxnSpPr>
        <p:spPr>
          <a:xfrm>
            <a:off x="180622" y="745067"/>
            <a:ext cx="1763925" cy="423976"/>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2592" y="816413"/>
            <a:ext cx="902811" cy="377411"/>
          </a:xfrm>
          <a:prstGeom prst="rect">
            <a:avLst/>
          </a:prstGeom>
        </p:spPr>
        <p:txBody>
          <a:bodyPr wrap="none">
            <a:spAutoFit/>
          </a:bodyPr>
          <a:lstStyle/>
          <a:p>
            <a:pPr algn="ctr" eaLnBrk="0" latinLnBrk="1">
              <a:lnSpc>
                <a:spcPct val="150000"/>
              </a:lnSpc>
            </a:pPr>
            <a:r>
              <a:rPr lang="zh-CN" altLang="en-US" sz="1400" b="1" dirty="0">
                <a:latin typeface="+mn-ea"/>
              </a:rPr>
              <a:t>实验目的</a:t>
            </a:r>
          </a:p>
        </p:txBody>
      </p:sp>
      <p:sp>
        <p:nvSpPr>
          <p:cNvPr id="22" name="矩形 21"/>
          <p:cNvSpPr/>
          <p:nvPr/>
        </p:nvSpPr>
        <p:spPr>
          <a:xfrm>
            <a:off x="1146813" y="664012"/>
            <a:ext cx="902811" cy="377411"/>
          </a:xfrm>
          <a:prstGeom prst="rect">
            <a:avLst/>
          </a:prstGeom>
        </p:spPr>
        <p:txBody>
          <a:bodyPr wrap="none">
            <a:spAutoFit/>
          </a:bodyPr>
          <a:lstStyle/>
          <a:p>
            <a:pPr algn="ctr" eaLnBrk="0" latinLnBrk="1">
              <a:lnSpc>
                <a:spcPct val="150000"/>
              </a:lnSpc>
            </a:pPr>
            <a:r>
              <a:rPr lang="zh-CN" altLang="en-US" sz="1400" b="1" dirty="0">
                <a:latin typeface="+mn-ea"/>
              </a:rPr>
              <a:t>设计思路</a:t>
            </a:r>
          </a:p>
        </p:txBody>
      </p:sp>
      <p:sp>
        <p:nvSpPr>
          <p:cNvPr id="19" name="矩形 18"/>
          <p:cNvSpPr/>
          <p:nvPr/>
        </p:nvSpPr>
        <p:spPr>
          <a:xfrm>
            <a:off x="4213185" y="2029657"/>
            <a:ext cx="4786132" cy="874407"/>
          </a:xfrm>
          <a:prstGeom prst="rect">
            <a:avLst/>
          </a:prstGeom>
        </p:spPr>
        <p:txBody>
          <a:bodyPr wrap="square">
            <a:spAutoFit/>
          </a:bodyPr>
          <a:lstStyle/>
          <a:p>
            <a:pPr algn="ctr" eaLnBrk="0" latinLnBrk="1">
              <a:lnSpc>
                <a:spcPct val="150000"/>
              </a:lnSpc>
            </a:pPr>
            <a:r>
              <a:rPr lang="zh-CN" altLang="en-US" b="1" dirty="0">
                <a:solidFill>
                  <a:srgbClr val="0033CC"/>
                </a:solidFill>
                <a:latin typeface="+mn-ea"/>
              </a:rPr>
              <a:t>设置一系列不同温度的实验组进行相互对照，反应时间最短的一组所处的温度即为最适温度</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P spid="15" grpId="0"/>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nvCxnSpPr>
        <p:spPr>
          <a:xfrm flipH="1" flipV="1">
            <a:off x="2656114" y="1273629"/>
            <a:ext cx="21773" cy="576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34344" y="1458686"/>
            <a:ext cx="1121228" cy="369332"/>
          </a:xfrm>
          <a:prstGeom prst="rect">
            <a:avLst/>
          </a:prstGeom>
          <a:noFill/>
        </p:spPr>
        <p:txBody>
          <a:bodyPr wrap="square" rtlCol="0">
            <a:spAutoFit/>
          </a:bodyPr>
          <a:lstStyle/>
          <a:p>
            <a:r>
              <a:rPr lang="zh-CN" altLang="en-US" dirty="0"/>
              <a:t>化学本质</a:t>
            </a:r>
          </a:p>
        </p:txBody>
      </p:sp>
      <p:cxnSp>
        <p:nvCxnSpPr>
          <p:cNvPr id="11" name="直接箭头连接符 10"/>
          <p:cNvCxnSpPr/>
          <p:nvPr/>
        </p:nvCxnSpPr>
        <p:spPr>
          <a:xfrm flipV="1">
            <a:off x="3309259" y="533401"/>
            <a:ext cx="1491342" cy="3918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320143" y="1088181"/>
            <a:ext cx="1415142" cy="479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861456" y="1861456"/>
            <a:ext cx="1545771" cy="80554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酶</a:t>
            </a:r>
          </a:p>
        </p:txBody>
      </p:sp>
      <p:sp>
        <p:nvSpPr>
          <p:cNvPr id="29" name="矩形 28"/>
          <p:cNvSpPr/>
          <p:nvPr/>
        </p:nvSpPr>
        <p:spPr>
          <a:xfrm>
            <a:off x="1948542" y="816429"/>
            <a:ext cx="1360715" cy="44631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有机物</a:t>
            </a:r>
          </a:p>
        </p:txBody>
      </p:sp>
      <p:sp>
        <p:nvSpPr>
          <p:cNvPr id="32" name="TextBox 31"/>
          <p:cNvSpPr txBox="1"/>
          <p:nvPr/>
        </p:nvSpPr>
        <p:spPr>
          <a:xfrm>
            <a:off x="3581399" y="402771"/>
            <a:ext cx="990600" cy="338554"/>
          </a:xfrm>
          <a:prstGeom prst="rect">
            <a:avLst/>
          </a:prstGeom>
          <a:noFill/>
        </p:spPr>
        <p:txBody>
          <a:bodyPr wrap="square" rtlCol="0">
            <a:spAutoFit/>
          </a:bodyPr>
          <a:lstStyle/>
          <a:p>
            <a:r>
              <a:rPr lang="zh-CN" altLang="en-US" sz="1600" dirty="0"/>
              <a:t>大多数</a:t>
            </a:r>
          </a:p>
        </p:txBody>
      </p:sp>
      <p:sp>
        <p:nvSpPr>
          <p:cNvPr id="33" name="TextBox 32"/>
          <p:cNvSpPr txBox="1"/>
          <p:nvPr/>
        </p:nvSpPr>
        <p:spPr>
          <a:xfrm>
            <a:off x="3820888" y="968829"/>
            <a:ext cx="838198" cy="369332"/>
          </a:xfrm>
          <a:prstGeom prst="rect">
            <a:avLst/>
          </a:prstGeom>
          <a:noFill/>
        </p:spPr>
        <p:txBody>
          <a:bodyPr wrap="square" rtlCol="0">
            <a:spAutoFit/>
          </a:bodyPr>
          <a:lstStyle/>
          <a:p>
            <a:r>
              <a:rPr lang="zh-CN" altLang="en-US" dirty="0"/>
              <a:t>少  数</a:t>
            </a:r>
          </a:p>
        </p:txBody>
      </p:sp>
      <p:sp>
        <p:nvSpPr>
          <p:cNvPr id="36" name="矩形 35"/>
          <p:cNvSpPr/>
          <p:nvPr/>
        </p:nvSpPr>
        <p:spPr>
          <a:xfrm>
            <a:off x="4778828" y="315686"/>
            <a:ext cx="1208314" cy="42454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蛋白质</a:t>
            </a:r>
          </a:p>
        </p:txBody>
      </p:sp>
      <p:sp>
        <p:nvSpPr>
          <p:cNvPr id="37" name="矩形 36"/>
          <p:cNvSpPr/>
          <p:nvPr/>
        </p:nvSpPr>
        <p:spPr>
          <a:xfrm>
            <a:off x="4746172" y="1251857"/>
            <a:ext cx="1251857" cy="46808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RNA</a:t>
            </a:r>
            <a:endParaRPr lang="zh-CN" altLang="en-US" b="1" dirty="0">
              <a:solidFill>
                <a:schemeClr val="tx1"/>
              </a:solidFill>
            </a:endParaRPr>
          </a:p>
        </p:txBody>
      </p:sp>
      <p:cxnSp>
        <p:nvCxnSpPr>
          <p:cNvPr id="46" name="形状 45"/>
          <p:cNvCxnSpPr>
            <a:cxnSpLocks/>
          </p:cNvCxnSpPr>
          <p:nvPr/>
        </p:nvCxnSpPr>
        <p:spPr>
          <a:xfrm rot="5400000">
            <a:off x="1022432" y="2340137"/>
            <a:ext cx="883395" cy="772892"/>
          </a:xfrm>
          <a:prstGeom prst="bentConnector3">
            <a:avLst>
              <a:gd name="adj1" fmla="val 160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74915" y="2634343"/>
            <a:ext cx="914400" cy="369332"/>
          </a:xfrm>
          <a:prstGeom prst="rect">
            <a:avLst/>
          </a:prstGeom>
          <a:noFill/>
        </p:spPr>
        <p:txBody>
          <a:bodyPr wrap="square" rtlCol="0">
            <a:spAutoFit/>
          </a:bodyPr>
          <a:lstStyle/>
          <a:p>
            <a:r>
              <a:rPr lang="zh-CN" altLang="en-US" dirty="0"/>
              <a:t>功   能</a:t>
            </a:r>
          </a:p>
        </p:txBody>
      </p:sp>
      <p:sp>
        <p:nvSpPr>
          <p:cNvPr id="48" name="TextBox 47"/>
          <p:cNvSpPr txBox="1"/>
          <p:nvPr/>
        </p:nvSpPr>
        <p:spPr>
          <a:xfrm>
            <a:off x="5606143" y="2351315"/>
            <a:ext cx="979714" cy="369332"/>
          </a:xfrm>
          <a:prstGeom prst="rect">
            <a:avLst/>
          </a:prstGeom>
          <a:noFill/>
        </p:spPr>
        <p:txBody>
          <a:bodyPr wrap="square" rtlCol="0">
            <a:spAutoFit/>
          </a:bodyPr>
          <a:lstStyle/>
          <a:p>
            <a:r>
              <a:rPr lang="zh-CN" altLang="en-US" dirty="0"/>
              <a:t>特  性</a:t>
            </a:r>
          </a:p>
        </p:txBody>
      </p:sp>
      <p:sp>
        <p:nvSpPr>
          <p:cNvPr id="49" name="矩形 48"/>
          <p:cNvSpPr/>
          <p:nvPr/>
        </p:nvSpPr>
        <p:spPr>
          <a:xfrm>
            <a:off x="609597" y="3175659"/>
            <a:ext cx="936171" cy="3701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催化</a:t>
            </a:r>
          </a:p>
        </p:txBody>
      </p:sp>
      <p:sp>
        <p:nvSpPr>
          <p:cNvPr id="50" name="矩形 49"/>
          <p:cNvSpPr/>
          <p:nvPr/>
        </p:nvSpPr>
        <p:spPr>
          <a:xfrm>
            <a:off x="3766456" y="3483428"/>
            <a:ext cx="870858" cy="34834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高效性</a:t>
            </a:r>
          </a:p>
        </p:txBody>
      </p:sp>
      <p:cxnSp>
        <p:nvCxnSpPr>
          <p:cNvPr id="52" name="直接箭头连接符 51"/>
          <p:cNvCxnSpPr>
            <a:cxnSpLocks/>
          </p:cNvCxnSpPr>
          <p:nvPr/>
        </p:nvCxnSpPr>
        <p:spPr>
          <a:xfrm>
            <a:off x="1077683" y="3526971"/>
            <a:ext cx="10337" cy="7788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cxnSpLocks/>
          </p:cNvCxnSpPr>
          <p:nvPr/>
        </p:nvCxnSpPr>
        <p:spPr>
          <a:xfrm>
            <a:off x="4199905" y="3831771"/>
            <a:ext cx="0" cy="412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69470" y="3894507"/>
            <a:ext cx="859972" cy="369332"/>
          </a:xfrm>
          <a:prstGeom prst="rect">
            <a:avLst/>
          </a:prstGeom>
          <a:noFill/>
        </p:spPr>
        <p:txBody>
          <a:bodyPr wrap="square" rtlCol="0">
            <a:spAutoFit/>
          </a:bodyPr>
          <a:lstStyle/>
          <a:p>
            <a:r>
              <a:rPr lang="zh-CN" altLang="en-US" dirty="0"/>
              <a:t>机   理</a:t>
            </a:r>
          </a:p>
        </p:txBody>
      </p:sp>
      <p:sp>
        <p:nvSpPr>
          <p:cNvPr id="56" name="TextBox 55"/>
          <p:cNvSpPr txBox="1"/>
          <p:nvPr/>
        </p:nvSpPr>
        <p:spPr>
          <a:xfrm>
            <a:off x="3777343" y="3984171"/>
            <a:ext cx="849086" cy="369332"/>
          </a:xfrm>
          <a:prstGeom prst="rect">
            <a:avLst/>
          </a:prstGeom>
          <a:noFill/>
          <a:ln>
            <a:noFill/>
          </a:ln>
        </p:spPr>
        <p:txBody>
          <a:bodyPr wrap="square" rtlCol="0">
            <a:spAutoFit/>
          </a:bodyPr>
          <a:lstStyle/>
          <a:p>
            <a:r>
              <a:rPr lang="zh-CN" altLang="en-US" dirty="0"/>
              <a:t>原   因</a:t>
            </a:r>
          </a:p>
        </p:txBody>
      </p:sp>
      <p:sp>
        <p:nvSpPr>
          <p:cNvPr id="57" name="矩形 56"/>
          <p:cNvSpPr/>
          <p:nvPr/>
        </p:nvSpPr>
        <p:spPr>
          <a:xfrm>
            <a:off x="359230" y="4331029"/>
            <a:ext cx="4637314" cy="4245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显著降低化学反应的活化能</a:t>
            </a:r>
          </a:p>
        </p:txBody>
      </p:sp>
      <p:cxnSp>
        <p:nvCxnSpPr>
          <p:cNvPr id="63" name="直接连接符 62"/>
          <p:cNvCxnSpPr>
            <a:stCxn id="23" idx="6"/>
          </p:cNvCxnSpPr>
          <p:nvPr/>
        </p:nvCxnSpPr>
        <p:spPr>
          <a:xfrm flipV="1">
            <a:off x="3407227" y="2242457"/>
            <a:ext cx="2569030" cy="21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肘形连接符 66"/>
          <p:cNvCxnSpPr/>
          <p:nvPr/>
        </p:nvCxnSpPr>
        <p:spPr>
          <a:xfrm rot="5400000">
            <a:off x="4424487" y="1983343"/>
            <a:ext cx="1260000" cy="18000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a:off x="5954487" y="2841172"/>
            <a:ext cx="0" cy="620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943600" y="2884714"/>
            <a:ext cx="1785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a:off x="7728857" y="2884714"/>
            <a:ext cx="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442857" y="3461657"/>
            <a:ext cx="1034143" cy="39188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专一性</a:t>
            </a:r>
          </a:p>
        </p:txBody>
      </p:sp>
      <p:sp>
        <p:nvSpPr>
          <p:cNvPr id="79" name="矩形 78"/>
          <p:cNvSpPr/>
          <p:nvPr/>
        </p:nvSpPr>
        <p:spPr>
          <a:xfrm>
            <a:off x="6890658" y="3450771"/>
            <a:ext cx="1763485" cy="41365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作用条件温和</a:t>
            </a:r>
          </a:p>
        </p:txBody>
      </p:sp>
      <p:cxnSp>
        <p:nvCxnSpPr>
          <p:cNvPr id="81" name="直接箭头连接符 80"/>
          <p:cNvCxnSpPr>
            <a:stCxn id="79" idx="2"/>
          </p:cNvCxnSpPr>
          <p:nvPr/>
        </p:nvCxnSpPr>
        <p:spPr>
          <a:xfrm flipH="1">
            <a:off x="7021286" y="3864428"/>
            <a:ext cx="751115" cy="446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9" idx="2"/>
          </p:cNvCxnSpPr>
          <p:nvPr/>
        </p:nvCxnSpPr>
        <p:spPr>
          <a:xfrm>
            <a:off x="7772401" y="3864428"/>
            <a:ext cx="838199" cy="457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56715" y="3875315"/>
            <a:ext cx="707571" cy="369332"/>
          </a:xfrm>
          <a:prstGeom prst="rect">
            <a:avLst/>
          </a:prstGeom>
          <a:noFill/>
        </p:spPr>
        <p:txBody>
          <a:bodyPr wrap="square" rtlCol="0">
            <a:spAutoFit/>
          </a:bodyPr>
          <a:lstStyle/>
          <a:p>
            <a:r>
              <a:rPr lang="zh-CN" altLang="en-US" dirty="0"/>
              <a:t>例如</a:t>
            </a:r>
          </a:p>
        </p:txBody>
      </p:sp>
      <p:sp>
        <p:nvSpPr>
          <p:cNvPr id="85" name="矩形 84"/>
          <p:cNvSpPr/>
          <p:nvPr/>
        </p:nvSpPr>
        <p:spPr>
          <a:xfrm>
            <a:off x="6368142" y="4321629"/>
            <a:ext cx="1251857" cy="489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温度</a:t>
            </a:r>
          </a:p>
        </p:txBody>
      </p:sp>
      <p:sp>
        <p:nvSpPr>
          <p:cNvPr id="86" name="矩形 85"/>
          <p:cNvSpPr/>
          <p:nvPr/>
        </p:nvSpPr>
        <p:spPr>
          <a:xfrm>
            <a:off x="7946573" y="4259098"/>
            <a:ext cx="1153886" cy="5225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PH</a:t>
            </a:r>
            <a:endParaRPr lang="zh-CN" altLang="en-US" dirty="0">
              <a:solidFill>
                <a:schemeClr val="tx1"/>
              </a:solidFill>
            </a:endParaRPr>
          </a:p>
        </p:txBody>
      </p:sp>
      <p:sp>
        <p:nvSpPr>
          <p:cNvPr id="90" name="TextBox 7"/>
          <p:cNvSpPr>
            <a:spLocks noChangeArrowheads="1"/>
          </p:cNvSpPr>
          <p:nvPr/>
        </p:nvSpPr>
        <p:spPr bwMode="auto">
          <a:xfrm>
            <a:off x="587829" y="0"/>
            <a:ext cx="1981200" cy="492125"/>
          </a:xfrm>
          <a:prstGeom prst="rect">
            <a:avLst/>
          </a:prstGeom>
          <a:noFill/>
          <a:ln w="9525">
            <a:noFill/>
            <a:miter lim="800000"/>
            <a:headEnd/>
            <a:tailEnd/>
          </a:ln>
        </p:spPr>
        <p:txBody>
          <a:bodyPr wrap="square" lIns="0" tIns="0" rIns="0" bIns="0">
            <a:spAutoFit/>
          </a:bodyPr>
          <a:lstStyle/>
          <a:p>
            <a:pPr eaLnBrk="1" hangingPunct="1"/>
            <a:r>
              <a:rPr lang="zh-CN" altLang="en-US" sz="3200" b="1" dirty="0">
                <a:solidFill>
                  <a:srgbClr val="0033CC"/>
                </a:solidFill>
                <a:latin typeface="楷体" pitchFamily="49" charset="-122"/>
                <a:ea typeface="楷体" pitchFamily="49" charset="-122"/>
                <a:sym typeface="微软雅黑" pitchFamily="34" charset="-122"/>
              </a:rPr>
              <a:t>知识归纳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500" fill="hold"/>
                                        <p:tgtEl>
                                          <p:spTgt spid="55"/>
                                        </p:tgtEl>
                                        <p:attrNameLst>
                                          <p:attrName>ppt_x</p:attrName>
                                        </p:attrNameLst>
                                      </p:cBhvr>
                                      <p:tavLst>
                                        <p:tav tm="0">
                                          <p:val>
                                            <p:strVal val="#ppt_x"/>
                                          </p:val>
                                        </p:tav>
                                        <p:tav tm="100000">
                                          <p:val>
                                            <p:strVal val="#ppt_x"/>
                                          </p:val>
                                        </p:tav>
                                      </p:tavLst>
                                    </p:anim>
                                    <p:anim calcmode="lin" valueType="num">
                                      <p:cBhvr additive="base">
                                        <p:cTn id="70" dur="500" fill="hold"/>
                                        <p:tgtEl>
                                          <p:spTgt spid="5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additive="base">
                                        <p:cTn id="73" dur="500" fill="hold"/>
                                        <p:tgtEl>
                                          <p:spTgt spid="57"/>
                                        </p:tgtEl>
                                        <p:attrNameLst>
                                          <p:attrName>ppt_x</p:attrName>
                                        </p:attrNameLst>
                                      </p:cBhvr>
                                      <p:tavLst>
                                        <p:tav tm="0">
                                          <p:val>
                                            <p:strVal val="#ppt_x"/>
                                          </p:val>
                                        </p:tav>
                                        <p:tav tm="100000">
                                          <p:val>
                                            <p:strVal val="#ppt_x"/>
                                          </p:val>
                                        </p:tav>
                                      </p:tavLst>
                                    </p:anim>
                                    <p:anim calcmode="lin" valueType="num">
                                      <p:cBhvr additive="base">
                                        <p:cTn id="7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additive="base">
                                        <p:cTn id="87" dur="500" fill="hold"/>
                                        <p:tgtEl>
                                          <p:spTgt spid="67"/>
                                        </p:tgtEl>
                                        <p:attrNameLst>
                                          <p:attrName>ppt_x</p:attrName>
                                        </p:attrNameLst>
                                      </p:cBhvr>
                                      <p:tavLst>
                                        <p:tav tm="0">
                                          <p:val>
                                            <p:strVal val="#ppt_x"/>
                                          </p:val>
                                        </p:tav>
                                        <p:tav tm="100000">
                                          <p:val>
                                            <p:strVal val="#ppt_x"/>
                                          </p:val>
                                        </p:tav>
                                      </p:tavLst>
                                    </p:anim>
                                    <p:anim calcmode="lin" valueType="num">
                                      <p:cBhvr additive="base">
                                        <p:cTn id="88" dur="500" fill="hold"/>
                                        <p:tgtEl>
                                          <p:spTgt spid="6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500" fill="hold"/>
                                        <p:tgtEl>
                                          <p:spTgt spid="50"/>
                                        </p:tgtEl>
                                        <p:attrNameLst>
                                          <p:attrName>ppt_x</p:attrName>
                                        </p:attrNameLst>
                                      </p:cBhvr>
                                      <p:tavLst>
                                        <p:tav tm="0">
                                          <p:val>
                                            <p:strVal val="#ppt_x"/>
                                          </p:val>
                                        </p:tav>
                                        <p:tav tm="100000">
                                          <p:val>
                                            <p:strVal val="#ppt_x"/>
                                          </p:val>
                                        </p:tav>
                                      </p:tavLst>
                                    </p:anim>
                                    <p:anim calcmode="lin" valueType="num">
                                      <p:cBhvr additive="base">
                                        <p:cTn id="9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ppt_x"/>
                                          </p:val>
                                        </p:tav>
                                        <p:tav tm="100000">
                                          <p:val>
                                            <p:strVal val="#ppt_x"/>
                                          </p:val>
                                        </p:tav>
                                      </p:tavLst>
                                    </p:anim>
                                    <p:anim calcmode="lin" valueType="num">
                                      <p:cBhvr additive="base">
                                        <p:cTn id="98" dur="500" fill="hold"/>
                                        <p:tgtEl>
                                          <p:spTgt spid="5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ppt_x"/>
                                          </p:val>
                                        </p:tav>
                                        <p:tav tm="100000">
                                          <p:val>
                                            <p:strVal val="#ppt_x"/>
                                          </p:val>
                                        </p:tav>
                                      </p:tavLst>
                                    </p:anim>
                                    <p:anim calcmode="lin" valueType="num">
                                      <p:cBhvr additive="base">
                                        <p:cTn id="10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additive="base">
                                        <p:cTn id="107" dur="500" fill="hold"/>
                                        <p:tgtEl>
                                          <p:spTgt spid="69"/>
                                        </p:tgtEl>
                                        <p:attrNameLst>
                                          <p:attrName>ppt_x</p:attrName>
                                        </p:attrNameLst>
                                      </p:cBhvr>
                                      <p:tavLst>
                                        <p:tav tm="0">
                                          <p:val>
                                            <p:strVal val="#ppt_x"/>
                                          </p:val>
                                        </p:tav>
                                        <p:tav tm="100000">
                                          <p:val>
                                            <p:strVal val="#ppt_x"/>
                                          </p:val>
                                        </p:tav>
                                      </p:tavLst>
                                    </p:anim>
                                    <p:anim calcmode="lin" valueType="num">
                                      <p:cBhvr additive="base">
                                        <p:cTn id="108" dur="500" fill="hold"/>
                                        <p:tgtEl>
                                          <p:spTgt spid="6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 calcmode="lin" valueType="num">
                                      <p:cBhvr additive="base">
                                        <p:cTn id="111" dur="500" fill="hold"/>
                                        <p:tgtEl>
                                          <p:spTgt spid="78"/>
                                        </p:tgtEl>
                                        <p:attrNameLst>
                                          <p:attrName>ppt_x</p:attrName>
                                        </p:attrNameLst>
                                      </p:cBhvr>
                                      <p:tavLst>
                                        <p:tav tm="0">
                                          <p:val>
                                            <p:strVal val="#ppt_x"/>
                                          </p:val>
                                        </p:tav>
                                        <p:tav tm="100000">
                                          <p:val>
                                            <p:strVal val="#ppt_x"/>
                                          </p:val>
                                        </p:tav>
                                      </p:tavLst>
                                    </p:anim>
                                    <p:anim calcmode="lin" valueType="num">
                                      <p:cBhvr additive="base">
                                        <p:cTn id="11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75"/>
                                        </p:tgtEl>
                                        <p:attrNameLst>
                                          <p:attrName>style.visibility</p:attrName>
                                        </p:attrNameLst>
                                      </p:cBhvr>
                                      <p:to>
                                        <p:strVal val="visible"/>
                                      </p:to>
                                    </p:set>
                                    <p:anim calcmode="lin" valueType="num">
                                      <p:cBhvr additive="base">
                                        <p:cTn id="117" dur="500" fill="hold"/>
                                        <p:tgtEl>
                                          <p:spTgt spid="75"/>
                                        </p:tgtEl>
                                        <p:attrNameLst>
                                          <p:attrName>ppt_x</p:attrName>
                                        </p:attrNameLst>
                                      </p:cBhvr>
                                      <p:tavLst>
                                        <p:tav tm="0">
                                          <p:val>
                                            <p:strVal val="#ppt_x"/>
                                          </p:val>
                                        </p:tav>
                                        <p:tav tm="100000">
                                          <p:val>
                                            <p:strVal val="#ppt_x"/>
                                          </p:val>
                                        </p:tav>
                                      </p:tavLst>
                                    </p:anim>
                                    <p:anim calcmode="lin" valueType="num">
                                      <p:cBhvr additive="base">
                                        <p:cTn id="118" dur="500" fill="hold"/>
                                        <p:tgtEl>
                                          <p:spTgt spid="75"/>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77"/>
                                        </p:tgtEl>
                                        <p:attrNameLst>
                                          <p:attrName>style.visibility</p:attrName>
                                        </p:attrNameLst>
                                      </p:cBhvr>
                                      <p:to>
                                        <p:strVal val="visible"/>
                                      </p:to>
                                    </p:set>
                                    <p:anim calcmode="lin" valueType="num">
                                      <p:cBhvr additive="base">
                                        <p:cTn id="121" dur="500" fill="hold"/>
                                        <p:tgtEl>
                                          <p:spTgt spid="77"/>
                                        </p:tgtEl>
                                        <p:attrNameLst>
                                          <p:attrName>ppt_x</p:attrName>
                                        </p:attrNameLst>
                                      </p:cBhvr>
                                      <p:tavLst>
                                        <p:tav tm="0">
                                          <p:val>
                                            <p:strVal val="#ppt_x"/>
                                          </p:val>
                                        </p:tav>
                                        <p:tav tm="100000">
                                          <p:val>
                                            <p:strVal val="#ppt_x"/>
                                          </p:val>
                                        </p:tav>
                                      </p:tavLst>
                                    </p:anim>
                                    <p:anim calcmode="lin" valueType="num">
                                      <p:cBhvr additive="base">
                                        <p:cTn id="122" dur="500" fill="hold"/>
                                        <p:tgtEl>
                                          <p:spTgt spid="7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additive="base">
                                        <p:cTn id="125" dur="500" fill="hold"/>
                                        <p:tgtEl>
                                          <p:spTgt spid="79"/>
                                        </p:tgtEl>
                                        <p:attrNameLst>
                                          <p:attrName>ppt_x</p:attrName>
                                        </p:attrNameLst>
                                      </p:cBhvr>
                                      <p:tavLst>
                                        <p:tav tm="0">
                                          <p:val>
                                            <p:strVal val="#ppt_x"/>
                                          </p:val>
                                        </p:tav>
                                        <p:tav tm="100000">
                                          <p:val>
                                            <p:strVal val="#ppt_x"/>
                                          </p:val>
                                        </p:tav>
                                      </p:tavLst>
                                    </p:anim>
                                    <p:anim calcmode="lin" valueType="num">
                                      <p:cBhvr additive="base">
                                        <p:cTn id="12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84"/>
                                        </p:tgtEl>
                                        <p:attrNameLst>
                                          <p:attrName>style.visibility</p:attrName>
                                        </p:attrNameLst>
                                      </p:cBhvr>
                                      <p:to>
                                        <p:strVal val="visible"/>
                                      </p:to>
                                    </p:set>
                                    <p:anim calcmode="lin" valueType="num">
                                      <p:cBhvr additive="base">
                                        <p:cTn id="135" dur="500" fill="hold"/>
                                        <p:tgtEl>
                                          <p:spTgt spid="84"/>
                                        </p:tgtEl>
                                        <p:attrNameLst>
                                          <p:attrName>ppt_x</p:attrName>
                                        </p:attrNameLst>
                                      </p:cBhvr>
                                      <p:tavLst>
                                        <p:tav tm="0">
                                          <p:val>
                                            <p:strVal val="#ppt_x"/>
                                          </p:val>
                                        </p:tav>
                                        <p:tav tm="100000">
                                          <p:val>
                                            <p:strVal val="#ppt_x"/>
                                          </p:val>
                                        </p:tav>
                                      </p:tavLst>
                                    </p:anim>
                                    <p:anim calcmode="lin" valueType="num">
                                      <p:cBhvr additive="base">
                                        <p:cTn id="136" dur="500" fill="hold"/>
                                        <p:tgtEl>
                                          <p:spTgt spid="84"/>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83"/>
                                        </p:tgtEl>
                                        <p:attrNameLst>
                                          <p:attrName>style.visibility</p:attrName>
                                        </p:attrNameLst>
                                      </p:cBhvr>
                                      <p:to>
                                        <p:strVal val="visible"/>
                                      </p:to>
                                    </p:set>
                                    <p:anim calcmode="lin" valueType="num">
                                      <p:cBhvr additive="base">
                                        <p:cTn id="139" dur="500" fill="hold"/>
                                        <p:tgtEl>
                                          <p:spTgt spid="83"/>
                                        </p:tgtEl>
                                        <p:attrNameLst>
                                          <p:attrName>ppt_x</p:attrName>
                                        </p:attrNameLst>
                                      </p:cBhvr>
                                      <p:tavLst>
                                        <p:tav tm="0">
                                          <p:val>
                                            <p:strVal val="#ppt_x"/>
                                          </p:val>
                                        </p:tav>
                                        <p:tav tm="100000">
                                          <p:val>
                                            <p:strVal val="#ppt_x"/>
                                          </p:val>
                                        </p:tav>
                                      </p:tavLst>
                                    </p:anim>
                                    <p:anim calcmode="lin" valueType="num">
                                      <p:cBhvr additive="base">
                                        <p:cTn id="140" dur="500" fill="hold"/>
                                        <p:tgtEl>
                                          <p:spTgt spid="8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additive="base">
                                        <p:cTn id="143" dur="500" fill="hold"/>
                                        <p:tgtEl>
                                          <p:spTgt spid="85"/>
                                        </p:tgtEl>
                                        <p:attrNameLst>
                                          <p:attrName>ppt_x</p:attrName>
                                        </p:attrNameLst>
                                      </p:cBhvr>
                                      <p:tavLst>
                                        <p:tav tm="0">
                                          <p:val>
                                            <p:strVal val="#ppt_x"/>
                                          </p:val>
                                        </p:tav>
                                        <p:tav tm="100000">
                                          <p:val>
                                            <p:strVal val="#ppt_x"/>
                                          </p:val>
                                        </p:tav>
                                      </p:tavLst>
                                    </p:anim>
                                    <p:anim calcmode="lin" valueType="num">
                                      <p:cBhvr additive="base">
                                        <p:cTn id="144" dur="500" fill="hold"/>
                                        <p:tgtEl>
                                          <p:spTgt spid="8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86"/>
                                        </p:tgtEl>
                                        <p:attrNameLst>
                                          <p:attrName>style.visibility</p:attrName>
                                        </p:attrNameLst>
                                      </p:cBhvr>
                                      <p:to>
                                        <p:strVal val="visible"/>
                                      </p:to>
                                    </p:set>
                                    <p:anim calcmode="lin" valueType="num">
                                      <p:cBhvr additive="base">
                                        <p:cTn id="147" dur="500" fill="hold"/>
                                        <p:tgtEl>
                                          <p:spTgt spid="86"/>
                                        </p:tgtEl>
                                        <p:attrNameLst>
                                          <p:attrName>ppt_x</p:attrName>
                                        </p:attrNameLst>
                                      </p:cBhvr>
                                      <p:tavLst>
                                        <p:tav tm="0">
                                          <p:val>
                                            <p:strVal val="#ppt_x"/>
                                          </p:val>
                                        </p:tav>
                                        <p:tav tm="100000">
                                          <p:val>
                                            <p:strVal val="#ppt_x"/>
                                          </p:val>
                                        </p:tav>
                                      </p:tavLst>
                                    </p:anim>
                                    <p:anim calcmode="lin" valueType="num">
                                      <p:cBhvr additive="base">
                                        <p:cTn id="14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32" grpId="0"/>
      <p:bldP spid="33" grpId="0"/>
      <p:bldP spid="36" grpId="0" animBg="1"/>
      <p:bldP spid="37" grpId="0" animBg="1"/>
      <p:bldP spid="47" grpId="0"/>
      <p:bldP spid="48" grpId="0"/>
      <p:bldP spid="49" grpId="0" animBg="1"/>
      <p:bldP spid="50" grpId="0" animBg="1"/>
      <p:bldP spid="55" grpId="0"/>
      <p:bldP spid="56" grpId="0"/>
      <p:bldP spid="57" grpId="0" animBg="1"/>
      <p:bldP spid="78" grpId="0" animBg="1"/>
      <p:bldP spid="79" grpId="0" animBg="1"/>
      <p:bldP spid="84" grpId="0"/>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5069" y="854981"/>
            <a:ext cx="8139178" cy="331514"/>
          </a:xfrm>
        </p:spPr>
        <p:txBody>
          <a:bodyPr>
            <a:normAutofit fontScale="90000"/>
          </a:bodyPr>
          <a:lstStyle/>
          <a:p>
            <a:r>
              <a:rPr lang="zh-CN" altLang="en-US" dirty="0"/>
              <a:t>人教版高中生物必修</a:t>
            </a:r>
            <a:r>
              <a:rPr lang="en-US" altLang="zh-CN" dirty="0"/>
              <a:t>1  </a:t>
            </a:r>
            <a:r>
              <a:rPr lang="zh-CN" altLang="en-US" dirty="0"/>
              <a:t>第五章</a:t>
            </a:r>
          </a:p>
        </p:txBody>
      </p:sp>
      <p:sp>
        <p:nvSpPr>
          <p:cNvPr id="3" name="内容占位符 2"/>
          <p:cNvSpPr>
            <a:spLocks noGrp="1"/>
          </p:cNvSpPr>
          <p:nvPr>
            <p:ph idx="1"/>
          </p:nvPr>
        </p:nvSpPr>
        <p:spPr>
          <a:xfrm>
            <a:off x="687469" y="1857468"/>
            <a:ext cx="8139178" cy="4042179"/>
          </a:xfrm>
        </p:spPr>
        <p:txBody>
          <a:bodyPr>
            <a:normAutofit/>
          </a:bodyPr>
          <a:lstStyle/>
          <a:p>
            <a:pPr>
              <a:buNone/>
            </a:pPr>
            <a:r>
              <a:rPr lang="zh-CN" altLang="en-US" sz="2800" b="1" dirty="0"/>
              <a:t>  </a:t>
            </a:r>
            <a:r>
              <a:rPr lang="zh-CN" altLang="en-US" sz="2800" b="1" dirty="0">
                <a:latin typeface="+mn-ea"/>
                <a:ea typeface="+mn-ea"/>
              </a:rPr>
              <a:t>第</a:t>
            </a:r>
            <a:r>
              <a:rPr lang="en-US" altLang="zh-CN" sz="2800" b="1" dirty="0">
                <a:latin typeface="+mn-ea"/>
                <a:ea typeface="+mn-ea"/>
              </a:rPr>
              <a:t>1</a:t>
            </a:r>
            <a:r>
              <a:rPr lang="zh-CN" altLang="en-US" sz="2800" b="1" dirty="0">
                <a:latin typeface="+mn-ea"/>
                <a:ea typeface="+mn-ea"/>
              </a:rPr>
              <a:t>节：降低化学反应活化能的酶</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809" y="385341"/>
            <a:ext cx="8766347" cy="595025"/>
          </a:xfrm>
          <a:prstGeom prst="rect">
            <a:avLst/>
          </a:prstGeom>
        </p:spPr>
        <p:txBody>
          <a:bodyPr wrap="square" lIns="68571" tIns="34285" rIns="68571" bIns="34285">
            <a:spAutoFit/>
          </a:bodyPr>
          <a:lstStyle/>
          <a:p>
            <a:pPr>
              <a:lnSpc>
                <a:spcPts val="4125"/>
              </a:lnSpc>
              <a:tabLst>
                <a:tab pos="2025491" algn="l"/>
              </a:tabLst>
            </a:pPr>
            <a:r>
              <a:rPr lang="zh-CN" altLang="en-US" sz="2400" b="1" kern="100" dirty="0">
                <a:solidFill>
                  <a:srgbClr val="780DA3"/>
                </a:solidFill>
                <a:latin typeface="+mn-ea"/>
                <a:ea typeface="+mn-ea"/>
                <a:cs typeface="Courier New"/>
              </a:rPr>
              <a:t>一</a:t>
            </a:r>
            <a:r>
              <a:rPr lang="zh-CN" altLang="en-US" sz="2400" b="1" kern="100" dirty="0" smtClean="0">
                <a:solidFill>
                  <a:srgbClr val="780DA3"/>
                </a:solidFill>
                <a:latin typeface="+mn-ea"/>
                <a:ea typeface="+mn-ea"/>
                <a:cs typeface="Courier New"/>
              </a:rPr>
              <a:t>、辨</a:t>
            </a:r>
            <a:r>
              <a:rPr lang="zh-CN" altLang="en-US" sz="2400" b="1" kern="100" dirty="0">
                <a:solidFill>
                  <a:srgbClr val="780DA3"/>
                </a:solidFill>
                <a:latin typeface="+mn-ea"/>
                <a:ea typeface="+mn-ea"/>
                <a:cs typeface="Courier New"/>
              </a:rPr>
              <a:t>析酶的相关知识</a:t>
            </a:r>
            <a:endParaRPr lang="en-US" altLang="zh-CN" sz="2400" b="1" kern="100" dirty="0">
              <a:solidFill>
                <a:srgbClr val="780DA3"/>
              </a:solidFill>
              <a:latin typeface="+mn-ea"/>
              <a:ea typeface="+mn-ea"/>
              <a:cs typeface="Courier New"/>
            </a:endParaRPr>
          </a:p>
        </p:txBody>
      </p:sp>
      <p:graphicFrame>
        <p:nvGraphicFramePr>
          <p:cNvPr id="7" name="表格 6"/>
          <p:cNvGraphicFramePr>
            <a:graphicFrameLocks noGrp="1"/>
          </p:cNvGraphicFramePr>
          <p:nvPr>
            <p:extLst>
              <p:ext uri="{D42A27DB-BD31-4B8C-83A1-F6EECF244321}">
                <p14:modId xmlns:p14="http://schemas.microsoft.com/office/powerpoint/2010/main" val="2145565287"/>
              </p:ext>
            </p:extLst>
          </p:nvPr>
        </p:nvGraphicFramePr>
        <p:xfrm>
          <a:off x="191413" y="1698695"/>
          <a:ext cx="8476868" cy="3136392"/>
        </p:xfrm>
        <a:graphic>
          <a:graphicData uri="http://schemas.openxmlformats.org/drawingml/2006/table">
            <a:tbl>
              <a:tblPr/>
              <a:tblGrid>
                <a:gridCol w="1836659">
                  <a:extLst>
                    <a:ext uri="{9D8B030D-6E8A-4147-A177-3AD203B41FA5}">
                      <a16:colId xmlns:a16="http://schemas.microsoft.com/office/drawing/2014/main" xmlns="" val="20000"/>
                    </a:ext>
                  </a:extLst>
                </a:gridCol>
                <a:gridCol w="3345414">
                  <a:extLst>
                    <a:ext uri="{9D8B030D-6E8A-4147-A177-3AD203B41FA5}">
                      <a16:colId xmlns:a16="http://schemas.microsoft.com/office/drawing/2014/main" xmlns="" val="20001"/>
                    </a:ext>
                  </a:extLst>
                </a:gridCol>
                <a:gridCol w="3294795">
                  <a:extLst>
                    <a:ext uri="{9D8B030D-6E8A-4147-A177-3AD203B41FA5}">
                      <a16:colId xmlns:a16="http://schemas.microsoft.com/office/drawing/2014/main" xmlns="" val="20002"/>
                    </a:ext>
                  </a:extLst>
                </a:gridCol>
              </a:tblGrid>
              <a:tr h="447952">
                <a:tc>
                  <a:txBody>
                    <a:bodyPr/>
                    <a:lstStyle/>
                    <a:p>
                      <a:pPr algn="ctr">
                        <a:lnSpc>
                          <a:spcPct val="140000"/>
                        </a:lnSpc>
                        <a:spcAft>
                          <a:spcPts val="0"/>
                        </a:spcAft>
                        <a:tabLst>
                          <a:tab pos="2700655" algn="l"/>
                        </a:tabLst>
                      </a:pPr>
                      <a:r>
                        <a:rPr lang="zh-CN" sz="2100" b="1" kern="100" baseline="0" dirty="0">
                          <a:effectLst/>
                          <a:latin typeface="+mn-ea"/>
                          <a:ea typeface="+mn-ea"/>
                          <a:cs typeface="Times New Roman"/>
                        </a:rPr>
                        <a:t>化学本质</a:t>
                      </a: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700655" algn="l"/>
                        </a:tabLst>
                      </a:pPr>
                      <a:endParaRPr lang="zh-CN" sz="2100" b="1" kern="100" baseline="0" dirty="0">
                        <a:solidFill>
                          <a:srgbClr val="FF0000"/>
                        </a:solidFill>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700655" algn="l"/>
                        </a:tabLst>
                      </a:pPr>
                      <a:endParaRPr lang="zh-CN" sz="2100" kern="100" baseline="0" dirty="0">
                        <a:solidFill>
                          <a:srgbClr val="FF0000"/>
                        </a:solidFill>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47952">
                <a:tc>
                  <a:txBody>
                    <a:bodyPr/>
                    <a:lstStyle/>
                    <a:p>
                      <a:pPr algn="ctr">
                        <a:lnSpc>
                          <a:spcPct val="140000"/>
                        </a:lnSpc>
                        <a:spcAft>
                          <a:spcPts val="0"/>
                        </a:spcAft>
                        <a:tabLst>
                          <a:tab pos="2700655" algn="l"/>
                        </a:tabLst>
                      </a:pPr>
                      <a:r>
                        <a:rPr lang="zh-CN" sz="2100" b="1" kern="100" baseline="0" dirty="0">
                          <a:effectLst/>
                          <a:latin typeface="+mn-ea"/>
                          <a:ea typeface="+mn-ea"/>
                          <a:cs typeface="Times New Roman"/>
                        </a:rPr>
                        <a:t>合成原料</a:t>
                      </a: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700655" algn="l"/>
                        </a:tabLst>
                      </a:pPr>
                      <a:endParaRPr lang="zh-CN" sz="2100" b="1" u="none"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700655" algn="l"/>
                        </a:tabLst>
                      </a:pPr>
                      <a:endParaRPr lang="zh-CN" sz="2100"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47952">
                <a:tc>
                  <a:txBody>
                    <a:bodyPr/>
                    <a:lstStyle/>
                    <a:p>
                      <a:pPr algn="ctr">
                        <a:lnSpc>
                          <a:spcPct val="140000"/>
                        </a:lnSpc>
                        <a:spcAft>
                          <a:spcPts val="0"/>
                        </a:spcAft>
                        <a:tabLst>
                          <a:tab pos="2700655" algn="l"/>
                        </a:tabLst>
                      </a:pPr>
                      <a:r>
                        <a:rPr lang="zh-CN" sz="2100" b="1" kern="100" baseline="0" dirty="0">
                          <a:effectLst/>
                          <a:latin typeface="+mn-ea"/>
                          <a:ea typeface="+mn-ea"/>
                          <a:cs typeface="Times New Roman"/>
                        </a:rPr>
                        <a:t>合成场所</a:t>
                      </a: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40000"/>
                        </a:lnSpc>
                        <a:spcAft>
                          <a:spcPts val="0"/>
                        </a:spcAft>
                        <a:tabLst>
                          <a:tab pos="2700655" algn="l"/>
                        </a:tabLst>
                      </a:pP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40000"/>
                        </a:lnSpc>
                        <a:spcAft>
                          <a:spcPts val="0"/>
                        </a:spcAft>
                        <a:tabLst>
                          <a:tab pos="2700655" algn="l"/>
                        </a:tabLst>
                      </a:pPr>
                      <a:endParaRPr lang="zh-CN" sz="2100"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7952">
                <a:tc>
                  <a:txBody>
                    <a:bodyPr/>
                    <a:lstStyle/>
                    <a:p>
                      <a:pPr algn="ctr">
                        <a:lnSpc>
                          <a:spcPct val="140000"/>
                        </a:lnSpc>
                        <a:spcAft>
                          <a:spcPts val="0"/>
                        </a:spcAft>
                        <a:tabLst>
                          <a:tab pos="2700655" algn="l"/>
                        </a:tabLst>
                      </a:pPr>
                      <a:r>
                        <a:rPr lang="zh-CN" sz="2100" b="1" kern="100" baseline="0" dirty="0">
                          <a:effectLst/>
                          <a:latin typeface="+mn-ea"/>
                          <a:ea typeface="+mn-ea"/>
                          <a:cs typeface="Times New Roman"/>
                        </a:rPr>
                        <a:t>来源</a:t>
                      </a: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40000"/>
                        </a:lnSpc>
                        <a:spcAft>
                          <a:spcPts val="0"/>
                        </a:spcAft>
                        <a:tabLst>
                          <a:tab pos="2700655" algn="l"/>
                        </a:tabLst>
                      </a:pPr>
                      <a:endParaRPr lang="zh-CN" sz="2100" b="1" kern="100" baseline="0" dirty="0">
                        <a:solidFill>
                          <a:srgbClr val="FF0000"/>
                        </a:solidFill>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003"/>
                  </a:ext>
                </a:extLst>
              </a:tr>
              <a:tr h="447952">
                <a:tc>
                  <a:txBody>
                    <a:bodyPr/>
                    <a:lstStyle/>
                    <a:p>
                      <a:pPr algn="ctr">
                        <a:lnSpc>
                          <a:spcPct val="140000"/>
                        </a:lnSpc>
                        <a:spcAft>
                          <a:spcPts val="0"/>
                        </a:spcAft>
                        <a:tabLst>
                          <a:tab pos="2700655" algn="l"/>
                        </a:tabLst>
                      </a:pPr>
                      <a:r>
                        <a:rPr lang="zh-CN" sz="2100" b="1" kern="100" baseline="0" dirty="0">
                          <a:effectLst/>
                          <a:latin typeface="+mn-ea"/>
                          <a:ea typeface="+mn-ea"/>
                          <a:cs typeface="Times New Roman"/>
                        </a:rPr>
                        <a:t>作用场所</a:t>
                      </a: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40000"/>
                        </a:lnSpc>
                        <a:spcAft>
                          <a:spcPts val="0"/>
                        </a:spcAft>
                        <a:tabLst>
                          <a:tab pos="2700655" algn="l"/>
                        </a:tabLst>
                      </a:pPr>
                      <a:endParaRPr lang="zh-CN" sz="2100" b="1" kern="100" baseline="0" dirty="0">
                        <a:solidFill>
                          <a:srgbClr val="FF0000"/>
                        </a:solidFill>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004"/>
                  </a:ext>
                </a:extLst>
              </a:tr>
              <a:tr h="447952">
                <a:tc>
                  <a:txBody>
                    <a:bodyPr/>
                    <a:lstStyle/>
                    <a:p>
                      <a:pPr algn="ctr">
                        <a:lnSpc>
                          <a:spcPct val="140000"/>
                        </a:lnSpc>
                        <a:spcAft>
                          <a:spcPts val="0"/>
                        </a:spcAft>
                        <a:tabLst>
                          <a:tab pos="2700655" algn="l"/>
                        </a:tabLst>
                      </a:pPr>
                      <a:r>
                        <a:rPr lang="zh-CN" sz="2100" b="1" kern="100" baseline="0" dirty="0">
                          <a:effectLst/>
                          <a:latin typeface="+mn-ea"/>
                          <a:ea typeface="+mn-ea"/>
                          <a:cs typeface="Times New Roman"/>
                        </a:rPr>
                        <a:t>生理功能</a:t>
                      </a: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40000"/>
                        </a:lnSpc>
                        <a:spcAft>
                          <a:spcPts val="0"/>
                        </a:spcAft>
                        <a:tabLst>
                          <a:tab pos="2700655" algn="l"/>
                        </a:tabLst>
                      </a:pP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005"/>
                  </a:ext>
                </a:extLst>
              </a:tr>
              <a:tr h="447952">
                <a:tc>
                  <a:txBody>
                    <a:bodyPr/>
                    <a:lstStyle/>
                    <a:p>
                      <a:pPr algn="ctr">
                        <a:lnSpc>
                          <a:spcPct val="140000"/>
                        </a:lnSpc>
                        <a:spcAft>
                          <a:spcPts val="0"/>
                        </a:spcAft>
                        <a:tabLst>
                          <a:tab pos="2700655" algn="l"/>
                        </a:tabLst>
                      </a:pPr>
                      <a:r>
                        <a:rPr lang="zh-CN" sz="2100" b="1" kern="100" baseline="0" dirty="0">
                          <a:effectLst/>
                          <a:latin typeface="+mn-ea"/>
                          <a:ea typeface="+mn-ea"/>
                          <a:cs typeface="Times New Roman"/>
                        </a:rPr>
                        <a:t>作用</a:t>
                      </a:r>
                      <a:r>
                        <a:rPr lang="zh-CN" altLang="en-US" sz="2100" b="1" kern="100" baseline="0" dirty="0">
                          <a:effectLst/>
                          <a:latin typeface="+mn-ea"/>
                          <a:ea typeface="+mn-ea"/>
                          <a:cs typeface="Times New Roman"/>
                        </a:rPr>
                        <a:t>机</a:t>
                      </a:r>
                      <a:r>
                        <a:rPr lang="zh-CN" sz="2100" b="1" kern="100" baseline="0" dirty="0">
                          <a:effectLst/>
                          <a:latin typeface="+mn-ea"/>
                          <a:ea typeface="+mn-ea"/>
                          <a:cs typeface="Times New Roman"/>
                        </a:rPr>
                        <a:t>理</a:t>
                      </a: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40000"/>
                        </a:lnSpc>
                        <a:spcAft>
                          <a:spcPts val="0"/>
                        </a:spcAft>
                        <a:tabLst>
                          <a:tab pos="2700655" algn="l"/>
                        </a:tabLst>
                      </a:pPr>
                      <a:endParaRPr lang="zh-CN" sz="2100" b="1" kern="100" baseline="0" dirty="0">
                        <a:effectLst/>
                        <a:latin typeface="+mn-ea"/>
                        <a:ea typeface="+mn-ea"/>
                        <a:cs typeface="Courier New"/>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006"/>
                  </a:ext>
                </a:extLst>
              </a:tr>
            </a:tbl>
          </a:graphicData>
        </a:graphic>
      </p:graphicFrame>
      <p:sp>
        <p:nvSpPr>
          <p:cNvPr id="2" name="矩形 1"/>
          <p:cNvSpPr/>
          <p:nvPr/>
        </p:nvSpPr>
        <p:spPr>
          <a:xfrm>
            <a:off x="2793475" y="2216263"/>
            <a:ext cx="893303" cy="377016"/>
          </a:xfrm>
          <a:prstGeom prst="rect">
            <a:avLst/>
          </a:prstGeom>
        </p:spPr>
        <p:txBody>
          <a:bodyPr wrap="none" lIns="68571" tIns="34285" rIns="68571" bIns="34285">
            <a:spAutoFit/>
          </a:bodyPr>
          <a:lstStyle/>
          <a:p>
            <a:r>
              <a:rPr lang="zh-CN" altLang="zh-CN" sz="2000" b="1" kern="100" spc="-38" dirty="0">
                <a:solidFill>
                  <a:srgbClr val="FF0000"/>
                </a:solidFill>
                <a:latin typeface="+mn-ea"/>
                <a:ea typeface="+mn-ea"/>
                <a:cs typeface="Times New Roman"/>
              </a:rPr>
              <a:t>氨基酸</a:t>
            </a:r>
            <a:endParaRPr lang="zh-CN" altLang="en-US" sz="2000" b="1" kern="100" spc="-38" dirty="0">
              <a:solidFill>
                <a:srgbClr val="FF0000"/>
              </a:solidFill>
              <a:latin typeface="+mn-ea"/>
              <a:ea typeface="+mn-ea"/>
              <a:cs typeface="Times New Roman"/>
            </a:endParaRPr>
          </a:p>
        </p:txBody>
      </p:sp>
      <p:sp>
        <p:nvSpPr>
          <p:cNvPr id="10" name="矩形 9"/>
          <p:cNvSpPr/>
          <p:nvPr/>
        </p:nvSpPr>
        <p:spPr>
          <a:xfrm>
            <a:off x="2765098" y="2609234"/>
            <a:ext cx="1648125" cy="377016"/>
          </a:xfrm>
          <a:prstGeom prst="rect">
            <a:avLst/>
          </a:prstGeom>
        </p:spPr>
        <p:txBody>
          <a:bodyPr wrap="none" lIns="68571" tIns="34285" rIns="68571" bIns="34285">
            <a:spAutoFit/>
          </a:bodyPr>
          <a:lstStyle/>
          <a:p>
            <a:r>
              <a:rPr lang="zh-CN" altLang="en-US" sz="2000" b="1" kern="100" spc="-38" dirty="0">
                <a:solidFill>
                  <a:srgbClr val="FF0000"/>
                </a:solidFill>
                <a:latin typeface="+mn-ea"/>
                <a:ea typeface="+mn-ea"/>
                <a:cs typeface="Times New Roman"/>
              </a:rPr>
              <a:t>主要是</a:t>
            </a:r>
            <a:r>
              <a:rPr lang="zh-CN" altLang="zh-CN" sz="2000" b="1" kern="100" spc="-38" dirty="0">
                <a:solidFill>
                  <a:srgbClr val="FF0000"/>
                </a:solidFill>
                <a:latin typeface="+mn-ea"/>
                <a:ea typeface="+mn-ea"/>
                <a:cs typeface="Times New Roman"/>
              </a:rPr>
              <a:t>核糖体</a:t>
            </a:r>
            <a:endParaRPr lang="zh-CN" altLang="en-US" sz="2000" b="1" kern="100" spc="-38" dirty="0">
              <a:solidFill>
                <a:srgbClr val="FF0000"/>
              </a:solidFill>
              <a:latin typeface="+mn-ea"/>
              <a:ea typeface="+mn-ea"/>
              <a:cs typeface="Times New Roman"/>
            </a:endParaRPr>
          </a:p>
        </p:txBody>
      </p:sp>
      <p:sp>
        <p:nvSpPr>
          <p:cNvPr id="11" name="矩形 10"/>
          <p:cNvSpPr/>
          <p:nvPr/>
        </p:nvSpPr>
        <p:spPr>
          <a:xfrm>
            <a:off x="6106140" y="2153203"/>
            <a:ext cx="1396518" cy="377016"/>
          </a:xfrm>
          <a:prstGeom prst="rect">
            <a:avLst/>
          </a:prstGeom>
        </p:spPr>
        <p:txBody>
          <a:bodyPr wrap="none" lIns="68571" tIns="34285" rIns="68571" bIns="34285">
            <a:spAutoFit/>
          </a:bodyPr>
          <a:lstStyle/>
          <a:p>
            <a:r>
              <a:rPr lang="zh-CN" altLang="zh-CN" sz="2000" b="1" kern="100" spc="-38" dirty="0">
                <a:solidFill>
                  <a:srgbClr val="FF0000"/>
                </a:solidFill>
                <a:latin typeface="+mn-ea"/>
                <a:ea typeface="+mn-ea"/>
                <a:cs typeface="Times New Roman"/>
              </a:rPr>
              <a:t>核糖核苷酸</a:t>
            </a:r>
            <a:endParaRPr lang="zh-CN" altLang="en-US" sz="2000" b="1" kern="100" spc="-38" dirty="0">
              <a:solidFill>
                <a:srgbClr val="FF0000"/>
              </a:solidFill>
              <a:latin typeface="+mn-ea"/>
              <a:ea typeface="+mn-ea"/>
              <a:cs typeface="Times New Roman"/>
            </a:endParaRPr>
          </a:p>
        </p:txBody>
      </p:sp>
      <p:sp>
        <p:nvSpPr>
          <p:cNvPr id="3" name="矩形 2"/>
          <p:cNvSpPr/>
          <p:nvPr/>
        </p:nvSpPr>
        <p:spPr>
          <a:xfrm>
            <a:off x="2765098" y="3969608"/>
            <a:ext cx="1144911" cy="377016"/>
          </a:xfrm>
          <a:prstGeom prst="rect">
            <a:avLst/>
          </a:prstGeom>
        </p:spPr>
        <p:txBody>
          <a:bodyPr wrap="none" lIns="68571" tIns="34285" rIns="68571" bIns="34285">
            <a:spAutoFit/>
          </a:bodyPr>
          <a:lstStyle/>
          <a:p>
            <a:r>
              <a:rPr lang="zh-CN" altLang="zh-CN" sz="2000" b="1" kern="100" spc="-38" dirty="0">
                <a:solidFill>
                  <a:srgbClr val="FF0000"/>
                </a:solidFill>
                <a:latin typeface="+mn-ea"/>
                <a:ea typeface="+mn-ea"/>
                <a:cs typeface="Times New Roman"/>
              </a:rPr>
              <a:t>催化作用</a:t>
            </a:r>
            <a:endParaRPr lang="zh-CN" altLang="en-US" sz="2000" b="1" kern="100" spc="-38" dirty="0">
              <a:solidFill>
                <a:srgbClr val="FF0000"/>
              </a:solidFill>
              <a:latin typeface="+mn-ea"/>
              <a:ea typeface="+mn-ea"/>
              <a:cs typeface="Times New Roman"/>
            </a:endParaRPr>
          </a:p>
        </p:txBody>
      </p:sp>
      <p:sp>
        <p:nvSpPr>
          <p:cNvPr id="14" name="矩形 13"/>
          <p:cNvSpPr/>
          <p:nvPr/>
        </p:nvSpPr>
        <p:spPr>
          <a:xfrm>
            <a:off x="2701977" y="4408549"/>
            <a:ext cx="2654555" cy="377016"/>
          </a:xfrm>
          <a:prstGeom prst="rect">
            <a:avLst/>
          </a:prstGeom>
        </p:spPr>
        <p:txBody>
          <a:bodyPr wrap="none" lIns="68571" tIns="34285" rIns="68571" bIns="34285">
            <a:spAutoFit/>
          </a:bodyPr>
          <a:lstStyle/>
          <a:p>
            <a:r>
              <a:rPr lang="zh-CN" altLang="zh-CN" sz="2000" b="1" kern="100" spc="-38" dirty="0">
                <a:solidFill>
                  <a:srgbClr val="FF0000"/>
                </a:solidFill>
                <a:latin typeface="+mn-ea"/>
                <a:ea typeface="+mn-ea"/>
                <a:cs typeface="Times New Roman"/>
              </a:rPr>
              <a:t>降低化学反应的活化能</a:t>
            </a:r>
            <a:endParaRPr lang="zh-CN" altLang="en-US" sz="2000" b="1" kern="100" spc="-38" dirty="0">
              <a:solidFill>
                <a:srgbClr val="FF0000"/>
              </a:solidFill>
              <a:latin typeface="+mn-ea"/>
              <a:ea typeface="+mn-ea"/>
              <a:cs typeface="Times New Roman"/>
            </a:endParaRPr>
          </a:p>
        </p:txBody>
      </p:sp>
      <p:sp>
        <p:nvSpPr>
          <p:cNvPr id="15" name="矩形 14"/>
          <p:cNvSpPr/>
          <p:nvPr/>
        </p:nvSpPr>
        <p:spPr>
          <a:xfrm>
            <a:off x="2511508" y="1913587"/>
            <a:ext cx="138546" cy="377016"/>
          </a:xfrm>
          <a:prstGeom prst="rect">
            <a:avLst/>
          </a:prstGeom>
        </p:spPr>
        <p:txBody>
          <a:bodyPr wrap="none" lIns="68571" tIns="34285" rIns="68571" bIns="34285">
            <a:spAutoFit/>
          </a:bodyPr>
          <a:lstStyle/>
          <a:p>
            <a:endParaRPr lang="zh-CN" altLang="en-US" sz="2000" b="1" kern="100" spc="-38" dirty="0">
              <a:solidFill>
                <a:srgbClr val="C00000"/>
              </a:solidFill>
              <a:latin typeface="+mn-ea"/>
              <a:ea typeface="+mn-ea"/>
              <a:cs typeface="Times New Roman"/>
            </a:endParaRPr>
          </a:p>
        </p:txBody>
      </p:sp>
      <p:sp>
        <p:nvSpPr>
          <p:cNvPr id="16" name="TextBox 15"/>
          <p:cNvSpPr txBox="1"/>
          <p:nvPr/>
        </p:nvSpPr>
        <p:spPr>
          <a:xfrm>
            <a:off x="2701977" y="2954339"/>
            <a:ext cx="4484914" cy="476541"/>
          </a:xfrm>
          <a:prstGeom prst="rect">
            <a:avLst/>
          </a:prstGeom>
          <a:noFill/>
        </p:spPr>
        <p:txBody>
          <a:bodyPr wrap="square" rtlCol="0">
            <a:spAutoFit/>
          </a:bodyPr>
          <a:lstStyle/>
          <a:p>
            <a:pPr>
              <a:lnSpc>
                <a:spcPct val="140000"/>
              </a:lnSpc>
              <a:tabLst>
                <a:tab pos="2700655" algn="l"/>
              </a:tabLst>
            </a:pPr>
            <a:r>
              <a:rPr lang="zh-CN" altLang="zh-CN" sz="2000" b="1" kern="100" dirty="0">
                <a:solidFill>
                  <a:srgbClr val="FF0000"/>
                </a:solidFill>
                <a:latin typeface="+mn-ea"/>
                <a:ea typeface="+mn-ea"/>
                <a:cs typeface="Times New Roman"/>
              </a:rPr>
              <a:t>一般来说，活细胞都能产生酶</a:t>
            </a:r>
            <a:endParaRPr lang="zh-CN" altLang="zh-CN" sz="2000" b="1" kern="100" dirty="0">
              <a:solidFill>
                <a:srgbClr val="FF0000"/>
              </a:solidFill>
              <a:latin typeface="+mn-ea"/>
              <a:ea typeface="+mn-ea"/>
              <a:cs typeface="Courier New"/>
            </a:endParaRPr>
          </a:p>
        </p:txBody>
      </p:sp>
      <p:sp>
        <p:nvSpPr>
          <p:cNvPr id="17" name="TextBox 16"/>
          <p:cNvSpPr txBox="1"/>
          <p:nvPr/>
        </p:nvSpPr>
        <p:spPr>
          <a:xfrm>
            <a:off x="2686663" y="3425564"/>
            <a:ext cx="3820886" cy="476541"/>
          </a:xfrm>
          <a:prstGeom prst="rect">
            <a:avLst/>
          </a:prstGeom>
          <a:noFill/>
        </p:spPr>
        <p:txBody>
          <a:bodyPr wrap="square" rtlCol="0">
            <a:spAutoFit/>
          </a:bodyPr>
          <a:lstStyle/>
          <a:p>
            <a:pPr>
              <a:lnSpc>
                <a:spcPct val="140000"/>
              </a:lnSpc>
              <a:tabLst>
                <a:tab pos="2700655" algn="l"/>
              </a:tabLst>
            </a:pPr>
            <a:r>
              <a:rPr lang="zh-CN" altLang="zh-CN" sz="2000" b="1" kern="100" dirty="0">
                <a:solidFill>
                  <a:srgbClr val="FF0000"/>
                </a:solidFill>
                <a:latin typeface="+mn-ea"/>
                <a:ea typeface="+mn-ea"/>
                <a:cs typeface="Times New Roman"/>
              </a:rPr>
              <a:t>细胞内外或生物体内外均可</a:t>
            </a:r>
            <a:endParaRPr lang="zh-CN" altLang="zh-CN" sz="2000" b="1" kern="100" dirty="0">
              <a:solidFill>
                <a:srgbClr val="FF0000"/>
              </a:solidFill>
              <a:latin typeface="+mn-ea"/>
              <a:ea typeface="+mn-ea"/>
              <a:cs typeface="Courier New"/>
            </a:endParaRPr>
          </a:p>
        </p:txBody>
      </p:sp>
      <p:sp>
        <p:nvSpPr>
          <p:cNvPr id="19" name="矩形 18"/>
          <p:cNvSpPr/>
          <p:nvPr/>
        </p:nvSpPr>
        <p:spPr>
          <a:xfrm>
            <a:off x="2686663" y="1647776"/>
            <a:ext cx="2236510" cy="476541"/>
          </a:xfrm>
          <a:prstGeom prst="rect">
            <a:avLst/>
          </a:prstGeom>
        </p:spPr>
        <p:txBody>
          <a:bodyPr wrap="none">
            <a:spAutoFit/>
          </a:bodyPr>
          <a:lstStyle/>
          <a:p>
            <a:pPr>
              <a:lnSpc>
                <a:spcPct val="140000"/>
              </a:lnSpc>
              <a:tabLst>
                <a:tab pos="2700655" algn="l"/>
              </a:tabLst>
            </a:pPr>
            <a:r>
              <a:rPr lang="zh-CN" altLang="zh-CN" sz="2000" b="1" kern="100" dirty="0">
                <a:solidFill>
                  <a:srgbClr val="FF0000"/>
                </a:solidFill>
                <a:latin typeface="+mn-ea"/>
                <a:ea typeface="+mn-ea"/>
                <a:cs typeface="Times New Roman"/>
              </a:rPr>
              <a:t>绝大多数是蛋白质</a:t>
            </a:r>
            <a:endParaRPr lang="zh-CN" altLang="zh-CN" sz="2000" b="1" kern="100" dirty="0">
              <a:solidFill>
                <a:srgbClr val="FF0000"/>
              </a:solidFill>
              <a:latin typeface="+mn-ea"/>
              <a:ea typeface="+mn-ea"/>
              <a:cs typeface="Courier New"/>
            </a:endParaRPr>
          </a:p>
        </p:txBody>
      </p:sp>
      <p:sp>
        <p:nvSpPr>
          <p:cNvPr id="20" name="矩形 19"/>
          <p:cNvSpPr/>
          <p:nvPr/>
        </p:nvSpPr>
        <p:spPr>
          <a:xfrm>
            <a:off x="6023721" y="1646759"/>
            <a:ext cx="1544012" cy="476541"/>
          </a:xfrm>
          <a:prstGeom prst="rect">
            <a:avLst/>
          </a:prstGeom>
        </p:spPr>
        <p:txBody>
          <a:bodyPr wrap="none">
            <a:spAutoFit/>
          </a:bodyPr>
          <a:lstStyle/>
          <a:p>
            <a:pPr>
              <a:lnSpc>
                <a:spcPct val="140000"/>
              </a:lnSpc>
              <a:tabLst>
                <a:tab pos="2700655" algn="l"/>
              </a:tabLst>
            </a:pPr>
            <a:r>
              <a:rPr lang="zh-CN" altLang="zh-CN" sz="2000" b="1" kern="100" dirty="0">
                <a:solidFill>
                  <a:srgbClr val="FF0000"/>
                </a:solidFill>
                <a:latin typeface="+mn-ea"/>
                <a:ea typeface="+mn-ea"/>
                <a:cs typeface="Times New Roman"/>
              </a:rPr>
              <a:t>少数是</a:t>
            </a:r>
            <a:r>
              <a:rPr lang="en-US" altLang="zh-CN" sz="2000" b="1" kern="100" dirty="0">
                <a:solidFill>
                  <a:srgbClr val="FF0000"/>
                </a:solidFill>
                <a:latin typeface="+mn-ea"/>
                <a:ea typeface="+mn-ea"/>
                <a:cs typeface="Courier New"/>
              </a:rPr>
              <a:t>RNA</a:t>
            </a:r>
            <a:endParaRPr lang="zh-CN" altLang="zh-CN" sz="2000" b="1" kern="100" dirty="0">
              <a:solidFill>
                <a:srgbClr val="FF0000"/>
              </a:solidFill>
              <a:latin typeface="+mn-ea"/>
              <a:ea typeface="+mn-ea"/>
              <a:cs typeface="Courier New"/>
            </a:endParaRPr>
          </a:p>
        </p:txBody>
      </p:sp>
      <p:sp>
        <p:nvSpPr>
          <p:cNvPr id="5" name="文本框 4">
            <a:extLst>
              <a:ext uri="{FF2B5EF4-FFF2-40B4-BE49-F238E27FC236}">
                <a16:creationId xmlns:a16="http://schemas.microsoft.com/office/drawing/2014/main" xmlns="" id="{A275661E-A20F-47C5-B080-CAFCA3255FC1}"/>
              </a:ext>
            </a:extLst>
          </p:cNvPr>
          <p:cNvSpPr txBox="1"/>
          <p:nvPr/>
        </p:nvSpPr>
        <p:spPr>
          <a:xfrm>
            <a:off x="1126640" y="1000621"/>
            <a:ext cx="4925040" cy="400110"/>
          </a:xfrm>
          <a:prstGeom prst="rect">
            <a:avLst/>
          </a:prstGeom>
          <a:noFill/>
        </p:spPr>
        <p:txBody>
          <a:bodyPr wrap="square" rtlCol="0">
            <a:spAutoFit/>
          </a:bodyPr>
          <a:lstStyle/>
          <a:p>
            <a:r>
              <a:rPr lang="zh-CN" altLang="en-US" sz="2000" b="1" dirty="0"/>
              <a:t>酶是</a:t>
            </a:r>
            <a:r>
              <a:rPr lang="zh-CN" altLang="en-US" sz="2000" b="1" dirty="0">
                <a:solidFill>
                  <a:srgbClr val="FF0000"/>
                </a:solidFill>
              </a:rPr>
              <a:t>活细胞</a:t>
            </a:r>
            <a:r>
              <a:rPr lang="zh-CN" altLang="en-US" sz="2000" b="1" dirty="0"/>
              <a:t>产生的具有</a:t>
            </a:r>
            <a:r>
              <a:rPr lang="zh-CN" altLang="en-US" sz="2000" b="1" dirty="0">
                <a:solidFill>
                  <a:srgbClr val="FF0000"/>
                </a:solidFill>
              </a:rPr>
              <a:t>催化</a:t>
            </a:r>
            <a:r>
              <a:rPr lang="zh-CN" altLang="en-US" sz="2000" b="1" dirty="0"/>
              <a:t>作用的</a:t>
            </a:r>
            <a:r>
              <a:rPr lang="zh-CN" altLang="en-US" sz="2000" b="1" dirty="0">
                <a:solidFill>
                  <a:srgbClr val="FF0000"/>
                </a:solidFill>
              </a:rPr>
              <a:t>有机物</a:t>
            </a:r>
          </a:p>
        </p:txBody>
      </p:sp>
    </p:spTree>
    <p:extLst>
      <p:ext uri="{BB962C8B-B14F-4D97-AF65-F5344CB8AC3E}">
        <p14:creationId xmlns:p14="http://schemas.microsoft.com/office/powerpoint/2010/main" val="7268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linds(horizontal)">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nodePh="1">
                                  <p:stCondLst>
                                    <p:cond delay="0"/>
                                  </p:stCondLst>
                                  <p:endCondLst>
                                    <p:cond evt="begin" delay="0">
                                      <p:tn val="53"/>
                                    </p:cond>
                                  </p:end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par>
                                <p:cTn id="56" presetID="10" presetClass="exit" presetSubtype="0" fill="hold" grpId="1" nodeType="withEffect" nodePh="1">
                                  <p:stCondLst>
                                    <p:cond delay="0"/>
                                  </p:stCondLst>
                                  <p:endCondLst>
                                    <p:cond evt="begin" delay="0">
                                      <p:tn val="56"/>
                                    </p:cond>
                                  </p:end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2"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3" grpId="0"/>
      <p:bldP spid="14" grpId="2"/>
      <p:bldP spid="15" grpId="0"/>
      <p:bldP spid="15" grpId="1"/>
      <p:bldP spid="16" grpId="0"/>
      <p:bldP spid="17" grpId="0"/>
      <p:bldP spid="19" grpId="0"/>
      <p:bldP spid="20"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6945" y="623082"/>
            <a:ext cx="8514995" cy="1938976"/>
          </a:xfrm>
          <a:prstGeom prst="rect">
            <a:avLst/>
          </a:prstGeom>
        </p:spPr>
        <p:txBody>
          <a:bodyPr wrap="square" lIns="91426" tIns="45712" rIns="91426" bIns="45712">
            <a:spAutoFit/>
          </a:bodyPr>
          <a:lstStyle/>
          <a:p>
            <a:pPr>
              <a:lnSpc>
                <a:spcPct val="150000"/>
              </a:lnSpc>
            </a:pPr>
            <a:r>
              <a:rPr lang="en-US" altLang="zh-CN" sz="2000" b="1" dirty="0">
                <a:latin typeface="+mn-ea"/>
                <a:ea typeface="+mn-ea"/>
              </a:rPr>
              <a:t>(1)</a:t>
            </a:r>
            <a:r>
              <a:rPr lang="zh-CN" altLang="en-US" sz="2000" b="1" dirty="0">
                <a:latin typeface="+mn-ea"/>
                <a:ea typeface="+mn-ea"/>
              </a:rPr>
              <a:t>酶的基本组成单位是氨基酸</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p>
          <a:p>
            <a:pPr>
              <a:lnSpc>
                <a:spcPct val="150000"/>
              </a:lnSpc>
            </a:pPr>
            <a:r>
              <a:rPr lang="en-US" altLang="zh-CN" sz="2000" b="1" dirty="0">
                <a:latin typeface="+mn-ea"/>
                <a:ea typeface="+mn-ea"/>
              </a:rPr>
              <a:t>(2)</a:t>
            </a:r>
            <a:r>
              <a:rPr lang="zh-CN" altLang="en-US" sz="2000" b="1" dirty="0">
                <a:latin typeface="+mn-ea"/>
                <a:ea typeface="+mn-ea"/>
              </a:rPr>
              <a:t>酶通过为反应物供能和降低活化能来提高化学反应速率</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p>
          <a:p>
            <a:pPr>
              <a:lnSpc>
                <a:spcPct val="150000"/>
              </a:lnSpc>
            </a:pPr>
            <a:r>
              <a:rPr lang="en-US" altLang="zh-CN" sz="2000" b="1" dirty="0">
                <a:latin typeface="+mn-ea"/>
                <a:ea typeface="+mn-ea"/>
              </a:rPr>
              <a:t>(3)</a:t>
            </a:r>
            <a:r>
              <a:rPr lang="zh-CN" altLang="en-US" sz="2000" b="1" dirty="0">
                <a:latin typeface="+mn-ea"/>
                <a:ea typeface="+mn-ea"/>
              </a:rPr>
              <a:t>酶分子在催化反应完成后立即被降解成氨基酸</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p>
          <a:p>
            <a:pPr>
              <a:lnSpc>
                <a:spcPct val="150000"/>
              </a:lnSpc>
            </a:pPr>
            <a:r>
              <a:rPr lang="en-US" altLang="zh-CN" sz="2000" b="1" dirty="0">
                <a:latin typeface="+mn-ea"/>
                <a:ea typeface="+mn-ea"/>
              </a:rPr>
              <a:t>(4)</a:t>
            </a:r>
            <a:r>
              <a:rPr lang="zh-CN" altLang="en-US" sz="2000" b="1" dirty="0">
                <a:latin typeface="+mn-ea"/>
                <a:ea typeface="+mn-ea"/>
              </a:rPr>
              <a:t>产生酶的细胞一定是具有分泌功能的细胞 </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p>
        </p:txBody>
      </p:sp>
      <p:sp>
        <p:nvSpPr>
          <p:cNvPr id="12" name="矩形 11"/>
          <p:cNvSpPr/>
          <p:nvPr/>
        </p:nvSpPr>
        <p:spPr>
          <a:xfrm>
            <a:off x="3052031" y="182345"/>
            <a:ext cx="2851058" cy="457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nSpc>
                <a:spcPct val="150000"/>
              </a:lnSpc>
            </a:pPr>
            <a:r>
              <a:rPr lang="zh-CN" altLang="en-US" sz="2000" b="1" dirty="0">
                <a:solidFill>
                  <a:schemeClr val="tx1"/>
                </a:solidFill>
                <a:latin typeface="+mn-ea"/>
              </a:rPr>
              <a:t>判断下列说法的正误</a:t>
            </a:r>
          </a:p>
        </p:txBody>
      </p:sp>
      <p:sp>
        <p:nvSpPr>
          <p:cNvPr id="19" name="矩形 18"/>
          <p:cNvSpPr/>
          <p:nvPr/>
        </p:nvSpPr>
        <p:spPr>
          <a:xfrm>
            <a:off x="239484" y="2524173"/>
            <a:ext cx="7154737" cy="400110"/>
          </a:xfrm>
          <a:prstGeom prst="rect">
            <a:avLst/>
          </a:prstGeom>
        </p:spPr>
        <p:txBody>
          <a:bodyPr wrap="square">
            <a:spAutoFit/>
          </a:bodyPr>
          <a:lstStyle/>
          <a:p>
            <a:r>
              <a:rPr lang="en-US" altLang="zh-CN" sz="2000" b="1" dirty="0">
                <a:latin typeface="+mn-ea"/>
                <a:ea typeface="+mn-ea"/>
              </a:rPr>
              <a:t>(5)</a:t>
            </a:r>
            <a:r>
              <a:rPr lang="zh-CN" altLang="en-US" sz="2000" b="1" dirty="0">
                <a:latin typeface="+mn-ea"/>
                <a:ea typeface="+mn-ea"/>
              </a:rPr>
              <a:t>高温、低温都使酶活性降低，二者的作用实质不同</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endParaRPr lang="zh-CN" altLang="en-US" sz="2000" dirty="0">
              <a:latin typeface="+mn-ea"/>
              <a:ea typeface="+mn-ea"/>
            </a:endParaRPr>
          </a:p>
        </p:txBody>
      </p:sp>
      <p:sp>
        <p:nvSpPr>
          <p:cNvPr id="21" name="矩形 20"/>
          <p:cNvSpPr/>
          <p:nvPr/>
        </p:nvSpPr>
        <p:spPr>
          <a:xfrm>
            <a:off x="6390698" y="4231246"/>
            <a:ext cx="434757" cy="458770"/>
          </a:xfrm>
          <a:prstGeom prst="rect">
            <a:avLst/>
          </a:prstGeom>
          <a:noFill/>
        </p:spPr>
        <p:txBody>
          <a:bodyPr wrap="square" lIns="68571" tIns="34285" rIns="68571" bIns="34285" rtlCol="0">
            <a:spAutoFit/>
          </a:bodyPr>
          <a:lstStyle/>
          <a:p>
            <a:pPr>
              <a:lnSpc>
                <a:spcPct val="150000"/>
              </a:lnSpc>
            </a:pPr>
            <a:endParaRPr lang="zh-CN" altLang="en-US" sz="2000" b="1" kern="100" dirty="0">
              <a:solidFill>
                <a:srgbClr val="FF0000"/>
              </a:solidFill>
              <a:latin typeface="华文细黑" panose="02010600040101010101" pitchFamily="2" charset="-122"/>
              <a:ea typeface="华文细黑" panose="02010600040101010101" pitchFamily="2" charset="-122"/>
              <a:cs typeface="Times New Roman"/>
            </a:endParaRPr>
          </a:p>
        </p:txBody>
      </p:sp>
      <p:sp>
        <p:nvSpPr>
          <p:cNvPr id="17" name="矩形 16"/>
          <p:cNvSpPr/>
          <p:nvPr/>
        </p:nvSpPr>
        <p:spPr>
          <a:xfrm>
            <a:off x="3856394" y="651734"/>
            <a:ext cx="434757" cy="530904"/>
          </a:xfrm>
          <a:prstGeom prst="rect">
            <a:avLst/>
          </a:prstGeom>
          <a:noFill/>
        </p:spPr>
        <p:txBody>
          <a:bodyPr wrap="square" lIns="68571" tIns="34285" rIns="68571" bIns="34285" rtlCol="0">
            <a:spAutoFit/>
          </a:bodyPr>
          <a:lstStyle/>
          <a:p>
            <a:pPr>
              <a:lnSpc>
                <a:spcPct val="150000"/>
              </a:lnSpc>
            </a:pPr>
            <a:r>
              <a:rPr lang="en-US" altLang="zh-CN" sz="2000" b="1" kern="100" dirty="0">
                <a:solidFill>
                  <a:srgbClr val="FF0000"/>
                </a:solidFill>
                <a:latin typeface="华文细黑" panose="02010600040101010101" pitchFamily="2" charset="-122"/>
                <a:ea typeface="华文细黑" panose="02010600040101010101" pitchFamily="2" charset="-122"/>
                <a:cs typeface="Times New Roman"/>
              </a:rPr>
              <a:t>×</a:t>
            </a:r>
            <a:endParaRPr lang="zh-CN" altLang="en-US" sz="2000" b="1" kern="100" dirty="0">
              <a:solidFill>
                <a:srgbClr val="FF0000"/>
              </a:solidFill>
              <a:latin typeface="华文细黑" panose="02010600040101010101" pitchFamily="2" charset="-122"/>
              <a:ea typeface="华文细黑" panose="02010600040101010101" pitchFamily="2" charset="-122"/>
              <a:cs typeface="Times New Roman"/>
            </a:endParaRPr>
          </a:p>
        </p:txBody>
      </p:sp>
      <p:sp>
        <p:nvSpPr>
          <p:cNvPr id="22" name="矩形 21"/>
          <p:cNvSpPr/>
          <p:nvPr/>
        </p:nvSpPr>
        <p:spPr>
          <a:xfrm>
            <a:off x="6890890" y="1128225"/>
            <a:ext cx="434757" cy="530904"/>
          </a:xfrm>
          <a:prstGeom prst="rect">
            <a:avLst/>
          </a:prstGeom>
          <a:noFill/>
        </p:spPr>
        <p:txBody>
          <a:bodyPr wrap="square" lIns="68571" tIns="34285" rIns="68571" bIns="34285" rtlCol="0">
            <a:spAutoFit/>
          </a:bodyPr>
          <a:lstStyle/>
          <a:p>
            <a:pPr>
              <a:lnSpc>
                <a:spcPct val="150000"/>
              </a:lnSpc>
            </a:pPr>
            <a:r>
              <a:rPr lang="en-US" altLang="zh-CN" sz="2000" b="1" kern="100" dirty="0">
                <a:solidFill>
                  <a:srgbClr val="FF0000"/>
                </a:solidFill>
                <a:latin typeface="华文细黑" panose="02010600040101010101" pitchFamily="2" charset="-122"/>
                <a:ea typeface="华文细黑" panose="02010600040101010101" pitchFamily="2" charset="-122"/>
                <a:cs typeface="Times New Roman"/>
              </a:rPr>
              <a:t>×</a:t>
            </a:r>
            <a:endParaRPr lang="zh-CN" altLang="en-US" sz="2000" b="1" kern="100" dirty="0">
              <a:solidFill>
                <a:srgbClr val="FF0000"/>
              </a:solidFill>
              <a:latin typeface="华文细黑" panose="02010600040101010101" pitchFamily="2" charset="-122"/>
              <a:ea typeface="华文细黑" panose="02010600040101010101" pitchFamily="2" charset="-122"/>
              <a:cs typeface="Times New Roman"/>
            </a:endParaRPr>
          </a:p>
        </p:txBody>
      </p:sp>
      <p:sp>
        <p:nvSpPr>
          <p:cNvPr id="23" name="矩形 22"/>
          <p:cNvSpPr/>
          <p:nvPr/>
        </p:nvSpPr>
        <p:spPr>
          <a:xfrm>
            <a:off x="5860743" y="1556488"/>
            <a:ext cx="434757" cy="530904"/>
          </a:xfrm>
          <a:prstGeom prst="rect">
            <a:avLst/>
          </a:prstGeom>
          <a:noFill/>
        </p:spPr>
        <p:txBody>
          <a:bodyPr wrap="square" lIns="68571" tIns="34285" rIns="68571" bIns="34285" rtlCol="0">
            <a:spAutoFit/>
          </a:bodyPr>
          <a:lstStyle/>
          <a:p>
            <a:pPr>
              <a:lnSpc>
                <a:spcPct val="150000"/>
              </a:lnSpc>
            </a:pPr>
            <a:r>
              <a:rPr lang="en-US" altLang="zh-CN" sz="2000" b="1" kern="100" dirty="0">
                <a:solidFill>
                  <a:srgbClr val="FF0000"/>
                </a:solidFill>
                <a:latin typeface="华文细黑" panose="02010600040101010101" pitchFamily="2" charset="-122"/>
                <a:ea typeface="华文细黑" panose="02010600040101010101" pitchFamily="2" charset="-122"/>
                <a:cs typeface="Times New Roman"/>
              </a:rPr>
              <a:t>×</a:t>
            </a:r>
            <a:endParaRPr lang="zh-CN" altLang="en-US" sz="2000" b="1" kern="100" dirty="0">
              <a:solidFill>
                <a:srgbClr val="FF0000"/>
              </a:solidFill>
              <a:latin typeface="华文细黑" panose="02010600040101010101" pitchFamily="2" charset="-122"/>
              <a:ea typeface="华文细黑" panose="02010600040101010101" pitchFamily="2" charset="-122"/>
              <a:cs typeface="Times New Roman"/>
            </a:endParaRPr>
          </a:p>
        </p:txBody>
      </p:sp>
      <p:sp>
        <p:nvSpPr>
          <p:cNvPr id="24" name="矩形 23"/>
          <p:cNvSpPr/>
          <p:nvPr/>
        </p:nvSpPr>
        <p:spPr>
          <a:xfrm>
            <a:off x="5397756" y="2007902"/>
            <a:ext cx="434757" cy="530904"/>
          </a:xfrm>
          <a:prstGeom prst="rect">
            <a:avLst/>
          </a:prstGeom>
          <a:noFill/>
        </p:spPr>
        <p:txBody>
          <a:bodyPr wrap="square" lIns="68571" tIns="34285" rIns="68571" bIns="34285" rtlCol="0">
            <a:spAutoFit/>
          </a:bodyPr>
          <a:lstStyle/>
          <a:p>
            <a:pPr>
              <a:lnSpc>
                <a:spcPct val="150000"/>
              </a:lnSpc>
            </a:pPr>
            <a:r>
              <a:rPr lang="en-US" altLang="zh-CN" sz="2000" b="1" kern="100" dirty="0">
                <a:solidFill>
                  <a:srgbClr val="FF0000"/>
                </a:solidFill>
                <a:latin typeface="华文细黑" panose="02010600040101010101" pitchFamily="2" charset="-122"/>
                <a:ea typeface="华文细黑" panose="02010600040101010101" pitchFamily="2" charset="-122"/>
                <a:cs typeface="Times New Roman"/>
              </a:rPr>
              <a:t>×</a:t>
            </a:r>
            <a:endParaRPr lang="zh-CN" altLang="en-US" sz="2000" b="1" kern="100" dirty="0">
              <a:solidFill>
                <a:srgbClr val="FF0000"/>
              </a:solidFill>
              <a:latin typeface="华文细黑" panose="02010600040101010101" pitchFamily="2" charset="-122"/>
              <a:ea typeface="华文细黑" panose="02010600040101010101" pitchFamily="2" charset="-122"/>
              <a:cs typeface="Times New Roman"/>
            </a:endParaRPr>
          </a:p>
        </p:txBody>
      </p:sp>
      <p:sp>
        <p:nvSpPr>
          <p:cNvPr id="25" name="矩形 24"/>
          <p:cNvSpPr/>
          <p:nvPr/>
        </p:nvSpPr>
        <p:spPr>
          <a:xfrm>
            <a:off x="6379863" y="2364416"/>
            <a:ext cx="579601" cy="620619"/>
          </a:xfrm>
          <a:prstGeom prst="rect">
            <a:avLst/>
          </a:prstGeom>
          <a:noFill/>
        </p:spPr>
        <p:txBody>
          <a:bodyPr wrap="square" rtlCol="0">
            <a:spAutoFit/>
          </a:bodyPr>
          <a:lstStyle/>
          <a:p>
            <a:pPr>
              <a:lnSpc>
                <a:spcPct val="150000"/>
              </a:lnSpc>
            </a:pPr>
            <a:r>
              <a:rPr lang="en-US" altLang="zh-CN" sz="2600" b="1" kern="100" dirty="0">
                <a:solidFill>
                  <a:srgbClr val="FF0000"/>
                </a:solidFill>
                <a:latin typeface="Times New Roman" panose="02020603050405020304" pitchFamily="18" charset="0"/>
                <a:ea typeface="华文细黑" panose="02010600040101010101" pitchFamily="2" charset="-122"/>
                <a:cs typeface="Times New Roman"/>
              </a:rPr>
              <a:t>√</a:t>
            </a:r>
          </a:p>
        </p:txBody>
      </p:sp>
    </p:spTree>
    <p:extLst>
      <p:ext uri="{BB962C8B-B14F-4D97-AF65-F5344CB8AC3E}">
        <p14:creationId xmlns:p14="http://schemas.microsoft.com/office/powerpoint/2010/main" val="28532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6945" y="623082"/>
            <a:ext cx="8514995" cy="3323971"/>
          </a:xfrm>
          <a:prstGeom prst="rect">
            <a:avLst/>
          </a:prstGeom>
        </p:spPr>
        <p:txBody>
          <a:bodyPr wrap="square" lIns="91426" tIns="45712" rIns="91426" bIns="45712">
            <a:spAutoFit/>
          </a:bodyPr>
          <a:lstStyle/>
          <a:p>
            <a:pPr>
              <a:lnSpc>
                <a:spcPct val="150000"/>
              </a:lnSpc>
            </a:pPr>
            <a:r>
              <a:rPr lang="en-US" altLang="zh-CN" sz="2000" b="1" dirty="0">
                <a:latin typeface="+mn-ea"/>
                <a:ea typeface="+mn-ea"/>
              </a:rPr>
              <a:t>(1)</a:t>
            </a:r>
            <a:r>
              <a:rPr lang="zh-CN" altLang="en-US" sz="2000" b="1" dirty="0">
                <a:latin typeface="+mn-ea"/>
                <a:ea typeface="+mn-ea"/>
              </a:rPr>
              <a:t>酶的基本组成单位是氨基酸</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p>
          <a:p>
            <a:pPr>
              <a:lnSpc>
                <a:spcPct val="150000"/>
              </a:lnSpc>
            </a:pPr>
            <a:endParaRPr lang="en-US" altLang="zh-CN" sz="2000" b="1" dirty="0">
              <a:latin typeface="+mn-ea"/>
              <a:ea typeface="+mn-ea"/>
            </a:endParaRPr>
          </a:p>
          <a:p>
            <a:pPr>
              <a:lnSpc>
                <a:spcPct val="150000"/>
              </a:lnSpc>
            </a:pPr>
            <a:r>
              <a:rPr lang="en-US" altLang="zh-CN" sz="2000" b="1" dirty="0">
                <a:latin typeface="+mn-ea"/>
                <a:ea typeface="+mn-ea"/>
              </a:rPr>
              <a:t>(2)</a:t>
            </a:r>
            <a:r>
              <a:rPr lang="zh-CN" altLang="en-US" sz="2000" b="1" dirty="0">
                <a:latin typeface="+mn-ea"/>
                <a:ea typeface="+mn-ea"/>
              </a:rPr>
              <a:t>酶通过为反应物供能和降低活化能来提高化学反应速率</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p>
          <a:p>
            <a:pPr>
              <a:lnSpc>
                <a:spcPct val="150000"/>
              </a:lnSpc>
            </a:pPr>
            <a:endParaRPr lang="en-US" altLang="zh-CN" sz="2000" b="1" dirty="0">
              <a:latin typeface="+mn-ea"/>
              <a:ea typeface="+mn-ea"/>
            </a:endParaRPr>
          </a:p>
          <a:p>
            <a:pPr>
              <a:lnSpc>
                <a:spcPct val="150000"/>
              </a:lnSpc>
            </a:pPr>
            <a:r>
              <a:rPr lang="en-US" altLang="zh-CN" sz="2000" b="1" dirty="0">
                <a:latin typeface="+mn-ea"/>
                <a:ea typeface="+mn-ea"/>
              </a:rPr>
              <a:t>(3)</a:t>
            </a:r>
            <a:r>
              <a:rPr lang="zh-CN" altLang="en-US" sz="2000" b="1" dirty="0">
                <a:latin typeface="+mn-ea"/>
                <a:ea typeface="+mn-ea"/>
              </a:rPr>
              <a:t>酶分子在催化反应完成后立即被降解成氨基酸</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p>
          <a:p>
            <a:pPr>
              <a:lnSpc>
                <a:spcPct val="150000"/>
              </a:lnSpc>
            </a:pPr>
            <a:endParaRPr lang="en-US" altLang="zh-CN" sz="2000" b="1" dirty="0">
              <a:latin typeface="+mn-ea"/>
              <a:ea typeface="+mn-ea"/>
            </a:endParaRPr>
          </a:p>
          <a:p>
            <a:pPr>
              <a:lnSpc>
                <a:spcPct val="150000"/>
              </a:lnSpc>
            </a:pPr>
            <a:r>
              <a:rPr lang="en-US" altLang="zh-CN" sz="2000" b="1" dirty="0">
                <a:latin typeface="+mn-ea"/>
                <a:ea typeface="+mn-ea"/>
              </a:rPr>
              <a:t>(4)</a:t>
            </a:r>
            <a:r>
              <a:rPr lang="zh-CN" altLang="en-US" sz="2000" b="1" dirty="0">
                <a:latin typeface="+mn-ea"/>
                <a:ea typeface="+mn-ea"/>
              </a:rPr>
              <a:t>产生酶的细胞一定是具有分泌功能的细胞 </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p>
        </p:txBody>
      </p:sp>
      <p:sp>
        <p:nvSpPr>
          <p:cNvPr id="4" name="TextBox 3"/>
          <p:cNvSpPr txBox="1"/>
          <p:nvPr/>
        </p:nvSpPr>
        <p:spPr>
          <a:xfrm>
            <a:off x="558049" y="1152638"/>
            <a:ext cx="8585951" cy="435622"/>
          </a:xfrm>
          <a:prstGeom prst="rect">
            <a:avLst/>
          </a:prstGeom>
          <a:noFill/>
        </p:spPr>
        <p:txBody>
          <a:bodyPr wrap="square" lIns="68571" tIns="34285" rIns="68571" bIns="34285" rtlCol="0">
            <a:spAutoFit/>
          </a:bodyPr>
          <a:lstStyle/>
          <a:p>
            <a:pPr>
              <a:lnSpc>
                <a:spcPct val="150000"/>
              </a:lnSpc>
            </a:pPr>
            <a:r>
              <a:rPr lang="zh-CN" altLang="en-US" b="1" kern="100" dirty="0">
                <a:solidFill>
                  <a:srgbClr val="0000FF"/>
                </a:solidFill>
                <a:latin typeface="+mn-ea"/>
                <a:ea typeface="+mn-ea"/>
                <a:cs typeface="Times New Roman"/>
              </a:rPr>
              <a:t>酶的本质是蛋白质或</a:t>
            </a:r>
            <a:r>
              <a:rPr lang="en-US" altLang="zh-CN" b="1" kern="100" dirty="0">
                <a:solidFill>
                  <a:srgbClr val="0000FF"/>
                </a:solidFill>
                <a:latin typeface="+mn-ea"/>
                <a:ea typeface="+mn-ea"/>
                <a:cs typeface="Times New Roman"/>
              </a:rPr>
              <a:t>RNA</a:t>
            </a:r>
            <a:r>
              <a:rPr lang="zh-CN" altLang="en-US" b="1" kern="100" dirty="0">
                <a:solidFill>
                  <a:srgbClr val="0000FF"/>
                </a:solidFill>
                <a:latin typeface="+mn-ea"/>
                <a:ea typeface="+mn-ea"/>
                <a:cs typeface="Times New Roman"/>
              </a:rPr>
              <a:t>，因此组成酶的基本单位是氨基酸或核糖核苷酸。</a:t>
            </a:r>
            <a:endParaRPr lang="zh-CN" altLang="zh-CN" b="1" kern="100" dirty="0">
              <a:solidFill>
                <a:srgbClr val="0000FF"/>
              </a:solidFill>
              <a:latin typeface="+mn-ea"/>
              <a:ea typeface="+mn-ea"/>
              <a:cs typeface="Times New Roman"/>
            </a:endParaRPr>
          </a:p>
        </p:txBody>
      </p:sp>
      <p:sp>
        <p:nvSpPr>
          <p:cNvPr id="6" name="TextBox 5"/>
          <p:cNvSpPr txBox="1"/>
          <p:nvPr/>
        </p:nvSpPr>
        <p:spPr>
          <a:xfrm>
            <a:off x="656826" y="2028834"/>
            <a:ext cx="8122302" cy="435815"/>
          </a:xfrm>
          <a:prstGeom prst="rect">
            <a:avLst/>
          </a:prstGeom>
          <a:noFill/>
        </p:spPr>
        <p:txBody>
          <a:bodyPr wrap="square" lIns="68571" tIns="34285" rIns="68571" bIns="34285" rtlCol="0">
            <a:spAutoFit/>
          </a:bodyPr>
          <a:lstStyle/>
          <a:p>
            <a:pPr>
              <a:lnSpc>
                <a:spcPct val="150000"/>
              </a:lnSpc>
            </a:pPr>
            <a:r>
              <a:rPr lang="zh-CN" altLang="en-US" b="1" kern="100" dirty="0">
                <a:solidFill>
                  <a:srgbClr val="0000FF"/>
                </a:solidFill>
                <a:latin typeface="+mn-ea"/>
                <a:ea typeface="+mn-ea"/>
                <a:cs typeface="Times New Roman"/>
              </a:rPr>
              <a:t>酶的作用机理是降低活化能来提高化学反应速率，不能为反应物提供能量。</a:t>
            </a:r>
            <a:endParaRPr lang="zh-CN" altLang="zh-CN" b="1" kern="100" dirty="0">
              <a:solidFill>
                <a:srgbClr val="0000FF"/>
              </a:solidFill>
              <a:latin typeface="+mn-ea"/>
              <a:ea typeface="+mn-ea"/>
              <a:cs typeface="Times New Roman"/>
            </a:endParaRPr>
          </a:p>
        </p:txBody>
      </p:sp>
      <p:sp>
        <p:nvSpPr>
          <p:cNvPr id="8" name="矩形 7"/>
          <p:cNvSpPr/>
          <p:nvPr/>
        </p:nvSpPr>
        <p:spPr>
          <a:xfrm>
            <a:off x="3856394" y="651734"/>
            <a:ext cx="434757" cy="530904"/>
          </a:xfrm>
          <a:prstGeom prst="rect">
            <a:avLst/>
          </a:prstGeom>
          <a:noFill/>
        </p:spPr>
        <p:txBody>
          <a:bodyPr wrap="square" lIns="68571" tIns="34285" rIns="68571" bIns="34285" rtlCol="0">
            <a:spAutoFit/>
          </a:bodyPr>
          <a:lstStyle/>
          <a:p>
            <a:pPr>
              <a:lnSpc>
                <a:spcPct val="150000"/>
              </a:lnSpc>
            </a:pPr>
            <a:r>
              <a:rPr lang="en-US" altLang="zh-CN" sz="2000" b="1" kern="100" dirty="0">
                <a:solidFill>
                  <a:srgbClr val="FF0000"/>
                </a:solidFill>
                <a:latin typeface="华文细黑" panose="02010600040101010101" pitchFamily="2" charset="-122"/>
                <a:ea typeface="华文细黑" panose="02010600040101010101" pitchFamily="2" charset="-122"/>
                <a:cs typeface="Times New Roman"/>
              </a:rPr>
              <a:t>×</a:t>
            </a:r>
            <a:endParaRPr lang="zh-CN" altLang="en-US" sz="2000" b="1" kern="100" dirty="0">
              <a:solidFill>
                <a:srgbClr val="FF0000"/>
              </a:solidFill>
              <a:latin typeface="华文细黑" panose="02010600040101010101" pitchFamily="2" charset="-122"/>
              <a:ea typeface="华文细黑" panose="02010600040101010101" pitchFamily="2" charset="-122"/>
              <a:cs typeface="Times New Roman"/>
            </a:endParaRPr>
          </a:p>
        </p:txBody>
      </p:sp>
      <p:sp>
        <p:nvSpPr>
          <p:cNvPr id="10" name="矩形 9"/>
          <p:cNvSpPr/>
          <p:nvPr/>
        </p:nvSpPr>
        <p:spPr>
          <a:xfrm>
            <a:off x="5888342" y="2498402"/>
            <a:ext cx="434757" cy="530904"/>
          </a:xfrm>
          <a:prstGeom prst="rect">
            <a:avLst/>
          </a:prstGeom>
          <a:noFill/>
        </p:spPr>
        <p:txBody>
          <a:bodyPr wrap="square" lIns="68571" tIns="34285" rIns="68571" bIns="34285" rtlCol="0">
            <a:spAutoFit/>
          </a:bodyPr>
          <a:lstStyle/>
          <a:p>
            <a:pPr>
              <a:lnSpc>
                <a:spcPct val="150000"/>
              </a:lnSpc>
            </a:pPr>
            <a:r>
              <a:rPr lang="en-US" altLang="zh-CN" sz="2000" b="1" kern="100" dirty="0">
                <a:solidFill>
                  <a:srgbClr val="FF0000"/>
                </a:solidFill>
                <a:latin typeface="华文细黑" panose="02010600040101010101" pitchFamily="2" charset="-122"/>
                <a:ea typeface="华文细黑" panose="02010600040101010101" pitchFamily="2" charset="-122"/>
                <a:cs typeface="Times New Roman"/>
              </a:rPr>
              <a:t>×</a:t>
            </a:r>
            <a:endParaRPr lang="zh-CN" altLang="en-US" sz="2000" b="1" kern="100" dirty="0">
              <a:solidFill>
                <a:srgbClr val="FF0000"/>
              </a:solidFill>
              <a:latin typeface="华文细黑" panose="02010600040101010101" pitchFamily="2" charset="-122"/>
              <a:ea typeface="华文细黑" panose="02010600040101010101" pitchFamily="2" charset="-122"/>
              <a:cs typeface="Times New Roman"/>
            </a:endParaRPr>
          </a:p>
        </p:txBody>
      </p:sp>
      <p:sp>
        <p:nvSpPr>
          <p:cNvPr id="11" name="矩形 10"/>
          <p:cNvSpPr/>
          <p:nvPr/>
        </p:nvSpPr>
        <p:spPr>
          <a:xfrm>
            <a:off x="6906812" y="1589329"/>
            <a:ext cx="434757" cy="530904"/>
          </a:xfrm>
          <a:prstGeom prst="rect">
            <a:avLst/>
          </a:prstGeom>
          <a:noFill/>
        </p:spPr>
        <p:txBody>
          <a:bodyPr wrap="square" lIns="68571" tIns="34285" rIns="68571" bIns="34285" rtlCol="0">
            <a:spAutoFit/>
          </a:bodyPr>
          <a:lstStyle/>
          <a:p>
            <a:pPr>
              <a:lnSpc>
                <a:spcPct val="150000"/>
              </a:lnSpc>
            </a:pPr>
            <a:r>
              <a:rPr lang="en-US" altLang="zh-CN" sz="2000" b="1" kern="100" dirty="0">
                <a:solidFill>
                  <a:srgbClr val="FF0000"/>
                </a:solidFill>
                <a:latin typeface="华文细黑" panose="02010600040101010101" pitchFamily="2" charset="-122"/>
                <a:ea typeface="华文细黑" panose="02010600040101010101" pitchFamily="2" charset="-122"/>
                <a:cs typeface="Times New Roman"/>
              </a:rPr>
              <a:t>×</a:t>
            </a:r>
          </a:p>
        </p:txBody>
      </p:sp>
      <p:sp>
        <p:nvSpPr>
          <p:cNvPr id="12" name="矩形 11"/>
          <p:cNvSpPr/>
          <p:nvPr/>
        </p:nvSpPr>
        <p:spPr>
          <a:xfrm>
            <a:off x="3052031" y="182345"/>
            <a:ext cx="2851058" cy="457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nSpc>
                <a:spcPct val="150000"/>
              </a:lnSpc>
            </a:pPr>
            <a:r>
              <a:rPr lang="zh-CN" altLang="en-US" sz="2000" b="1" dirty="0">
                <a:solidFill>
                  <a:schemeClr val="tx1"/>
                </a:solidFill>
                <a:latin typeface="+mn-ea"/>
              </a:rPr>
              <a:t>判断下列说法的正误</a:t>
            </a:r>
          </a:p>
        </p:txBody>
      </p:sp>
      <p:sp>
        <p:nvSpPr>
          <p:cNvPr id="14" name="TextBox 13"/>
          <p:cNvSpPr txBox="1"/>
          <p:nvPr/>
        </p:nvSpPr>
        <p:spPr>
          <a:xfrm>
            <a:off x="592331" y="2909272"/>
            <a:ext cx="8155968" cy="435815"/>
          </a:xfrm>
          <a:prstGeom prst="rect">
            <a:avLst/>
          </a:prstGeom>
          <a:noFill/>
        </p:spPr>
        <p:txBody>
          <a:bodyPr wrap="square" lIns="68571" tIns="34285" rIns="68571" bIns="34285" rtlCol="0">
            <a:spAutoFit/>
          </a:bodyPr>
          <a:lstStyle/>
          <a:p>
            <a:pPr>
              <a:lnSpc>
                <a:spcPct val="150000"/>
              </a:lnSpc>
            </a:pPr>
            <a:r>
              <a:rPr lang="zh-CN" altLang="en-US" b="1" kern="100" dirty="0">
                <a:solidFill>
                  <a:srgbClr val="0000FF"/>
                </a:solidFill>
                <a:latin typeface="+mn-ea"/>
                <a:ea typeface="+mn-ea"/>
                <a:cs typeface="Times New Roman"/>
              </a:rPr>
              <a:t>酶作为生物催化剂与无机催化剂一样，在反应前后本身不会发生变化。</a:t>
            </a:r>
            <a:endParaRPr lang="zh-CN" altLang="zh-CN" b="1" kern="100" dirty="0">
              <a:solidFill>
                <a:srgbClr val="0000FF"/>
              </a:solidFill>
              <a:latin typeface="+mn-ea"/>
              <a:ea typeface="+mn-ea"/>
              <a:cs typeface="Times New Roman"/>
            </a:endParaRPr>
          </a:p>
        </p:txBody>
      </p:sp>
      <p:sp>
        <p:nvSpPr>
          <p:cNvPr id="15" name="矩形 14"/>
          <p:cNvSpPr/>
          <p:nvPr/>
        </p:nvSpPr>
        <p:spPr>
          <a:xfrm>
            <a:off x="5400956" y="3396938"/>
            <a:ext cx="434757" cy="530904"/>
          </a:xfrm>
          <a:prstGeom prst="rect">
            <a:avLst/>
          </a:prstGeom>
          <a:noFill/>
        </p:spPr>
        <p:txBody>
          <a:bodyPr wrap="square" lIns="68571" tIns="34285" rIns="68571" bIns="34285" rtlCol="0">
            <a:spAutoFit/>
          </a:bodyPr>
          <a:lstStyle/>
          <a:p>
            <a:pPr>
              <a:lnSpc>
                <a:spcPct val="150000"/>
              </a:lnSpc>
            </a:pPr>
            <a:r>
              <a:rPr lang="en-US" altLang="zh-CN" sz="2000" b="1" kern="100" dirty="0">
                <a:solidFill>
                  <a:srgbClr val="FF0000"/>
                </a:solidFill>
                <a:latin typeface="华文细黑" panose="02010600040101010101" pitchFamily="2" charset="-122"/>
                <a:ea typeface="华文细黑" panose="02010600040101010101" pitchFamily="2" charset="-122"/>
                <a:cs typeface="Times New Roman"/>
              </a:rPr>
              <a:t>×</a:t>
            </a:r>
            <a:endParaRPr lang="zh-CN" altLang="en-US" sz="2000" b="1" kern="100" dirty="0">
              <a:solidFill>
                <a:srgbClr val="FF0000"/>
              </a:solidFill>
              <a:latin typeface="华文细黑" panose="02010600040101010101" pitchFamily="2" charset="-122"/>
              <a:ea typeface="华文细黑" panose="02010600040101010101" pitchFamily="2" charset="-122"/>
              <a:cs typeface="Times New Roman"/>
            </a:endParaRPr>
          </a:p>
        </p:txBody>
      </p:sp>
      <p:sp>
        <p:nvSpPr>
          <p:cNvPr id="18" name="矩形 17"/>
          <p:cNvSpPr/>
          <p:nvPr/>
        </p:nvSpPr>
        <p:spPr>
          <a:xfrm>
            <a:off x="609600" y="3889909"/>
            <a:ext cx="6910010" cy="369332"/>
          </a:xfrm>
          <a:prstGeom prst="rect">
            <a:avLst/>
          </a:prstGeom>
        </p:spPr>
        <p:txBody>
          <a:bodyPr wrap="square">
            <a:spAutoFit/>
          </a:bodyPr>
          <a:lstStyle/>
          <a:p>
            <a:r>
              <a:rPr lang="zh-CN" altLang="en-US" b="1" kern="100" dirty="0">
                <a:solidFill>
                  <a:srgbClr val="0000FF"/>
                </a:solidFill>
                <a:latin typeface="+mn-ea"/>
                <a:ea typeface="+mn-ea"/>
                <a:cs typeface="Times New Roman"/>
              </a:rPr>
              <a:t>一般来说，所有的活细胞都能产生酶，无论是否具有分泌功能</a:t>
            </a:r>
            <a:endParaRPr lang="zh-CN" altLang="en-US" b="1" dirty="0">
              <a:latin typeface="+mn-ea"/>
              <a:ea typeface="+mn-ea"/>
            </a:endParaRPr>
          </a:p>
        </p:txBody>
      </p:sp>
      <p:sp>
        <p:nvSpPr>
          <p:cNvPr id="19" name="矩形 18"/>
          <p:cNvSpPr/>
          <p:nvPr/>
        </p:nvSpPr>
        <p:spPr>
          <a:xfrm>
            <a:off x="239484" y="4295100"/>
            <a:ext cx="7154737" cy="400110"/>
          </a:xfrm>
          <a:prstGeom prst="rect">
            <a:avLst/>
          </a:prstGeom>
        </p:spPr>
        <p:txBody>
          <a:bodyPr wrap="square">
            <a:spAutoFit/>
          </a:bodyPr>
          <a:lstStyle/>
          <a:p>
            <a:r>
              <a:rPr lang="en-US" altLang="zh-CN" sz="2000" b="1" dirty="0">
                <a:latin typeface="+mn-ea"/>
                <a:ea typeface="+mn-ea"/>
              </a:rPr>
              <a:t>(5)</a:t>
            </a:r>
            <a:r>
              <a:rPr lang="zh-CN" altLang="en-US" sz="2000" b="1" dirty="0">
                <a:latin typeface="+mn-ea"/>
                <a:ea typeface="+mn-ea"/>
              </a:rPr>
              <a:t>高温、低温都使酶活性降低，二者的作用实质不同</a:t>
            </a:r>
            <a:r>
              <a:rPr lang="en-US" altLang="zh-CN" sz="2000" b="1" dirty="0">
                <a:latin typeface="+mn-ea"/>
                <a:ea typeface="+mn-ea"/>
              </a:rPr>
              <a:t>(</a:t>
            </a:r>
            <a:r>
              <a:rPr lang="zh-CN" altLang="en-US" sz="2000" b="1" dirty="0">
                <a:latin typeface="+mn-ea"/>
                <a:ea typeface="+mn-ea"/>
              </a:rPr>
              <a:t>　　</a:t>
            </a:r>
            <a:r>
              <a:rPr lang="en-US" altLang="zh-CN" sz="2000" b="1" dirty="0">
                <a:latin typeface="+mn-ea"/>
                <a:ea typeface="+mn-ea"/>
              </a:rPr>
              <a:t>)</a:t>
            </a:r>
            <a:endParaRPr lang="zh-CN" altLang="en-US" sz="2000" dirty="0">
              <a:latin typeface="+mn-ea"/>
              <a:ea typeface="+mn-ea"/>
            </a:endParaRPr>
          </a:p>
        </p:txBody>
      </p:sp>
      <p:sp>
        <p:nvSpPr>
          <p:cNvPr id="20" name="TextBox 19"/>
          <p:cNvSpPr txBox="1"/>
          <p:nvPr/>
        </p:nvSpPr>
        <p:spPr>
          <a:xfrm>
            <a:off x="575227" y="4658762"/>
            <a:ext cx="8804124" cy="484738"/>
          </a:xfrm>
          <a:prstGeom prst="rect">
            <a:avLst/>
          </a:prstGeom>
          <a:noFill/>
        </p:spPr>
        <p:txBody>
          <a:bodyPr wrap="square" lIns="68571" tIns="34285" rIns="68571" bIns="34285" rtlCol="0">
            <a:spAutoFit/>
          </a:bodyPr>
          <a:lstStyle/>
          <a:p>
            <a:pPr>
              <a:lnSpc>
                <a:spcPct val="150000"/>
              </a:lnSpc>
            </a:pPr>
            <a:r>
              <a:rPr lang="zh-CN" altLang="en-US" b="1" kern="100" dirty="0">
                <a:solidFill>
                  <a:srgbClr val="0000FF"/>
                </a:solidFill>
                <a:latin typeface="+mn-ea"/>
                <a:ea typeface="+mn-ea"/>
                <a:cs typeface="Times New Roman"/>
              </a:rPr>
              <a:t>高温使酶的空间结构破坏而失活，低温只是降低酶活性，空间结构没有破坏</a:t>
            </a:r>
            <a:r>
              <a:rPr lang="zh-CN" altLang="en-US" b="1" kern="100" dirty="0">
                <a:solidFill>
                  <a:srgbClr val="0000FF"/>
                </a:solidFill>
                <a:latin typeface="Times New Roman" panose="02020603050405020304" pitchFamily="18" charset="0"/>
                <a:ea typeface="华文细黑" panose="02010600040101010101" pitchFamily="2" charset="-122"/>
                <a:cs typeface="Times New Roman"/>
              </a:rPr>
              <a:t>。</a:t>
            </a:r>
            <a:endParaRPr lang="zh-CN" altLang="zh-CN" b="1" kern="100" dirty="0">
              <a:solidFill>
                <a:srgbClr val="0000FF"/>
              </a:solidFill>
              <a:latin typeface="Times New Roman" panose="02020603050405020304" pitchFamily="18" charset="0"/>
              <a:ea typeface="华文细黑" panose="02010600040101010101" pitchFamily="2" charset="-122"/>
              <a:cs typeface="Times New Roman"/>
            </a:endParaRPr>
          </a:p>
        </p:txBody>
      </p:sp>
      <p:sp>
        <p:nvSpPr>
          <p:cNvPr id="21" name="矩形 20"/>
          <p:cNvSpPr/>
          <p:nvPr/>
        </p:nvSpPr>
        <p:spPr>
          <a:xfrm>
            <a:off x="6390698" y="4231246"/>
            <a:ext cx="434757" cy="458770"/>
          </a:xfrm>
          <a:prstGeom prst="rect">
            <a:avLst/>
          </a:prstGeom>
          <a:noFill/>
        </p:spPr>
        <p:txBody>
          <a:bodyPr wrap="square" lIns="68571" tIns="34285" rIns="68571" bIns="34285" rtlCol="0">
            <a:spAutoFit/>
          </a:bodyPr>
          <a:lstStyle/>
          <a:p>
            <a:pPr>
              <a:lnSpc>
                <a:spcPct val="150000"/>
              </a:lnSpc>
            </a:pPr>
            <a:endParaRPr lang="zh-CN" altLang="en-US" sz="2000" b="1" kern="100" dirty="0">
              <a:solidFill>
                <a:srgbClr val="FF0000"/>
              </a:solidFill>
              <a:latin typeface="华文细黑" panose="02010600040101010101" pitchFamily="2" charset="-122"/>
              <a:ea typeface="华文细黑" panose="02010600040101010101" pitchFamily="2" charset="-122"/>
              <a:cs typeface="Times New Roman"/>
            </a:endParaRPr>
          </a:p>
        </p:txBody>
      </p:sp>
      <p:sp>
        <p:nvSpPr>
          <p:cNvPr id="16" name="矩形 15"/>
          <p:cNvSpPr/>
          <p:nvPr/>
        </p:nvSpPr>
        <p:spPr>
          <a:xfrm>
            <a:off x="6414588" y="4158493"/>
            <a:ext cx="579601" cy="620619"/>
          </a:xfrm>
          <a:prstGeom prst="rect">
            <a:avLst/>
          </a:prstGeom>
          <a:noFill/>
        </p:spPr>
        <p:txBody>
          <a:bodyPr wrap="square" rtlCol="0">
            <a:spAutoFit/>
          </a:bodyPr>
          <a:lstStyle/>
          <a:p>
            <a:pPr>
              <a:lnSpc>
                <a:spcPct val="150000"/>
              </a:lnSpc>
            </a:pPr>
            <a:r>
              <a:rPr lang="en-US" altLang="zh-CN" sz="2600" b="1" kern="100" dirty="0">
                <a:solidFill>
                  <a:srgbClr val="FF0000"/>
                </a:solidFill>
                <a:latin typeface="Times New Roman" panose="02020603050405020304" pitchFamily="18" charset="0"/>
                <a:ea typeface="华文细黑" panose="02010600040101010101" pitchFamily="2" charset="-122"/>
                <a:cs typeface="Times New Roman"/>
              </a:rPr>
              <a:t>√</a:t>
            </a:r>
          </a:p>
        </p:txBody>
      </p:sp>
    </p:spTree>
    <p:extLst>
      <p:ext uri="{BB962C8B-B14F-4D97-AF65-F5344CB8AC3E}">
        <p14:creationId xmlns:p14="http://schemas.microsoft.com/office/powerpoint/2010/main" val="2853297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nodePh="1">
                                  <p:stCondLst>
                                    <p:cond delay="0"/>
                                  </p:stCondLst>
                                  <p:endCondLst>
                                    <p:cond evt="begin" delay="0">
                                      <p:tn val="59"/>
                                    </p:cond>
                                  </p:end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p:bldP spid="14" grpId="0"/>
      <p:bldP spid="15" grpId="0"/>
      <p:bldP spid="18" grpId="0"/>
      <p:bldP spid="20" grpId="1"/>
      <p:bldP spid="2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8729979" cy="3508643"/>
          </a:xfrm>
          <a:prstGeom prst="rect">
            <a:avLst/>
          </a:prstGeom>
        </p:spPr>
        <p:txBody>
          <a:bodyPr wrap="square" lIns="68571" tIns="34285" rIns="68571" bIns="34285">
            <a:spAutoFit/>
          </a:bodyPr>
          <a:lstStyle/>
          <a:p>
            <a:pPr algn="just">
              <a:lnSpc>
                <a:spcPct val="150000"/>
              </a:lnSpc>
              <a:tabLst>
                <a:tab pos="2025491" algn="l"/>
              </a:tabLst>
            </a:pPr>
            <a:r>
              <a:rPr lang="zh-CN" altLang="en-US" sz="2400" b="1" kern="100" dirty="0">
                <a:solidFill>
                  <a:srgbClr val="780DA3"/>
                </a:solidFill>
                <a:latin typeface="+mn-ea"/>
                <a:ea typeface="+mn-ea"/>
                <a:cs typeface="Courier New"/>
              </a:rPr>
              <a:t>二</a:t>
            </a:r>
            <a:r>
              <a:rPr lang="zh-CN" altLang="en-US" sz="2400" b="1" kern="100" dirty="0" smtClean="0">
                <a:solidFill>
                  <a:srgbClr val="780DA3"/>
                </a:solidFill>
                <a:latin typeface="+mn-ea"/>
                <a:ea typeface="+mn-ea"/>
                <a:cs typeface="Courier New"/>
              </a:rPr>
              <a:t>、</a:t>
            </a:r>
            <a:r>
              <a:rPr lang="zh-CN" altLang="zh-CN" sz="2400" b="1" kern="100" dirty="0" smtClean="0">
                <a:solidFill>
                  <a:srgbClr val="780DA3"/>
                </a:solidFill>
                <a:latin typeface="+mn-ea"/>
                <a:ea typeface="+mn-ea"/>
                <a:cs typeface="Courier New"/>
              </a:rPr>
              <a:t>理清</a:t>
            </a:r>
            <a:r>
              <a:rPr lang="zh-CN" altLang="en-US" sz="2400" b="1" kern="100" dirty="0" smtClean="0">
                <a:solidFill>
                  <a:srgbClr val="780DA3"/>
                </a:solidFill>
                <a:latin typeface="+mn-ea"/>
                <a:ea typeface="+mn-ea"/>
                <a:cs typeface="Courier New"/>
              </a:rPr>
              <a:t>酶的相关的曲线</a:t>
            </a:r>
            <a:endParaRPr lang="zh-CN" altLang="zh-CN" sz="2400" b="1" kern="100" dirty="0">
              <a:solidFill>
                <a:srgbClr val="780DA3"/>
              </a:solidFill>
              <a:latin typeface="+mn-ea"/>
              <a:ea typeface="+mn-ea"/>
              <a:cs typeface="Courier New"/>
            </a:endParaRPr>
          </a:p>
          <a:p>
            <a:pPr algn="just">
              <a:lnSpc>
                <a:spcPct val="150000"/>
              </a:lnSpc>
              <a:tabLst>
                <a:tab pos="2025491" algn="l"/>
              </a:tabLst>
            </a:pPr>
            <a:r>
              <a:rPr lang="en-US" altLang="zh-CN" sz="2000" b="1" kern="100" dirty="0">
                <a:latin typeface="+mn-ea"/>
                <a:ea typeface="+mn-ea"/>
                <a:cs typeface="Courier New"/>
              </a:rPr>
              <a:t>1</a:t>
            </a:r>
            <a:r>
              <a:rPr lang="zh-CN" altLang="en-US" sz="2000" b="1" kern="100" dirty="0">
                <a:latin typeface="+mn-ea"/>
                <a:ea typeface="+mn-ea"/>
                <a:cs typeface="Courier New"/>
              </a:rPr>
              <a:t>、</a:t>
            </a:r>
            <a:r>
              <a:rPr lang="zh-CN" altLang="zh-CN" sz="2000" b="1" kern="100" dirty="0">
                <a:latin typeface="+mn-ea"/>
                <a:ea typeface="+mn-ea"/>
                <a:cs typeface="Times New Roman"/>
              </a:rPr>
              <a:t>酶的作用</a:t>
            </a:r>
            <a:r>
              <a:rPr lang="zh-CN" altLang="en-US" sz="2000" b="1" kern="100" dirty="0">
                <a:latin typeface="+mn-ea"/>
                <a:ea typeface="+mn-ea"/>
                <a:cs typeface="Times New Roman"/>
              </a:rPr>
              <a:t>机理</a:t>
            </a:r>
            <a:endParaRPr lang="en-US" altLang="zh-CN" sz="2000" b="1" kern="100" dirty="0">
              <a:latin typeface="+mn-ea"/>
              <a:ea typeface="+mn-ea"/>
              <a:cs typeface="Courier New"/>
            </a:endParaRPr>
          </a:p>
          <a:p>
            <a:pPr algn="just">
              <a:lnSpc>
                <a:spcPct val="150000"/>
              </a:lnSpc>
              <a:tabLst>
                <a:tab pos="2025491" algn="l"/>
              </a:tabLst>
            </a:pPr>
            <a:endParaRPr lang="en-US" altLang="zh-CN" sz="2100" kern="100" dirty="0">
              <a:latin typeface="宋体"/>
              <a:ea typeface="华文细黑"/>
              <a:cs typeface="Courier New"/>
            </a:endParaRPr>
          </a:p>
          <a:p>
            <a:pPr algn="just">
              <a:lnSpc>
                <a:spcPct val="150000"/>
              </a:lnSpc>
              <a:tabLst>
                <a:tab pos="2025491" algn="l"/>
              </a:tabLst>
            </a:pPr>
            <a:endParaRPr lang="en-US" altLang="zh-CN" sz="2100" kern="100" dirty="0">
              <a:latin typeface="宋体"/>
              <a:ea typeface="华文细黑"/>
              <a:cs typeface="Courier New"/>
            </a:endParaRPr>
          </a:p>
          <a:p>
            <a:pPr algn="just">
              <a:lnSpc>
                <a:spcPct val="150000"/>
              </a:lnSpc>
              <a:tabLst>
                <a:tab pos="2025491" algn="l"/>
              </a:tabLst>
            </a:pPr>
            <a:endParaRPr lang="en-US" altLang="zh-CN" sz="2100" kern="100" dirty="0">
              <a:latin typeface="宋体"/>
              <a:ea typeface="华文细黑"/>
              <a:cs typeface="Courier New"/>
            </a:endParaRPr>
          </a:p>
          <a:p>
            <a:pPr algn="just">
              <a:lnSpc>
                <a:spcPct val="150000"/>
              </a:lnSpc>
              <a:tabLst>
                <a:tab pos="2025491" algn="l"/>
              </a:tabLst>
            </a:pPr>
            <a:endParaRPr lang="en-US" altLang="zh-CN" sz="2100" kern="100" dirty="0">
              <a:latin typeface="宋体"/>
              <a:ea typeface="华文细黑"/>
              <a:cs typeface="Courier New"/>
            </a:endParaRPr>
          </a:p>
          <a:p>
            <a:pPr algn="just">
              <a:lnSpc>
                <a:spcPct val="150000"/>
              </a:lnSpc>
              <a:tabLst>
                <a:tab pos="2025491" algn="l"/>
              </a:tabLst>
            </a:pPr>
            <a:endParaRPr lang="en-US" altLang="zh-CN" sz="2100" kern="100" dirty="0">
              <a:latin typeface="宋体"/>
              <a:ea typeface="华文细黑"/>
              <a:cs typeface="Times New Roman"/>
            </a:endParaRPr>
          </a:p>
        </p:txBody>
      </p:sp>
      <p:sp>
        <p:nvSpPr>
          <p:cNvPr id="7" name="Text Box 3"/>
          <p:cNvSpPr txBox="1">
            <a:spLocks noChangeArrowheads="1"/>
          </p:cNvSpPr>
          <p:nvPr/>
        </p:nvSpPr>
        <p:spPr bwMode="auto">
          <a:xfrm>
            <a:off x="1713139" y="3421289"/>
            <a:ext cx="1317625" cy="400050"/>
          </a:xfrm>
          <a:prstGeom prst="rect">
            <a:avLst/>
          </a:prstGeom>
          <a:noFill/>
          <a:ln w="12700" cap="sq">
            <a:noFill/>
            <a:miter lim="800000"/>
            <a:headEnd type="none" w="sm" len="sm"/>
            <a:tailEnd type="none" w="sm" len="sm"/>
          </a:ln>
          <a:effectLst/>
        </p:spPr>
        <p:txBody>
          <a:bodyPr>
            <a:spAutoFit/>
          </a:bodyPr>
          <a:lstStyle/>
          <a:p>
            <a:pPr fontAlgn="auto">
              <a:spcBef>
                <a:spcPts val="0"/>
              </a:spcBef>
              <a:spcAft>
                <a:spcPts val="0"/>
              </a:spcAft>
              <a:defRPr/>
            </a:pPr>
            <a:r>
              <a:rPr lang="zh-CN" altLang="en-US" sz="2000" b="1" dirty="0">
                <a:effectLst>
                  <a:outerShdw blurRad="38100" dist="38100" dir="2700000" algn="tl">
                    <a:srgbClr val="C0C0C0"/>
                  </a:outerShdw>
                </a:effectLst>
                <a:latin typeface="Times New Roman" pitchFamily="18" charset="0"/>
                <a:ea typeface="+mn-ea"/>
              </a:rPr>
              <a:t>反应物</a:t>
            </a:r>
          </a:p>
        </p:txBody>
      </p:sp>
      <p:sp>
        <p:nvSpPr>
          <p:cNvPr id="8" name="Text Box 4"/>
          <p:cNvSpPr txBox="1">
            <a:spLocks noChangeArrowheads="1"/>
          </p:cNvSpPr>
          <p:nvPr/>
        </p:nvSpPr>
        <p:spPr bwMode="auto">
          <a:xfrm>
            <a:off x="5561239" y="3892777"/>
            <a:ext cx="990600" cy="400050"/>
          </a:xfrm>
          <a:prstGeom prst="rect">
            <a:avLst/>
          </a:prstGeom>
          <a:noFill/>
          <a:ln w="12700" cap="sq">
            <a:noFill/>
            <a:miter lim="800000"/>
            <a:headEnd type="none" w="sm" len="sm"/>
            <a:tailEnd type="none" w="sm" len="sm"/>
          </a:ln>
          <a:effectLst/>
        </p:spPr>
        <p:txBody>
          <a:bodyPr>
            <a:spAutoFit/>
          </a:bodyPr>
          <a:lstStyle/>
          <a:p>
            <a:pPr fontAlgn="auto">
              <a:spcBef>
                <a:spcPts val="0"/>
              </a:spcBef>
              <a:spcAft>
                <a:spcPts val="0"/>
              </a:spcAft>
              <a:defRPr/>
            </a:pPr>
            <a:r>
              <a:rPr lang="zh-CN" altLang="en-US" sz="2000" b="1" dirty="0">
                <a:effectLst>
                  <a:outerShdw blurRad="38100" dist="38100" dir="2700000" algn="tl">
                    <a:srgbClr val="C0C0C0"/>
                  </a:outerShdw>
                </a:effectLst>
                <a:latin typeface="Times New Roman" pitchFamily="18" charset="0"/>
                <a:ea typeface="+mn-ea"/>
              </a:rPr>
              <a:t>产物</a:t>
            </a:r>
          </a:p>
        </p:txBody>
      </p:sp>
      <p:sp>
        <p:nvSpPr>
          <p:cNvPr id="9" name="AutoShape 5"/>
          <p:cNvSpPr>
            <a:spLocks noChangeArrowheads="1"/>
          </p:cNvSpPr>
          <p:nvPr/>
        </p:nvSpPr>
        <p:spPr bwMode="auto">
          <a:xfrm>
            <a:off x="2017939" y="1933801"/>
            <a:ext cx="45719" cy="1364569"/>
          </a:xfrm>
          <a:prstGeom prst="upDownArrow">
            <a:avLst>
              <a:gd name="adj1" fmla="val 50000"/>
              <a:gd name="adj2" fmla="val 460000"/>
            </a:avLst>
          </a:prstGeom>
          <a:solidFill>
            <a:schemeClr val="bg1"/>
          </a:solidFill>
          <a:ln w="3175" cap="sq">
            <a:solidFill>
              <a:schemeClr val="tx1"/>
            </a:solidFill>
            <a:miter lim="800000"/>
            <a:headEnd type="none" w="sm" len="sm"/>
            <a:tailEnd type="none" w="sm" len="sm"/>
          </a:ln>
        </p:spPr>
        <p:txBody>
          <a:bodyPr vert="eaVert" wrap="none" anchor="ctr"/>
          <a:lstStyle/>
          <a:p>
            <a:pPr algn="ctr"/>
            <a:endParaRPr lang="zh-CN" altLang="zh-CN">
              <a:solidFill>
                <a:schemeClr val="bg1"/>
              </a:solidFill>
            </a:endParaRPr>
          </a:p>
        </p:txBody>
      </p:sp>
      <p:sp>
        <p:nvSpPr>
          <p:cNvPr id="10" name="Text Box 6"/>
          <p:cNvSpPr txBox="1">
            <a:spLocks noChangeArrowheads="1"/>
          </p:cNvSpPr>
          <p:nvPr/>
        </p:nvSpPr>
        <p:spPr bwMode="auto">
          <a:xfrm>
            <a:off x="1756682" y="1587046"/>
            <a:ext cx="2514600" cy="522288"/>
          </a:xfrm>
          <a:prstGeom prst="rect">
            <a:avLst/>
          </a:prstGeom>
          <a:noFill/>
          <a:ln w="12700" cap="sq">
            <a:noFill/>
            <a:miter lim="800000"/>
            <a:headEnd type="none" w="sm" len="sm"/>
            <a:tailEnd type="none" w="sm" len="sm"/>
          </a:ln>
        </p:spPr>
        <p:txBody>
          <a:bodyPr>
            <a:spAutoFit/>
          </a:bodyPr>
          <a:lstStyle/>
          <a:p>
            <a:r>
              <a:rPr lang="en-US" altLang="zh-CN" sz="2800" b="1" dirty="0">
                <a:latin typeface="Times New Roman" pitchFamily="18" charset="0"/>
              </a:rPr>
              <a:t>………………</a:t>
            </a:r>
          </a:p>
        </p:txBody>
      </p:sp>
      <p:sp>
        <p:nvSpPr>
          <p:cNvPr id="13" name="Text Box 7"/>
          <p:cNvSpPr txBox="1">
            <a:spLocks noChangeArrowheads="1"/>
          </p:cNvSpPr>
          <p:nvPr/>
        </p:nvSpPr>
        <p:spPr bwMode="auto">
          <a:xfrm>
            <a:off x="1702779" y="2221138"/>
            <a:ext cx="461665" cy="1319687"/>
          </a:xfrm>
          <a:prstGeom prst="rect">
            <a:avLst/>
          </a:prstGeom>
          <a:noFill/>
          <a:ln w="12700" cap="sq">
            <a:noFill/>
            <a:miter lim="800000"/>
            <a:headEnd type="none" w="sm" len="sm"/>
            <a:tailEnd type="none" w="sm" len="sm"/>
          </a:ln>
          <a:effectLst/>
        </p:spPr>
        <p:txBody>
          <a:bodyPr vert="eaVert" wrap="square">
            <a:spAutoFit/>
          </a:bodyPr>
          <a:lstStyle/>
          <a:p>
            <a:pPr fontAlgn="auto">
              <a:spcBef>
                <a:spcPts val="0"/>
              </a:spcBef>
              <a:spcAft>
                <a:spcPts val="0"/>
              </a:spcAft>
              <a:defRPr/>
            </a:pPr>
            <a:r>
              <a:rPr lang="zh-CN" altLang="en-US" b="1" dirty="0">
                <a:solidFill>
                  <a:srgbClr val="FF3300"/>
                </a:solidFill>
                <a:effectLst>
                  <a:outerShdw blurRad="38100" dist="38100" dir="2700000" algn="tl">
                    <a:srgbClr val="C0C0C0"/>
                  </a:outerShdw>
                </a:effectLst>
                <a:latin typeface="Times New Roman" pitchFamily="18" charset="0"/>
                <a:ea typeface="+mn-ea"/>
              </a:rPr>
              <a:t>活化能</a:t>
            </a:r>
          </a:p>
        </p:txBody>
      </p:sp>
      <p:sp>
        <p:nvSpPr>
          <p:cNvPr id="14" name="Line 8"/>
          <p:cNvSpPr>
            <a:spLocks noChangeShapeType="1"/>
          </p:cNvSpPr>
          <p:nvPr/>
        </p:nvSpPr>
        <p:spPr bwMode="auto">
          <a:xfrm>
            <a:off x="1778453" y="4312331"/>
            <a:ext cx="5786438" cy="39687"/>
          </a:xfrm>
          <a:prstGeom prst="line">
            <a:avLst/>
          </a:prstGeom>
          <a:noFill/>
          <a:ln w="31750">
            <a:solidFill>
              <a:schemeClr val="tx1"/>
            </a:solidFill>
            <a:round/>
            <a:headEnd/>
            <a:tailEnd type="triangle" w="med" len="med"/>
          </a:ln>
        </p:spPr>
        <p:txBody>
          <a:bodyPr wrap="none" anchor="ctr"/>
          <a:lstStyle/>
          <a:p>
            <a:endParaRPr lang="zh-CN" altLang="en-US"/>
          </a:p>
        </p:txBody>
      </p:sp>
      <p:sp>
        <p:nvSpPr>
          <p:cNvPr id="15" name="Line 9"/>
          <p:cNvSpPr>
            <a:spLocks noChangeShapeType="1"/>
          </p:cNvSpPr>
          <p:nvPr/>
        </p:nvSpPr>
        <p:spPr bwMode="auto">
          <a:xfrm flipH="1" flipV="1">
            <a:off x="1741712" y="1186541"/>
            <a:ext cx="58511" cy="3138261"/>
          </a:xfrm>
          <a:prstGeom prst="line">
            <a:avLst/>
          </a:prstGeom>
          <a:noFill/>
          <a:ln w="31750">
            <a:solidFill>
              <a:schemeClr val="tx1"/>
            </a:solidFill>
            <a:round/>
            <a:headEnd/>
            <a:tailEnd type="triangle" w="med" len="med"/>
          </a:ln>
        </p:spPr>
        <p:txBody>
          <a:bodyPr wrap="none" anchor="ctr"/>
          <a:lstStyle/>
          <a:p>
            <a:endParaRPr lang="zh-CN" altLang="en-US"/>
          </a:p>
        </p:txBody>
      </p:sp>
      <p:sp>
        <p:nvSpPr>
          <p:cNvPr id="16" name="Text Box 10"/>
          <p:cNvSpPr txBox="1">
            <a:spLocks noChangeArrowheads="1"/>
          </p:cNvSpPr>
          <p:nvPr/>
        </p:nvSpPr>
        <p:spPr bwMode="auto">
          <a:xfrm>
            <a:off x="5846989" y="4442052"/>
            <a:ext cx="1498600" cy="40005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zh-CN" altLang="en-US" sz="2000" b="1" dirty="0">
                <a:effectLst>
                  <a:outerShdw blurRad="38100" dist="38100" dir="2700000" algn="tl">
                    <a:srgbClr val="C0C0C0"/>
                  </a:outerShdw>
                </a:effectLst>
                <a:latin typeface="+mn-lt"/>
                <a:ea typeface="+mn-ea"/>
              </a:rPr>
              <a:t>反应过程</a:t>
            </a:r>
          </a:p>
        </p:txBody>
      </p:sp>
      <p:sp>
        <p:nvSpPr>
          <p:cNvPr id="17" name="Text Box 11"/>
          <p:cNvSpPr txBox="1">
            <a:spLocks noChangeArrowheads="1"/>
          </p:cNvSpPr>
          <p:nvPr/>
        </p:nvSpPr>
        <p:spPr bwMode="auto">
          <a:xfrm>
            <a:off x="1251766" y="1165905"/>
            <a:ext cx="492443" cy="685800"/>
          </a:xfrm>
          <a:prstGeom prst="rect">
            <a:avLst/>
          </a:prstGeom>
          <a:noFill/>
          <a:ln w="9525">
            <a:noFill/>
            <a:miter lim="800000"/>
            <a:headEnd/>
            <a:tailEnd/>
          </a:ln>
          <a:effectLst/>
        </p:spPr>
        <p:txBody>
          <a:bodyPr vert="eaVert">
            <a:spAutoFit/>
          </a:bodyPr>
          <a:lstStyle/>
          <a:p>
            <a:pPr algn="ctr" fontAlgn="auto">
              <a:spcBef>
                <a:spcPts val="0"/>
              </a:spcBef>
              <a:spcAft>
                <a:spcPts val="0"/>
              </a:spcAft>
              <a:defRPr/>
            </a:pPr>
            <a:r>
              <a:rPr lang="zh-CN" altLang="en-US" sz="2000" b="1" dirty="0">
                <a:solidFill>
                  <a:schemeClr val="tx1"/>
                </a:solidFill>
                <a:effectLst>
                  <a:outerShdw blurRad="38100" dist="38100" dir="2700000" algn="tl">
                    <a:srgbClr val="C0C0C0"/>
                  </a:outerShdw>
                </a:effectLst>
                <a:latin typeface="+mn-lt"/>
                <a:ea typeface="+mn-ea"/>
              </a:rPr>
              <a:t>能量</a:t>
            </a:r>
          </a:p>
        </p:txBody>
      </p:sp>
      <p:sp>
        <p:nvSpPr>
          <p:cNvPr id="18" name="AutoShape 45"/>
          <p:cNvSpPr>
            <a:spLocks noChangeArrowheads="1"/>
          </p:cNvSpPr>
          <p:nvPr/>
        </p:nvSpPr>
        <p:spPr bwMode="auto">
          <a:xfrm>
            <a:off x="2132239" y="2521177"/>
            <a:ext cx="66675" cy="765175"/>
          </a:xfrm>
          <a:prstGeom prst="upDownArrow">
            <a:avLst>
              <a:gd name="adj1" fmla="val 50000"/>
              <a:gd name="adj2" fmla="val 267778"/>
            </a:avLst>
          </a:prstGeom>
          <a:solidFill>
            <a:schemeClr val="bg1"/>
          </a:solidFill>
          <a:ln w="3175" cap="sq">
            <a:solidFill>
              <a:srgbClr val="FF0000"/>
            </a:solidFill>
            <a:miter lim="800000"/>
            <a:headEnd type="none" w="sm" len="sm"/>
            <a:tailEnd type="none" w="sm" len="sm"/>
          </a:ln>
        </p:spPr>
        <p:txBody>
          <a:bodyPr vert="eaVert" wrap="none" anchor="ctr"/>
          <a:lstStyle/>
          <a:p>
            <a:endParaRPr lang="zh-CN" altLang="en-US"/>
          </a:p>
        </p:txBody>
      </p:sp>
      <p:sp>
        <p:nvSpPr>
          <p:cNvPr id="19" name="Text Box 46"/>
          <p:cNvSpPr txBox="1">
            <a:spLocks noChangeArrowheads="1"/>
          </p:cNvSpPr>
          <p:nvPr/>
        </p:nvSpPr>
        <p:spPr bwMode="auto">
          <a:xfrm>
            <a:off x="1862138" y="2212295"/>
            <a:ext cx="2057400" cy="523875"/>
          </a:xfrm>
          <a:prstGeom prst="rect">
            <a:avLst/>
          </a:prstGeom>
          <a:noFill/>
          <a:ln w="12700" cap="sq">
            <a:noFill/>
            <a:miter lim="800000"/>
            <a:headEnd type="none" w="sm" len="sm"/>
            <a:tailEnd type="none" w="sm" len="sm"/>
          </a:ln>
        </p:spPr>
        <p:txBody>
          <a:bodyPr>
            <a:spAutoFit/>
          </a:bodyPr>
          <a:lstStyle/>
          <a:p>
            <a:r>
              <a:rPr lang="en-US" altLang="zh-CN" sz="2800" b="1" dirty="0">
                <a:latin typeface="Times New Roman" pitchFamily="18" charset="0"/>
              </a:rPr>
              <a:t>..…………</a:t>
            </a:r>
          </a:p>
        </p:txBody>
      </p:sp>
      <p:sp>
        <p:nvSpPr>
          <p:cNvPr id="22" name="Text Box 49"/>
          <p:cNvSpPr txBox="1">
            <a:spLocks noChangeArrowheads="1"/>
          </p:cNvSpPr>
          <p:nvPr/>
        </p:nvSpPr>
        <p:spPr bwMode="auto">
          <a:xfrm>
            <a:off x="4316649" y="2149471"/>
            <a:ext cx="1192181" cy="400035"/>
          </a:xfrm>
          <a:prstGeom prst="rect">
            <a:avLst/>
          </a:prstGeom>
          <a:solidFill>
            <a:srgbClr val="FFFF00"/>
          </a:solidFill>
          <a:ln w="12700" cap="sq">
            <a:noFill/>
            <a:miter lim="800000"/>
            <a:headEnd type="none" w="sm" len="sm"/>
            <a:tailEnd type="none" w="sm" len="sm"/>
          </a:ln>
        </p:spPr>
        <p:txBody>
          <a:bodyPr wrap="square">
            <a:spAutoFit/>
          </a:bodyPr>
          <a:lstStyle/>
          <a:p>
            <a:r>
              <a:rPr lang="en-US" altLang="zh-CN" sz="2000" dirty="0">
                <a:latin typeface="Times New Roman" pitchFamily="18" charset="0"/>
              </a:rPr>
              <a:t> </a:t>
            </a:r>
            <a:r>
              <a:rPr lang="zh-CN" altLang="en-US" b="1" dirty="0">
                <a:solidFill>
                  <a:srgbClr val="CC0000"/>
                </a:solidFill>
                <a:latin typeface="Times New Roman" pitchFamily="18" charset="0"/>
              </a:rPr>
              <a:t>无催化剂</a:t>
            </a:r>
          </a:p>
        </p:txBody>
      </p:sp>
      <p:sp>
        <p:nvSpPr>
          <p:cNvPr id="24" name="AutoShape 45"/>
          <p:cNvSpPr>
            <a:spLocks noChangeArrowheads="1"/>
          </p:cNvSpPr>
          <p:nvPr/>
        </p:nvSpPr>
        <p:spPr bwMode="auto">
          <a:xfrm>
            <a:off x="2275114" y="2927577"/>
            <a:ext cx="71438" cy="428625"/>
          </a:xfrm>
          <a:prstGeom prst="upDownArrow">
            <a:avLst>
              <a:gd name="adj1" fmla="val 50000"/>
              <a:gd name="adj2" fmla="val 267526"/>
            </a:avLst>
          </a:prstGeom>
          <a:solidFill>
            <a:schemeClr val="bg1"/>
          </a:solidFill>
          <a:ln w="3175" cap="sq">
            <a:solidFill>
              <a:srgbClr val="7030A0"/>
            </a:solidFill>
            <a:miter lim="800000"/>
            <a:headEnd type="none" w="sm" len="sm"/>
            <a:tailEnd type="none" w="sm" len="sm"/>
          </a:ln>
        </p:spPr>
        <p:txBody>
          <a:bodyPr vert="eaVert" wrap="none" anchor="ctr"/>
          <a:lstStyle/>
          <a:p>
            <a:endParaRPr lang="zh-CN" altLang="en-US"/>
          </a:p>
        </p:txBody>
      </p:sp>
      <p:sp>
        <p:nvSpPr>
          <p:cNvPr id="25" name="任意多边形 24"/>
          <p:cNvSpPr/>
          <p:nvPr/>
        </p:nvSpPr>
        <p:spPr>
          <a:xfrm>
            <a:off x="1828800" y="1924731"/>
            <a:ext cx="4354286" cy="2066925"/>
          </a:xfrm>
          <a:custGeom>
            <a:avLst/>
            <a:gdLst>
              <a:gd name="connsiteX0" fmla="*/ 0 w 4809067"/>
              <a:gd name="connsiteY0" fmla="*/ 1868311 h 2756371"/>
              <a:gd name="connsiteX1" fmla="*/ 688622 w 4809067"/>
              <a:gd name="connsiteY1" fmla="*/ 1879600 h 2756371"/>
              <a:gd name="connsiteX2" fmla="*/ 688622 w 4809067"/>
              <a:gd name="connsiteY2" fmla="*/ 1879600 h 2756371"/>
              <a:gd name="connsiteX3" fmla="*/ 2235200 w 4809067"/>
              <a:gd name="connsiteY3" fmla="*/ 73378 h 2756371"/>
              <a:gd name="connsiteX4" fmla="*/ 3578578 w 4809067"/>
              <a:gd name="connsiteY4" fmla="*/ 2319867 h 2756371"/>
              <a:gd name="connsiteX5" fmla="*/ 4809067 w 4809067"/>
              <a:gd name="connsiteY5" fmla="*/ 2692400 h 2756371"/>
              <a:gd name="connsiteX6" fmla="*/ 4809067 w 4809067"/>
              <a:gd name="connsiteY6" fmla="*/ 2692400 h 275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9067" h="2756371">
                <a:moveTo>
                  <a:pt x="0" y="1868311"/>
                </a:moveTo>
                <a:lnTo>
                  <a:pt x="688622" y="1879600"/>
                </a:lnTo>
                <a:lnTo>
                  <a:pt x="688622" y="1879600"/>
                </a:lnTo>
                <a:cubicBezTo>
                  <a:pt x="946385" y="1578563"/>
                  <a:pt x="1753541" y="0"/>
                  <a:pt x="2235200" y="73378"/>
                </a:cubicBezTo>
                <a:cubicBezTo>
                  <a:pt x="2716859" y="146756"/>
                  <a:pt x="3149600" y="1883363"/>
                  <a:pt x="3578578" y="2319867"/>
                </a:cubicBezTo>
                <a:cubicBezTo>
                  <a:pt x="4007556" y="2756371"/>
                  <a:pt x="4809067" y="2692400"/>
                  <a:pt x="4809067" y="2692400"/>
                </a:cubicBezTo>
                <a:lnTo>
                  <a:pt x="4809067" y="2692400"/>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zh-CN" altLang="en-US"/>
          </a:p>
        </p:txBody>
      </p:sp>
      <p:sp>
        <p:nvSpPr>
          <p:cNvPr id="26" name="任意多边形 25"/>
          <p:cNvSpPr/>
          <p:nvPr/>
        </p:nvSpPr>
        <p:spPr>
          <a:xfrm>
            <a:off x="1785257" y="2486478"/>
            <a:ext cx="4179888" cy="1487488"/>
          </a:xfrm>
          <a:custGeom>
            <a:avLst/>
            <a:gdLst>
              <a:gd name="connsiteX0" fmla="*/ 0 w 4064000"/>
              <a:gd name="connsiteY0" fmla="*/ 1121363 h 2039526"/>
              <a:gd name="connsiteX1" fmla="*/ 677333 w 4064000"/>
              <a:gd name="connsiteY1" fmla="*/ 1155229 h 2039526"/>
              <a:gd name="connsiteX2" fmla="*/ 677333 w 4064000"/>
              <a:gd name="connsiteY2" fmla="*/ 1155229 h 2039526"/>
              <a:gd name="connsiteX3" fmla="*/ 1354666 w 4064000"/>
              <a:gd name="connsiteY3" fmla="*/ 94074 h 2039526"/>
              <a:gd name="connsiteX4" fmla="*/ 2573866 w 4064000"/>
              <a:gd name="connsiteY4" fmla="*/ 1719674 h 2039526"/>
              <a:gd name="connsiteX5" fmla="*/ 4064000 w 4064000"/>
              <a:gd name="connsiteY5" fmla="*/ 2013185 h 2039526"/>
              <a:gd name="connsiteX6" fmla="*/ 4064000 w 4064000"/>
              <a:gd name="connsiteY6" fmla="*/ 2013185 h 20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4000" h="2039526">
                <a:moveTo>
                  <a:pt x="0" y="1121363"/>
                </a:moveTo>
                <a:lnTo>
                  <a:pt x="677333" y="1155229"/>
                </a:lnTo>
                <a:lnTo>
                  <a:pt x="677333" y="1155229"/>
                </a:lnTo>
                <a:cubicBezTo>
                  <a:pt x="790222" y="978370"/>
                  <a:pt x="1038577" y="0"/>
                  <a:pt x="1354666" y="94074"/>
                </a:cubicBezTo>
                <a:cubicBezTo>
                  <a:pt x="1670755" y="188148"/>
                  <a:pt x="2122311" y="1399822"/>
                  <a:pt x="2573866" y="1719674"/>
                </a:cubicBezTo>
                <a:cubicBezTo>
                  <a:pt x="3025421" y="2039526"/>
                  <a:pt x="4064000" y="2013185"/>
                  <a:pt x="4064000" y="2013185"/>
                </a:cubicBezTo>
                <a:lnTo>
                  <a:pt x="4064000" y="2013185"/>
                </a:ln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zh-CN" altLang="en-US"/>
          </a:p>
        </p:txBody>
      </p:sp>
      <p:sp>
        <p:nvSpPr>
          <p:cNvPr id="27" name="任意多边形 26"/>
          <p:cNvSpPr/>
          <p:nvPr/>
        </p:nvSpPr>
        <p:spPr>
          <a:xfrm>
            <a:off x="1752599" y="2845707"/>
            <a:ext cx="3761695" cy="1146175"/>
          </a:xfrm>
          <a:custGeom>
            <a:avLst/>
            <a:gdLst>
              <a:gd name="connsiteX0" fmla="*/ 0 w 3623733"/>
              <a:gd name="connsiteY0" fmla="*/ 637822 h 1529645"/>
              <a:gd name="connsiteX1" fmla="*/ 677333 w 3623733"/>
              <a:gd name="connsiteY1" fmla="*/ 671689 h 1529645"/>
              <a:gd name="connsiteX2" fmla="*/ 699911 w 3623733"/>
              <a:gd name="connsiteY2" fmla="*/ 660400 h 1529645"/>
              <a:gd name="connsiteX3" fmla="*/ 993422 w 3623733"/>
              <a:gd name="connsiteY3" fmla="*/ 84667 h 1529645"/>
              <a:gd name="connsiteX4" fmla="*/ 1738489 w 3623733"/>
              <a:gd name="connsiteY4" fmla="*/ 1168400 h 1529645"/>
              <a:gd name="connsiteX5" fmla="*/ 3623733 w 3623733"/>
              <a:gd name="connsiteY5" fmla="*/ 1529645 h 152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733" h="1529645">
                <a:moveTo>
                  <a:pt x="0" y="637822"/>
                </a:moveTo>
                <a:lnTo>
                  <a:pt x="677333" y="671689"/>
                </a:lnTo>
                <a:cubicBezTo>
                  <a:pt x="793985" y="675452"/>
                  <a:pt x="647230" y="758237"/>
                  <a:pt x="699911" y="660400"/>
                </a:cubicBezTo>
                <a:cubicBezTo>
                  <a:pt x="752593" y="562563"/>
                  <a:pt x="820326" y="0"/>
                  <a:pt x="993422" y="84667"/>
                </a:cubicBezTo>
                <a:cubicBezTo>
                  <a:pt x="1166518" y="169334"/>
                  <a:pt x="1300104" y="927570"/>
                  <a:pt x="1738489" y="1168400"/>
                </a:cubicBezTo>
                <a:cubicBezTo>
                  <a:pt x="2176874" y="1409230"/>
                  <a:pt x="2900303" y="1469437"/>
                  <a:pt x="3623733" y="1529645"/>
                </a:cubicBezTo>
              </a:path>
            </a:pathLst>
          </a:custGeom>
          <a:ln>
            <a:solidFill>
              <a:srgbClr val="0000CC"/>
            </a:solidFill>
          </a:ln>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zh-CN" altLang="en-US"/>
          </a:p>
        </p:txBody>
      </p:sp>
      <p:sp>
        <p:nvSpPr>
          <p:cNvPr id="28" name="Text Box 46"/>
          <p:cNvSpPr txBox="1">
            <a:spLocks noChangeArrowheads="1"/>
          </p:cNvSpPr>
          <p:nvPr/>
        </p:nvSpPr>
        <p:spPr bwMode="auto">
          <a:xfrm>
            <a:off x="2000249" y="2528660"/>
            <a:ext cx="1500188" cy="523875"/>
          </a:xfrm>
          <a:prstGeom prst="rect">
            <a:avLst/>
          </a:prstGeom>
          <a:noFill/>
          <a:ln w="12700" cap="sq">
            <a:noFill/>
            <a:miter lim="800000"/>
            <a:headEnd type="none" w="sm" len="sm"/>
            <a:tailEnd type="none" w="sm" len="sm"/>
          </a:ln>
        </p:spPr>
        <p:txBody>
          <a:bodyPr>
            <a:spAutoFit/>
          </a:bodyPr>
          <a:lstStyle/>
          <a:p>
            <a:r>
              <a:rPr lang="en-US" altLang="zh-CN" sz="2800" b="1" dirty="0">
                <a:latin typeface="Times New Roman" pitchFamily="18" charset="0"/>
              </a:rPr>
              <a:t>..……</a:t>
            </a:r>
          </a:p>
        </p:txBody>
      </p:sp>
      <p:sp>
        <p:nvSpPr>
          <p:cNvPr id="29" name="AutoShape 45"/>
          <p:cNvSpPr>
            <a:spLocks noChangeArrowheads="1"/>
          </p:cNvSpPr>
          <p:nvPr/>
        </p:nvSpPr>
        <p:spPr bwMode="auto">
          <a:xfrm>
            <a:off x="2634343" y="1948542"/>
            <a:ext cx="97971" cy="936171"/>
          </a:xfrm>
          <a:prstGeom prst="upDownArrow">
            <a:avLst>
              <a:gd name="adj1" fmla="val 50000"/>
              <a:gd name="adj2" fmla="val 267778"/>
            </a:avLst>
          </a:prstGeom>
          <a:solidFill>
            <a:srgbClr val="00B050"/>
          </a:solidFill>
          <a:ln w="3175" cap="sq">
            <a:solidFill>
              <a:srgbClr val="FF0000"/>
            </a:solidFill>
            <a:miter lim="800000"/>
            <a:headEnd type="none" w="sm" len="sm"/>
            <a:tailEnd type="none" w="sm" len="sm"/>
          </a:ln>
        </p:spPr>
        <p:txBody>
          <a:bodyPr vert="eaVert" wrap="none" anchor="ctr"/>
          <a:lstStyle/>
          <a:p>
            <a:endParaRPr lang="zh-CN" altLang="en-US"/>
          </a:p>
        </p:txBody>
      </p:sp>
      <p:sp>
        <p:nvSpPr>
          <p:cNvPr id="32" name="Text Box 49"/>
          <p:cNvSpPr txBox="1">
            <a:spLocks noChangeArrowheads="1"/>
          </p:cNvSpPr>
          <p:nvPr/>
        </p:nvSpPr>
        <p:spPr bwMode="auto">
          <a:xfrm>
            <a:off x="3917152" y="2889761"/>
            <a:ext cx="1710764" cy="397726"/>
          </a:xfrm>
          <a:prstGeom prst="rect">
            <a:avLst/>
          </a:prstGeom>
          <a:solidFill>
            <a:srgbClr val="FFFF00"/>
          </a:solidFill>
          <a:ln w="12700" cap="sq">
            <a:noFill/>
            <a:miter lim="800000"/>
            <a:headEnd type="none" w="sm" len="sm"/>
            <a:tailEnd type="none" w="sm" len="sm"/>
          </a:ln>
        </p:spPr>
        <p:txBody>
          <a:bodyPr wrap="square">
            <a:spAutoFit/>
          </a:bodyPr>
          <a:lstStyle/>
          <a:p>
            <a:r>
              <a:rPr lang="en-US" altLang="zh-CN" sz="2000" dirty="0">
                <a:latin typeface="Times New Roman" pitchFamily="18" charset="0"/>
              </a:rPr>
              <a:t> </a:t>
            </a:r>
            <a:r>
              <a:rPr lang="zh-CN" altLang="en-US" b="1" dirty="0">
                <a:solidFill>
                  <a:srgbClr val="CC0000"/>
                </a:solidFill>
                <a:latin typeface="Times New Roman" pitchFamily="18" charset="0"/>
              </a:rPr>
              <a:t>无机催化剂</a:t>
            </a:r>
          </a:p>
        </p:txBody>
      </p:sp>
      <p:sp>
        <p:nvSpPr>
          <p:cNvPr id="33" name="AutoShape 48"/>
          <p:cNvSpPr>
            <a:spLocks noChangeArrowheads="1"/>
          </p:cNvSpPr>
          <p:nvPr/>
        </p:nvSpPr>
        <p:spPr bwMode="auto">
          <a:xfrm rot="20949109">
            <a:off x="3719444" y="794659"/>
            <a:ext cx="2039098" cy="361458"/>
          </a:xfrm>
          <a:prstGeom prst="wedgeRoundRectCallout">
            <a:avLst>
              <a:gd name="adj1" fmla="val -110301"/>
              <a:gd name="adj2" fmla="val 272424"/>
              <a:gd name="adj3" fmla="val 16667"/>
            </a:avLst>
          </a:prstGeom>
          <a:solidFill>
            <a:srgbClr val="FF0000"/>
          </a:solidFill>
          <a:ln w="12700" cap="sq">
            <a:solidFill>
              <a:schemeClr val="tx1"/>
            </a:solidFill>
            <a:miter lim="800000"/>
            <a:headEnd type="none" w="sm" len="sm"/>
            <a:tailEnd type="none" w="sm" len="sm"/>
          </a:ln>
        </p:spPr>
        <p:txBody>
          <a:bodyPr/>
          <a:lstStyle/>
          <a:p>
            <a:pPr algn="ctr"/>
            <a:r>
              <a:rPr lang="zh-CN" altLang="en-US" sz="2000" b="1" dirty="0">
                <a:solidFill>
                  <a:schemeClr val="bg1"/>
                </a:solidFill>
                <a:latin typeface="Times New Roman" pitchFamily="18" charset="0"/>
              </a:rPr>
              <a:t>酶降低的活化能</a:t>
            </a:r>
            <a:endParaRPr lang="zh-CN" altLang="zh-CN" sz="2000" b="1" dirty="0">
              <a:solidFill>
                <a:schemeClr val="bg1"/>
              </a:solidFill>
              <a:latin typeface="Times New Roman" pitchFamily="18" charset="0"/>
            </a:endParaRPr>
          </a:p>
        </p:txBody>
      </p:sp>
      <p:sp>
        <p:nvSpPr>
          <p:cNvPr id="58" name="AutoShape 48"/>
          <p:cNvSpPr>
            <a:spLocks noChangeArrowheads="1"/>
          </p:cNvSpPr>
          <p:nvPr/>
        </p:nvSpPr>
        <p:spPr bwMode="auto">
          <a:xfrm>
            <a:off x="1230087" y="3591832"/>
            <a:ext cx="609600" cy="261711"/>
          </a:xfrm>
          <a:prstGeom prst="wedgeRoundRectCallout">
            <a:avLst>
              <a:gd name="adj1" fmla="val 69566"/>
              <a:gd name="adj2" fmla="val -133817"/>
              <a:gd name="adj3" fmla="val 16667"/>
            </a:avLst>
          </a:prstGeom>
          <a:solidFill>
            <a:schemeClr val="tx2"/>
          </a:solidFill>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zh-CN" altLang="en-US" sz="1400" b="1" dirty="0">
                <a:solidFill>
                  <a:srgbClr val="FF0000"/>
                </a:solidFill>
                <a:latin typeface="Times New Roman" pitchFamily="18" charset="0"/>
              </a:rPr>
              <a:t>常态</a:t>
            </a:r>
            <a:endParaRPr lang="zh-CN" altLang="zh-CN" sz="1400" b="1" dirty="0">
              <a:solidFill>
                <a:srgbClr val="FF0000"/>
              </a:solidFill>
              <a:latin typeface="Times New Roman" pitchFamily="18" charset="0"/>
            </a:endParaRPr>
          </a:p>
        </p:txBody>
      </p:sp>
      <p:sp>
        <p:nvSpPr>
          <p:cNvPr id="61" name="AutoShape 48"/>
          <p:cNvSpPr>
            <a:spLocks noChangeArrowheads="1"/>
          </p:cNvSpPr>
          <p:nvPr/>
        </p:nvSpPr>
        <p:spPr bwMode="auto">
          <a:xfrm>
            <a:off x="3465563" y="1675652"/>
            <a:ext cx="1296268" cy="348226"/>
          </a:xfrm>
          <a:prstGeom prst="wedgeRoundRectCallout">
            <a:avLst>
              <a:gd name="adj1" fmla="val 64209"/>
              <a:gd name="adj2" fmla="val -113019"/>
              <a:gd name="adj3" fmla="val 16667"/>
            </a:avLst>
          </a:prstGeom>
          <a:noFill/>
          <a:ln>
            <a:noFill/>
            <a:headEnd type="none" w="sm" len="sm"/>
            <a:tailEnd type="none" w="sm" len="s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zh-CN" altLang="en-US" sz="1400" b="1" dirty="0">
                <a:solidFill>
                  <a:srgbClr val="FF0000"/>
                </a:solidFill>
                <a:latin typeface="Times New Roman" pitchFamily="18" charset="0"/>
              </a:rPr>
              <a:t>活跃状态</a:t>
            </a:r>
            <a:endParaRPr lang="zh-CN" altLang="zh-CN" sz="1400" b="1" dirty="0">
              <a:solidFill>
                <a:srgbClr val="FF0000"/>
              </a:solidFill>
              <a:latin typeface="Times New Roman" pitchFamily="18" charset="0"/>
            </a:endParaRPr>
          </a:p>
        </p:txBody>
      </p:sp>
      <p:sp>
        <p:nvSpPr>
          <p:cNvPr id="62" name="矩形 61"/>
          <p:cNvSpPr/>
          <p:nvPr/>
        </p:nvSpPr>
        <p:spPr>
          <a:xfrm>
            <a:off x="3340994" y="3257941"/>
            <a:ext cx="469006" cy="369332"/>
          </a:xfrm>
          <a:prstGeom prst="rect">
            <a:avLst/>
          </a:prstGeom>
          <a:solidFill>
            <a:srgbClr val="FFFF00"/>
          </a:solidFill>
        </p:spPr>
        <p:txBody>
          <a:bodyPr wrap="square">
            <a:spAutoFit/>
          </a:bodyPr>
          <a:lstStyle/>
          <a:p>
            <a:pPr algn="ctr">
              <a:defRPr/>
            </a:pPr>
            <a:r>
              <a:rPr lang="zh-CN" altLang="en-US" b="1" dirty="0">
                <a:solidFill>
                  <a:srgbClr val="C00000"/>
                </a:solidFill>
                <a:latin typeface="Times New Roman" pitchFamily="18" charset="0"/>
              </a:rPr>
              <a:t>酶</a:t>
            </a:r>
            <a:endParaRPr lang="zh-CN" altLang="zh-CN" b="1" dirty="0">
              <a:solidFill>
                <a:srgbClr val="C00000"/>
              </a:solidFill>
              <a:latin typeface="Times New Roman" pitchFamily="18" charset="0"/>
            </a:endParaRPr>
          </a:p>
        </p:txBody>
      </p:sp>
    </p:spTree>
    <p:extLst>
      <p:ext uri="{BB962C8B-B14F-4D97-AF65-F5344CB8AC3E}">
        <p14:creationId xmlns:p14="http://schemas.microsoft.com/office/powerpoint/2010/main" val="5232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linds(horizontal)">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blinds(horizontal)">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42"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out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10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ppt_x"/>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righ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42"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barn(outHorizontal)">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10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2"/>
                                        </p:tgtEl>
                                        <p:attrNameLst>
                                          <p:attrName>style.visibility</p:attrName>
                                        </p:attrNameLst>
                                      </p:cBhvr>
                                      <p:to>
                                        <p:strVal val="visible"/>
                                      </p:to>
                                    </p:set>
                                    <p:anim calcmode="lin" valueType="num">
                                      <p:cBhvr additive="base">
                                        <p:cTn id="95" dur="500" fill="hold"/>
                                        <p:tgtEl>
                                          <p:spTgt spid="62"/>
                                        </p:tgtEl>
                                        <p:attrNameLst>
                                          <p:attrName>ppt_x</p:attrName>
                                        </p:attrNameLst>
                                      </p:cBhvr>
                                      <p:tavLst>
                                        <p:tav tm="0">
                                          <p:val>
                                            <p:strVal val="#ppt_x"/>
                                          </p:val>
                                        </p:tav>
                                        <p:tav tm="100000">
                                          <p:val>
                                            <p:strVal val="#ppt_x"/>
                                          </p:val>
                                        </p:tav>
                                      </p:tavLst>
                                    </p:anim>
                                    <p:anim calcmode="lin" valueType="num">
                                      <p:cBhvr additive="base">
                                        <p:cTn id="9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right)">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42"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barn(outHorizontal)">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42"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arn(outHorizontal)">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1" nodeType="clickEffect">
                                  <p:stCondLst>
                                    <p:cond delay="0"/>
                                  </p:stCondLst>
                                  <p:childTnLst>
                                    <p:set>
                                      <p:cBhvr>
                                        <p:cTn id="115" dur="1" fill="hold">
                                          <p:stCondLst>
                                            <p:cond delay="0"/>
                                          </p:stCondLst>
                                        </p:cTn>
                                        <p:tgtEl>
                                          <p:spTgt spid="29"/>
                                        </p:tgtEl>
                                        <p:attrNameLst>
                                          <p:attrName>style.visibility</p:attrName>
                                        </p:attrNameLst>
                                      </p:cBhvr>
                                      <p:to>
                                        <p:strVal val="visible"/>
                                      </p:to>
                                    </p:set>
                                    <p:anim calcmode="lin" valueType="num">
                                      <p:cBhvr additive="base">
                                        <p:cTn id="116" dur="500" fill="hold"/>
                                        <p:tgtEl>
                                          <p:spTgt spid="29"/>
                                        </p:tgtEl>
                                        <p:attrNameLst>
                                          <p:attrName>ppt_x</p:attrName>
                                        </p:attrNameLst>
                                      </p:cBhvr>
                                      <p:tavLst>
                                        <p:tav tm="0">
                                          <p:val>
                                            <p:strVal val="#ppt_x"/>
                                          </p:val>
                                        </p:tav>
                                        <p:tav tm="100000">
                                          <p:val>
                                            <p:strVal val="#ppt_x"/>
                                          </p:val>
                                        </p:tav>
                                      </p:tavLst>
                                    </p:anim>
                                    <p:anim calcmode="lin" valueType="num">
                                      <p:cBhvr additive="base">
                                        <p:cTn id="1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additive="base">
                                        <p:cTn id="122" dur="500" fill="hold"/>
                                        <p:tgtEl>
                                          <p:spTgt spid="33"/>
                                        </p:tgtEl>
                                        <p:attrNameLst>
                                          <p:attrName>ppt_x</p:attrName>
                                        </p:attrNameLst>
                                      </p:cBhvr>
                                      <p:tavLst>
                                        <p:tav tm="0">
                                          <p:val>
                                            <p:strVal val="#ppt_x"/>
                                          </p:val>
                                        </p:tav>
                                        <p:tav tm="100000">
                                          <p:val>
                                            <p:strVal val="#ppt_x"/>
                                          </p:val>
                                        </p:tav>
                                      </p:tavLst>
                                    </p:anim>
                                    <p:anim calcmode="lin" valueType="num">
                                      <p:cBhvr additive="base">
                                        <p:cTn id="12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nimBg="1" autoUpdateAnimBg="0"/>
      <p:bldP spid="10" grpId="0" autoUpdateAnimBg="0"/>
      <p:bldP spid="13" grpId="0" autoUpdateAnimBg="0"/>
      <p:bldP spid="14" grpId="0" animBg="1"/>
      <p:bldP spid="15" grpId="0" animBg="1"/>
      <p:bldP spid="16" grpId="0" autoUpdateAnimBg="0"/>
      <p:bldP spid="17" grpId="0" autoUpdateAnimBg="0"/>
      <p:bldP spid="18" grpId="0" animBg="1"/>
      <p:bldP spid="19" grpId="0" autoUpdateAnimBg="0"/>
      <p:bldP spid="22" grpId="0" animBg="1"/>
      <p:bldP spid="24" grpId="0" animBg="1"/>
      <p:bldP spid="28" grpId="0" autoUpdateAnimBg="0"/>
      <p:bldP spid="29" grpId="0" animBg="1"/>
      <p:bldP spid="29" grpId="1" animBg="1"/>
      <p:bldP spid="32" grpId="0" animBg="1"/>
      <p:bldP spid="33" grpId="0" animBg="1"/>
      <p:bldP spid="58" grpId="0" animBg="1"/>
      <p:bldP spid="61" grpId="0"/>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11652" y="150471"/>
            <a:ext cx="4447051" cy="553998"/>
          </a:xfrm>
          <a:prstGeom prst="rect">
            <a:avLst/>
          </a:prstGeom>
        </p:spPr>
        <p:txBody>
          <a:bodyPr wrap="none">
            <a:spAutoFit/>
          </a:bodyPr>
          <a:lstStyle/>
          <a:p>
            <a:pPr algn="just">
              <a:lnSpc>
                <a:spcPct val="150000"/>
              </a:lnSpc>
              <a:tabLst>
                <a:tab pos="2025491" algn="l"/>
              </a:tabLst>
            </a:pPr>
            <a:r>
              <a:rPr lang="en-US" altLang="zh-CN" sz="2000" b="1" kern="100" dirty="0" smtClean="0">
                <a:latin typeface="+mn-ea"/>
                <a:ea typeface="+mn-ea"/>
                <a:cs typeface="Courier New"/>
              </a:rPr>
              <a:t>2</a:t>
            </a:r>
            <a:r>
              <a:rPr lang="zh-CN" altLang="en-US" sz="2000" b="1" kern="100" dirty="0" smtClean="0">
                <a:latin typeface="+mn-ea"/>
                <a:ea typeface="+mn-ea"/>
                <a:cs typeface="Courier New"/>
              </a:rPr>
              <a:t>、</a:t>
            </a:r>
            <a:r>
              <a:rPr lang="zh-CN" altLang="zh-CN" sz="2000" b="1" kern="100" dirty="0">
                <a:latin typeface="+mn-ea"/>
                <a:ea typeface="+mn-ea"/>
                <a:cs typeface="Times New Roman"/>
              </a:rPr>
              <a:t>各因素对酶促反应速率的影响曲线</a:t>
            </a:r>
            <a:endParaRPr lang="zh-CN" altLang="zh-CN" sz="2000" b="1" kern="100" dirty="0">
              <a:latin typeface="+mn-ea"/>
              <a:ea typeface="+mn-ea"/>
              <a:cs typeface="Courier New"/>
            </a:endParaRPr>
          </a:p>
        </p:txBody>
      </p:sp>
      <p:sp>
        <p:nvSpPr>
          <p:cNvPr id="7" name="矩形 6"/>
          <p:cNvSpPr/>
          <p:nvPr/>
        </p:nvSpPr>
        <p:spPr>
          <a:xfrm>
            <a:off x="303303" y="3054533"/>
            <a:ext cx="8979593" cy="553982"/>
          </a:xfrm>
          <a:prstGeom prst="rect">
            <a:avLst/>
          </a:prstGeom>
        </p:spPr>
        <p:txBody>
          <a:bodyPr wrap="square" lIns="91426" tIns="45712" rIns="91426" bIns="45712">
            <a:spAutoFit/>
          </a:bodyPr>
          <a:lstStyle/>
          <a:p>
            <a:pPr>
              <a:lnSpc>
                <a:spcPct val="150000"/>
              </a:lnSpc>
            </a:pPr>
            <a:r>
              <a:rPr lang="en-US" altLang="zh-CN" sz="2000" b="1" dirty="0" smtClean="0">
                <a:latin typeface="+mn-ea"/>
                <a:ea typeface="+mn-ea"/>
              </a:rPr>
              <a:t>(1)</a:t>
            </a:r>
            <a:r>
              <a:rPr lang="zh-CN" altLang="en-US" sz="2000" b="1" dirty="0">
                <a:latin typeface="+mn-ea"/>
                <a:ea typeface="+mn-ea"/>
              </a:rPr>
              <a:t>过酸、过碱、高温、低温对酶促反应速率的影响一样吗？</a:t>
            </a:r>
          </a:p>
        </p:txBody>
      </p:sp>
      <p:sp>
        <p:nvSpPr>
          <p:cNvPr id="8" name="矩形 7"/>
          <p:cNvSpPr/>
          <p:nvPr/>
        </p:nvSpPr>
        <p:spPr>
          <a:xfrm>
            <a:off x="326452" y="3588434"/>
            <a:ext cx="8979593" cy="553982"/>
          </a:xfrm>
          <a:prstGeom prst="rect">
            <a:avLst/>
          </a:prstGeom>
        </p:spPr>
        <p:txBody>
          <a:bodyPr wrap="square" lIns="91426" tIns="45712" rIns="91426" bIns="45712">
            <a:spAutoFit/>
          </a:bodyPr>
          <a:lstStyle/>
          <a:p>
            <a:pPr>
              <a:lnSpc>
                <a:spcPct val="150000"/>
              </a:lnSpc>
            </a:pPr>
            <a:r>
              <a:rPr lang="en-US" altLang="zh-CN" sz="2000" b="1" dirty="0" smtClean="0">
                <a:latin typeface="+mn-ea"/>
                <a:ea typeface="+mn-ea"/>
              </a:rPr>
              <a:t>(2)</a:t>
            </a:r>
            <a:r>
              <a:rPr lang="zh-CN" altLang="en-US" sz="2000" b="1" dirty="0">
                <a:latin typeface="+mn-ea"/>
                <a:ea typeface="+mn-ea"/>
              </a:rPr>
              <a:t>甲、乙、丙、丁四图所示的因素均对酶活性造成影响吗？</a:t>
            </a:r>
          </a:p>
        </p:txBody>
      </p:sp>
      <p:pic>
        <p:nvPicPr>
          <p:cNvPr id="80898" name="Picture 2"/>
          <p:cNvPicPr>
            <a:picLocks noChangeAspect="1" noChangeArrowheads="1"/>
          </p:cNvPicPr>
          <p:nvPr/>
        </p:nvPicPr>
        <p:blipFill>
          <a:blip r:embed="rId3" cstate="print"/>
          <a:srcRect/>
          <a:stretch>
            <a:fillRect/>
          </a:stretch>
        </p:blipFill>
        <p:spPr bwMode="auto">
          <a:xfrm>
            <a:off x="566496" y="681520"/>
            <a:ext cx="2269301" cy="1716375"/>
          </a:xfrm>
          <a:prstGeom prst="rect">
            <a:avLst/>
          </a:prstGeom>
          <a:noFill/>
          <a:ln w="9525">
            <a:noFill/>
            <a:miter lim="800000"/>
            <a:headEnd/>
            <a:tailEnd/>
          </a:ln>
        </p:spPr>
      </p:pic>
      <p:sp>
        <p:nvSpPr>
          <p:cNvPr id="11" name="椭圆 10"/>
          <p:cNvSpPr/>
          <p:nvPr/>
        </p:nvSpPr>
        <p:spPr>
          <a:xfrm>
            <a:off x="1574157" y="775504"/>
            <a:ext cx="185195" cy="196769"/>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1250066" y="2095018"/>
            <a:ext cx="70605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089950" y="1668684"/>
            <a:ext cx="185195" cy="196769"/>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098876" y="1716911"/>
            <a:ext cx="185195" cy="196769"/>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0899" name="Picture 3"/>
          <p:cNvPicPr>
            <a:picLocks noChangeAspect="1" noChangeArrowheads="1"/>
          </p:cNvPicPr>
          <p:nvPr/>
        </p:nvPicPr>
        <p:blipFill>
          <a:blip r:embed="rId4" cstate="print"/>
          <a:srcRect/>
          <a:stretch>
            <a:fillRect/>
          </a:stretch>
        </p:blipFill>
        <p:spPr bwMode="auto">
          <a:xfrm>
            <a:off x="2812648" y="774779"/>
            <a:ext cx="1994683" cy="1609604"/>
          </a:xfrm>
          <a:prstGeom prst="rect">
            <a:avLst/>
          </a:prstGeom>
          <a:noFill/>
          <a:ln w="9525">
            <a:noFill/>
            <a:miter lim="800000"/>
            <a:headEnd/>
            <a:tailEnd/>
          </a:ln>
        </p:spPr>
      </p:pic>
      <p:pic>
        <p:nvPicPr>
          <p:cNvPr id="80900" name="Picture 4"/>
          <p:cNvPicPr>
            <a:picLocks noChangeAspect="1" noChangeArrowheads="1"/>
          </p:cNvPicPr>
          <p:nvPr/>
        </p:nvPicPr>
        <p:blipFill>
          <a:blip r:embed="rId5" cstate="print"/>
          <a:srcRect/>
          <a:stretch>
            <a:fillRect/>
          </a:stretch>
        </p:blipFill>
        <p:spPr bwMode="auto">
          <a:xfrm>
            <a:off x="4705411" y="665243"/>
            <a:ext cx="1799561" cy="1661268"/>
          </a:xfrm>
          <a:prstGeom prst="rect">
            <a:avLst/>
          </a:prstGeom>
          <a:noFill/>
          <a:ln w="9525">
            <a:noFill/>
            <a:miter lim="800000"/>
            <a:headEnd/>
            <a:tailEnd/>
          </a:ln>
        </p:spPr>
      </p:pic>
      <p:pic>
        <p:nvPicPr>
          <p:cNvPr id="80901" name="Picture 5"/>
          <p:cNvPicPr>
            <a:picLocks noChangeAspect="1" noChangeArrowheads="1"/>
          </p:cNvPicPr>
          <p:nvPr/>
        </p:nvPicPr>
        <p:blipFill>
          <a:blip r:embed="rId6" cstate="print"/>
          <a:srcRect/>
          <a:stretch>
            <a:fillRect/>
          </a:stretch>
        </p:blipFill>
        <p:spPr bwMode="auto">
          <a:xfrm>
            <a:off x="6495387" y="662529"/>
            <a:ext cx="1896259" cy="1619250"/>
          </a:xfrm>
          <a:prstGeom prst="rect">
            <a:avLst/>
          </a:prstGeom>
          <a:noFill/>
          <a:ln w="9525">
            <a:noFill/>
            <a:miter lim="800000"/>
            <a:headEnd/>
            <a:tailEnd/>
          </a:ln>
        </p:spPr>
      </p:pic>
      <p:sp>
        <p:nvSpPr>
          <p:cNvPr id="18" name="TextBox 17"/>
          <p:cNvSpPr txBox="1"/>
          <p:nvPr/>
        </p:nvSpPr>
        <p:spPr>
          <a:xfrm>
            <a:off x="509286" y="2615879"/>
            <a:ext cx="1516284" cy="400110"/>
          </a:xfrm>
          <a:prstGeom prst="rect">
            <a:avLst/>
          </a:prstGeom>
          <a:noFill/>
        </p:spPr>
        <p:txBody>
          <a:bodyPr wrap="square" rtlCol="0">
            <a:spAutoFit/>
          </a:bodyPr>
          <a:lstStyle/>
          <a:p>
            <a:r>
              <a:rPr lang="zh-CN" altLang="en-US" sz="2000" b="1" dirty="0" smtClean="0">
                <a:solidFill>
                  <a:srgbClr val="FF0000"/>
                </a:solidFill>
              </a:rPr>
              <a:t>想一想：</a:t>
            </a:r>
            <a:endParaRPr lang="zh-CN" altLang="en-US" sz="2000" b="1" dirty="0">
              <a:solidFill>
                <a:srgbClr val="FF0000"/>
              </a:solidFill>
            </a:endParaRPr>
          </a:p>
        </p:txBody>
      </p:sp>
    </p:spTree>
    <p:extLst>
      <p:ext uri="{BB962C8B-B14F-4D97-AF65-F5344CB8AC3E}">
        <p14:creationId xmlns:p14="http://schemas.microsoft.com/office/powerpoint/2010/main" val="322479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0899"/>
                                        </p:tgtEl>
                                        <p:attrNameLst>
                                          <p:attrName>style.visibility</p:attrName>
                                        </p:attrNameLst>
                                      </p:cBhvr>
                                      <p:to>
                                        <p:strVal val="visible"/>
                                      </p:to>
                                    </p:set>
                                    <p:anim calcmode="lin" valueType="num">
                                      <p:cBhvr additive="base">
                                        <p:cTn id="31" dur="500" fill="hold"/>
                                        <p:tgtEl>
                                          <p:spTgt spid="80899"/>
                                        </p:tgtEl>
                                        <p:attrNameLst>
                                          <p:attrName>ppt_x</p:attrName>
                                        </p:attrNameLst>
                                      </p:cBhvr>
                                      <p:tavLst>
                                        <p:tav tm="0">
                                          <p:val>
                                            <p:strVal val="#ppt_x"/>
                                          </p:val>
                                        </p:tav>
                                        <p:tav tm="100000">
                                          <p:val>
                                            <p:strVal val="#ppt_x"/>
                                          </p:val>
                                        </p:tav>
                                      </p:tavLst>
                                    </p:anim>
                                    <p:anim calcmode="lin" valueType="num">
                                      <p:cBhvr additive="base">
                                        <p:cTn id="32"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900"/>
                                        </p:tgtEl>
                                        <p:attrNameLst>
                                          <p:attrName>style.visibility</p:attrName>
                                        </p:attrNameLst>
                                      </p:cBhvr>
                                      <p:to>
                                        <p:strVal val="visible"/>
                                      </p:to>
                                    </p:set>
                                    <p:anim calcmode="lin" valueType="num">
                                      <p:cBhvr additive="base">
                                        <p:cTn id="37" dur="500" fill="hold"/>
                                        <p:tgtEl>
                                          <p:spTgt spid="80900"/>
                                        </p:tgtEl>
                                        <p:attrNameLst>
                                          <p:attrName>ppt_x</p:attrName>
                                        </p:attrNameLst>
                                      </p:cBhvr>
                                      <p:tavLst>
                                        <p:tav tm="0">
                                          <p:val>
                                            <p:strVal val="#ppt_x"/>
                                          </p:val>
                                        </p:tav>
                                        <p:tav tm="100000">
                                          <p:val>
                                            <p:strVal val="#ppt_x"/>
                                          </p:val>
                                        </p:tav>
                                      </p:tavLst>
                                    </p:anim>
                                    <p:anim calcmode="lin" valueType="num">
                                      <p:cBhvr additive="base">
                                        <p:cTn id="3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0901"/>
                                        </p:tgtEl>
                                        <p:attrNameLst>
                                          <p:attrName>style.visibility</p:attrName>
                                        </p:attrNameLst>
                                      </p:cBhvr>
                                      <p:to>
                                        <p:strVal val="visible"/>
                                      </p:to>
                                    </p:set>
                                    <p:anim calcmode="lin" valueType="num">
                                      <p:cBhvr additive="base">
                                        <p:cTn id="43" dur="500" fill="hold"/>
                                        <p:tgtEl>
                                          <p:spTgt spid="80901"/>
                                        </p:tgtEl>
                                        <p:attrNameLst>
                                          <p:attrName>ppt_x</p:attrName>
                                        </p:attrNameLst>
                                      </p:cBhvr>
                                      <p:tavLst>
                                        <p:tav tm="0">
                                          <p:val>
                                            <p:strVal val="#ppt_x"/>
                                          </p:val>
                                        </p:tav>
                                        <p:tav tm="100000">
                                          <p:val>
                                            <p:strVal val="#ppt_x"/>
                                          </p:val>
                                        </p:tav>
                                      </p:tavLst>
                                    </p:anim>
                                    <p:anim calcmode="lin" valueType="num">
                                      <p:cBhvr additive="base">
                                        <p:cTn id="44"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1"/>
      <p:bldP spid="11" grpId="0" animBg="1"/>
      <p:bldP spid="16" grpId="0" animBg="1"/>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50" y="660203"/>
            <a:ext cx="4501521" cy="183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46376" y="138897"/>
            <a:ext cx="4447051" cy="553998"/>
          </a:xfrm>
          <a:prstGeom prst="rect">
            <a:avLst/>
          </a:prstGeom>
        </p:spPr>
        <p:txBody>
          <a:bodyPr wrap="none">
            <a:spAutoFit/>
          </a:bodyPr>
          <a:lstStyle/>
          <a:p>
            <a:pPr algn="just">
              <a:lnSpc>
                <a:spcPct val="150000"/>
              </a:lnSpc>
              <a:tabLst>
                <a:tab pos="2025491" algn="l"/>
              </a:tabLst>
            </a:pPr>
            <a:r>
              <a:rPr lang="en-US" altLang="zh-CN" sz="2000" b="1" kern="100" dirty="0" smtClean="0">
                <a:latin typeface="+mn-ea"/>
                <a:ea typeface="+mn-ea"/>
                <a:cs typeface="Courier New"/>
              </a:rPr>
              <a:t>2</a:t>
            </a:r>
            <a:r>
              <a:rPr lang="zh-CN" altLang="en-US" sz="2000" b="1" kern="100" dirty="0" smtClean="0">
                <a:latin typeface="+mn-ea"/>
                <a:ea typeface="+mn-ea"/>
                <a:cs typeface="Courier New"/>
              </a:rPr>
              <a:t>、</a:t>
            </a:r>
            <a:r>
              <a:rPr lang="zh-CN" altLang="zh-CN" sz="2000" b="1" kern="100" dirty="0">
                <a:latin typeface="+mn-ea"/>
                <a:ea typeface="+mn-ea"/>
                <a:cs typeface="Times New Roman"/>
              </a:rPr>
              <a:t>各因素对酶促反应速率的影响曲线</a:t>
            </a:r>
            <a:endParaRPr lang="zh-CN" altLang="zh-CN" sz="2000" b="1" kern="100" dirty="0">
              <a:latin typeface="+mn-ea"/>
              <a:ea typeface="+mn-ea"/>
              <a:cs typeface="Courier New"/>
            </a:endParaRPr>
          </a:p>
        </p:txBody>
      </p:sp>
      <p:pic>
        <p:nvPicPr>
          <p:cNvPr id="10" name="Picture 5" descr="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608" y="534328"/>
            <a:ext cx="4334472" cy="201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64407" y="2718868"/>
            <a:ext cx="8979593" cy="1015647"/>
          </a:xfrm>
          <a:prstGeom prst="rect">
            <a:avLst/>
          </a:prstGeom>
        </p:spPr>
        <p:txBody>
          <a:bodyPr wrap="square" lIns="91426" tIns="45712" rIns="91426" bIns="45712">
            <a:spAutoFit/>
          </a:bodyPr>
          <a:lstStyle/>
          <a:p>
            <a:pPr>
              <a:lnSpc>
                <a:spcPct val="150000"/>
              </a:lnSpc>
            </a:pPr>
            <a:r>
              <a:rPr lang="en-US" altLang="zh-CN" sz="2000" b="1" dirty="0" smtClean="0">
                <a:latin typeface="+mn-ea"/>
                <a:ea typeface="+mn-ea"/>
              </a:rPr>
              <a:t>(1)</a:t>
            </a:r>
            <a:r>
              <a:rPr lang="zh-CN" altLang="en-US" sz="2000" b="1" dirty="0">
                <a:latin typeface="+mn-ea"/>
                <a:ea typeface="+mn-ea"/>
              </a:rPr>
              <a:t>过酸、过碱、高温、低温对酶促反应速率的影响一样吗？</a:t>
            </a:r>
            <a:endParaRPr lang="en-US" altLang="zh-CN" sz="2000" b="1" dirty="0">
              <a:latin typeface="+mn-ea"/>
              <a:ea typeface="+mn-ea"/>
            </a:endParaRPr>
          </a:p>
          <a:p>
            <a:pPr>
              <a:lnSpc>
                <a:spcPct val="150000"/>
              </a:lnSpc>
            </a:pPr>
            <a:endParaRPr lang="zh-CN" altLang="en-US" sz="2000" b="1" dirty="0">
              <a:latin typeface="+mn-ea"/>
              <a:ea typeface="+mn-ea"/>
            </a:endParaRPr>
          </a:p>
        </p:txBody>
      </p:sp>
      <p:sp>
        <p:nvSpPr>
          <p:cNvPr id="8" name="矩形 7"/>
          <p:cNvSpPr/>
          <p:nvPr/>
        </p:nvSpPr>
        <p:spPr>
          <a:xfrm>
            <a:off x="164407" y="3866225"/>
            <a:ext cx="8979593" cy="553982"/>
          </a:xfrm>
          <a:prstGeom prst="rect">
            <a:avLst/>
          </a:prstGeom>
        </p:spPr>
        <p:txBody>
          <a:bodyPr wrap="square" lIns="91426" tIns="45712" rIns="91426" bIns="45712">
            <a:spAutoFit/>
          </a:bodyPr>
          <a:lstStyle/>
          <a:p>
            <a:pPr>
              <a:lnSpc>
                <a:spcPct val="150000"/>
              </a:lnSpc>
            </a:pPr>
            <a:r>
              <a:rPr lang="en-US" altLang="zh-CN" sz="2000" b="1" dirty="0" smtClean="0">
                <a:latin typeface="+mn-ea"/>
                <a:ea typeface="+mn-ea"/>
              </a:rPr>
              <a:t>(2)</a:t>
            </a:r>
            <a:r>
              <a:rPr lang="zh-CN" altLang="en-US" sz="2000" b="1" dirty="0">
                <a:latin typeface="+mn-ea"/>
                <a:ea typeface="+mn-ea"/>
              </a:rPr>
              <a:t>甲、乙、丙、丁四图所示的因素均对酶活性造成影响吗？</a:t>
            </a:r>
          </a:p>
        </p:txBody>
      </p:sp>
      <p:sp>
        <p:nvSpPr>
          <p:cNvPr id="11" name="矩形 10"/>
          <p:cNvSpPr/>
          <p:nvPr/>
        </p:nvSpPr>
        <p:spPr>
          <a:xfrm>
            <a:off x="619246" y="3232829"/>
            <a:ext cx="7899721" cy="646331"/>
          </a:xfrm>
          <a:prstGeom prst="rect">
            <a:avLst/>
          </a:prstGeom>
        </p:spPr>
        <p:txBody>
          <a:bodyPr wrap="square">
            <a:spAutoFit/>
          </a:bodyPr>
          <a:lstStyle/>
          <a:p>
            <a:r>
              <a:rPr lang="zh-CN" altLang="en-US" b="1" kern="100" dirty="0">
                <a:solidFill>
                  <a:srgbClr val="0000FF"/>
                </a:solidFill>
                <a:latin typeface="Times New Roman" panose="02020603050405020304" pitchFamily="18" charset="0"/>
                <a:ea typeface="华文细黑" panose="02010600040101010101" pitchFamily="2" charset="-122"/>
                <a:cs typeface="Times New Roman"/>
              </a:rPr>
              <a:t>不一样，过酸、过碱、高温都会使酶变性失活，而低温只是抑制酶的活性，酶分子结构未被破坏，温度升高可恢复活性。</a:t>
            </a:r>
            <a:endParaRPr lang="zh-CN" altLang="en-US" dirty="0"/>
          </a:p>
        </p:txBody>
      </p:sp>
      <p:sp>
        <p:nvSpPr>
          <p:cNvPr id="13" name="矩形 12"/>
          <p:cNvSpPr/>
          <p:nvPr/>
        </p:nvSpPr>
        <p:spPr>
          <a:xfrm>
            <a:off x="532435" y="4346698"/>
            <a:ext cx="8611565" cy="646331"/>
          </a:xfrm>
          <a:prstGeom prst="rect">
            <a:avLst/>
          </a:prstGeom>
        </p:spPr>
        <p:txBody>
          <a:bodyPr wrap="square">
            <a:spAutoFit/>
          </a:bodyPr>
          <a:lstStyle/>
          <a:p>
            <a:r>
              <a:rPr lang="zh-CN" altLang="en-US" b="1" kern="100" dirty="0">
                <a:solidFill>
                  <a:srgbClr val="0000FF"/>
                </a:solidFill>
                <a:latin typeface="Times New Roman" panose="02020603050405020304" pitchFamily="18" charset="0"/>
                <a:ea typeface="华文细黑" panose="02010600040101010101" pitchFamily="2" charset="-122"/>
                <a:cs typeface="Times New Roman"/>
              </a:rPr>
              <a:t>底物浓度和酶浓度是通过影响底物与酶的接触面积而影响酶促反应速率的，并不影响酶的活性。</a:t>
            </a:r>
            <a:endParaRPr lang="zh-CN" altLang="en-US" dirty="0"/>
          </a:p>
        </p:txBody>
      </p:sp>
      <p:sp>
        <p:nvSpPr>
          <p:cNvPr id="14" name="TextBox 13"/>
          <p:cNvSpPr txBox="1"/>
          <p:nvPr/>
        </p:nvSpPr>
        <p:spPr>
          <a:xfrm>
            <a:off x="358815" y="2361235"/>
            <a:ext cx="1446836" cy="400110"/>
          </a:xfrm>
          <a:prstGeom prst="rect">
            <a:avLst/>
          </a:prstGeom>
          <a:noFill/>
        </p:spPr>
        <p:txBody>
          <a:bodyPr wrap="square" rtlCol="0">
            <a:spAutoFit/>
          </a:bodyPr>
          <a:lstStyle/>
          <a:p>
            <a:r>
              <a:rPr lang="zh-CN" altLang="en-US" sz="2000" b="1" dirty="0" smtClean="0">
                <a:solidFill>
                  <a:srgbClr val="FF0000"/>
                </a:solidFill>
              </a:rPr>
              <a:t>想一想：</a:t>
            </a:r>
            <a:endParaRPr lang="zh-CN" altLang="en-US" sz="2000" b="1" dirty="0">
              <a:solidFill>
                <a:srgbClr val="FF0000"/>
              </a:solidFill>
            </a:endParaRPr>
          </a:p>
        </p:txBody>
      </p:sp>
    </p:spTree>
    <p:extLst>
      <p:ext uri="{BB962C8B-B14F-4D97-AF65-F5344CB8AC3E}">
        <p14:creationId xmlns:p14="http://schemas.microsoft.com/office/powerpoint/2010/main" val="3224795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208995" y="833446"/>
            <a:ext cx="2524125" cy="2019300"/>
          </a:xfrm>
          <a:prstGeom prst="rect">
            <a:avLst/>
          </a:prstGeom>
          <a:noFill/>
          <a:ln w="9525">
            <a:noFill/>
            <a:miter lim="800000"/>
            <a:headEnd/>
            <a:tailEnd/>
          </a:ln>
        </p:spPr>
      </p:pic>
      <p:sp>
        <p:nvSpPr>
          <p:cNvPr id="3" name="矩形 2"/>
          <p:cNvSpPr/>
          <p:nvPr/>
        </p:nvSpPr>
        <p:spPr>
          <a:xfrm>
            <a:off x="203780" y="191242"/>
            <a:ext cx="8557964" cy="3462476"/>
          </a:xfrm>
          <a:prstGeom prst="rect">
            <a:avLst/>
          </a:prstGeom>
        </p:spPr>
        <p:txBody>
          <a:bodyPr wrap="square" lIns="68571" tIns="34285" rIns="68571" bIns="34285">
            <a:spAutoFit/>
          </a:bodyPr>
          <a:lstStyle/>
          <a:p>
            <a:pPr algn="just">
              <a:lnSpc>
                <a:spcPct val="150000"/>
              </a:lnSpc>
              <a:tabLst>
                <a:tab pos="2025491" algn="l"/>
              </a:tabLst>
            </a:pPr>
            <a:r>
              <a:rPr lang="en-US" altLang="zh-CN" sz="2000" b="1" kern="100" dirty="0" smtClean="0">
                <a:latin typeface="+mn-ea"/>
                <a:ea typeface="+mn-ea"/>
                <a:cs typeface="Courier New"/>
              </a:rPr>
              <a:t>3</a:t>
            </a:r>
            <a:r>
              <a:rPr lang="zh-CN" altLang="en-US" sz="2000" b="1" kern="100" dirty="0" smtClean="0">
                <a:latin typeface="+mn-ea"/>
                <a:ea typeface="+mn-ea"/>
                <a:cs typeface="Courier New"/>
              </a:rPr>
              <a:t>、</a:t>
            </a:r>
            <a:r>
              <a:rPr lang="zh-CN" altLang="zh-CN" sz="2000" b="1" kern="100" dirty="0">
                <a:latin typeface="+mn-ea"/>
                <a:ea typeface="+mn-ea"/>
                <a:cs typeface="Times New Roman"/>
              </a:rPr>
              <a:t>酶的特性的曲线</a:t>
            </a:r>
            <a:endParaRPr lang="en-US" altLang="zh-CN" sz="2000" b="1" kern="100" dirty="0">
              <a:latin typeface="+mn-ea"/>
              <a:ea typeface="+mn-ea"/>
              <a:cs typeface="Courier New"/>
            </a:endParaRPr>
          </a:p>
          <a:p>
            <a:pPr algn="just">
              <a:lnSpc>
                <a:spcPct val="150000"/>
              </a:lnSpc>
              <a:tabLst>
                <a:tab pos="2025491" algn="l"/>
              </a:tabLst>
            </a:pPr>
            <a:endParaRPr lang="en-US" altLang="zh-CN" sz="2100" kern="100" dirty="0">
              <a:latin typeface="宋体"/>
              <a:ea typeface="华文细黑"/>
              <a:cs typeface="Courier New"/>
            </a:endParaRPr>
          </a:p>
          <a:p>
            <a:pPr algn="just">
              <a:lnSpc>
                <a:spcPct val="150000"/>
              </a:lnSpc>
              <a:tabLst>
                <a:tab pos="2025491" algn="l"/>
              </a:tabLst>
            </a:pPr>
            <a:endParaRPr lang="en-US" altLang="zh-CN" sz="2100" kern="100" dirty="0">
              <a:latin typeface="宋体"/>
              <a:ea typeface="华文细黑"/>
              <a:cs typeface="Courier New"/>
            </a:endParaRPr>
          </a:p>
          <a:p>
            <a:pPr algn="just">
              <a:lnSpc>
                <a:spcPct val="150000"/>
              </a:lnSpc>
              <a:tabLst>
                <a:tab pos="2025491" algn="l"/>
              </a:tabLst>
            </a:pPr>
            <a:endParaRPr lang="en-US" altLang="zh-CN" sz="2100" kern="100" dirty="0">
              <a:latin typeface="宋体"/>
              <a:ea typeface="华文细黑"/>
              <a:cs typeface="Courier New"/>
            </a:endParaRPr>
          </a:p>
          <a:p>
            <a:pPr algn="just">
              <a:lnSpc>
                <a:spcPct val="150000"/>
              </a:lnSpc>
              <a:tabLst>
                <a:tab pos="2025491" algn="l"/>
              </a:tabLst>
            </a:pPr>
            <a:endParaRPr lang="en-US" altLang="zh-CN" sz="2100" kern="100" dirty="0">
              <a:latin typeface="宋体"/>
              <a:ea typeface="华文细黑"/>
              <a:cs typeface="Courier New"/>
            </a:endParaRPr>
          </a:p>
          <a:p>
            <a:pPr algn="just">
              <a:lnSpc>
                <a:spcPct val="150000"/>
              </a:lnSpc>
              <a:tabLst>
                <a:tab pos="2025491" algn="l"/>
              </a:tabLst>
            </a:pPr>
            <a:endParaRPr lang="en-US" altLang="zh-CN" sz="2100" kern="100" dirty="0">
              <a:latin typeface="宋体"/>
              <a:ea typeface="华文细黑"/>
              <a:cs typeface="Courier New"/>
            </a:endParaRPr>
          </a:p>
          <a:p>
            <a:pPr algn="just">
              <a:lnSpc>
                <a:spcPct val="150000"/>
              </a:lnSpc>
              <a:tabLst>
                <a:tab pos="2025491" algn="l"/>
              </a:tabLst>
            </a:pPr>
            <a:endParaRPr lang="en-US" altLang="zh-CN" sz="2100" kern="100" dirty="0">
              <a:latin typeface="宋体"/>
              <a:ea typeface="华文细黑"/>
              <a:cs typeface="Times New Roman"/>
            </a:endParaRPr>
          </a:p>
        </p:txBody>
      </p:sp>
      <p:sp>
        <p:nvSpPr>
          <p:cNvPr id="4" name="矩形 3"/>
          <p:cNvSpPr/>
          <p:nvPr/>
        </p:nvSpPr>
        <p:spPr>
          <a:xfrm>
            <a:off x="7330754" y="3373254"/>
            <a:ext cx="893303" cy="377016"/>
          </a:xfrm>
          <a:prstGeom prst="rect">
            <a:avLst/>
          </a:prstGeom>
        </p:spPr>
        <p:txBody>
          <a:bodyPr wrap="none" lIns="68571" tIns="34285" rIns="68571" bIns="34285">
            <a:spAutoFit/>
          </a:bodyPr>
          <a:lstStyle/>
          <a:p>
            <a:r>
              <a:rPr lang="zh-CN" altLang="zh-CN" sz="2000" b="1" kern="100" spc="-38" dirty="0">
                <a:solidFill>
                  <a:srgbClr val="C00000"/>
                </a:solidFill>
                <a:latin typeface="+mn-ea"/>
                <a:ea typeface="+mn-ea"/>
                <a:cs typeface="Times New Roman"/>
              </a:rPr>
              <a:t>高效性</a:t>
            </a:r>
            <a:endParaRPr lang="zh-CN" altLang="en-US" sz="2000" b="1" kern="100" spc="-38" dirty="0">
              <a:solidFill>
                <a:srgbClr val="C00000"/>
              </a:solidFill>
              <a:latin typeface="+mn-ea"/>
              <a:ea typeface="+mn-ea"/>
              <a:cs typeface="Times New Roman"/>
            </a:endParaRPr>
          </a:p>
        </p:txBody>
      </p:sp>
      <p:sp>
        <p:nvSpPr>
          <p:cNvPr id="8" name="矩形 7"/>
          <p:cNvSpPr/>
          <p:nvPr/>
        </p:nvSpPr>
        <p:spPr>
          <a:xfrm>
            <a:off x="4256988" y="4029135"/>
            <a:ext cx="893303" cy="377016"/>
          </a:xfrm>
          <a:prstGeom prst="rect">
            <a:avLst/>
          </a:prstGeom>
        </p:spPr>
        <p:txBody>
          <a:bodyPr wrap="none" lIns="68571" tIns="34285" rIns="68571" bIns="34285">
            <a:spAutoFit/>
          </a:bodyPr>
          <a:lstStyle/>
          <a:p>
            <a:r>
              <a:rPr lang="zh-CN" altLang="zh-CN" sz="2000" b="1" kern="100" spc="-38" dirty="0">
                <a:solidFill>
                  <a:srgbClr val="C00000"/>
                </a:solidFill>
                <a:latin typeface="+mn-ea"/>
                <a:ea typeface="+mn-ea"/>
                <a:cs typeface="Times New Roman"/>
              </a:rPr>
              <a:t>专一性</a:t>
            </a:r>
            <a:endParaRPr lang="zh-CN" altLang="en-US" sz="2000" b="1" kern="100" spc="-38" dirty="0">
              <a:solidFill>
                <a:srgbClr val="C00000"/>
              </a:solidFill>
              <a:latin typeface="+mn-ea"/>
              <a:ea typeface="+mn-ea"/>
              <a:cs typeface="Times New Roman"/>
            </a:endParaRPr>
          </a:p>
        </p:txBody>
      </p:sp>
      <p:cxnSp>
        <p:nvCxnSpPr>
          <p:cNvPr id="10" name="直接连接符 9"/>
          <p:cNvCxnSpPr/>
          <p:nvPr/>
        </p:nvCxnSpPr>
        <p:spPr>
          <a:xfrm>
            <a:off x="2329543" y="1763486"/>
            <a:ext cx="10886" cy="7184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2775857" y="1796142"/>
            <a:ext cx="2" cy="6858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48342" y="3337183"/>
            <a:ext cx="8564164" cy="1015663"/>
          </a:xfrm>
          <a:prstGeom prst="rect">
            <a:avLst/>
          </a:prstGeom>
        </p:spPr>
        <p:txBody>
          <a:bodyPr wrap="square">
            <a:spAutoFit/>
          </a:bodyPr>
          <a:lstStyle/>
          <a:p>
            <a:pPr algn="just">
              <a:lnSpc>
                <a:spcPct val="150000"/>
              </a:lnSpc>
              <a:tabLst>
                <a:tab pos="2025491" algn="l"/>
              </a:tabLst>
            </a:pPr>
            <a:r>
              <a:rPr lang="en-US" altLang="zh-CN" sz="2000" b="1" kern="100" dirty="0">
                <a:latin typeface="+mn-ea"/>
                <a:ea typeface="+mn-ea"/>
                <a:cs typeface="Times New Roman"/>
              </a:rPr>
              <a:t>①</a:t>
            </a:r>
            <a:r>
              <a:rPr lang="zh-CN" altLang="zh-CN" sz="2000" b="1" kern="100" dirty="0">
                <a:latin typeface="+mn-ea"/>
                <a:ea typeface="+mn-ea"/>
                <a:cs typeface="Times New Roman"/>
              </a:rPr>
              <a:t>图</a:t>
            </a:r>
            <a:r>
              <a:rPr lang="en-US" altLang="zh-CN" sz="2000" b="1" kern="100" dirty="0">
                <a:latin typeface="+mn-ea"/>
                <a:ea typeface="+mn-ea"/>
                <a:cs typeface="Courier New"/>
              </a:rPr>
              <a:t>1</a:t>
            </a:r>
            <a:r>
              <a:rPr lang="zh-CN" altLang="zh-CN" sz="2000" b="1" kern="100" dirty="0">
                <a:latin typeface="+mn-ea"/>
                <a:ea typeface="+mn-ea"/>
                <a:cs typeface="Times New Roman"/>
              </a:rPr>
              <a:t>中</a:t>
            </a:r>
            <a:r>
              <a:rPr lang="zh-CN" altLang="zh-CN" sz="2000" b="1" kern="100" dirty="0">
                <a:solidFill>
                  <a:srgbClr val="0033CC"/>
                </a:solidFill>
                <a:latin typeface="+mn-ea"/>
                <a:ea typeface="+mn-ea"/>
                <a:cs typeface="Times New Roman"/>
              </a:rPr>
              <a:t>加酶的曲线</a:t>
            </a:r>
            <a:r>
              <a:rPr lang="zh-CN" altLang="zh-CN" sz="2000" b="1" kern="100" dirty="0">
                <a:latin typeface="+mn-ea"/>
                <a:ea typeface="+mn-ea"/>
                <a:cs typeface="Times New Roman"/>
              </a:rPr>
              <a:t>和</a:t>
            </a:r>
            <a:r>
              <a:rPr lang="zh-CN" altLang="zh-CN" sz="2000" b="1" kern="100" dirty="0">
                <a:solidFill>
                  <a:srgbClr val="0033CC"/>
                </a:solidFill>
                <a:latin typeface="+mn-ea"/>
                <a:ea typeface="+mn-ea"/>
                <a:cs typeface="Times New Roman"/>
              </a:rPr>
              <a:t>加无机催化剂</a:t>
            </a:r>
            <a:r>
              <a:rPr lang="zh-CN" altLang="zh-CN" sz="2000" b="1" kern="100" dirty="0">
                <a:latin typeface="+mn-ea"/>
                <a:ea typeface="+mn-ea"/>
                <a:cs typeface="Times New Roman"/>
              </a:rPr>
              <a:t>的曲线</a:t>
            </a:r>
            <a:r>
              <a:rPr lang="zh-CN" altLang="zh-CN" sz="2000" b="1" kern="100" dirty="0">
                <a:solidFill>
                  <a:schemeClr val="tx1"/>
                </a:solidFill>
                <a:latin typeface="+mn-ea"/>
                <a:ea typeface="+mn-ea"/>
                <a:cs typeface="Times New Roman"/>
              </a:rPr>
              <a:t>比较</a:t>
            </a:r>
            <a:r>
              <a:rPr lang="zh-CN" altLang="zh-CN" sz="2000" b="1" kern="100" dirty="0">
                <a:solidFill>
                  <a:srgbClr val="0033CC"/>
                </a:solidFill>
                <a:latin typeface="+mn-ea"/>
                <a:ea typeface="+mn-ea"/>
                <a:cs typeface="Times New Roman"/>
              </a:rPr>
              <a:t>表明</a:t>
            </a:r>
            <a:r>
              <a:rPr lang="zh-CN" altLang="zh-CN" sz="2000" b="1" kern="100" dirty="0">
                <a:latin typeface="+mn-ea"/>
                <a:ea typeface="+mn-ea"/>
                <a:cs typeface="Times New Roman"/>
              </a:rPr>
              <a:t>：酶具有</a:t>
            </a:r>
            <a:r>
              <a:rPr lang="en-US" altLang="zh-CN" sz="2000" b="1" u="sng" kern="100" dirty="0">
                <a:latin typeface="+mn-ea"/>
                <a:ea typeface="+mn-ea"/>
                <a:cs typeface="Times New Roman"/>
              </a:rPr>
              <a:t>             </a:t>
            </a:r>
            <a:r>
              <a:rPr lang="zh-CN" altLang="zh-CN" sz="2000" kern="100" dirty="0">
                <a:latin typeface="Times New Roman"/>
                <a:ea typeface="华文细黑"/>
                <a:cs typeface="Times New Roman"/>
              </a:rPr>
              <a:t>。</a:t>
            </a:r>
            <a:endParaRPr lang="zh-CN" altLang="zh-CN" sz="2000" kern="100" dirty="0">
              <a:latin typeface="宋体"/>
              <a:cs typeface="Courier New"/>
            </a:endParaRPr>
          </a:p>
          <a:p>
            <a:pPr algn="just">
              <a:lnSpc>
                <a:spcPct val="150000"/>
              </a:lnSpc>
              <a:tabLst>
                <a:tab pos="2025491" algn="l"/>
              </a:tabLst>
            </a:pPr>
            <a:endParaRPr lang="en-US" altLang="zh-CN" sz="2000" kern="100" dirty="0">
              <a:latin typeface="宋体"/>
              <a:ea typeface="华文细黑"/>
              <a:cs typeface="Times New Roman"/>
            </a:endParaRPr>
          </a:p>
        </p:txBody>
      </p:sp>
      <p:cxnSp>
        <p:nvCxnSpPr>
          <p:cNvPr id="18" name="直接连接符 17"/>
          <p:cNvCxnSpPr/>
          <p:nvPr/>
        </p:nvCxnSpPr>
        <p:spPr>
          <a:xfrm>
            <a:off x="2100945" y="1774372"/>
            <a:ext cx="10884" cy="7293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09363" y="4022343"/>
            <a:ext cx="5890846" cy="553998"/>
          </a:xfrm>
          <a:prstGeom prst="rect">
            <a:avLst/>
          </a:prstGeom>
        </p:spPr>
        <p:txBody>
          <a:bodyPr wrap="square">
            <a:spAutoFit/>
          </a:bodyPr>
          <a:lstStyle/>
          <a:p>
            <a:pPr algn="just">
              <a:lnSpc>
                <a:spcPct val="150000"/>
              </a:lnSpc>
              <a:tabLst>
                <a:tab pos="2025491" algn="l"/>
              </a:tabLst>
            </a:pPr>
            <a:r>
              <a:rPr lang="en-US" altLang="zh-CN" sz="2000" b="1" kern="100" dirty="0">
                <a:latin typeface="+mn-ea"/>
                <a:ea typeface="+mn-ea"/>
                <a:cs typeface="Times New Roman"/>
              </a:rPr>
              <a:t>②</a:t>
            </a:r>
            <a:r>
              <a:rPr lang="zh-CN" altLang="zh-CN" sz="2000" b="1" kern="100" dirty="0">
                <a:latin typeface="+mn-ea"/>
                <a:ea typeface="+mn-ea"/>
                <a:cs typeface="Times New Roman"/>
              </a:rPr>
              <a:t>图</a:t>
            </a:r>
            <a:r>
              <a:rPr lang="en-US" altLang="zh-CN" sz="2000" b="1" kern="100" dirty="0">
                <a:latin typeface="+mn-ea"/>
                <a:ea typeface="+mn-ea"/>
                <a:cs typeface="Courier New"/>
              </a:rPr>
              <a:t>2</a:t>
            </a:r>
            <a:r>
              <a:rPr lang="zh-CN" altLang="zh-CN" sz="2000" b="1" kern="100" dirty="0">
                <a:latin typeface="+mn-ea"/>
                <a:ea typeface="+mn-ea"/>
                <a:cs typeface="Times New Roman"/>
              </a:rPr>
              <a:t>中两曲线比较表明：酶具有</a:t>
            </a:r>
            <a:r>
              <a:rPr lang="en-US" altLang="zh-CN" sz="2000" b="1" u="sng" kern="100" dirty="0">
                <a:latin typeface="+mn-ea"/>
                <a:ea typeface="+mn-ea"/>
                <a:cs typeface="Times New Roman"/>
              </a:rPr>
              <a:t>            </a:t>
            </a:r>
            <a:r>
              <a:rPr lang="zh-CN" altLang="zh-CN" sz="2000" b="1" kern="100" dirty="0">
                <a:latin typeface="+mn-ea"/>
                <a:ea typeface="+mn-ea"/>
                <a:cs typeface="Times New Roman"/>
              </a:rPr>
              <a:t>。</a:t>
            </a:r>
            <a:endParaRPr lang="zh-CN" altLang="zh-CN" sz="2000" b="1" kern="100" dirty="0">
              <a:latin typeface="+mn-ea"/>
              <a:ea typeface="+mn-ea"/>
              <a:cs typeface="Courier New"/>
            </a:endParaRPr>
          </a:p>
        </p:txBody>
      </p:sp>
      <p:pic>
        <p:nvPicPr>
          <p:cNvPr id="79875" name="Picture 3"/>
          <p:cNvPicPr>
            <a:picLocks noChangeAspect="1" noChangeArrowheads="1"/>
          </p:cNvPicPr>
          <p:nvPr/>
        </p:nvPicPr>
        <p:blipFill>
          <a:blip r:embed="rId3" cstate="print"/>
          <a:srcRect/>
          <a:stretch>
            <a:fillRect/>
          </a:stretch>
        </p:blipFill>
        <p:spPr bwMode="auto">
          <a:xfrm>
            <a:off x="4175688" y="950754"/>
            <a:ext cx="3000796" cy="1873470"/>
          </a:xfrm>
          <a:prstGeom prst="rect">
            <a:avLst/>
          </a:prstGeom>
          <a:noFill/>
          <a:ln w="9525">
            <a:noFill/>
            <a:miter lim="800000"/>
            <a:headEnd/>
            <a:tailEnd/>
          </a:ln>
        </p:spPr>
      </p:pic>
    </p:spTree>
    <p:extLst>
      <p:ext uri="{BB962C8B-B14F-4D97-AF65-F5344CB8AC3E}">
        <p14:creationId xmlns:p14="http://schemas.microsoft.com/office/powerpoint/2010/main" val="239443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9875"/>
                                        </p:tgtEl>
                                        <p:attrNameLst>
                                          <p:attrName>style.visibility</p:attrName>
                                        </p:attrNameLst>
                                      </p:cBhvr>
                                      <p:to>
                                        <p:strVal val="visible"/>
                                      </p:to>
                                    </p:set>
                                    <p:anim calcmode="lin" valueType="num">
                                      <p:cBhvr additive="base">
                                        <p:cTn id="30" dur="500" fill="hold"/>
                                        <p:tgtEl>
                                          <p:spTgt spid="79875"/>
                                        </p:tgtEl>
                                        <p:attrNameLst>
                                          <p:attrName>ppt_x</p:attrName>
                                        </p:attrNameLst>
                                      </p:cBhvr>
                                      <p:tavLst>
                                        <p:tav tm="0">
                                          <p:val>
                                            <p:strVal val="#ppt_x"/>
                                          </p:val>
                                        </p:tav>
                                        <p:tav tm="100000">
                                          <p:val>
                                            <p:strVal val="#ppt_x"/>
                                          </p:val>
                                        </p:tav>
                                      </p:tavLst>
                                    </p:anim>
                                    <p:anim calcmode="lin" valueType="num">
                                      <p:cBhvr additive="base">
                                        <p:cTn id="31" dur="500" fill="hold"/>
                                        <p:tgtEl>
                                          <p:spTgt spid="7987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 calcmode="lin" valueType="num">
                                      <p:cBhvr additive="base">
                                        <p:cTn id="3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ustomerInfo>
  <UserName>Administrator</UserName>
  <CompanyName>www.xjghost.com</CompanyName>
  <MachineID>A888</MachineID>
  <ToolID>ljRTAAAAKGU=</ToolID>
  <Data><![CDATA[bGpSVEFBQUFLR1U9]]></Data>
</CustomerInfo>
</file>

<file path=customXml/item2.xml><?xml version="1.0" encoding="utf-8"?>
<CustomerInfo>
  <UserName>Administrator</UserName>
  <CompanyName>www.xjghost.com</CompanyName>
  <MachineID>A888</MachineID>
  <ToolID>ljRTAAAAKGU=</ToolID>
  <Data><![CDATA[bGpSVEFBQUFLR1U9]]></Data>
</CustomerInfo>
</file>

<file path=customXml/itemProps1.xml><?xml version="1.0" encoding="utf-8"?>
<ds:datastoreItem xmlns:ds="http://schemas.openxmlformats.org/officeDocument/2006/customXml" ds:itemID="{1A42C59C-87A6-4235-B9C7-02DF67F81D6A}">
  <ds:schemaRefs/>
</ds:datastoreItem>
</file>

<file path=customXml/itemProps2.xml><?xml version="1.0" encoding="utf-8"?>
<ds:datastoreItem xmlns:ds="http://schemas.openxmlformats.org/officeDocument/2006/customXml" ds:itemID="{AE016E99-A2C1-4ACA-83EB-0A5CF65F0659}">
  <ds:schemaRefs/>
</ds:datastoreItem>
</file>

<file path=docProps/app.xml><?xml version="1.0" encoding="utf-8"?>
<Properties xmlns="http://schemas.openxmlformats.org/officeDocument/2006/extended-properties" xmlns:vt="http://schemas.openxmlformats.org/officeDocument/2006/docPropsVTypes">
  <TotalTime>2506</TotalTime>
  <Words>761</Words>
  <Application>Microsoft Office PowerPoint</Application>
  <PresentationFormat>全屏显示(16:9)</PresentationFormat>
  <Paragraphs>148</Paragraphs>
  <Slides>12</Slides>
  <Notes>6</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1_Office 主题​​</vt:lpstr>
      <vt:lpstr>细胞的代谢（第3课时）</vt:lpstr>
      <vt:lpstr>人教版高中生物必修1  第五章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apple</cp:lastModifiedBy>
  <cp:revision>267</cp:revision>
  <dcterms:created xsi:type="dcterms:W3CDTF">2020-02-01T11:21:51Z</dcterms:created>
  <dcterms:modified xsi:type="dcterms:W3CDTF">2020-02-11T08:13:51Z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