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362" r:id="rId3"/>
    <p:sldId id="387" r:id="rId5"/>
    <p:sldId id="258" r:id="rId6"/>
    <p:sldId id="278" r:id="rId7"/>
    <p:sldId id="365" r:id="rId8"/>
    <p:sldId id="280" r:id="rId9"/>
    <p:sldId id="292" r:id="rId10"/>
    <p:sldId id="288" r:id="rId11"/>
    <p:sldId id="289" r:id="rId12"/>
    <p:sldId id="293" r:id="rId13"/>
    <p:sldId id="339" r:id="rId14"/>
    <p:sldId id="282" r:id="rId15"/>
    <p:sldId id="294" r:id="rId16"/>
    <p:sldId id="340" r:id="rId17"/>
    <p:sldId id="297" r:id="rId18"/>
    <p:sldId id="299" r:id="rId19"/>
    <p:sldId id="300" r:id="rId20"/>
    <p:sldId id="350" r:id="rId21"/>
    <p:sldId id="284" r:id="rId22"/>
    <p:sldId id="338" r:id="rId23"/>
    <p:sldId id="354" r:id="rId24"/>
    <p:sldId id="357" r:id="rId25"/>
    <p:sldId id="358" r:id="rId26"/>
    <p:sldId id="355" r:id="rId27"/>
    <p:sldId id="356" r:id="rId28"/>
    <p:sldId id="36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27"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5597"/>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69" d="100"/>
          <a:sy n="69" d="100"/>
        </p:scale>
        <p:origin x="-192" y="-96"/>
      </p:cViewPr>
      <p:guideLst>
        <p:guide orient="horz" pos="2159"/>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72.xml"/><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73.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74.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75.xml"/><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3.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79.xml"/><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80.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63.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81.xml"/><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83.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84.xml"/><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85.xml"/><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3.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88.xml"/><Relationship Id="rId2" Type="http://schemas.openxmlformats.org/officeDocument/2006/relationships/image" Target="../media/image4.jpeg"/><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64.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65.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openxmlformats.org/officeDocument/2006/relationships/tags" Target="../tags/tag66.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67.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69.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12192000" cy="6858000"/>
          </a:xfrm>
          <a:prstGeom prst="rect">
            <a:avLst/>
          </a:prstGeom>
        </p:spPr>
      </p:pic>
      <p:sp>
        <p:nvSpPr>
          <p:cNvPr id="15" name="标题 14"/>
          <p:cNvSpPr>
            <a:spLocks noGrp="1"/>
          </p:cNvSpPr>
          <p:nvPr>
            <p:ph type="ctrTitle" idx="13"/>
          </p:nvPr>
        </p:nvSpPr>
        <p:spPr>
          <a:xfrm>
            <a:off x="4662588" y="2558640"/>
            <a:ext cx="7216140" cy="971127"/>
          </a:xfrm>
        </p:spPr>
        <p:txBody>
          <a:bodyPr>
            <a:normAutofit/>
          </a:bodyPr>
          <a:lstStyle/>
          <a:p>
            <a:pPr algn="ctr"/>
            <a:r>
              <a:rPr lang="zh-CN" altLang="en-US" b="1" dirty="0" smtClean="0">
                <a:solidFill>
                  <a:srgbClr val="FF0000"/>
                </a:solidFill>
                <a:latin typeface="华文楷体" panose="02010600040101010101" charset="-122"/>
                <a:ea typeface="华文楷体" panose="02010600040101010101" charset="-122"/>
                <a:cs typeface="华文楷体" panose="02010600040101010101" charset="-122"/>
                <a:sym typeface="+mn-ea"/>
              </a:rPr>
              <a:t>高考应用文写作</a:t>
            </a:r>
            <a:endParaRPr lang="zh-CN" altLang="en-US" b="1" dirty="0" smtClean="0">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
        <p:nvSpPr>
          <p:cNvPr id="10" name="矩形 9"/>
          <p:cNvSpPr/>
          <p:nvPr/>
        </p:nvSpPr>
        <p:spPr>
          <a:xfrm>
            <a:off x="6494780" y="4847167"/>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itchFamily="49" charset="-122"/>
                <a:ea typeface="楷体" pitchFamily="49" charset="-122"/>
                <a:cs typeface="楷体" pitchFamily="49" charset="-122"/>
              </a:rPr>
              <a:t>  </a:t>
            </a:r>
            <a:r>
              <a:rPr lang="en-US" altLang="zh-CN" sz="2665" spc="226" dirty="0">
                <a:solidFill>
                  <a:schemeClr val="tx1"/>
                </a:solidFill>
                <a:latin typeface="微软雅黑" panose="020B0503020204020204" charset="-122"/>
                <a:ea typeface="微软雅黑" panose="020B0503020204020204" charset="-122"/>
              </a:rPr>
              <a:t> </a:t>
            </a:r>
            <a:endParaRPr lang="en-US" altLang="zh-CN" sz="2665"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5422159" y="1592164"/>
            <a:ext cx="5458460" cy="501650"/>
          </a:xfrm>
          <a:prstGeom prst="rect">
            <a:avLst/>
          </a:prstGeom>
          <a:noFill/>
        </p:spPr>
        <p:txBody>
          <a:bodyPr wrap="square" rtlCol="0">
            <a:spAutoFit/>
          </a:bodyPr>
          <a:lstStyle/>
          <a:p>
            <a:pPr algn="ctr"/>
            <a:r>
              <a:rPr lang="zh-CN" altLang="en-US" sz="2665" b="1" spc="226" dirty="0">
                <a:solidFill>
                  <a:srgbClr val="002060"/>
                </a:solidFill>
                <a:latin typeface="微软雅黑" panose="020B0503020204020204" charset="-122"/>
                <a:ea typeface="微软雅黑" panose="020B0503020204020204" charset="-122"/>
                <a:cs typeface="楷体" pitchFamily="49" charset="-122"/>
                <a:sym typeface="+mn-ea"/>
              </a:rPr>
              <a:t>朝阳区线上课堂</a:t>
            </a:r>
            <a:r>
              <a:rPr lang="en-US" altLang="zh-CN" sz="2665" b="1" spc="226" dirty="0">
                <a:solidFill>
                  <a:srgbClr val="002060"/>
                </a:solidFill>
                <a:latin typeface="微软雅黑" panose="020B0503020204020204" charset="-122"/>
                <a:ea typeface="微软雅黑" panose="020B0503020204020204" charset="-122"/>
                <a:cs typeface="楷体" pitchFamily="49" charset="-122"/>
                <a:sym typeface="+mn-ea"/>
              </a:rPr>
              <a:t>·</a:t>
            </a:r>
            <a:r>
              <a:rPr lang="zh-CN" altLang="zh-CN" sz="2665" b="1" spc="226" dirty="0">
                <a:solidFill>
                  <a:srgbClr val="002060"/>
                </a:solidFill>
                <a:latin typeface="微软雅黑" panose="020B0503020204020204" charset="-122"/>
                <a:ea typeface="宋体" panose="02010600030101010101" pitchFamily="2" charset="-122"/>
                <a:cs typeface="楷体" pitchFamily="49" charset="-122"/>
                <a:sym typeface="+mn-ea"/>
              </a:rPr>
              <a:t>高三英语</a:t>
            </a:r>
            <a:endParaRPr lang="zh-CN" altLang="zh-CN" sz="2665" b="1" spc="226" dirty="0">
              <a:solidFill>
                <a:srgbClr val="002060"/>
              </a:solidFill>
              <a:latin typeface="微软雅黑" panose="020B0503020204020204" charset="-122"/>
              <a:ea typeface="宋体" panose="02010600030101010101" pitchFamily="2" charset="-122"/>
              <a:cs typeface="楷体" pitchFamily="49" charset="-122"/>
              <a:sym typeface="+mn-ea"/>
            </a:endParaRPr>
          </a:p>
        </p:txBody>
      </p:sp>
      <p:sp>
        <p:nvSpPr>
          <p:cNvPr id="9" name="文本框 8"/>
          <p:cNvSpPr txBox="1"/>
          <p:nvPr/>
        </p:nvSpPr>
        <p:spPr>
          <a:xfrm>
            <a:off x="4432299" y="4932753"/>
            <a:ext cx="6448320" cy="707390"/>
          </a:xfrm>
          <a:prstGeom prst="rect">
            <a:avLst/>
          </a:prstGeom>
          <a:noFill/>
        </p:spPr>
        <p:txBody>
          <a:bodyPr wrap="square" rtlCol="0">
            <a:spAutoFit/>
          </a:bodyPr>
          <a:lstStyle/>
          <a:p>
            <a:pPr algn="ctr">
              <a:lnSpc>
                <a:spcPct val="150000"/>
              </a:lnSpc>
            </a:pPr>
            <a:r>
              <a:rPr lang="zh-CN" altLang="en-US" sz="2665" spc="226" dirty="0">
                <a:solidFill>
                  <a:schemeClr val="bg2">
                    <a:lumMod val="10000"/>
                  </a:schemeClr>
                </a:solidFill>
                <a:latin typeface="微软雅黑" panose="020B0503020204020204" charset="-122"/>
                <a:ea typeface="微软雅黑" panose="020B0503020204020204" charset="-122"/>
              </a:rPr>
              <a:t>北京市日坛中学   周红</a:t>
            </a:r>
            <a:endParaRPr lang="zh-CN" altLang="en-US" sz="2665"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1002030" y="1740535"/>
            <a:ext cx="10187940" cy="2306955"/>
          </a:xfrm>
          <a:prstGeom prst="rect">
            <a:avLst/>
          </a:prstGeom>
          <a:noFill/>
          <a:ln>
            <a:solidFill>
              <a:schemeClr val="tx1">
                <a:lumMod val="95000"/>
                <a:lumOff val="5000"/>
              </a:schemeClr>
            </a:solidFill>
          </a:ln>
        </p:spPr>
        <p:txBody>
          <a:bodyPr wrap="square" rtlCol="0" anchor="t">
            <a:spAutoFit/>
          </a:bodyPr>
          <a:lstStyle/>
          <a:p>
            <a:pPr algn="just">
              <a:defRPr/>
            </a:pPr>
            <a:r>
              <a:rPr lang="en-US" sz="2400" dirty="0">
                <a:ea typeface="宋体" panose="02010600030101010101" pitchFamily="2" charset="-122"/>
                <a:cs typeface="+mn-lt"/>
                <a:sym typeface="+mn-ea"/>
              </a:rPr>
              <a:t>      </a:t>
            </a:r>
            <a:r>
              <a:rPr lang="en-US" altLang="zh-CN" sz="2400" dirty="0">
                <a:latin typeface="Times New Roman" panose="02020603050405020304" pitchFamily="18" charset="0"/>
                <a:cs typeface="Times New Roman" panose="02020603050405020304" pitchFamily="18" charset="0"/>
                <a:sym typeface="+mn-ea"/>
              </a:rPr>
              <a:t>I’ve been working on my speech recently, </a:t>
            </a:r>
            <a:r>
              <a:rPr lang="en-US" altLang="zh-CN" sz="2400" dirty="0">
                <a:solidFill>
                  <a:srgbClr val="FF0000"/>
                </a:solidFill>
                <a:latin typeface="Times New Roman" panose="02020603050405020304" pitchFamily="18" charset="0"/>
                <a:cs typeface="Times New Roman" panose="02020603050405020304" pitchFamily="18" charset="0"/>
                <a:sym typeface="+mn-ea"/>
              </a:rPr>
              <a:t>but I’m worried about my language accuracy </a:t>
            </a:r>
            <a:r>
              <a:rPr lang="en-US" altLang="zh-CN" sz="2400" dirty="0">
                <a:latin typeface="Times New Roman" panose="02020603050405020304" pitchFamily="18" charset="0"/>
                <a:cs typeface="Times New Roman" panose="02020603050405020304" pitchFamily="18" charset="0"/>
                <a:sym typeface="+mn-ea"/>
              </a:rPr>
              <a:t>such as the choice of words and the usage of expressions. And </a:t>
            </a:r>
            <a:r>
              <a:rPr lang="en-US" altLang="zh-CN" sz="2400" dirty="0">
                <a:solidFill>
                  <a:srgbClr val="FF0000"/>
                </a:solidFill>
                <a:latin typeface="Times New Roman" panose="02020603050405020304" pitchFamily="18" charset="0"/>
                <a:cs typeface="Times New Roman" panose="02020603050405020304" pitchFamily="18" charset="0"/>
                <a:sym typeface="+mn-ea"/>
              </a:rPr>
              <a:t>there may also be some mistakes in grammar and sentence structures</a:t>
            </a:r>
            <a:r>
              <a:rPr lang="en-US" altLang="zh-CN" sz="2400" dirty="0">
                <a:latin typeface="Times New Roman" panose="02020603050405020304" pitchFamily="18" charset="0"/>
                <a:cs typeface="Times New Roman" panose="02020603050405020304" pitchFamily="18" charset="0"/>
                <a:sym typeface="+mn-ea"/>
              </a:rPr>
              <a:t>. </a:t>
            </a:r>
            <a:r>
              <a:rPr lang="en-US" altLang="zh-CN" sz="2400" dirty="0">
                <a:solidFill>
                  <a:srgbClr val="FF0000"/>
                </a:solidFill>
                <a:latin typeface="Times New Roman" panose="02020603050405020304" pitchFamily="18" charset="0"/>
                <a:cs typeface="Times New Roman" panose="02020603050405020304" pitchFamily="18" charset="0"/>
                <a:sym typeface="+mn-ea"/>
              </a:rPr>
              <a:t>Most importantly,</a:t>
            </a:r>
            <a:r>
              <a:rPr lang="en-US" altLang="zh-CN" sz="2400" dirty="0">
                <a:latin typeface="Times New Roman" panose="02020603050405020304" pitchFamily="18" charset="0"/>
                <a:cs typeface="Times New Roman" panose="02020603050405020304" pitchFamily="18" charset="0"/>
                <a:sym typeface="+mn-ea"/>
              </a:rPr>
              <a:t> as you know, it’s a speech contest, so </a:t>
            </a:r>
            <a:r>
              <a:rPr lang="en-US" altLang="zh-CN" sz="2400" dirty="0">
                <a:solidFill>
                  <a:srgbClr val="FF0000"/>
                </a:solidFill>
                <a:latin typeface="Times New Roman" panose="02020603050405020304" pitchFamily="18" charset="0"/>
                <a:cs typeface="Times New Roman" panose="02020603050405020304" pitchFamily="18" charset="0"/>
                <a:sym typeface="+mn-ea"/>
              </a:rPr>
              <a:t>pronunciation and intonation will be the key to success</a:t>
            </a:r>
            <a:r>
              <a:rPr lang="en-US" altLang="zh-CN" sz="2400" dirty="0">
                <a:latin typeface="Times New Roman" panose="02020603050405020304" pitchFamily="18" charset="0"/>
                <a:cs typeface="Times New Roman" panose="02020603050405020304" pitchFamily="18" charset="0"/>
                <a:sym typeface="+mn-ea"/>
              </a:rPr>
              <a:t>. Since you are professional, I wonder if it is convenient to rehearse my speech in front of you.</a:t>
            </a:r>
            <a:endParaRPr lang="en-US" sz="24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1301750" y="614045"/>
            <a:ext cx="8066405" cy="645160"/>
          </a:xfrm>
          <a:prstGeom prst="rect">
            <a:avLst/>
          </a:prstGeom>
          <a:noFill/>
          <a:ln w="9525">
            <a:noFill/>
          </a:ln>
        </p:spPr>
        <p:txBody>
          <a:bodyPr wrap="square">
            <a:spAutoFit/>
          </a:bodyPr>
          <a:lstStyle/>
          <a:p>
            <a:pPr indent="0"/>
            <a:r>
              <a:rPr lang="zh-CN" altLang="en-US" sz="3600" b="1">
                <a:solidFill>
                  <a:srgbClr val="333333"/>
                </a:solidFill>
                <a:latin typeface="+mn-ea"/>
                <a:ea typeface="宋体" panose="02010600030101010101" pitchFamily="2" charset="-122"/>
                <a:sym typeface="+mn-ea"/>
              </a:rPr>
              <a:t>说明你的困难</a:t>
            </a:r>
            <a:endParaRPr lang="zh-CN" altLang="en-US" sz="3600" b="1">
              <a:solidFill>
                <a:srgbClr val="333333"/>
              </a:solidFill>
              <a:latin typeface="+mn-ea"/>
              <a:ea typeface="宋体" panose="02010600030101010101" pitchFamily="2" charset="-122"/>
              <a:sym typeface="+mn-ea"/>
            </a:endParaRPr>
          </a:p>
        </p:txBody>
      </p:sp>
      <p:sp>
        <p:nvSpPr>
          <p:cNvPr id="5" name="文本框 4"/>
          <p:cNvSpPr txBox="1"/>
          <p:nvPr/>
        </p:nvSpPr>
        <p:spPr>
          <a:xfrm>
            <a:off x="1004570" y="4739640"/>
            <a:ext cx="10185400" cy="460375"/>
          </a:xfrm>
          <a:prstGeom prst="rect">
            <a:avLst/>
          </a:prstGeom>
          <a:noFill/>
        </p:spPr>
        <p:txBody>
          <a:bodyPr wrap="none" rtlCol="0" anchor="t">
            <a:spAutoFit/>
          </a:bodyPr>
          <a:p>
            <a:pPr indent="0" algn="l"/>
            <a:r>
              <a:rPr lang="zh-CN" altLang="en-US" sz="2400" b="1" spc="150" smtClean="0">
                <a:ln>
                  <a:noFill/>
                </a:ln>
                <a:solidFill>
                  <a:srgbClr val="010000"/>
                </a:solidFill>
                <a:effectLst/>
                <a:uLnTx/>
                <a:uFillTx/>
                <a:latin typeface="宋体" panose="02010600030101010101" pitchFamily="2" charset="-122"/>
                <a:ea typeface="宋体" panose="02010600030101010101" pitchFamily="2" charset="-122"/>
                <a:sym typeface="+mn-ea"/>
              </a:rPr>
              <a:t>可以是</a:t>
            </a:r>
            <a:r>
              <a:rPr lang="zh-CN" altLang="en-US" sz="2400" b="1" spc="150" smtClean="0">
                <a:ln>
                  <a:noFill/>
                </a:ln>
                <a:solidFill>
                  <a:srgbClr val="FF0000"/>
                </a:solidFill>
                <a:effectLst/>
                <a:uLnTx/>
                <a:uFillTx/>
                <a:latin typeface="宋体" panose="02010600030101010101" pitchFamily="2" charset="-122"/>
                <a:ea typeface="宋体" panose="02010600030101010101" pitchFamily="2" charset="-122"/>
                <a:sym typeface="+mn-ea"/>
              </a:rPr>
              <a:t>内容准备上的困难</a:t>
            </a:r>
            <a:r>
              <a:rPr lang="zh-CN" altLang="en-US" sz="2400" b="1" spc="150" smtClean="0">
                <a:ln>
                  <a:noFill/>
                </a:ln>
                <a:solidFill>
                  <a:srgbClr val="010000"/>
                </a:solidFill>
                <a:effectLst/>
                <a:uLnTx/>
                <a:uFillTx/>
                <a:latin typeface="宋体" panose="02010600030101010101" pitchFamily="2" charset="-122"/>
                <a:ea typeface="宋体" panose="02010600030101010101" pitchFamily="2" charset="-122"/>
                <a:sym typeface="+mn-ea"/>
              </a:rPr>
              <a:t>也可以是</a:t>
            </a:r>
            <a:r>
              <a:rPr lang="zh-CN" altLang="en-US" sz="2400" b="1" spc="150" smtClean="0">
                <a:ln>
                  <a:noFill/>
                </a:ln>
                <a:solidFill>
                  <a:srgbClr val="FF0000"/>
                </a:solidFill>
                <a:effectLst/>
                <a:uLnTx/>
                <a:uFillTx/>
                <a:latin typeface="Times New Roman" panose="02020603050405020304" pitchFamily="18" charset="0"/>
                <a:ea typeface="楷体" pitchFamily="49" charset="-122"/>
                <a:sym typeface="+mn-ea"/>
              </a:rPr>
              <a:t>英语语言以及演讲形式</a:t>
            </a:r>
            <a:r>
              <a:rPr lang="zh-CN" altLang="en-US" sz="2400" b="1" spc="150" smtClean="0">
                <a:ln>
                  <a:noFill/>
                </a:ln>
                <a:solidFill>
                  <a:srgbClr val="010000"/>
                </a:solidFill>
                <a:effectLst/>
                <a:uLnTx/>
                <a:uFillTx/>
                <a:latin typeface="宋体" panose="02010600030101010101" pitchFamily="2" charset="-122"/>
                <a:ea typeface="宋体" panose="02010600030101010101" pitchFamily="2" charset="-122"/>
                <a:sym typeface="+mn-ea"/>
              </a:rPr>
              <a:t>带来的困难</a:t>
            </a:r>
            <a:r>
              <a:rPr lang="zh-CN" altLang="en-US" b="1" spc="150" smtClean="0">
                <a:ln>
                  <a:noFill/>
                </a:ln>
                <a:solidFill>
                  <a:srgbClr val="010000"/>
                </a:solidFill>
                <a:effectLst/>
                <a:uLnTx/>
                <a:uFillTx/>
                <a:latin typeface="Times New Roman" panose="02020603050405020304" pitchFamily="18" charset="0"/>
                <a:ea typeface="楷体" pitchFamily="49" charset="-122"/>
                <a:sym typeface="+mn-ea"/>
              </a:rPr>
              <a:t>。</a:t>
            </a: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1002030" y="1740535"/>
            <a:ext cx="10187940" cy="829945"/>
          </a:xfrm>
          <a:prstGeom prst="rect">
            <a:avLst/>
          </a:prstGeom>
          <a:noFill/>
          <a:ln>
            <a:solidFill>
              <a:schemeClr val="tx1">
                <a:lumMod val="95000"/>
                <a:lumOff val="5000"/>
              </a:schemeClr>
            </a:solidFill>
          </a:ln>
        </p:spPr>
        <p:txBody>
          <a:bodyPr wrap="square" rtlCol="0" anchor="t">
            <a:spAutoFit/>
          </a:bodyPr>
          <a:lstStyle/>
          <a:p>
            <a:pPr>
              <a:defRPr/>
            </a:pPr>
            <a:r>
              <a:rPr lang="en-US" sz="2400" dirty="0">
                <a:ea typeface="宋体" panose="02010600030101010101" pitchFamily="2" charset="-122"/>
                <a:cs typeface="+mn-lt"/>
                <a:sym typeface="+mn-ea"/>
              </a:rPr>
              <a:t>      </a:t>
            </a:r>
            <a:r>
              <a:rPr sz="2400" dirty="0">
                <a:latin typeface="Times New Roman" panose="02020603050405020304" pitchFamily="18" charset="0"/>
                <a:cs typeface="Times New Roman" panose="02020603050405020304" pitchFamily="18" charset="0"/>
                <a:sym typeface="+mn-ea"/>
              </a:rPr>
              <a:t>I’d appreciate it if you could give me your guidance. Thank you for your time and looking forward to your reply.</a:t>
            </a:r>
            <a:endParaRPr lang="en-US" sz="2400" dirty="0">
              <a:ea typeface="宋体" panose="02010600030101010101" pitchFamily="2" charset="-122"/>
              <a:cs typeface="+mn-lt"/>
              <a:sym typeface="+mn-ea"/>
            </a:endParaRPr>
          </a:p>
        </p:txBody>
      </p:sp>
      <p:sp>
        <p:nvSpPr>
          <p:cNvPr id="4" name="文本框 3"/>
          <p:cNvSpPr txBox="1"/>
          <p:nvPr/>
        </p:nvSpPr>
        <p:spPr>
          <a:xfrm>
            <a:off x="1301750" y="614045"/>
            <a:ext cx="8066405" cy="645160"/>
          </a:xfrm>
          <a:prstGeom prst="rect">
            <a:avLst/>
          </a:prstGeom>
          <a:noFill/>
          <a:ln w="9525">
            <a:noFill/>
          </a:ln>
        </p:spPr>
        <p:txBody>
          <a:bodyPr wrap="square">
            <a:spAutoFit/>
          </a:bodyPr>
          <a:lstStyle/>
          <a:p>
            <a:pPr indent="0"/>
            <a:r>
              <a:rPr lang="zh-CN" altLang="en-US" sz="3600" b="1">
                <a:solidFill>
                  <a:srgbClr val="333333"/>
                </a:solidFill>
                <a:latin typeface="+mn-ea"/>
                <a:ea typeface="宋体" panose="02010600030101010101" pitchFamily="2" charset="-122"/>
                <a:sym typeface="+mn-ea"/>
              </a:rPr>
              <a:t>表示感激，盼回复</a:t>
            </a:r>
            <a:endParaRPr lang="zh-CN" altLang="en-US" sz="3600" b="1">
              <a:solidFill>
                <a:srgbClr val="333333"/>
              </a:solidFill>
              <a:latin typeface="+mn-ea"/>
              <a:ea typeface="宋体" panose="02010600030101010101" pitchFamily="2" charset="-122"/>
              <a:sym typeface="+mn-ea"/>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8" name="文本框 6"/>
          <p:cNvSpPr txBox="1"/>
          <p:nvPr/>
        </p:nvSpPr>
        <p:spPr>
          <a:xfrm>
            <a:off x="1247775" y="767080"/>
            <a:ext cx="6631940" cy="5323205"/>
          </a:xfrm>
          <a:prstGeom prst="rect">
            <a:avLst/>
          </a:prstGeom>
          <a:noFill/>
          <a:ln w="12700">
            <a:solidFill>
              <a:srgbClr val="0070C0"/>
            </a:solidFill>
          </a:ln>
        </p:spPr>
        <p:txBody>
          <a:bodyPr wrap="square" rtlCol="0">
            <a:spAutoFit/>
          </a:bodyPr>
          <a:lstStyle/>
          <a:p>
            <a:pPr>
              <a:defRPr/>
            </a:pPr>
            <a:r>
              <a:rPr sz="2000" dirty="0">
                <a:solidFill>
                  <a:schemeClr val="tx1"/>
                </a:solidFill>
                <a:latin typeface="Times New Roman" panose="02020603050405020304" pitchFamily="18" charset="0"/>
                <a:cs typeface="Times New Roman" panose="02020603050405020304" pitchFamily="18" charset="0"/>
              </a:rPr>
              <a:t>Dear Jim,</a:t>
            </a:r>
            <a:endParaRPr sz="2000" dirty="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How’s everything going? I’m Li Hua from Class 1. I’m writing to ask you to do me a favour.</a:t>
            </a:r>
            <a:endParaRPr sz="2000" dirty="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To arouse our youths’ awareness of tackling the climate crisis, our school will hold an English Speech Contest with the theme of climate change this winter vacation.</a:t>
            </a:r>
            <a:endParaRPr sz="2000" dirty="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I’ve been working on my speech recently, but I’m worried about my language accuracy such as the choice of words and the usage of expressions. And there may also be some mistakes in grammar and sentence structures. Most importantly, as you know, it’s a speech contest, so pronunciation and intonation will be the key to success. Since you are professional, I wonder if it is convenient to rehearse my speech in front of you.</a:t>
            </a:r>
            <a:endParaRPr sz="2000" dirty="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I’d appreciate it if you could give me your guidance. Thank you for your time and looking forward to your reply.</a:t>
            </a:r>
            <a:endParaRPr sz="2000" dirty="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Yours,</a:t>
            </a:r>
            <a:endParaRPr sz="2000" dirty="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Li Hua</a:t>
            </a:r>
            <a:endParaRPr sz="2000" dirty="0">
              <a:solidFill>
                <a:schemeClr val="tx1"/>
              </a:solidFill>
              <a:latin typeface="Times New Roman" panose="02020603050405020304" pitchFamily="18" charset="0"/>
              <a:cs typeface="Times New Roman" panose="02020603050405020304" pitchFamily="18" charset="0"/>
            </a:endParaRPr>
          </a:p>
        </p:txBody>
      </p:sp>
      <p:sp>
        <p:nvSpPr>
          <p:cNvPr id="17" name="标题 4"/>
          <p:cNvSpPr>
            <a:spLocks noGrp="1"/>
          </p:cNvSpPr>
          <p:nvPr>
            <p:ph type="title"/>
          </p:nvPr>
        </p:nvSpPr>
        <p:spPr>
          <a:xfrm>
            <a:off x="1437640" y="24765"/>
            <a:ext cx="9824085" cy="890270"/>
          </a:xfrm>
        </p:spPr>
        <p:txBody>
          <a:bodyPr/>
          <a:p>
            <a:r>
              <a:rPr sz="3600" dirty="0" smtClean="0">
                <a:latin typeface="Times New Roman" panose="02020603050405020304" pitchFamily="18" charset="0"/>
                <a:ea typeface="宋体" panose="02010600030101010101" pitchFamily="2" charset="-122"/>
                <a:cs typeface="Times New Roman" panose="02020603050405020304" pitchFamily="18" charset="0"/>
              </a:rPr>
              <a:t>范文：</a:t>
            </a:r>
            <a:endParaRPr sz="3600" dirty="0" smtClean="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4" name="直接箭头连接符 13"/>
          <p:cNvCxnSpPr/>
          <p:nvPr/>
        </p:nvCxnSpPr>
        <p:spPr>
          <a:xfrm flipV="1">
            <a:off x="7879715" y="1350645"/>
            <a:ext cx="1311910" cy="23495"/>
          </a:xfrm>
          <a:prstGeom prst="straightConnector1">
            <a:avLst/>
          </a:prstGeom>
          <a:ln w="571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9191683" y="1132420"/>
            <a:ext cx="2231390" cy="460375"/>
          </a:xfrm>
          <a:prstGeom prst="rect">
            <a:avLst/>
          </a:prstGeom>
        </p:spPr>
        <p:txBody>
          <a:bodyPr wrap="none">
            <a:spAutoFit/>
          </a:bodyPr>
          <a:p>
            <a:pPr>
              <a:defRPr/>
            </a:pPr>
            <a:r>
              <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Part 1: Purpose</a:t>
            </a:r>
            <a:endPar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 name="直接箭头连接符 1"/>
          <p:cNvCxnSpPr/>
          <p:nvPr/>
        </p:nvCxnSpPr>
        <p:spPr>
          <a:xfrm flipV="1">
            <a:off x="7879715" y="3498850"/>
            <a:ext cx="1311910" cy="23495"/>
          </a:xfrm>
          <a:prstGeom prst="straightConnector1">
            <a:avLst/>
          </a:prstGeom>
          <a:ln w="571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9303443" y="3280625"/>
            <a:ext cx="1842135" cy="460375"/>
          </a:xfrm>
          <a:prstGeom prst="rect">
            <a:avLst/>
          </a:prstGeom>
        </p:spPr>
        <p:txBody>
          <a:bodyPr wrap="none">
            <a:spAutoFit/>
          </a:bodyPr>
          <a:p>
            <a:pPr>
              <a:defRPr/>
            </a:pPr>
            <a:r>
              <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Part 2: Body</a:t>
            </a:r>
            <a:endPar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5" name="直接箭头连接符 4"/>
          <p:cNvCxnSpPr/>
          <p:nvPr/>
        </p:nvCxnSpPr>
        <p:spPr>
          <a:xfrm flipV="1">
            <a:off x="7879715" y="5184140"/>
            <a:ext cx="1311910" cy="23495"/>
          </a:xfrm>
          <a:prstGeom prst="straightConnector1">
            <a:avLst/>
          </a:prstGeom>
          <a:ln w="571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9303443" y="4965915"/>
            <a:ext cx="2113280" cy="460375"/>
          </a:xfrm>
          <a:prstGeom prst="rect">
            <a:avLst/>
          </a:prstGeom>
        </p:spPr>
        <p:txBody>
          <a:bodyPr wrap="none">
            <a:spAutoFit/>
          </a:bodyPr>
          <a:p>
            <a:pPr>
              <a:defRPr/>
            </a:pPr>
            <a:r>
              <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Part 3: Ending</a:t>
            </a:r>
            <a:endPar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blinds(horizontal)">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linds(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linds(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blinds(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blinds(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blinds(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blinds(horizontal)">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blinds(horizontal)">
                                      <p:cBhvr>
                                        <p:cTn id="42" dur="500"/>
                                        <p:tgtEl>
                                          <p:spTgt spid="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left)">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uiExpand="1" build="p"/>
      <p:bldP spid="27" grpId="0"/>
      <p:bldP spid="27" grpId="1"/>
      <p:bldP spid="3" grpId="0"/>
      <p:bldP spid="3" grpId="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2624" y="1527248"/>
            <a:ext cx="5808980" cy="3415030"/>
          </a:xfrm>
          <a:prstGeom prst="rect">
            <a:avLst/>
          </a:prstGeom>
          <a:noFill/>
        </p:spPr>
        <p:txBody>
          <a:bodyPr wrap="square" rtlCol="0">
            <a:spAutoFit/>
          </a:bodyPr>
          <a:lstStyle/>
          <a:p>
            <a:pPr marL="1905" indent="-1905"/>
            <a:r>
              <a:rPr lang="zh-CN" altLang="zh-CN" sz="2400" b="1" dirty="0">
                <a:solidFill>
                  <a:srgbClr val="010000"/>
                </a:solidFill>
                <a:latin typeface="Times New Roman" panose="02020603050405020304" pitchFamily="18" charset="0"/>
                <a:ea typeface="楷体" pitchFamily="49" charset="-122"/>
                <a:sym typeface="+mn-ea"/>
              </a:rPr>
              <a:t>假设你是红星中学高三学生李华。你校交换生</a:t>
            </a:r>
            <a:r>
              <a:rPr lang="en-US" altLang="zh-CN" sz="2400" b="1" dirty="0">
                <a:solidFill>
                  <a:srgbClr val="010000"/>
                </a:solidFill>
                <a:latin typeface="Times New Roman" panose="02020603050405020304" pitchFamily="18" charset="0"/>
                <a:ea typeface="楷体" pitchFamily="49" charset="-122"/>
                <a:sym typeface="+mn-ea"/>
              </a:rPr>
              <a:t>Jim</a:t>
            </a:r>
            <a:r>
              <a:rPr lang="zh-CN" altLang="en-US" sz="2400" b="1" dirty="0">
                <a:solidFill>
                  <a:srgbClr val="010000"/>
                </a:solidFill>
                <a:latin typeface="Times New Roman" panose="02020603050405020304" pitchFamily="18" charset="0"/>
                <a:ea typeface="楷体" pitchFamily="49" charset="-122"/>
                <a:sym typeface="+mn-ea"/>
              </a:rPr>
              <a:t>打算</a:t>
            </a:r>
            <a:r>
              <a:rPr lang="zh-CN" altLang="en-US" sz="2400" b="1" dirty="0">
                <a:solidFill>
                  <a:srgbClr val="FF0000"/>
                </a:solidFill>
                <a:latin typeface="Times New Roman" panose="02020603050405020304" pitchFamily="18" charset="0"/>
                <a:ea typeface="楷体" pitchFamily="49" charset="-122"/>
                <a:sym typeface="+mn-ea"/>
              </a:rPr>
              <a:t>寒假出京旅游</a:t>
            </a:r>
            <a:r>
              <a:rPr lang="zh-CN" altLang="en-US" sz="2400" b="1" dirty="0">
                <a:solidFill>
                  <a:srgbClr val="010000"/>
                </a:solidFill>
                <a:latin typeface="Times New Roman" panose="02020603050405020304" pitchFamily="18" charset="0"/>
                <a:ea typeface="楷体" pitchFamily="49" charset="-122"/>
                <a:sym typeface="+mn-ea"/>
              </a:rPr>
              <a:t>，发来邮件请你</a:t>
            </a:r>
            <a:r>
              <a:rPr lang="zh-CN" altLang="en-US" sz="2400" b="1" dirty="0">
                <a:solidFill>
                  <a:srgbClr val="FF0000"/>
                </a:solidFill>
                <a:latin typeface="Times New Roman" panose="02020603050405020304" pitchFamily="18" charset="0"/>
                <a:ea typeface="楷体" pitchFamily="49" charset="-122"/>
                <a:sym typeface="+mn-ea"/>
              </a:rPr>
              <a:t>推荐一座中国历史文化名城</a:t>
            </a:r>
            <a:r>
              <a:rPr lang="zh-CN" altLang="en-US" sz="2400" b="1" dirty="0">
                <a:solidFill>
                  <a:srgbClr val="010000"/>
                </a:solidFill>
                <a:latin typeface="Times New Roman" panose="02020603050405020304" pitchFamily="18" charset="0"/>
                <a:ea typeface="楷体" pitchFamily="49" charset="-122"/>
                <a:sym typeface="+mn-ea"/>
              </a:rPr>
              <a:t>，请你给他回复邮件，内容包括：</a:t>
            </a:r>
            <a:endParaRPr lang="zh-CN" altLang="en-US" sz="2400" b="1" dirty="0">
              <a:solidFill>
                <a:srgbClr val="010000"/>
              </a:solidFill>
              <a:latin typeface="Times New Roman" panose="02020603050405020304" pitchFamily="18" charset="0"/>
              <a:ea typeface="楷体" pitchFamily="49" charset="-122"/>
              <a:sym typeface="+mn-ea"/>
            </a:endParaRPr>
          </a:p>
          <a:p>
            <a:pPr marL="1905" indent="-1905"/>
            <a:r>
              <a:rPr lang="en-US" altLang="zh-CN" sz="2400" b="1" dirty="0">
                <a:solidFill>
                  <a:srgbClr val="FF0000"/>
                </a:solidFill>
                <a:latin typeface="Times New Roman" panose="02020603050405020304" pitchFamily="18" charset="0"/>
                <a:ea typeface="楷体" pitchFamily="49" charset="-122"/>
                <a:sym typeface="+mn-ea"/>
              </a:rPr>
              <a:t>1. </a:t>
            </a:r>
            <a:r>
              <a:rPr lang="zh-CN" altLang="en-US" sz="2400" b="1" dirty="0">
                <a:solidFill>
                  <a:srgbClr val="FF0000"/>
                </a:solidFill>
                <a:latin typeface="Times New Roman" panose="02020603050405020304" pitchFamily="18" charset="0"/>
                <a:ea typeface="楷体" pitchFamily="49" charset="-122"/>
                <a:sym typeface="+mn-ea"/>
              </a:rPr>
              <a:t>你的推荐；</a:t>
            </a:r>
            <a:endParaRPr lang="zh-CN" altLang="en-US" sz="2400" b="1" dirty="0">
              <a:solidFill>
                <a:srgbClr val="FF0000"/>
              </a:solidFill>
              <a:latin typeface="Times New Roman" panose="02020603050405020304" pitchFamily="18" charset="0"/>
              <a:ea typeface="楷体" pitchFamily="49" charset="-122"/>
              <a:sym typeface="+mn-ea"/>
            </a:endParaRPr>
          </a:p>
          <a:p>
            <a:pPr marL="1905" indent="-1905"/>
            <a:r>
              <a:rPr lang="en-US" altLang="zh-CN" sz="2400" b="1" dirty="0">
                <a:solidFill>
                  <a:srgbClr val="FF0000"/>
                </a:solidFill>
                <a:latin typeface="Times New Roman" panose="02020603050405020304" pitchFamily="18" charset="0"/>
                <a:ea typeface="楷体" pitchFamily="49" charset="-122"/>
                <a:sym typeface="+mn-ea"/>
              </a:rPr>
              <a:t>2. </a:t>
            </a:r>
            <a:r>
              <a:rPr lang="zh-CN" altLang="en-US" sz="2400" b="1" dirty="0">
                <a:solidFill>
                  <a:srgbClr val="FF0000"/>
                </a:solidFill>
                <a:latin typeface="Times New Roman" panose="02020603050405020304" pitchFamily="18" charset="0"/>
                <a:ea typeface="楷体" pitchFamily="49" charset="-122"/>
                <a:sym typeface="+mn-ea"/>
              </a:rPr>
              <a:t>推荐理由；</a:t>
            </a:r>
            <a:endParaRPr lang="zh-CN" altLang="en-US" sz="2400" b="1" dirty="0">
              <a:solidFill>
                <a:srgbClr val="FF0000"/>
              </a:solidFill>
              <a:latin typeface="Times New Roman" panose="02020603050405020304" pitchFamily="18" charset="0"/>
              <a:ea typeface="楷体" pitchFamily="49" charset="-122"/>
              <a:sym typeface="+mn-ea"/>
            </a:endParaRPr>
          </a:p>
          <a:p>
            <a:pPr marL="1905" indent="-1905"/>
            <a:r>
              <a:rPr lang="en-US" altLang="zh-CN" sz="2400" b="1" dirty="0">
                <a:solidFill>
                  <a:srgbClr val="FF0000"/>
                </a:solidFill>
                <a:latin typeface="Times New Roman" panose="02020603050405020304" pitchFamily="18" charset="0"/>
                <a:ea typeface="楷体" pitchFamily="49" charset="-122"/>
                <a:sym typeface="+mn-ea"/>
              </a:rPr>
              <a:t>3. </a:t>
            </a:r>
            <a:r>
              <a:rPr lang="zh-CN" altLang="en-US" sz="2400" b="1" dirty="0">
                <a:solidFill>
                  <a:srgbClr val="FF0000"/>
                </a:solidFill>
                <a:latin typeface="Times New Roman" panose="02020603050405020304" pitchFamily="18" charset="0"/>
                <a:ea typeface="楷体" pitchFamily="49" charset="-122"/>
                <a:sym typeface="+mn-ea"/>
              </a:rPr>
              <a:t>食宿建议。</a:t>
            </a:r>
            <a:endParaRPr lang="zh-CN" altLang="en-US" sz="2400" b="1" dirty="0">
              <a:solidFill>
                <a:srgbClr val="FF0000"/>
              </a:solidFill>
              <a:latin typeface="Times New Roman" panose="02020603050405020304" pitchFamily="18" charset="0"/>
              <a:ea typeface="楷体" pitchFamily="49" charset="-122"/>
            </a:endParaRPr>
          </a:p>
          <a:p>
            <a:pPr marL="1905" indent="-1905"/>
            <a:r>
              <a:rPr lang="zh-CN" altLang="en-US" sz="2400" b="1" dirty="0">
                <a:solidFill>
                  <a:srgbClr val="010000"/>
                </a:solidFill>
                <a:latin typeface="Times New Roman" panose="02020603050405020304" pitchFamily="18" charset="0"/>
                <a:ea typeface="楷体" pitchFamily="49" charset="-122"/>
                <a:sym typeface="+mn-ea"/>
              </a:rPr>
              <a:t>注意： </a:t>
            </a:r>
            <a:r>
              <a:rPr lang="en-US" altLang="zh-CN" sz="2400" b="1" dirty="0">
                <a:solidFill>
                  <a:srgbClr val="010000"/>
                </a:solidFill>
                <a:latin typeface="Times New Roman" panose="02020603050405020304" pitchFamily="18" charset="0"/>
                <a:ea typeface="楷体" pitchFamily="49" charset="-122"/>
                <a:sym typeface="+mn-ea"/>
              </a:rPr>
              <a:t>1. </a:t>
            </a:r>
            <a:r>
              <a:rPr lang="zh-CN" altLang="en-US" sz="2400" b="1" dirty="0">
                <a:solidFill>
                  <a:srgbClr val="010000"/>
                </a:solidFill>
                <a:latin typeface="Times New Roman" panose="02020603050405020304" pitchFamily="18" charset="0"/>
                <a:ea typeface="楷体" pitchFamily="49" charset="-122"/>
                <a:sym typeface="+mn-ea"/>
              </a:rPr>
              <a:t>词数不少于</a:t>
            </a:r>
            <a:r>
              <a:rPr lang="en-US" altLang="zh-CN" sz="2400" b="1" dirty="0">
                <a:solidFill>
                  <a:srgbClr val="010000"/>
                </a:solidFill>
                <a:latin typeface="Times New Roman" panose="02020603050405020304" pitchFamily="18" charset="0"/>
                <a:ea typeface="楷体" pitchFamily="49" charset="-122"/>
                <a:sym typeface="+mn-ea"/>
              </a:rPr>
              <a:t>50</a:t>
            </a:r>
            <a:r>
              <a:rPr lang="zh-CN" altLang="en-US" sz="2400" b="1" dirty="0">
                <a:solidFill>
                  <a:srgbClr val="010000"/>
                </a:solidFill>
                <a:latin typeface="Times New Roman" panose="02020603050405020304" pitchFamily="18" charset="0"/>
                <a:ea typeface="楷体" pitchFamily="49" charset="-122"/>
                <a:sym typeface="+mn-ea"/>
              </a:rPr>
              <a:t>；</a:t>
            </a:r>
            <a:endParaRPr lang="zh-CN" altLang="en-US" sz="2400" b="1" dirty="0">
              <a:solidFill>
                <a:srgbClr val="010000"/>
              </a:solidFill>
              <a:latin typeface="Times New Roman" panose="02020603050405020304" pitchFamily="18" charset="0"/>
              <a:ea typeface="楷体" pitchFamily="49" charset="-122"/>
            </a:endParaRPr>
          </a:p>
          <a:p>
            <a:pPr marL="1905" indent="-1905"/>
            <a:r>
              <a:rPr lang="en-US" altLang="zh-CN" sz="2400" b="1" dirty="0">
                <a:solidFill>
                  <a:srgbClr val="010000"/>
                </a:solidFill>
                <a:latin typeface="Times New Roman" panose="02020603050405020304" pitchFamily="18" charset="0"/>
                <a:ea typeface="楷体" pitchFamily="49" charset="-122"/>
                <a:sym typeface="+mn-ea"/>
              </a:rPr>
              <a:t>       2. </a:t>
            </a:r>
            <a:r>
              <a:rPr lang="zh-CN" altLang="en-US" sz="2400" b="1" dirty="0">
                <a:solidFill>
                  <a:srgbClr val="010000"/>
                </a:solidFill>
                <a:latin typeface="Times New Roman" panose="02020603050405020304" pitchFamily="18" charset="0"/>
                <a:ea typeface="楷体" pitchFamily="49" charset="-122"/>
                <a:sym typeface="+mn-ea"/>
              </a:rPr>
              <a:t>开头和结尾已给出，不计入总词数。</a:t>
            </a:r>
            <a:endParaRPr lang="zh-CN" altLang="en-US" sz="2400" dirty="0">
              <a:latin typeface="Times New Roman" panose="02020603050405020304" pitchFamily="18" charset="0"/>
            </a:endParaRPr>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7" name="标题 4"/>
          <p:cNvSpPr>
            <a:spLocks noGrp="1"/>
          </p:cNvSpPr>
          <p:nvPr>
            <p:ph type="title"/>
          </p:nvPr>
        </p:nvSpPr>
        <p:spPr>
          <a:xfrm>
            <a:off x="1437640" y="345440"/>
            <a:ext cx="9824085" cy="890270"/>
          </a:xfrm>
        </p:spPr>
        <p:txBody>
          <a:bodyPr/>
          <a:lstStyle/>
          <a:p>
            <a:r>
              <a:rPr lang="en-US" altLang="zh-CN" sz="3600" dirty="0" smtClean="0">
                <a:latin typeface="Times New Roman" panose="02020603050405020304" pitchFamily="18" charset="0"/>
                <a:cs typeface="Times New Roman" panose="02020603050405020304" pitchFamily="18" charset="0"/>
              </a:rPr>
              <a:t>Example</a:t>
            </a:r>
            <a:r>
              <a:rPr sz="3600" dirty="0" smtClean="0">
                <a:latin typeface="Times New Roman" panose="02020603050405020304" pitchFamily="18" charset="0"/>
                <a:ea typeface="宋体" panose="02010600030101010101" pitchFamily="2" charset="-122"/>
                <a:cs typeface="Times New Roman" panose="02020603050405020304" pitchFamily="18" charset="0"/>
              </a:rPr>
              <a:t>海淀期末试题</a:t>
            </a:r>
            <a:endParaRPr sz="36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矩形 26"/>
          <p:cNvSpPr/>
          <p:nvPr/>
        </p:nvSpPr>
        <p:spPr>
          <a:xfrm>
            <a:off x="8002963" y="2051900"/>
            <a:ext cx="2019300" cy="829945"/>
          </a:xfrm>
          <a:prstGeom prst="rect">
            <a:avLst/>
          </a:prstGeom>
        </p:spPr>
        <p:txBody>
          <a:bodyPr wrap="none">
            <a:spAutoFit/>
          </a:bodyPr>
          <a:lstStyle/>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匹配写作语境</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直击写作目的</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下箭头 4"/>
          <p:cNvSpPr/>
          <p:nvPr/>
        </p:nvSpPr>
        <p:spPr>
          <a:xfrm>
            <a:off x="8760460" y="3046095"/>
            <a:ext cx="504190" cy="947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8462068" y="3993730"/>
            <a:ext cx="1101090" cy="460375"/>
          </a:xfrm>
          <a:prstGeom prst="rect">
            <a:avLst/>
          </a:prstGeom>
        </p:spPr>
        <p:txBody>
          <a:bodyPr wrap="none">
            <a:spAutoFit/>
          </a:bodyPr>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推荐信</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5" grpId="0" bldLvl="0" animBg="1"/>
      <p:bldP spid="5" grpId="1" animBg="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339215" y="613410"/>
            <a:ext cx="8066405" cy="645160"/>
          </a:xfrm>
          <a:prstGeom prst="rect">
            <a:avLst/>
          </a:prstGeom>
          <a:noFill/>
          <a:ln w="9525">
            <a:noFill/>
          </a:ln>
        </p:spPr>
        <p:txBody>
          <a:bodyPr wrap="square">
            <a:spAutoFit/>
          </a:bodyPr>
          <a:lstStyle/>
          <a:p>
            <a:pPr indent="0"/>
            <a:r>
              <a:rPr lang="zh-CN" altLang="en-US" sz="3600" b="1">
                <a:solidFill>
                  <a:srgbClr val="333333"/>
                </a:solidFill>
                <a:latin typeface="+mn-ea"/>
                <a:cs typeface="+mn-ea"/>
                <a:sym typeface="+mn-ea"/>
              </a:rPr>
              <a:t>应用文</a:t>
            </a:r>
            <a:r>
              <a:rPr lang="en-US" altLang="zh-CN" sz="3600" b="1">
                <a:solidFill>
                  <a:srgbClr val="333333"/>
                </a:solidFill>
                <a:latin typeface="+mn-ea"/>
                <a:cs typeface="+mn-ea"/>
                <a:sym typeface="+mn-ea"/>
              </a:rPr>
              <a:t>---</a:t>
            </a:r>
            <a:r>
              <a:rPr lang="zh-CN" altLang="en-US" sz="3600" b="1">
                <a:solidFill>
                  <a:srgbClr val="333333"/>
                </a:solidFill>
                <a:latin typeface="+mn-ea"/>
                <a:cs typeface="+mn-ea"/>
                <a:sym typeface="+mn-ea"/>
              </a:rPr>
              <a:t>思路点拨</a:t>
            </a:r>
            <a:endParaRPr lang="zh-CN" altLang="en-US" sz="3600" b="1">
              <a:solidFill>
                <a:srgbClr val="333333"/>
              </a:solidFill>
              <a:latin typeface="+mn-ea"/>
              <a:cs typeface="+mn-ea"/>
              <a:sym typeface="+mn-ea"/>
            </a:endParaRPr>
          </a:p>
        </p:txBody>
      </p:sp>
      <p:sp>
        <p:nvSpPr>
          <p:cNvPr id="5" name="文本框 4"/>
          <p:cNvSpPr txBox="1"/>
          <p:nvPr/>
        </p:nvSpPr>
        <p:spPr>
          <a:xfrm>
            <a:off x="916940" y="1420495"/>
            <a:ext cx="10358755" cy="4154170"/>
          </a:xfrm>
          <a:prstGeom prst="rect">
            <a:avLst/>
          </a:prstGeom>
          <a:noFill/>
          <a:ln w="9525">
            <a:solidFill>
              <a:schemeClr val="tx1"/>
            </a:solidFill>
          </a:ln>
        </p:spPr>
        <p:txBody>
          <a:bodyPr wrap="square">
            <a:spAutoFit/>
          </a:bodyPr>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内容</a:t>
            </a:r>
            <a:r>
              <a:rPr sz="2400" b="1" dirty="0">
                <a:latin typeface="宋体" panose="02010600030101010101" pitchFamily="2" charset="-122"/>
                <a:ea typeface="宋体" panose="02010600030101010101" pitchFamily="2" charset="-122"/>
                <a:cs typeface="宋体" panose="02010600030101010101" pitchFamily="2" charset="-122"/>
                <a:sym typeface="+mn-ea"/>
              </a:rPr>
              <a:t>要做到“言之有物”。</a:t>
            </a:r>
            <a:endParaRPr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2400" dirty="0">
                <a:latin typeface="+mn-ea"/>
                <a:cs typeface="+mn-ea"/>
                <a:sym typeface="+mn-ea"/>
              </a:rPr>
              <a:t>1.</a:t>
            </a:r>
            <a:r>
              <a:rPr lang="zh-CN" altLang="en-US" sz="2400" dirty="0">
                <a:latin typeface="+mn-ea"/>
                <a:ea typeface="宋体" panose="02010600030101010101" pitchFamily="2" charset="-122"/>
                <a:cs typeface="+mn-ea"/>
                <a:sym typeface="+mn-ea"/>
              </a:rPr>
              <a:t>匹配</a:t>
            </a:r>
            <a:r>
              <a:rPr lang="zh-CN" altLang="en-US" sz="2400" dirty="0">
                <a:latin typeface="+mn-ea"/>
                <a:cs typeface="+mn-ea"/>
                <a:sym typeface="+mn-ea"/>
              </a:rPr>
              <a:t>写作背景（在寒假期间</a:t>
            </a:r>
            <a:r>
              <a:rPr lang="en-US" altLang="zh-CN" sz="2400" dirty="0">
                <a:latin typeface="+mn-ea"/>
                <a:cs typeface="+mn-ea"/>
                <a:sym typeface="+mn-ea"/>
              </a:rPr>
              <a:t>Jim</a:t>
            </a:r>
            <a:r>
              <a:rPr lang="zh-CN" altLang="en-US" sz="2400" dirty="0">
                <a:latin typeface="+mn-ea"/>
                <a:ea typeface="宋体" panose="02010600030101010101" pitchFamily="2" charset="-122"/>
                <a:cs typeface="+mn-ea"/>
                <a:sym typeface="+mn-ea"/>
              </a:rPr>
              <a:t>打算出京旅游，请你推荐一座中国历史文化名城</a:t>
            </a:r>
            <a:r>
              <a:rPr lang="zh-CN" altLang="en-US" sz="2400" dirty="0">
                <a:latin typeface="+mn-ea"/>
                <a:cs typeface="+mn-ea"/>
                <a:sym typeface="+mn-ea"/>
              </a:rPr>
              <a:t>），直击写作目的</a:t>
            </a:r>
            <a:r>
              <a:rPr lang="en-US" altLang="zh-CN" sz="2400" dirty="0">
                <a:latin typeface="+mn-ea"/>
                <a:cs typeface="+mn-ea"/>
                <a:sym typeface="+mn-ea"/>
              </a:rPr>
              <a:t>----</a:t>
            </a:r>
            <a:r>
              <a:rPr lang="zh-CN" altLang="en-US" sz="2400" dirty="0">
                <a:latin typeface="+mn-ea"/>
                <a:ea typeface="宋体" panose="02010600030101010101" pitchFamily="2" charset="-122"/>
                <a:cs typeface="+mn-ea"/>
                <a:sym typeface="+mn-ea"/>
              </a:rPr>
              <a:t>推荐信。</a:t>
            </a:r>
            <a:endParaRPr lang="zh-CN" altLang="en-US" sz="2400" dirty="0">
              <a:latin typeface="+mn-ea"/>
              <a:cs typeface="+mn-ea"/>
              <a:sym typeface="+mn-ea"/>
            </a:endParaRPr>
          </a:p>
          <a:p>
            <a:pPr indent="0"/>
            <a:r>
              <a:rPr lang="en-US" altLang="zh-CN" sz="2400" dirty="0">
                <a:latin typeface="+mn-ea"/>
                <a:cs typeface="+mn-ea"/>
                <a:sym typeface="+mn-ea"/>
              </a:rPr>
              <a:t>2. </a:t>
            </a:r>
            <a:r>
              <a:rPr lang="zh-CN" altLang="en-US" sz="2400" dirty="0">
                <a:latin typeface="+mn-ea"/>
                <a:ea typeface="宋体" panose="02010600030101010101" pitchFamily="2" charset="-122"/>
                <a:cs typeface="+mn-ea"/>
                <a:sym typeface="+mn-ea"/>
              </a:rPr>
              <a:t>推荐城市名称</a:t>
            </a:r>
            <a:r>
              <a:rPr lang="zh-CN" altLang="en-US" sz="2400" dirty="0">
                <a:latin typeface="+mn-ea"/>
                <a:cs typeface="+mn-ea"/>
                <a:sym typeface="+mn-ea"/>
              </a:rPr>
              <a:t>。</a:t>
            </a:r>
            <a:endParaRPr lang="zh-CN" altLang="en-US" sz="2400" dirty="0">
              <a:latin typeface="+mn-ea"/>
              <a:cs typeface="+mn-ea"/>
              <a:sym typeface="+mn-ea"/>
            </a:endParaRPr>
          </a:p>
          <a:p>
            <a:pPr indent="0"/>
            <a:r>
              <a:rPr lang="en-US" altLang="zh-CN" sz="2400" dirty="0">
                <a:latin typeface="+mn-ea"/>
                <a:cs typeface="+mn-ea"/>
                <a:sym typeface="+mn-ea"/>
              </a:rPr>
              <a:t>3. </a:t>
            </a:r>
            <a:r>
              <a:rPr lang="zh-CN" altLang="en-US" sz="2400" dirty="0">
                <a:latin typeface="+mn-ea"/>
                <a:ea typeface="宋体" panose="02010600030101010101" pitchFamily="2" charset="-122"/>
                <a:cs typeface="+mn-ea"/>
                <a:sym typeface="+mn-ea"/>
              </a:rPr>
              <a:t>重点描述推荐城市的理由及食宿建议</a:t>
            </a:r>
            <a:r>
              <a:rPr lang="zh-CN" altLang="en-US" sz="2400" dirty="0">
                <a:latin typeface="+mn-ea"/>
                <a:cs typeface="+mn-ea"/>
                <a:sym typeface="+mn-ea"/>
              </a:rPr>
              <a:t>。</a:t>
            </a:r>
            <a:endParaRPr lang="zh-CN" altLang="en-US" sz="2400" dirty="0">
              <a:latin typeface="+mn-ea"/>
              <a:cs typeface="+mn-ea"/>
              <a:sym typeface="+mn-ea"/>
            </a:endParaRPr>
          </a:p>
          <a:p>
            <a:pPr indent="0"/>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逻辑连贯，紧紧相扣。</a:t>
            </a:r>
            <a:endParaRPr lang="zh-CN" altLang="en-US" sz="2400" dirty="0">
              <a:latin typeface="+mn-ea"/>
              <a:cs typeface="+mn-ea"/>
              <a:sym typeface="+mn-ea"/>
            </a:endParaRPr>
          </a:p>
          <a:p>
            <a:pPr indent="0"/>
            <a:r>
              <a:rPr lang="zh-CN" altLang="en-US" sz="2400" b="1" spc="150">
                <a:ln>
                  <a:noFill/>
                </a:ln>
                <a:solidFill>
                  <a:srgbClr val="01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在要点齐全的前提下，</a:t>
            </a:r>
            <a:r>
              <a:rPr lang="zh-CN" altLang="en-US"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要点</a:t>
            </a:r>
            <a:r>
              <a:rPr lang="en-US" altLang="zh-CN"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spc="15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应该略微多一些，因为这封信是推荐信，推荐理由从文化悠久、历史底蕴丰厚（必看景点）等方面着手。食宿建议，提前订宾馆，多品尝当地的小吃。</a:t>
            </a:r>
            <a:endParaRPr kumimoji="0" lang="en-US" altLang="zh-CN" sz="2400" b="1" i="0" u="none" strike="noStrike" kern="1200" cap="none" spc="15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indent="0"/>
            <a:endParaRPr lang="zh-CN" altLang="en-US" sz="2400" dirty="0">
              <a:latin typeface="+mn-ea"/>
              <a:cs typeface="+mn-ea"/>
              <a:sym typeface="+mn-ea"/>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1228725" y="1758315"/>
            <a:ext cx="9580245" cy="2676525"/>
          </a:xfrm>
          <a:prstGeom prst="rect">
            <a:avLst/>
          </a:prstGeom>
          <a:noFill/>
          <a:ln>
            <a:solidFill>
              <a:schemeClr val="tx1">
                <a:lumMod val="95000"/>
                <a:lumOff val="5000"/>
              </a:schemeClr>
            </a:solidFill>
          </a:ln>
        </p:spPr>
        <p:txBody>
          <a:bodyPr wrap="square" rtlCol="0" anchor="t">
            <a:spAutoFit/>
          </a:bodyPr>
          <a:lstStyle/>
          <a:p>
            <a:r>
              <a:rPr lang="en-US" altLang="zh-CN" sz="2400" dirty="0">
                <a:sym typeface="+mn-ea"/>
              </a:rPr>
              <a:t>   </a:t>
            </a:r>
            <a:r>
              <a:rPr lang="en-US" altLang="zh-CN" sz="2400" dirty="0">
                <a:latin typeface="Times New Roman" panose="02020603050405020304" pitchFamily="18" charset="0"/>
                <a:cs typeface="Times New Roman" panose="02020603050405020304" pitchFamily="18" charset="0"/>
                <a:sym typeface="+mn-ea"/>
              </a:rPr>
              <a:t> I’m pleased that you’re planning to travel to another city with rivh history and culture in China. I suggest that</a:t>
            </a:r>
            <a:r>
              <a:rPr lang="en-US" altLang="zh-CN" sz="2400" dirty="0">
                <a:solidFill>
                  <a:schemeClr val="tx1"/>
                </a:solidFill>
                <a:latin typeface="Times New Roman" panose="02020603050405020304" pitchFamily="18" charset="0"/>
                <a:cs typeface="Times New Roman" panose="02020603050405020304" pitchFamily="18" charset="0"/>
                <a:sym typeface="+mn-ea"/>
              </a:rPr>
              <a:t>…</a:t>
            </a:r>
            <a:endParaRPr lang="en-US" altLang="zh-CN" sz="2400" dirty="0">
              <a:solidFill>
                <a:srgbClr val="FF0000"/>
              </a:solidFill>
              <a:latin typeface="Times New Roman" panose="02020603050405020304" pitchFamily="18" charset="0"/>
              <a:cs typeface="Times New Roman" panose="02020603050405020304" pitchFamily="18" charset="0"/>
              <a:sym typeface="+mn-ea"/>
            </a:endParaRPr>
          </a:p>
          <a:p>
            <a:endParaRPr lang="en-US" altLang="zh-CN" sz="2400" dirty="0">
              <a:latin typeface="Times New Roman" panose="02020603050405020304" pitchFamily="18" charset="0"/>
              <a:cs typeface="Times New Roman" panose="02020603050405020304" pitchFamily="18" charset="0"/>
              <a:sym typeface="+mn-ea"/>
            </a:endParaRPr>
          </a:p>
          <a:p>
            <a:r>
              <a:rPr lang="en-US" altLang="zh-CN" sz="2400" dirty="0">
                <a:latin typeface="Times New Roman" panose="02020603050405020304" pitchFamily="18" charset="0"/>
                <a:cs typeface="Times New Roman" panose="02020603050405020304" pitchFamily="18" charset="0"/>
                <a:sym typeface="+mn-ea"/>
              </a:rPr>
              <a:t>    </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I am delighted to learn </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that </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you </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are spending a winter vacation in China. And I'm writing to reply your enquiry about a remarkable cultural city with long history. My recommendation is the famous tourism destination---Xi'an. The resons are as follows.</a:t>
            </a:r>
            <a:endParaRPr lang="en-US" sz="2400" dirty="0">
              <a:solidFill>
                <a:srgbClr val="FF0000"/>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1301750" y="614045"/>
            <a:ext cx="8066405" cy="645160"/>
          </a:xfrm>
          <a:prstGeom prst="rect">
            <a:avLst/>
          </a:prstGeom>
          <a:noFill/>
          <a:ln w="9525">
            <a:noFill/>
          </a:ln>
        </p:spPr>
        <p:txBody>
          <a:bodyPr wrap="square">
            <a:spAutoFit/>
          </a:bodyPr>
          <a:lstStyle/>
          <a:p>
            <a:pPr indent="0"/>
            <a:r>
              <a:rPr lang="zh-CN" sz="3600" b="1">
                <a:solidFill>
                  <a:srgbClr val="333333"/>
                </a:solidFill>
                <a:latin typeface="+mn-ea"/>
                <a:sym typeface="+mn-ea"/>
              </a:rPr>
              <a:t>说明写作目的</a:t>
            </a:r>
            <a:endParaRPr lang="zh-CN" sz="3600" b="1">
              <a:solidFill>
                <a:srgbClr val="333333"/>
              </a:solidFill>
              <a:latin typeface="+mn-ea"/>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1296035" y="1983105"/>
            <a:ext cx="9158605" cy="2676525"/>
          </a:xfrm>
          <a:prstGeom prst="rect">
            <a:avLst/>
          </a:prstGeom>
          <a:noFill/>
          <a:ln>
            <a:solidFill>
              <a:schemeClr val="tx1"/>
            </a:solidFill>
          </a:ln>
        </p:spPr>
        <p:txBody>
          <a:bodyPr wrap="square" rtlCol="0" anchor="t">
            <a:spAutoFit/>
          </a:bodyPr>
          <a:lstStyle/>
          <a:p>
            <a:r>
              <a:rPr lang="en-US" altLang="zh-CN" sz="2400" dirty="0">
                <a:sym typeface="+mn-ea"/>
              </a:rPr>
              <a:t>     </a:t>
            </a:r>
            <a:r>
              <a:rPr lang="en-US" altLang="zh-CN" sz="2400" dirty="0">
                <a:latin typeface="Times New Roman" panose="02020603050405020304" pitchFamily="18" charset="0"/>
                <a:cs typeface="Times New Roman" panose="02020603050405020304" pitchFamily="18" charset="0"/>
                <a:sym typeface="+mn-ea"/>
              </a:rPr>
              <a:t>Your journey to Xi’an will be one of ancient wonders. As the capital city for 13 dynasties, it is home to countless historic relics – the Terra-cotta Warriors, the Great Wild Goose Pagoda and many others. I am sure a history lover like you will not be disappointed. Xi’an is also a wonderland for you to explore the fascinating art and culture of the East. There, you can experience the raw energy of Qinqiang Opera and the beauty of calligraphy on stone tablets. </a:t>
            </a:r>
            <a:endParaRPr lang="en-US" altLang="zh-CN" sz="2400" dirty="0">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1421765" y="614045"/>
            <a:ext cx="8066405" cy="645160"/>
          </a:xfrm>
          <a:prstGeom prst="rect">
            <a:avLst/>
          </a:prstGeom>
          <a:noFill/>
          <a:ln w="9525">
            <a:noFill/>
          </a:ln>
        </p:spPr>
        <p:txBody>
          <a:bodyPr wrap="square">
            <a:spAutoFit/>
          </a:bodyPr>
          <a:lstStyle/>
          <a:p>
            <a:pPr indent="0"/>
            <a:r>
              <a:rPr lang="zh-CN" sz="3600" b="1">
                <a:solidFill>
                  <a:srgbClr val="333333"/>
                </a:solidFill>
                <a:latin typeface="+mj-ea"/>
                <a:ea typeface="+mj-ea"/>
                <a:sym typeface="+mn-ea"/>
              </a:rPr>
              <a:t>推荐城市，说明原因</a:t>
            </a:r>
            <a:endParaRPr lang="zh-CN" sz="3600" b="1">
              <a:solidFill>
                <a:srgbClr val="333333"/>
              </a:solidFill>
              <a:latin typeface="+mj-ea"/>
              <a:ea typeface="+mj-ea"/>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1304290" y="1527175"/>
            <a:ext cx="9583420" cy="1568450"/>
          </a:xfrm>
          <a:prstGeom prst="rect">
            <a:avLst/>
          </a:prstGeom>
          <a:noFill/>
          <a:ln>
            <a:solidFill>
              <a:schemeClr val="tx1"/>
            </a:solidFill>
          </a:ln>
        </p:spPr>
        <p:txBody>
          <a:bodyPr wrap="square" rtlCol="0" anchor="t">
            <a:spAutoFit/>
          </a:bodyPr>
          <a:lstStyle/>
          <a:p>
            <a:r>
              <a:rPr lang="en-US" altLang="zh-CN" sz="2400" dirty="0">
                <a:sym typeface="+mn-ea"/>
              </a:rPr>
              <a:t>    </a:t>
            </a:r>
            <a:r>
              <a:rPr lang="en-US" sz="2400" dirty="0">
                <a:latin typeface="+mj-lt"/>
                <a:ea typeface="宋体" panose="02010600030101010101" pitchFamily="2" charset="-122"/>
                <a:cs typeface="Times New Roman" panose="02020603050405020304" pitchFamily="18" charset="0"/>
                <a:sym typeface="+mn-ea"/>
              </a:rPr>
              <a:t>  </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If you decide to travel to Xi’an, here are a few tips for you. You can choose a hotel near the Ancient City Wall, which provides both good views and convenient transportation. What’s more, the bustling Snack Street in the downtown is a must for tourists with its incredible variety of local snacks.</a:t>
            </a:r>
            <a:endParaRPr lang="en-US" sz="24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1288415" y="605790"/>
            <a:ext cx="8066405" cy="645160"/>
          </a:xfrm>
          <a:prstGeom prst="rect">
            <a:avLst/>
          </a:prstGeom>
          <a:noFill/>
          <a:ln w="9525">
            <a:noFill/>
          </a:ln>
        </p:spPr>
        <p:txBody>
          <a:bodyPr wrap="square">
            <a:spAutoFit/>
          </a:bodyPr>
          <a:p>
            <a:pPr indent="0"/>
            <a:r>
              <a:rPr lang="zh-CN" sz="3600" b="1">
                <a:solidFill>
                  <a:srgbClr val="333333"/>
                </a:solidFill>
                <a:latin typeface="+mn-ea"/>
                <a:sym typeface="+mn-ea"/>
              </a:rPr>
              <a:t>提出食宿建议，说明原因</a:t>
            </a:r>
            <a:endParaRPr lang="zh-CN" sz="3600" b="1">
              <a:solidFill>
                <a:srgbClr val="333333"/>
              </a:solidFill>
              <a:latin typeface="+mn-ea"/>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dirty="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8" name="文本框 6"/>
          <p:cNvSpPr txBox="1"/>
          <p:nvPr/>
        </p:nvSpPr>
        <p:spPr>
          <a:xfrm>
            <a:off x="1259840" y="842645"/>
            <a:ext cx="8066405" cy="5939155"/>
          </a:xfrm>
          <a:prstGeom prst="rect">
            <a:avLst/>
          </a:prstGeom>
          <a:noFill/>
          <a:ln w="12700">
            <a:solidFill>
              <a:srgbClr val="0070C0"/>
            </a:solidFill>
          </a:ln>
        </p:spPr>
        <p:txBody>
          <a:bodyPr wrap="square" rtlCol="0">
            <a:spAutoFit/>
          </a:bodyPr>
          <a:lstStyle/>
          <a:p>
            <a:pPr>
              <a:defRPr/>
            </a:pPr>
            <a:r>
              <a:rPr lang="en-US" altLang="zh-CN" sz="2000" dirty="0" smtClean="0">
                <a:solidFill>
                  <a:schemeClr val="tx1"/>
                </a:solidFill>
                <a:latin typeface="Times New Roman" panose="02020603050405020304" pitchFamily="18" charset="0"/>
                <a:cs typeface="Times New Roman" panose="02020603050405020304" pitchFamily="18" charset="0"/>
                <a:sym typeface="+mn-ea"/>
              </a:rPr>
              <a:t>Dear Jim,</a:t>
            </a:r>
            <a:endParaRPr lang="en-US" altLang="zh-CN" sz="2000" dirty="0" smtClean="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How is your preparation for the finals going? I am so excited to learn that you are planning to travel to another city with rich history and culture in China. After careful consideration, I have decided to recommend Xi’an to you. </a:t>
            </a:r>
            <a:endParaRPr sz="2000" dirty="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Your journey to Xi’an will be one of ancient wonders. As the capital city for 13 dynasties, it is home to countless historic relics – the Terra-cotta Warriors, the Great Wild Goose Pagoda and many others. I am sure a history lover like you will not be disappointed. Xi’an is also a wonderland for you to explore the fascinating art and culture of the East. There, you can experience the raw energy of Qinqiang Opera and the beauty of calligraphy on stone tablets. </a:t>
            </a:r>
            <a:endParaRPr sz="2000" dirty="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If you decide to travel to Xi’an, here are a few tips for you. You can choose a hotel near the Ancient City Wall, which provides both good views and convenient transportation. What’s more, the bustling Snack Street in the downtown is a must for tourists with its incredible variety of local snacks.</a:t>
            </a:r>
            <a:endParaRPr sz="2000" dirty="0">
              <a:solidFill>
                <a:schemeClr val="tx1"/>
              </a:solidFill>
              <a:latin typeface="Times New Roman" panose="02020603050405020304" pitchFamily="18" charset="0"/>
              <a:cs typeface="Times New Roman" panose="02020603050405020304" pitchFamily="18" charset="0"/>
            </a:endParaRPr>
          </a:p>
          <a:p>
            <a:pPr>
              <a:defRPr/>
            </a:pPr>
            <a:r>
              <a:rPr sz="2000" dirty="0">
                <a:solidFill>
                  <a:schemeClr val="tx1"/>
                </a:solidFill>
                <a:latin typeface="Times New Roman" panose="02020603050405020304" pitchFamily="18" charset="0"/>
                <a:cs typeface="Times New Roman" panose="02020603050405020304" pitchFamily="18" charset="0"/>
              </a:rPr>
              <a:t>I am sure you will enjoy yourself in this historic city! If you have further questions, ask me anytime.</a:t>
            </a:r>
            <a:endParaRPr sz="2000" dirty="0">
              <a:solidFill>
                <a:schemeClr val="tx1"/>
              </a:solidFill>
              <a:latin typeface="Times New Roman" panose="02020603050405020304" pitchFamily="18" charset="0"/>
              <a:cs typeface="Times New Roman" panose="02020603050405020304" pitchFamily="18" charset="0"/>
            </a:endParaRPr>
          </a:p>
          <a:p>
            <a:pPr>
              <a:defRPr/>
            </a:pPr>
            <a:r>
              <a:rPr lang="en-US" sz="2000" dirty="0">
                <a:solidFill>
                  <a:schemeClr val="tx1"/>
                </a:solidFill>
                <a:latin typeface="Times New Roman" panose="02020603050405020304" pitchFamily="18" charset="0"/>
                <a:cs typeface="Times New Roman" panose="02020603050405020304" pitchFamily="18" charset="0"/>
              </a:rPr>
              <a:t>Yours,</a:t>
            </a:r>
            <a:endParaRPr lang="en-US" sz="2000" dirty="0">
              <a:solidFill>
                <a:schemeClr val="tx1"/>
              </a:solidFill>
              <a:latin typeface="Times New Roman" panose="02020603050405020304" pitchFamily="18" charset="0"/>
              <a:cs typeface="Times New Roman" panose="02020603050405020304" pitchFamily="18" charset="0"/>
            </a:endParaRPr>
          </a:p>
          <a:p>
            <a:pPr>
              <a:defRPr/>
            </a:pPr>
            <a:r>
              <a:rPr lang="en-US" sz="2000" dirty="0">
                <a:solidFill>
                  <a:schemeClr val="tx1"/>
                </a:solidFill>
                <a:latin typeface="Times New Roman" panose="02020603050405020304" pitchFamily="18" charset="0"/>
                <a:cs typeface="Times New Roman" panose="02020603050405020304" pitchFamily="18" charset="0"/>
              </a:rPr>
              <a:t>LiHua</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1259840" y="197485"/>
            <a:ext cx="8066405" cy="645160"/>
          </a:xfrm>
          <a:prstGeom prst="rect">
            <a:avLst/>
          </a:prstGeom>
          <a:noFill/>
          <a:ln w="9525">
            <a:noFill/>
          </a:ln>
        </p:spPr>
        <p:txBody>
          <a:bodyPr wrap="square">
            <a:spAutoFit/>
          </a:bodyPr>
          <a:p>
            <a:pPr indent="0"/>
            <a:r>
              <a:rPr lang="zh-CN" altLang="en-US" sz="3600" b="1">
                <a:solidFill>
                  <a:srgbClr val="333333"/>
                </a:solidFill>
                <a:latin typeface="+mn-ea"/>
                <a:ea typeface="宋体" panose="02010600030101010101" pitchFamily="2" charset="-122"/>
                <a:sym typeface="+mn-ea"/>
              </a:rPr>
              <a:t>范文：</a:t>
            </a:r>
            <a:endParaRPr lang="zh-CN" altLang="en-US" sz="3600" b="1">
              <a:solidFill>
                <a:srgbClr val="333333"/>
              </a:solidFill>
              <a:latin typeface="+mn-ea"/>
              <a:ea typeface="宋体" panose="02010600030101010101" pitchFamily="2" charset="-122"/>
              <a:sym typeface="+mn-ea"/>
            </a:endParaRPr>
          </a:p>
        </p:txBody>
      </p:sp>
      <p:cxnSp>
        <p:nvCxnSpPr>
          <p:cNvPr id="14" name="直接箭头连接符 13"/>
          <p:cNvCxnSpPr/>
          <p:nvPr/>
        </p:nvCxnSpPr>
        <p:spPr>
          <a:xfrm flipV="1">
            <a:off x="9326245" y="1365885"/>
            <a:ext cx="610235" cy="23495"/>
          </a:xfrm>
          <a:prstGeom prst="straightConnector1">
            <a:avLst/>
          </a:prstGeom>
          <a:ln w="571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9960668" y="1147660"/>
            <a:ext cx="2231390" cy="460375"/>
          </a:xfrm>
          <a:prstGeom prst="rect">
            <a:avLst/>
          </a:prstGeom>
        </p:spPr>
        <p:txBody>
          <a:bodyPr wrap="none">
            <a:spAutoFit/>
          </a:bodyPr>
          <a:p>
            <a:pPr>
              <a:defRPr/>
            </a:pPr>
            <a:r>
              <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Part 1: Purpose</a:t>
            </a:r>
            <a:endPar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 name="直接箭头连接符 2"/>
          <p:cNvCxnSpPr/>
          <p:nvPr/>
        </p:nvCxnSpPr>
        <p:spPr>
          <a:xfrm flipV="1">
            <a:off x="9326245" y="3416935"/>
            <a:ext cx="610235" cy="23495"/>
          </a:xfrm>
          <a:prstGeom prst="straightConnector1">
            <a:avLst/>
          </a:prstGeom>
          <a:ln w="571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9960668" y="3199345"/>
            <a:ext cx="1842135" cy="460375"/>
          </a:xfrm>
          <a:prstGeom prst="rect">
            <a:avLst/>
          </a:prstGeom>
        </p:spPr>
        <p:txBody>
          <a:bodyPr wrap="none">
            <a:spAutoFit/>
          </a:bodyPr>
          <a:p>
            <a:pPr>
              <a:defRPr/>
            </a:pPr>
            <a:r>
              <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Part 2: Body</a:t>
            </a:r>
            <a:endPar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7" name="直接箭头连接符 6"/>
          <p:cNvCxnSpPr/>
          <p:nvPr/>
        </p:nvCxnSpPr>
        <p:spPr>
          <a:xfrm flipV="1">
            <a:off x="9326245" y="5697855"/>
            <a:ext cx="610235" cy="23495"/>
          </a:xfrm>
          <a:prstGeom prst="straightConnector1">
            <a:avLst/>
          </a:prstGeom>
          <a:ln w="571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9936538" y="5479630"/>
            <a:ext cx="2113280" cy="460375"/>
          </a:xfrm>
          <a:prstGeom prst="rect">
            <a:avLst/>
          </a:prstGeom>
        </p:spPr>
        <p:txBody>
          <a:bodyPr wrap="none">
            <a:spAutoFit/>
          </a:bodyPr>
          <a:p>
            <a:pPr>
              <a:defRPr/>
            </a:pPr>
            <a:r>
              <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Part 3: Ending</a:t>
            </a:r>
            <a:endParaRPr lang="en-US" altLang="zh-CN"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blinds(horizontal)">
                                      <p:cBhvr>
                                        <p:cTn id="7" dur="500"/>
                                        <p:tgtEl>
                                          <p:spTgt spid="18">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linds(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linds(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blinds(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blinds(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blinds(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blinds(horizontal)">
                                      <p:cBhvr>
                                        <p:cTn id="37" dur="500"/>
                                        <p:tgtEl>
                                          <p:spTgt spid="1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xEl>
                                              <p:pRg st="6" end="6"/>
                                            </p:txEl>
                                          </p:spTgt>
                                        </p:tgtEl>
                                        <p:attrNameLst>
                                          <p:attrName>style.visibility</p:attrName>
                                        </p:attrNameLst>
                                      </p:cBhvr>
                                      <p:to>
                                        <p:strVal val="visible"/>
                                      </p:to>
                                    </p:set>
                                    <p:animEffect transition="in" filter="blinds(horizontal)">
                                      <p:cBhvr>
                                        <p:cTn id="42" dur="500"/>
                                        <p:tgtEl>
                                          <p:spTgt spid="1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left)">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uiExpand="1" build="p"/>
      <p:bldP spid="27" grpId="0"/>
      <p:bldP spid="27" grpId="1"/>
      <p:bldP spid="5" grpId="0"/>
      <p:bldP spid="5" grpId="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4495" y="452120"/>
            <a:ext cx="7747000" cy="647700"/>
          </a:xfrm>
        </p:spPr>
        <p:txBody>
          <a:bodyPr/>
          <a:lstStyle/>
          <a:p>
            <a:r>
              <a:rPr lang="zh-CN" altLang="en-US"/>
              <a:t>小结</a:t>
            </a:r>
            <a:endParaRPr lang="zh-CN" altLang="en-US"/>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1437640" y="1369060"/>
            <a:ext cx="8814398" cy="4829810"/>
          </a:xfrm>
          <a:prstGeom prst="rect">
            <a:avLst/>
          </a:prstGeom>
          <a:noFill/>
        </p:spPr>
        <p:txBody>
          <a:bodyPr wrap="square" rtlCol="0">
            <a:spAutoFit/>
          </a:bodyPr>
          <a:lstStyle/>
          <a:p>
            <a:pPr algn="l">
              <a:lnSpc>
                <a:spcPct val="120000"/>
              </a:lnSpc>
            </a:pPr>
            <a:r>
              <a:rPr sz="2800" dirty="0" smtClean="0">
                <a:sym typeface="+mn-ea"/>
              </a:rPr>
              <a:t>开门见山点目的；</a:t>
            </a:r>
            <a:endParaRPr sz="2800" dirty="0" smtClean="0"/>
          </a:p>
          <a:p>
            <a:pPr algn="l">
              <a:lnSpc>
                <a:spcPct val="120000"/>
              </a:lnSpc>
            </a:pPr>
            <a:r>
              <a:rPr sz="2800" dirty="0" smtClean="0">
                <a:sym typeface="+mn-ea"/>
              </a:rPr>
              <a:t>所写内容配语境；</a:t>
            </a:r>
            <a:endParaRPr sz="2800" dirty="0" smtClean="0"/>
          </a:p>
          <a:p>
            <a:pPr algn="l">
              <a:lnSpc>
                <a:spcPct val="120000"/>
              </a:lnSpc>
            </a:pPr>
            <a:r>
              <a:rPr sz="2800" dirty="0" smtClean="0">
                <a:sym typeface="+mn-ea"/>
              </a:rPr>
              <a:t>罗列详略要得当</a:t>
            </a:r>
            <a:r>
              <a:rPr lang="zh-CN" sz="2800" dirty="0" smtClean="0">
                <a:ea typeface="宋体" panose="02010600030101010101" pitchFamily="2" charset="-122"/>
                <a:sym typeface="+mn-ea"/>
              </a:rPr>
              <a:t>。</a:t>
            </a:r>
            <a:endParaRPr lang="zh-CN" sz="2800" dirty="0" smtClean="0">
              <a:ea typeface="宋体" panose="02010600030101010101" pitchFamily="2" charset="-122"/>
              <a:sym typeface="+mn-ea"/>
            </a:endParaRPr>
          </a:p>
          <a:p>
            <a:pPr algn="l">
              <a:lnSpc>
                <a:spcPct val="120000"/>
              </a:lnSpc>
            </a:pPr>
            <a:endParaRPr lang="zh-CN" altLang="en-US" sz="2800" dirty="0" smtClean="0">
              <a:ea typeface="宋体" panose="02010600030101010101" pitchFamily="2" charset="-122"/>
              <a:sym typeface="+mn-ea"/>
            </a:endParaRPr>
          </a:p>
          <a:p>
            <a:pPr algn="l">
              <a:lnSpc>
                <a:spcPct val="120000"/>
              </a:lnSpc>
            </a:pPr>
            <a:r>
              <a:rPr lang="zh-CN" altLang="en-US" sz="2800" dirty="0" smtClean="0"/>
              <a:t>审题明确、</a:t>
            </a:r>
            <a:r>
              <a:rPr lang="zh-CN" altLang="en-US" sz="2800" dirty="0"/>
              <a:t>交际得体、逻辑连贯</a:t>
            </a:r>
            <a:endParaRPr lang="zh-CN" altLang="en-US" sz="2800" dirty="0"/>
          </a:p>
          <a:p>
            <a:endParaRPr lang="en-US" altLang="zh-CN" sz="2800" dirty="0" smtClean="0"/>
          </a:p>
          <a:p>
            <a:r>
              <a:rPr lang="zh-CN" altLang="en-US" sz="2800" dirty="0" smtClean="0"/>
              <a:t>应用文写作     </a:t>
            </a:r>
            <a:r>
              <a:rPr lang="en-US" altLang="zh-CN" sz="2800" dirty="0" smtClean="0">
                <a:latin typeface="Times New Roman" panose="02020603050405020304" pitchFamily="18" charset="0"/>
                <a:cs typeface="Times New Roman" panose="02020603050405020304" pitchFamily="18" charset="0"/>
              </a:rPr>
              <a:t>3 parts</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Part 1: Beginning-----purpose of the letter</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Part 2: Body part------content</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Part 3: Ending----------expectations &amp; </a:t>
            </a:r>
            <a:r>
              <a:rPr lang="en-US" altLang="zh-CN" sz="2800" dirty="0">
                <a:latin typeface="Times New Roman" panose="02020603050405020304" pitchFamily="18" charset="0"/>
                <a:cs typeface="Times New Roman" panose="02020603050405020304" pitchFamily="18" charset="0"/>
              </a:rPr>
              <a:t>b</a:t>
            </a:r>
            <a:r>
              <a:rPr lang="en-US" altLang="zh-CN" sz="2800" dirty="0" smtClean="0">
                <a:latin typeface="Times New Roman" panose="02020603050405020304" pitchFamily="18" charset="0"/>
                <a:cs typeface="Times New Roman" panose="02020603050405020304" pitchFamily="18" charset="0"/>
              </a:rPr>
              <a:t>est wishes</a:t>
            </a:r>
            <a:endParaRPr lang="en-US" altLang="zh-CN" sz="2800" dirty="0" smtClean="0">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67740" y="1630680"/>
            <a:ext cx="9124315" cy="2427605"/>
          </a:xfrm>
          <a:prstGeom prst="rect">
            <a:avLst/>
          </a:prstGeom>
          <a:noFill/>
        </p:spPr>
        <p:txBody>
          <a:bodyPr wrap="square" rtlCol="0">
            <a:spAutoFit/>
          </a:bodyPr>
          <a:lstStyle/>
          <a:p>
            <a:pPr>
              <a:lnSpc>
                <a:spcPts val="2200"/>
              </a:lnSpc>
            </a:pPr>
            <a:endParaRPr lang="zh-CN" altLang="en-US" sz="2400" dirty="0" smtClean="0">
              <a:solidFill>
                <a:srgbClr val="FF0000"/>
              </a:solidFill>
              <a:sym typeface="+mn-ea"/>
            </a:endParaRPr>
          </a:p>
          <a:p>
            <a:pPr algn="l">
              <a:lnSpc>
                <a:spcPct val="120000"/>
              </a:lnSpc>
            </a:pPr>
            <a:r>
              <a:rPr lang="en-US" altLang="zh-CN" sz="2400" dirty="0" smtClean="0">
                <a:sym typeface="+mn-ea"/>
              </a:rPr>
              <a:t>1</a:t>
            </a:r>
            <a:r>
              <a:rPr lang="zh-CN" altLang="en-US" sz="2400" dirty="0" smtClean="0">
                <a:sym typeface="+mn-ea"/>
              </a:rPr>
              <a:t>、学生可以通过匹配写作语境，直击写作目的。</a:t>
            </a:r>
            <a:endParaRPr lang="en-US" altLang="zh-CN" sz="2400" dirty="0" smtClean="0"/>
          </a:p>
          <a:p>
            <a:pPr>
              <a:lnSpc>
                <a:spcPct val="120000"/>
              </a:lnSpc>
            </a:pPr>
            <a:r>
              <a:rPr lang="en-US" altLang="zh-CN" sz="2400" dirty="0">
                <a:sym typeface="+mn-ea"/>
              </a:rPr>
              <a:t> </a:t>
            </a:r>
            <a:r>
              <a:rPr lang="en-US" altLang="zh-CN" sz="2400" dirty="0" smtClean="0">
                <a:sym typeface="+mn-ea"/>
              </a:rPr>
              <a:t>2</a:t>
            </a:r>
            <a:r>
              <a:rPr lang="zh-CN" altLang="en-US" sz="2400" dirty="0">
                <a:sym typeface="+mn-ea"/>
              </a:rPr>
              <a:t>、在写作过程中，能够注重逻辑连贯的应用，写出内容完整、条理清晰的文章。</a:t>
            </a:r>
            <a:endParaRPr lang="en-US" altLang="zh-CN" sz="2400" dirty="0" smtClean="0"/>
          </a:p>
          <a:p>
            <a:pPr>
              <a:lnSpc>
                <a:spcPts val="2200"/>
              </a:lnSpc>
            </a:pPr>
            <a:endParaRPr lang="en-US" altLang="zh-CN" sz="2400" dirty="0"/>
          </a:p>
          <a:p>
            <a:pPr algn="l">
              <a:lnSpc>
                <a:spcPct val="120000"/>
              </a:lnSpc>
            </a:pPr>
            <a:endParaRPr lang="en-US" altLang="zh-CN" sz="2400" dirty="0" smtClean="0"/>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2" name="页脚占位符 1"/>
          <p:cNvSpPr>
            <a:spLocks noGrp="1"/>
          </p:cNvSpPr>
          <p:nvPr>
            <p:ph type="ftr" sz="quarter" idx="11"/>
          </p:nvPr>
        </p:nvSpPr>
        <p:spPr>
          <a:xfrm>
            <a:off x="0" y="6541200"/>
            <a:ext cx="402212" cy="316800"/>
          </a:xfrm>
        </p:spPr>
        <p:txBody>
          <a:bodyPr>
            <a:noAutofit/>
          </a:bodyPr>
          <a:lstStyle/>
          <a:p>
            <a:r>
              <a:rPr lang="en-US" altLang="zh-CN" sz="2000" dirty="0" smtClean="0">
                <a:latin typeface="宋体" panose="02010600030101010101" pitchFamily="2" charset="-122"/>
                <a:ea typeface="宋体" panose="02010600030101010101" pitchFamily="2" charset="-122"/>
              </a:rPr>
              <a:t>2</a:t>
            </a:r>
            <a:endParaRPr lang="zh-CN" altLang="en-US" sz="2000" dirty="0">
              <a:latin typeface="宋体" panose="02010600030101010101" pitchFamily="2" charset="-122"/>
              <a:ea typeface="宋体" panose="02010600030101010101" pitchFamily="2" charset="-122"/>
            </a:endParaRPr>
          </a:p>
        </p:txBody>
      </p:sp>
      <p:sp>
        <p:nvSpPr>
          <p:cNvPr id="7" name="标题 6"/>
          <p:cNvSpPr>
            <a:spLocks noGrp="1"/>
          </p:cNvSpPr>
          <p:nvPr>
            <p:ph type="title"/>
          </p:nvPr>
        </p:nvSpPr>
        <p:spPr>
          <a:xfrm>
            <a:off x="1437640" y="330835"/>
            <a:ext cx="9824085" cy="890270"/>
          </a:xfrm>
        </p:spPr>
        <p:txBody>
          <a:bodyPr/>
          <a:p>
            <a:r>
              <a:rPr sz="3600" smtClean="0">
                <a:solidFill>
                  <a:srgbClr val="FF0000"/>
                </a:solidFill>
                <a:sym typeface="+mn-ea"/>
              </a:rPr>
              <a:t>教学目标</a:t>
            </a:r>
            <a:r>
              <a:rPr lang="en-US" altLang="zh-CN" sz="3600">
                <a:solidFill>
                  <a:srgbClr val="FF0000"/>
                </a:solidFill>
                <a:sym typeface="+mn-ea"/>
              </a:rPr>
              <a:t>:</a:t>
            </a:r>
            <a:endParaRPr lang="en-US" altLang="zh-CN" sz="3600" dirty="0">
              <a:solidFill>
                <a:srgbClr val="FF0000"/>
              </a:solidFill>
              <a:sym typeface="+mn-ea"/>
            </a:endParaRPr>
          </a:p>
        </p:txBody>
      </p:sp>
    </p:spTree>
    <p:custDataLst>
      <p:tags r:id="rId3"/>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37640" y="345440"/>
            <a:ext cx="9824085" cy="890270"/>
          </a:xfrm>
        </p:spPr>
        <p:txBody>
          <a:bodyPr/>
          <a:lstStyle/>
          <a:p>
            <a:r>
              <a:rPr lang="zh-CN" altLang="en-US" sz="3600" dirty="0"/>
              <a:t>拓展写作</a:t>
            </a:r>
            <a:r>
              <a:rPr lang="en-US" altLang="zh-CN" sz="3600" dirty="0"/>
              <a:t>1</a:t>
            </a:r>
            <a:r>
              <a:rPr sz="3600" dirty="0">
                <a:ea typeface="宋体" panose="02010600030101010101" pitchFamily="2" charset="-122"/>
              </a:rPr>
              <a:t>：东城期末 </a:t>
            </a:r>
            <a:endParaRPr sz="3600" dirty="0">
              <a:ea typeface="宋体" panose="02010600030101010101" pitchFamily="2" charset="-122"/>
            </a:endParaRPr>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文本框 5"/>
          <p:cNvSpPr txBox="1"/>
          <p:nvPr/>
        </p:nvSpPr>
        <p:spPr>
          <a:xfrm>
            <a:off x="144780" y="1527175"/>
            <a:ext cx="6177915" cy="4831080"/>
          </a:xfrm>
          <a:prstGeom prst="rect">
            <a:avLst/>
          </a:prstGeom>
          <a:noFill/>
        </p:spPr>
        <p:txBody>
          <a:bodyPr wrap="square" rtlCol="0">
            <a:spAutoFit/>
          </a:bodyPr>
          <a:lstStyle/>
          <a:p>
            <a:r>
              <a:rPr lang="zh-CN" altLang="en-US" sz="2800" dirty="0">
                <a:ea typeface="宋体" panose="02010600030101010101" pitchFamily="2" charset="-122"/>
              </a:rPr>
              <a:t>你的英国好友</a:t>
            </a:r>
            <a:r>
              <a:rPr lang="en-US" altLang="zh-CN" sz="2800" dirty="0">
                <a:solidFill>
                  <a:srgbClr val="FF0000"/>
                </a:solidFill>
                <a:ea typeface="宋体" panose="02010600030101010101" pitchFamily="2" charset="-122"/>
              </a:rPr>
              <a:t>Jim</a:t>
            </a:r>
            <a:r>
              <a:rPr lang="zh-CN" altLang="en-US" sz="2800" dirty="0">
                <a:solidFill>
                  <a:srgbClr val="FF0000"/>
                </a:solidFill>
                <a:ea typeface="宋体" panose="02010600030101010101" pitchFamily="2" charset="-122"/>
              </a:rPr>
              <a:t>计划去非洲做志愿者</a:t>
            </a:r>
            <a:r>
              <a:rPr lang="zh-CN" altLang="en-US" sz="2800" dirty="0">
                <a:ea typeface="宋体" panose="02010600030101010101" pitchFamily="2" charset="-122"/>
              </a:rPr>
              <a:t>，但是</a:t>
            </a:r>
            <a:r>
              <a:rPr lang="zh-CN" altLang="en-US" sz="2800" dirty="0">
                <a:solidFill>
                  <a:srgbClr val="FF0000"/>
                </a:solidFill>
                <a:ea typeface="宋体" panose="02010600030101010101" pitchFamily="2" charset="-122"/>
              </a:rPr>
              <a:t>他父母以安全为由反对</a:t>
            </a:r>
            <a:r>
              <a:rPr lang="zh-CN" altLang="en-US" sz="2800" dirty="0">
                <a:ea typeface="宋体" panose="02010600030101010101" pitchFamily="2" charset="-122"/>
              </a:rPr>
              <a:t>，他发邮件向你讲述。请你给他回复，内容包括</a:t>
            </a:r>
            <a:r>
              <a:rPr lang="en-US" altLang="zh-CN" sz="2800" dirty="0">
                <a:ea typeface="宋体" panose="02010600030101010101" pitchFamily="2" charset="-122"/>
              </a:rPr>
              <a:t>:</a:t>
            </a:r>
            <a:endParaRPr lang="en-US" altLang="zh-CN" sz="2800" dirty="0">
              <a:ea typeface="宋体" panose="02010600030101010101" pitchFamily="2" charset="-122"/>
            </a:endParaRPr>
          </a:p>
          <a:p>
            <a:r>
              <a:rPr lang="en-US" altLang="zh-CN" sz="2800" dirty="0">
                <a:solidFill>
                  <a:srgbClr val="FF0000"/>
                </a:solidFill>
                <a:ea typeface="宋体" panose="02010600030101010101" pitchFamily="2" charset="-122"/>
              </a:rPr>
              <a:t>1.</a:t>
            </a:r>
            <a:r>
              <a:rPr lang="zh-CN" altLang="en-US" sz="2800" dirty="0">
                <a:solidFill>
                  <a:srgbClr val="FF0000"/>
                </a:solidFill>
                <a:ea typeface="宋体" panose="02010600030101010101" pitchFamily="2" charset="-122"/>
              </a:rPr>
              <a:t>你对该计划的看法；</a:t>
            </a:r>
            <a:endParaRPr lang="zh-CN" altLang="en-US" sz="2800" dirty="0">
              <a:solidFill>
                <a:srgbClr val="FF0000"/>
              </a:solidFill>
              <a:ea typeface="宋体" panose="02010600030101010101" pitchFamily="2" charset="-122"/>
            </a:endParaRPr>
          </a:p>
          <a:p>
            <a:r>
              <a:rPr lang="en-US" altLang="zh-CN" sz="2800" dirty="0">
                <a:solidFill>
                  <a:srgbClr val="FF0000"/>
                </a:solidFill>
                <a:ea typeface="宋体" panose="02010600030101010101" pitchFamily="2" charset="-122"/>
              </a:rPr>
              <a:t>2.</a:t>
            </a:r>
            <a:r>
              <a:rPr lang="zh-CN" altLang="en-US" sz="2800" dirty="0">
                <a:solidFill>
                  <a:srgbClr val="FF0000"/>
                </a:solidFill>
                <a:ea typeface="宋体" panose="02010600030101010101" pitchFamily="2" charset="-122"/>
              </a:rPr>
              <a:t>你的建议。</a:t>
            </a:r>
            <a:endParaRPr lang="zh-CN" altLang="en-US" sz="2800" dirty="0">
              <a:solidFill>
                <a:srgbClr val="FF0000"/>
              </a:solidFill>
              <a:ea typeface="宋体" panose="02010600030101010101" pitchFamily="2" charset="-122"/>
            </a:endParaRPr>
          </a:p>
          <a:p>
            <a:pPr marL="1905" indent="-1905"/>
            <a:r>
              <a:rPr lang="zh-CN" altLang="en-US" sz="2800" b="1" dirty="0">
                <a:solidFill>
                  <a:srgbClr val="010000"/>
                </a:solidFill>
                <a:latin typeface="Times New Roman" panose="02020603050405020304" pitchFamily="18" charset="0"/>
                <a:ea typeface="楷体" pitchFamily="49" charset="-122"/>
                <a:sym typeface="+mn-ea"/>
              </a:rPr>
              <a:t>注意： </a:t>
            </a:r>
            <a:endParaRPr lang="zh-CN" altLang="en-US" sz="2800" b="1" dirty="0">
              <a:solidFill>
                <a:srgbClr val="010000"/>
              </a:solidFill>
              <a:latin typeface="Times New Roman" panose="02020603050405020304" pitchFamily="18" charset="0"/>
              <a:ea typeface="楷体" pitchFamily="49" charset="-122"/>
              <a:sym typeface="+mn-ea"/>
            </a:endParaRPr>
          </a:p>
          <a:p>
            <a:pPr marL="1905" indent="-1905"/>
            <a:r>
              <a:rPr lang="en-US" altLang="zh-CN" sz="2800" b="1" dirty="0">
                <a:solidFill>
                  <a:srgbClr val="010000"/>
                </a:solidFill>
                <a:latin typeface="Times New Roman" panose="02020603050405020304" pitchFamily="18" charset="0"/>
                <a:ea typeface="楷体" pitchFamily="49" charset="-122"/>
                <a:sym typeface="+mn-ea"/>
              </a:rPr>
              <a:t>1. </a:t>
            </a:r>
            <a:r>
              <a:rPr lang="zh-CN" altLang="en-US" sz="2800" b="1" dirty="0">
                <a:solidFill>
                  <a:srgbClr val="010000"/>
                </a:solidFill>
                <a:latin typeface="Times New Roman" panose="02020603050405020304" pitchFamily="18" charset="0"/>
                <a:ea typeface="楷体" pitchFamily="49" charset="-122"/>
                <a:sym typeface="+mn-ea"/>
              </a:rPr>
              <a:t>词数不少于</a:t>
            </a:r>
            <a:r>
              <a:rPr lang="en-US" altLang="zh-CN" sz="2800" b="1" dirty="0">
                <a:solidFill>
                  <a:srgbClr val="010000"/>
                </a:solidFill>
                <a:latin typeface="Times New Roman" panose="02020603050405020304" pitchFamily="18" charset="0"/>
                <a:ea typeface="楷体" pitchFamily="49" charset="-122"/>
                <a:sym typeface="+mn-ea"/>
              </a:rPr>
              <a:t>50</a:t>
            </a:r>
            <a:r>
              <a:rPr lang="zh-CN" altLang="en-US" sz="2800" b="1" dirty="0">
                <a:solidFill>
                  <a:srgbClr val="010000"/>
                </a:solidFill>
                <a:latin typeface="Times New Roman" panose="02020603050405020304" pitchFamily="18" charset="0"/>
                <a:ea typeface="楷体" pitchFamily="49" charset="-122"/>
                <a:sym typeface="+mn-ea"/>
              </a:rPr>
              <a:t>；</a:t>
            </a:r>
            <a:endParaRPr lang="zh-CN" altLang="en-US" sz="2800" b="1" dirty="0">
              <a:solidFill>
                <a:srgbClr val="010000"/>
              </a:solidFill>
              <a:latin typeface="Times New Roman" panose="02020603050405020304" pitchFamily="18" charset="0"/>
              <a:ea typeface="楷体" pitchFamily="49" charset="-122"/>
            </a:endParaRPr>
          </a:p>
          <a:p>
            <a:pPr marL="1905" indent="-1905"/>
            <a:r>
              <a:rPr lang="en-US" altLang="zh-CN" sz="2800" b="1" dirty="0">
                <a:solidFill>
                  <a:srgbClr val="010000"/>
                </a:solidFill>
                <a:latin typeface="Times New Roman" panose="02020603050405020304" pitchFamily="18" charset="0"/>
                <a:ea typeface="楷体" pitchFamily="49" charset="-122"/>
                <a:sym typeface="+mn-ea"/>
              </a:rPr>
              <a:t>2. </a:t>
            </a:r>
            <a:r>
              <a:rPr lang="zh-CN" altLang="en-US" sz="2800" b="1" dirty="0">
                <a:solidFill>
                  <a:srgbClr val="010000"/>
                </a:solidFill>
                <a:latin typeface="Times New Roman" panose="02020603050405020304" pitchFamily="18" charset="0"/>
                <a:ea typeface="楷体" pitchFamily="49" charset="-122"/>
                <a:sym typeface="+mn-ea"/>
              </a:rPr>
              <a:t>开头和结尾已给出，不计入总词数。</a:t>
            </a:r>
            <a:endParaRPr lang="zh-CN" altLang="en-US" sz="2800" dirty="0">
              <a:latin typeface="Times New Roman" panose="02020603050405020304" pitchFamily="18" charset="0"/>
            </a:endParaRPr>
          </a:p>
          <a:p>
            <a:endParaRPr lang="zh-CN" altLang="en-US" sz="2800" dirty="0">
              <a:ea typeface="宋体" panose="02010600030101010101" pitchFamily="2" charset="-122"/>
            </a:endParaRPr>
          </a:p>
          <a:p>
            <a:endParaRPr lang="zh-CN" altLang="en-US" sz="2800" dirty="0">
              <a:ea typeface="宋体" panose="02010600030101010101" pitchFamily="2" charset="-122"/>
            </a:endParaRPr>
          </a:p>
        </p:txBody>
      </p:sp>
      <p:sp>
        <p:nvSpPr>
          <p:cNvPr id="9" name="页脚占位符 8"/>
          <p:cNvSpPr>
            <a:spLocks noGrp="1"/>
          </p:cNvSpPr>
          <p:nvPr>
            <p:ph type="ftr" sz="quarter" idx="11"/>
          </p:nvPr>
        </p:nvSpPr>
        <p:spPr>
          <a:xfrm>
            <a:off x="1" y="6541200"/>
            <a:ext cx="419548" cy="316800"/>
          </a:xfrm>
        </p:spPr>
        <p:txBody>
          <a:bodyPr>
            <a:noAutofit/>
          </a:bodyPr>
          <a:lstStyle/>
          <a:p>
            <a:r>
              <a:rPr lang="en-US" altLang="zh-CN" sz="1600" dirty="0" smtClean="0">
                <a:latin typeface="宋体" panose="02010600030101010101" pitchFamily="2" charset="-122"/>
                <a:ea typeface="宋体" panose="02010600030101010101" pitchFamily="2" charset="-122"/>
              </a:rPr>
              <a:t>1</a:t>
            </a:r>
            <a:endParaRPr lang="zh-CN" altLang="en-US" sz="1600" dirty="0">
              <a:latin typeface="宋体" panose="02010600030101010101" pitchFamily="2" charset="-122"/>
              <a:ea typeface="宋体" panose="02010600030101010101" pitchFamily="2" charset="-122"/>
            </a:endParaRPr>
          </a:p>
        </p:txBody>
      </p:sp>
      <p:sp>
        <p:nvSpPr>
          <p:cNvPr id="27" name="矩形 26"/>
          <p:cNvSpPr/>
          <p:nvPr/>
        </p:nvSpPr>
        <p:spPr>
          <a:xfrm>
            <a:off x="8002963" y="2051900"/>
            <a:ext cx="2019300" cy="829945"/>
          </a:xfrm>
          <a:prstGeom prst="rect">
            <a:avLst/>
          </a:prstGeom>
        </p:spPr>
        <p:txBody>
          <a:bodyPr wrap="none">
            <a:spAutoFit/>
          </a:bodyPr>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匹配写作语境</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直击写作目的</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下箭头 2"/>
          <p:cNvSpPr/>
          <p:nvPr/>
        </p:nvSpPr>
        <p:spPr>
          <a:xfrm>
            <a:off x="8760460" y="3046095"/>
            <a:ext cx="504190" cy="947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8462068" y="4192485"/>
            <a:ext cx="1101090" cy="460375"/>
          </a:xfrm>
          <a:prstGeom prst="rect">
            <a:avLst/>
          </a:prstGeom>
        </p:spPr>
        <p:txBody>
          <a:bodyPr wrap="none">
            <a:spAutoFit/>
          </a:bodyPr>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建议信</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 grpId="0" bldLvl="0" animBg="1"/>
      <p:bldP spid="3" grpId="1" animBg="1"/>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339215" y="613410"/>
            <a:ext cx="8066405" cy="645160"/>
          </a:xfrm>
          <a:prstGeom prst="rect">
            <a:avLst/>
          </a:prstGeom>
          <a:noFill/>
          <a:ln w="9525">
            <a:noFill/>
          </a:ln>
        </p:spPr>
        <p:txBody>
          <a:bodyPr wrap="square">
            <a:spAutoFit/>
          </a:bodyPr>
          <a:lstStyle/>
          <a:p>
            <a:pPr indent="0"/>
            <a:r>
              <a:rPr lang="zh-CN" altLang="en-US" sz="3600" b="1">
                <a:solidFill>
                  <a:srgbClr val="333333"/>
                </a:solidFill>
                <a:latin typeface="+mn-ea"/>
                <a:cs typeface="+mn-ea"/>
                <a:sym typeface="+mn-ea"/>
              </a:rPr>
              <a:t>应用文</a:t>
            </a:r>
            <a:r>
              <a:rPr lang="en-US" altLang="zh-CN" sz="3600" b="1">
                <a:solidFill>
                  <a:srgbClr val="333333"/>
                </a:solidFill>
                <a:latin typeface="+mn-ea"/>
                <a:cs typeface="+mn-ea"/>
                <a:sym typeface="+mn-ea"/>
              </a:rPr>
              <a:t>---</a:t>
            </a:r>
            <a:r>
              <a:rPr lang="zh-CN" altLang="en-US" sz="3600" b="1">
                <a:solidFill>
                  <a:srgbClr val="333333"/>
                </a:solidFill>
                <a:latin typeface="+mn-ea"/>
                <a:cs typeface="+mn-ea"/>
                <a:sym typeface="+mn-ea"/>
              </a:rPr>
              <a:t>思路点拨</a:t>
            </a:r>
            <a:endParaRPr lang="zh-CN" altLang="en-US" sz="3600" b="1">
              <a:solidFill>
                <a:srgbClr val="333333"/>
              </a:solidFill>
              <a:latin typeface="+mn-ea"/>
              <a:cs typeface="+mn-ea"/>
              <a:sym typeface="+mn-ea"/>
            </a:endParaRPr>
          </a:p>
        </p:txBody>
      </p:sp>
      <p:sp>
        <p:nvSpPr>
          <p:cNvPr id="5" name="文本框 4"/>
          <p:cNvSpPr txBox="1"/>
          <p:nvPr/>
        </p:nvSpPr>
        <p:spPr>
          <a:xfrm>
            <a:off x="916940" y="1420495"/>
            <a:ext cx="10358755" cy="4523105"/>
          </a:xfrm>
          <a:prstGeom prst="rect">
            <a:avLst/>
          </a:prstGeom>
          <a:noFill/>
          <a:ln w="9525">
            <a:solidFill>
              <a:schemeClr val="tx1"/>
            </a:solidFill>
          </a:ln>
        </p:spPr>
        <p:txBody>
          <a:bodyPr wrap="square">
            <a:spAutoFit/>
          </a:bodyPr>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内容</a:t>
            </a:r>
            <a:r>
              <a:rPr sz="2400" b="1" dirty="0">
                <a:latin typeface="宋体" panose="02010600030101010101" pitchFamily="2" charset="-122"/>
                <a:ea typeface="宋体" panose="02010600030101010101" pitchFamily="2" charset="-122"/>
                <a:cs typeface="宋体" panose="02010600030101010101" pitchFamily="2" charset="-122"/>
                <a:sym typeface="+mn-ea"/>
              </a:rPr>
              <a:t>要做到“言之有物”。</a:t>
            </a:r>
            <a:endParaRPr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2400" dirty="0">
                <a:latin typeface="+mn-ea"/>
                <a:cs typeface="+mn-ea"/>
                <a:sym typeface="+mn-ea"/>
              </a:rPr>
              <a:t>1.</a:t>
            </a:r>
            <a:r>
              <a:rPr lang="zh-CN" altLang="en-US" sz="2400" dirty="0">
                <a:latin typeface="+mn-ea"/>
                <a:ea typeface="宋体" panose="02010600030101010101" pitchFamily="2" charset="-122"/>
                <a:cs typeface="+mn-ea"/>
                <a:sym typeface="+mn-ea"/>
              </a:rPr>
              <a:t>匹配</a:t>
            </a:r>
            <a:r>
              <a:rPr lang="zh-CN" altLang="en-US" sz="2400" dirty="0">
                <a:latin typeface="+mn-ea"/>
                <a:cs typeface="+mn-ea"/>
                <a:sym typeface="+mn-ea"/>
              </a:rPr>
              <a:t>写作背景（</a:t>
            </a:r>
            <a:r>
              <a:rPr lang="en-US" altLang="zh-CN" sz="2400" dirty="0">
                <a:latin typeface="+mn-ea"/>
                <a:cs typeface="+mn-ea"/>
                <a:sym typeface="+mn-ea"/>
              </a:rPr>
              <a:t>Jim</a:t>
            </a:r>
            <a:r>
              <a:rPr lang="zh-CN" altLang="en-US" sz="2400" dirty="0">
                <a:solidFill>
                  <a:srgbClr val="FF0000"/>
                </a:solidFill>
                <a:ea typeface="宋体" panose="02010600030101010101" pitchFamily="2" charset="-122"/>
                <a:sym typeface="+mn-ea"/>
              </a:rPr>
              <a:t>计划去非洲做志愿者</a:t>
            </a:r>
            <a:r>
              <a:rPr lang="zh-CN" altLang="en-US" sz="2400" dirty="0">
                <a:ea typeface="宋体" panose="02010600030101010101" pitchFamily="2" charset="-122"/>
                <a:sym typeface="+mn-ea"/>
              </a:rPr>
              <a:t>，但是</a:t>
            </a:r>
            <a:r>
              <a:rPr lang="zh-CN" altLang="en-US" sz="2400" dirty="0">
                <a:solidFill>
                  <a:srgbClr val="FF0000"/>
                </a:solidFill>
                <a:ea typeface="宋体" panose="02010600030101010101" pitchFamily="2" charset="-122"/>
                <a:sym typeface="+mn-ea"/>
              </a:rPr>
              <a:t>他父母以安全为由反对，他向你讲述</a:t>
            </a:r>
            <a:r>
              <a:rPr lang="zh-CN" altLang="en-US" sz="2400" dirty="0">
                <a:latin typeface="+mn-ea"/>
                <a:cs typeface="+mn-ea"/>
                <a:sym typeface="+mn-ea"/>
              </a:rPr>
              <a:t>），直击写作目的</a:t>
            </a:r>
            <a:r>
              <a:rPr lang="en-US" altLang="zh-CN" sz="2400" dirty="0">
                <a:latin typeface="+mn-ea"/>
                <a:cs typeface="+mn-ea"/>
                <a:sym typeface="+mn-ea"/>
              </a:rPr>
              <a:t>----</a:t>
            </a:r>
            <a:r>
              <a:rPr lang="zh-CN" altLang="en-US" sz="2400" dirty="0">
                <a:latin typeface="+mn-ea"/>
                <a:ea typeface="宋体" panose="02010600030101010101" pitchFamily="2" charset="-122"/>
                <a:cs typeface="+mn-ea"/>
                <a:sym typeface="+mn-ea"/>
              </a:rPr>
              <a:t>建议</a:t>
            </a:r>
            <a:r>
              <a:rPr lang="zh-CN" altLang="en-US" sz="2400" dirty="0">
                <a:latin typeface="+mn-ea"/>
                <a:ea typeface="宋体" panose="02010600030101010101" pitchFamily="2" charset="-122"/>
                <a:cs typeface="+mn-ea"/>
                <a:sym typeface="+mn-ea"/>
              </a:rPr>
              <a:t>信。</a:t>
            </a:r>
            <a:endParaRPr lang="zh-CN" altLang="en-US" sz="2400" dirty="0">
              <a:latin typeface="+mn-ea"/>
              <a:cs typeface="+mn-ea"/>
              <a:sym typeface="+mn-ea"/>
            </a:endParaRPr>
          </a:p>
          <a:p>
            <a:pPr indent="0"/>
            <a:r>
              <a:rPr lang="en-US" altLang="zh-CN" sz="2400" dirty="0">
                <a:latin typeface="+mn-ea"/>
                <a:cs typeface="+mn-ea"/>
                <a:sym typeface="+mn-ea"/>
              </a:rPr>
              <a:t>2. </a:t>
            </a:r>
            <a:r>
              <a:rPr lang="zh-CN" altLang="en-US" sz="2400" dirty="0">
                <a:latin typeface="+mn-ea"/>
                <a:ea typeface="宋体" panose="02010600030101010101" pitchFamily="2" charset="-122"/>
                <a:cs typeface="+mn-ea"/>
                <a:sym typeface="+mn-ea"/>
              </a:rPr>
              <a:t>你对此事的看法</a:t>
            </a:r>
            <a:r>
              <a:rPr lang="zh-CN" altLang="en-US" sz="2400" dirty="0">
                <a:latin typeface="+mn-ea"/>
                <a:cs typeface="+mn-ea"/>
                <a:sym typeface="+mn-ea"/>
              </a:rPr>
              <a:t>。</a:t>
            </a:r>
            <a:endParaRPr lang="zh-CN" altLang="en-US" sz="2400" dirty="0">
              <a:latin typeface="+mn-ea"/>
              <a:cs typeface="+mn-ea"/>
              <a:sym typeface="+mn-ea"/>
            </a:endParaRPr>
          </a:p>
          <a:p>
            <a:pPr indent="0"/>
            <a:r>
              <a:rPr lang="en-US" altLang="zh-CN" sz="2400" dirty="0">
                <a:latin typeface="+mn-ea"/>
                <a:cs typeface="+mn-ea"/>
                <a:sym typeface="+mn-ea"/>
              </a:rPr>
              <a:t>3. </a:t>
            </a:r>
            <a:r>
              <a:rPr lang="zh-CN" altLang="en-US" sz="2400" dirty="0">
                <a:latin typeface="+mn-ea"/>
                <a:ea typeface="宋体" panose="02010600030101010101" pitchFamily="2" charset="-122"/>
                <a:cs typeface="+mn-ea"/>
                <a:sym typeface="+mn-ea"/>
              </a:rPr>
              <a:t>重点列举你的建议</a:t>
            </a:r>
            <a:r>
              <a:rPr lang="zh-CN" altLang="en-US" sz="2400" dirty="0">
                <a:latin typeface="+mn-ea"/>
                <a:cs typeface="+mn-ea"/>
                <a:sym typeface="+mn-ea"/>
              </a:rPr>
              <a:t>。</a:t>
            </a:r>
            <a:endParaRPr lang="zh-CN" altLang="en-US" sz="2400" dirty="0">
              <a:latin typeface="+mn-ea"/>
              <a:cs typeface="+mn-ea"/>
              <a:sym typeface="+mn-ea"/>
            </a:endParaRPr>
          </a:p>
          <a:p>
            <a:pPr indent="0"/>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逻辑连贯，紧紧相扣。</a:t>
            </a:r>
            <a:endParaRPr lang="zh-CN" altLang="en-US" sz="2400" dirty="0">
              <a:latin typeface="+mn-ea"/>
              <a:cs typeface="+mn-ea"/>
              <a:sym typeface="+mn-ea"/>
            </a:endParaRPr>
          </a:p>
          <a:p>
            <a:pPr indent="0"/>
            <a:r>
              <a:rPr lang="zh-CN" altLang="en-US" sz="2400" b="1" spc="150">
                <a:ln>
                  <a:noFill/>
                </a:ln>
                <a:solidFill>
                  <a:srgbClr val="01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在要点齐全的前提下，</a:t>
            </a:r>
            <a:r>
              <a:rPr lang="zh-CN" altLang="en-US"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要点</a:t>
            </a:r>
            <a:r>
              <a:rPr lang="en-US" altLang="zh-CN"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spc="15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应该略微多一些，因为这封信是建议信，建议他首先不要与父母争吵，毕竟他们是最关心自己的人，担忧自己的安全。另外，还可以去搜寻一些资料，用事实说服他们非洲是安全的。如果不安全，三思而后行。</a:t>
            </a:r>
            <a:endParaRPr kumimoji="0" lang="en-US" altLang="zh-CN" sz="2400" b="1" i="0" u="none" strike="noStrike" kern="1200" cap="none" spc="15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indent="0"/>
            <a:endParaRPr lang="zh-CN" altLang="en-US" sz="2400" dirty="0">
              <a:latin typeface="+mn-ea"/>
              <a:cs typeface="+mn-ea"/>
              <a:sym typeface="+mn-ea"/>
            </a:endParaRPr>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37640" y="345440"/>
            <a:ext cx="9824085" cy="890270"/>
          </a:xfrm>
        </p:spPr>
        <p:txBody>
          <a:bodyPr/>
          <a:lstStyle/>
          <a:p>
            <a:r>
              <a:rPr lang="zh-CN" altLang="en-US" sz="3600" dirty="0"/>
              <a:t>拓展写作</a:t>
            </a:r>
            <a:r>
              <a:rPr lang="en-US" altLang="zh-CN" sz="3600" dirty="0"/>
              <a:t>2</a:t>
            </a:r>
            <a:r>
              <a:rPr sz="3600" dirty="0">
                <a:ea typeface="宋体" panose="02010600030101010101" pitchFamily="2" charset="-122"/>
              </a:rPr>
              <a:t>：西城期末 </a:t>
            </a:r>
            <a:endParaRPr sz="3600" dirty="0">
              <a:ea typeface="宋体" panose="02010600030101010101" pitchFamily="2" charset="-122"/>
            </a:endParaRPr>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文本框 5"/>
          <p:cNvSpPr txBox="1"/>
          <p:nvPr/>
        </p:nvSpPr>
        <p:spPr>
          <a:xfrm>
            <a:off x="144780" y="1527175"/>
            <a:ext cx="6177915" cy="4831080"/>
          </a:xfrm>
          <a:prstGeom prst="rect">
            <a:avLst/>
          </a:prstGeom>
          <a:noFill/>
        </p:spPr>
        <p:txBody>
          <a:bodyPr wrap="square" rtlCol="0">
            <a:spAutoFit/>
          </a:bodyPr>
          <a:lstStyle/>
          <a:p>
            <a:r>
              <a:rPr lang="zh-CN" altLang="en-US" sz="2800" dirty="0">
                <a:ea typeface="宋体" panose="02010600030101010101" pitchFamily="2" charset="-122"/>
              </a:rPr>
              <a:t>假设你是红星中学高三学生李华。你的英国好友</a:t>
            </a:r>
            <a:r>
              <a:rPr lang="en-US" altLang="zh-CN" sz="2800" dirty="0">
                <a:solidFill>
                  <a:srgbClr val="FF0000"/>
                </a:solidFill>
                <a:ea typeface="宋体" panose="02010600030101010101" pitchFamily="2" charset="-122"/>
              </a:rPr>
              <a:t>Jim</a:t>
            </a:r>
            <a:r>
              <a:rPr lang="zh-CN" altLang="en-US" sz="2800" dirty="0">
                <a:solidFill>
                  <a:srgbClr val="FF0000"/>
                </a:solidFill>
                <a:ea typeface="宋体" panose="02010600030101010101" pitchFamily="2" charset="-122"/>
              </a:rPr>
              <a:t>给你</a:t>
            </a:r>
            <a:r>
              <a:rPr lang="zh-CN" altLang="en-US" sz="2800" dirty="0">
                <a:ea typeface="宋体" panose="02010600030101010101" pitchFamily="2" charset="-122"/>
              </a:rPr>
              <a:t>发邮件询问你为什么北京能举行</a:t>
            </a:r>
            <a:r>
              <a:rPr lang="en-US" altLang="zh-CN" sz="2800" dirty="0">
                <a:ea typeface="宋体" panose="02010600030101010101" pitchFamily="2" charset="-122"/>
              </a:rPr>
              <a:t>2022</a:t>
            </a:r>
            <a:r>
              <a:rPr lang="zh-CN" altLang="en-US" sz="2800" dirty="0">
                <a:ea typeface="宋体" panose="02010600030101010101" pitchFamily="2" charset="-122"/>
              </a:rPr>
              <a:t>年冬季奥运会，请根据下列要求，给他回邮件：</a:t>
            </a:r>
            <a:endParaRPr lang="zh-CN" altLang="en-US" sz="2800" dirty="0">
              <a:ea typeface="宋体" panose="02010600030101010101" pitchFamily="2" charset="-122"/>
            </a:endParaRPr>
          </a:p>
          <a:p>
            <a:r>
              <a:rPr lang="en-US" altLang="zh-CN" sz="2800" dirty="0">
                <a:solidFill>
                  <a:srgbClr val="FF0000"/>
                </a:solidFill>
                <a:ea typeface="宋体" panose="02010600030101010101" pitchFamily="2" charset="-122"/>
              </a:rPr>
              <a:t>1.</a:t>
            </a:r>
            <a:r>
              <a:rPr lang="zh-CN" altLang="en-US" sz="2800" dirty="0">
                <a:solidFill>
                  <a:srgbClr val="FF0000"/>
                </a:solidFill>
                <a:ea typeface="宋体" panose="02010600030101010101" pitchFamily="2" charset="-122"/>
              </a:rPr>
              <a:t>北京可以举办冬季奥运会的条件</a:t>
            </a:r>
            <a:r>
              <a:rPr lang="zh-CN" altLang="en-US" sz="2800" dirty="0">
                <a:solidFill>
                  <a:srgbClr val="FF0000"/>
                </a:solidFill>
                <a:ea typeface="宋体" panose="02010600030101010101" pitchFamily="2" charset="-122"/>
              </a:rPr>
              <a:t>；</a:t>
            </a:r>
            <a:endParaRPr lang="zh-CN" altLang="en-US" sz="2800" dirty="0">
              <a:solidFill>
                <a:srgbClr val="FF0000"/>
              </a:solidFill>
              <a:ea typeface="宋体" panose="02010600030101010101" pitchFamily="2" charset="-122"/>
            </a:endParaRPr>
          </a:p>
          <a:p>
            <a:r>
              <a:rPr lang="en-US" altLang="zh-CN" sz="2800" dirty="0">
                <a:solidFill>
                  <a:srgbClr val="FF0000"/>
                </a:solidFill>
                <a:ea typeface="宋体" panose="02010600030101010101" pitchFamily="2" charset="-122"/>
              </a:rPr>
              <a:t>2.</a:t>
            </a:r>
            <a:r>
              <a:rPr lang="zh-CN" altLang="en-US" sz="2800" dirty="0">
                <a:solidFill>
                  <a:srgbClr val="FF0000"/>
                </a:solidFill>
                <a:ea typeface="宋体" panose="02010600030101010101" pitchFamily="2" charset="-122"/>
              </a:rPr>
              <a:t>邀请他届时来北京。</a:t>
            </a:r>
            <a:endParaRPr lang="zh-CN" altLang="en-US" sz="2800" dirty="0">
              <a:solidFill>
                <a:srgbClr val="FF0000"/>
              </a:solidFill>
              <a:ea typeface="宋体" panose="02010600030101010101" pitchFamily="2" charset="-122"/>
            </a:endParaRPr>
          </a:p>
          <a:p>
            <a:pPr marL="1905" indent="-1905"/>
            <a:r>
              <a:rPr lang="zh-CN" altLang="en-US" sz="2800" b="1" dirty="0">
                <a:solidFill>
                  <a:srgbClr val="010000"/>
                </a:solidFill>
                <a:latin typeface="Times New Roman" panose="02020603050405020304" pitchFamily="18" charset="0"/>
                <a:ea typeface="楷体" pitchFamily="49" charset="-122"/>
                <a:sym typeface="+mn-ea"/>
              </a:rPr>
              <a:t>注意： </a:t>
            </a:r>
            <a:endParaRPr lang="zh-CN" altLang="en-US" sz="2800" b="1" dirty="0">
              <a:solidFill>
                <a:srgbClr val="010000"/>
              </a:solidFill>
              <a:latin typeface="Times New Roman" panose="02020603050405020304" pitchFamily="18" charset="0"/>
              <a:ea typeface="楷体" pitchFamily="49" charset="-122"/>
              <a:sym typeface="+mn-ea"/>
            </a:endParaRPr>
          </a:p>
          <a:p>
            <a:pPr marL="1905" indent="-1905"/>
            <a:r>
              <a:rPr lang="en-US" altLang="zh-CN" sz="2800" b="1" dirty="0">
                <a:solidFill>
                  <a:srgbClr val="010000"/>
                </a:solidFill>
                <a:latin typeface="Times New Roman" panose="02020603050405020304" pitchFamily="18" charset="0"/>
                <a:ea typeface="楷体" pitchFamily="49" charset="-122"/>
                <a:sym typeface="+mn-ea"/>
              </a:rPr>
              <a:t>1. </a:t>
            </a:r>
            <a:r>
              <a:rPr lang="zh-CN" altLang="en-US" sz="2800" b="1" dirty="0">
                <a:solidFill>
                  <a:srgbClr val="010000"/>
                </a:solidFill>
                <a:latin typeface="Times New Roman" panose="02020603050405020304" pitchFamily="18" charset="0"/>
                <a:ea typeface="楷体" pitchFamily="49" charset="-122"/>
                <a:sym typeface="+mn-ea"/>
              </a:rPr>
              <a:t>词数不少于</a:t>
            </a:r>
            <a:r>
              <a:rPr lang="en-US" altLang="zh-CN" sz="2800" b="1" dirty="0">
                <a:solidFill>
                  <a:srgbClr val="010000"/>
                </a:solidFill>
                <a:latin typeface="Times New Roman" panose="02020603050405020304" pitchFamily="18" charset="0"/>
                <a:ea typeface="楷体" pitchFamily="49" charset="-122"/>
                <a:sym typeface="+mn-ea"/>
              </a:rPr>
              <a:t>50</a:t>
            </a:r>
            <a:r>
              <a:rPr lang="zh-CN" altLang="en-US" sz="2800" b="1" dirty="0">
                <a:solidFill>
                  <a:srgbClr val="010000"/>
                </a:solidFill>
                <a:latin typeface="Times New Roman" panose="02020603050405020304" pitchFamily="18" charset="0"/>
                <a:ea typeface="楷体" pitchFamily="49" charset="-122"/>
                <a:sym typeface="+mn-ea"/>
              </a:rPr>
              <a:t>；</a:t>
            </a:r>
            <a:endParaRPr lang="zh-CN" altLang="en-US" sz="2800" b="1" dirty="0">
              <a:solidFill>
                <a:srgbClr val="010000"/>
              </a:solidFill>
              <a:latin typeface="Times New Roman" panose="02020603050405020304" pitchFamily="18" charset="0"/>
              <a:ea typeface="楷体" pitchFamily="49" charset="-122"/>
            </a:endParaRPr>
          </a:p>
          <a:p>
            <a:pPr marL="1905" indent="-1905"/>
            <a:r>
              <a:rPr lang="en-US" altLang="zh-CN" sz="2800" b="1" dirty="0">
                <a:solidFill>
                  <a:srgbClr val="010000"/>
                </a:solidFill>
                <a:latin typeface="Times New Roman" panose="02020603050405020304" pitchFamily="18" charset="0"/>
                <a:ea typeface="楷体" pitchFamily="49" charset="-122"/>
                <a:sym typeface="+mn-ea"/>
              </a:rPr>
              <a:t>2. </a:t>
            </a:r>
            <a:r>
              <a:rPr lang="zh-CN" altLang="en-US" sz="2800" b="1" dirty="0">
                <a:solidFill>
                  <a:srgbClr val="010000"/>
                </a:solidFill>
                <a:latin typeface="Times New Roman" panose="02020603050405020304" pitchFamily="18" charset="0"/>
                <a:ea typeface="楷体" pitchFamily="49" charset="-122"/>
                <a:sym typeface="+mn-ea"/>
              </a:rPr>
              <a:t>开头和结尾已给出，不计入总词数。</a:t>
            </a:r>
            <a:endParaRPr lang="zh-CN" altLang="en-US" sz="2800" dirty="0">
              <a:latin typeface="Times New Roman" panose="02020603050405020304" pitchFamily="18" charset="0"/>
            </a:endParaRPr>
          </a:p>
          <a:p>
            <a:endParaRPr lang="zh-CN" altLang="en-US" sz="2800" dirty="0">
              <a:ea typeface="宋体" panose="02010600030101010101" pitchFamily="2" charset="-122"/>
            </a:endParaRPr>
          </a:p>
          <a:p>
            <a:endParaRPr lang="zh-CN" altLang="en-US" sz="2800" dirty="0">
              <a:ea typeface="宋体" panose="02010600030101010101" pitchFamily="2" charset="-122"/>
            </a:endParaRPr>
          </a:p>
        </p:txBody>
      </p:sp>
      <p:sp>
        <p:nvSpPr>
          <p:cNvPr id="9" name="页脚占位符 8"/>
          <p:cNvSpPr>
            <a:spLocks noGrp="1"/>
          </p:cNvSpPr>
          <p:nvPr>
            <p:ph type="ftr" sz="quarter" idx="11"/>
          </p:nvPr>
        </p:nvSpPr>
        <p:spPr>
          <a:xfrm>
            <a:off x="1" y="6541200"/>
            <a:ext cx="419548" cy="316800"/>
          </a:xfrm>
        </p:spPr>
        <p:txBody>
          <a:bodyPr>
            <a:noAutofit/>
          </a:bodyPr>
          <a:lstStyle/>
          <a:p>
            <a:r>
              <a:rPr lang="en-US" altLang="zh-CN" sz="1600" dirty="0" smtClean="0">
                <a:latin typeface="宋体" panose="02010600030101010101" pitchFamily="2" charset="-122"/>
                <a:ea typeface="宋体" panose="02010600030101010101" pitchFamily="2" charset="-122"/>
              </a:rPr>
              <a:t>1</a:t>
            </a:r>
            <a:endParaRPr lang="zh-CN" altLang="en-US" sz="1600" dirty="0">
              <a:latin typeface="宋体" panose="02010600030101010101" pitchFamily="2" charset="-122"/>
              <a:ea typeface="宋体" panose="02010600030101010101" pitchFamily="2" charset="-122"/>
            </a:endParaRPr>
          </a:p>
        </p:txBody>
      </p:sp>
      <p:sp>
        <p:nvSpPr>
          <p:cNvPr id="27" name="矩形 26"/>
          <p:cNvSpPr/>
          <p:nvPr/>
        </p:nvSpPr>
        <p:spPr>
          <a:xfrm>
            <a:off x="8002963" y="2051900"/>
            <a:ext cx="2019300" cy="829945"/>
          </a:xfrm>
          <a:prstGeom prst="rect">
            <a:avLst/>
          </a:prstGeom>
        </p:spPr>
        <p:txBody>
          <a:bodyPr wrap="none">
            <a:spAutoFit/>
          </a:bodyPr>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匹配写作语境</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直击写作目的</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下箭头 2"/>
          <p:cNvSpPr/>
          <p:nvPr/>
        </p:nvSpPr>
        <p:spPr>
          <a:xfrm>
            <a:off x="8760460" y="3046095"/>
            <a:ext cx="504190" cy="947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8462068" y="4192485"/>
            <a:ext cx="1101090" cy="460375"/>
          </a:xfrm>
          <a:prstGeom prst="rect">
            <a:avLst/>
          </a:prstGeom>
        </p:spPr>
        <p:txBody>
          <a:bodyPr wrap="none">
            <a:spAutoFit/>
          </a:bodyPr>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告知信</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 grpId="0" bldLvl="0" animBg="1"/>
      <p:bldP spid="3" grpId="1"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339215" y="613410"/>
            <a:ext cx="8066405" cy="645160"/>
          </a:xfrm>
          <a:prstGeom prst="rect">
            <a:avLst/>
          </a:prstGeom>
          <a:noFill/>
          <a:ln w="9525">
            <a:noFill/>
          </a:ln>
        </p:spPr>
        <p:txBody>
          <a:bodyPr wrap="square">
            <a:spAutoFit/>
          </a:bodyPr>
          <a:lstStyle/>
          <a:p>
            <a:pPr indent="0"/>
            <a:r>
              <a:rPr lang="zh-CN" altLang="en-US" sz="3600" b="1">
                <a:solidFill>
                  <a:srgbClr val="333333"/>
                </a:solidFill>
                <a:latin typeface="+mn-ea"/>
                <a:cs typeface="+mn-ea"/>
                <a:sym typeface="+mn-ea"/>
              </a:rPr>
              <a:t>应用文</a:t>
            </a:r>
            <a:r>
              <a:rPr lang="en-US" altLang="zh-CN" sz="3600" b="1">
                <a:solidFill>
                  <a:srgbClr val="333333"/>
                </a:solidFill>
                <a:latin typeface="+mn-ea"/>
                <a:cs typeface="+mn-ea"/>
                <a:sym typeface="+mn-ea"/>
              </a:rPr>
              <a:t>---</a:t>
            </a:r>
            <a:r>
              <a:rPr lang="zh-CN" altLang="en-US" sz="3600" b="1">
                <a:solidFill>
                  <a:srgbClr val="333333"/>
                </a:solidFill>
                <a:latin typeface="+mn-ea"/>
                <a:cs typeface="+mn-ea"/>
                <a:sym typeface="+mn-ea"/>
              </a:rPr>
              <a:t>思路点拨</a:t>
            </a:r>
            <a:endParaRPr lang="zh-CN" altLang="en-US" sz="3600" b="1">
              <a:solidFill>
                <a:srgbClr val="333333"/>
              </a:solidFill>
              <a:latin typeface="+mn-ea"/>
              <a:cs typeface="+mn-ea"/>
              <a:sym typeface="+mn-ea"/>
            </a:endParaRPr>
          </a:p>
        </p:txBody>
      </p:sp>
      <p:sp>
        <p:nvSpPr>
          <p:cNvPr id="5" name="文本框 4"/>
          <p:cNvSpPr txBox="1"/>
          <p:nvPr/>
        </p:nvSpPr>
        <p:spPr>
          <a:xfrm>
            <a:off x="916940" y="1420495"/>
            <a:ext cx="10358755" cy="4154170"/>
          </a:xfrm>
          <a:prstGeom prst="rect">
            <a:avLst/>
          </a:prstGeom>
          <a:noFill/>
          <a:ln w="9525">
            <a:solidFill>
              <a:schemeClr val="tx1"/>
            </a:solidFill>
          </a:ln>
        </p:spPr>
        <p:txBody>
          <a:bodyPr wrap="square">
            <a:spAutoFit/>
          </a:bodyPr>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内容</a:t>
            </a:r>
            <a:r>
              <a:rPr sz="2400" b="1" dirty="0">
                <a:latin typeface="宋体" panose="02010600030101010101" pitchFamily="2" charset="-122"/>
                <a:ea typeface="宋体" panose="02010600030101010101" pitchFamily="2" charset="-122"/>
                <a:cs typeface="宋体" panose="02010600030101010101" pitchFamily="2" charset="-122"/>
                <a:sym typeface="+mn-ea"/>
              </a:rPr>
              <a:t>要做到“言之有物”。</a:t>
            </a:r>
            <a:endParaRPr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2400" dirty="0">
                <a:latin typeface="+mn-ea"/>
                <a:cs typeface="+mn-ea"/>
                <a:sym typeface="+mn-ea"/>
              </a:rPr>
              <a:t>1.</a:t>
            </a:r>
            <a:r>
              <a:rPr lang="zh-CN" altLang="en-US" sz="2400" dirty="0">
                <a:latin typeface="+mn-ea"/>
                <a:ea typeface="宋体" panose="02010600030101010101" pitchFamily="2" charset="-122"/>
                <a:cs typeface="+mn-ea"/>
                <a:sym typeface="+mn-ea"/>
              </a:rPr>
              <a:t>匹配</a:t>
            </a:r>
            <a:r>
              <a:rPr lang="zh-CN" altLang="en-US" sz="2400" dirty="0">
                <a:latin typeface="+mn-ea"/>
                <a:cs typeface="+mn-ea"/>
                <a:sym typeface="+mn-ea"/>
              </a:rPr>
              <a:t>写作背景（</a:t>
            </a:r>
            <a:r>
              <a:rPr lang="en-US" altLang="zh-CN" sz="2400" dirty="0">
                <a:solidFill>
                  <a:srgbClr val="FF0000"/>
                </a:solidFill>
                <a:ea typeface="宋体" panose="02010600030101010101" pitchFamily="2" charset="-122"/>
                <a:sym typeface="+mn-ea"/>
              </a:rPr>
              <a:t>Jim</a:t>
            </a:r>
            <a:r>
              <a:rPr lang="zh-CN" altLang="en-US" sz="2400" dirty="0">
                <a:solidFill>
                  <a:srgbClr val="FF0000"/>
                </a:solidFill>
                <a:ea typeface="宋体" panose="02010600030101010101" pitchFamily="2" charset="-122"/>
                <a:sym typeface="+mn-ea"/>
              </a:rPr>
              <a:t>给你</a:t>
            </a:r>
            <a:r>
              <a:rPr lang="zh-CN" altLang="en-US" sz="2400" dirty="0">
                <a:ea typeface="宋体" panose="02010600030101010101" pitchFamily="2" charset="-122"/>
                <a:sym typeface="+mn-ea"/>
              </a:rPr>
              <a:t>发邮件询问你为什么北京能举行</a:t>
            </a:r>
            <a:r>
              <a:rPr lang="en-US" altLang="zh-CN" sz="2400" dirty="0">
                <a:ea typeface="宋体" panose="02010600030101010101" pitchFamily="2" charset="-122"/>
                <a:sym typeface="+mn-ea"/>
              </a:rPr>
              <a:t>2022</a:t>
            </a:r>
            <a:r>
              <a:rPr lang="zh-CN" altLang="en-US" sz="2400" dirty="0">
                <a:ea typeface="宋体" panose="02010600030101010101" pitchFamily="2" charset="-122"/>
                <a:sym typeface="+mn-ea"/>
              </a:rPr>
              <a:t>年冬季奥运会，</a:t>
            </a:r>
            <a:r>
              <a:rPr lang="zh-CN" altLang="en-US" sz="2400" dirty="0">
                <a:latin typeface="+mn-ea"/>
                <a:cs typeface="+mn-ea"/>
                <a:sym typeface="+mn-ea"/>
              </a:rPr>
              <a:t>），直击写作目的</a:t>
            </a:r>
            <a:r>
              <a:rPr lang="en-US" altLang="zh-CN" sz="2400" dirty="0">
                <a:latin typeface="+mn-ea"/>
                <a:cs typeface="+mn-ea"/>
                <a:sym typeface="+mn-ea"/>
              </a:rPr>
              <a:t>----</a:t>
            </a:r>
            <a:r>
              <a:rPr lang="zh-CN" altLang="en-US" sz="2400" dirty="0">
                <a:latin typeface="+mn-ea"/>
                <a:ea typeface="宋体" panose="02010600030101010101" pitchFamily="2" charset="-122"/>
                <a:cs typeface="+mn-ea"/>
                <a:sym typeface="+mn-ea"/>
              </a:rPr>
              <a:t>告知</a:t>
            </a:r>
            <a:r>
              <a:rPr lang="zh-CN" altLang="en-US" sz="2400" dirty="0">
                <a:latin typeface="+mn-ea"/>
                <a:ea typeface="宋体" panose="02010600030101010101" pitchFamily="2" charset="-122"/>
                <a:cs typeface="+mn-ea"/>
                <a:sym typeface="+mn-ea"/>
              </a:rPr>
              <a:t>信。</a:t>
            </a:r>
            <a:endParaRPr lang="zh-CN" altLang="en-US" sz="2400" dirty="0">
              <a:latin typeface="+mn-ea"/>
              <a:cs typeface="+mn-ea"/>
              <a:sym typeface="+mn-ea"/>
            </a:endParaRPr>
          </a:p>
          <a:p>
            <a:pPr indent="0"/>
            <a:r>
              <a:rPr lang="en-US" altLang="zh-CN" sz="2400" dirty="0">
                <a:latin typeface="+mn-ea"/>
                <a:cs typeface="+mn-ea"/>
                <a:sym typeface="+mn-ea"/>
              </a:rPr>
              <a:t>2. </a:t>
            </a:r>
            <a:r>
              <a:rPr lang="zh-CN" altLang="en-US" sz="2400" dirty="0">
                <a:latin typeface="+mn-ea"/>
                <a:ea typeface="宋体" panose="02010600030101010101" pitchFamily="2" charset="-122"/>
                <a:cs typeface="+mn-ea"/>
                <a:sym typeface="+mn-ea"/>
              </a:rPr>
              <a:t>阐述北京可以举办冬季奥运会的条件，也就是原因</a:t>
            </a:r>
            <a:r>
              <a:rPr lang="zh-CN" altLang="en-US" sz="2400" dirty="0">
                <a:latin typeface="+mn-ea"/>
                <a:cs typeface="+mn-ea"/>
                <a:sym typeface="+mn-ea"/>
              </a:rPr>
              <a:t>。</a:t>
            </a:r>
            <a:endParaRPr lang="zh-CN" altLang="en-US" sz="2400" dirty="0">
              <a:latin typeface="+mn-ea"/>
              <a:cs typeface="+mn-ea"/>
              <a:sym typeface="+mn-ea"/>
            </a:endParaRPr>
          </a:p>
          <a:p>
            <a:pPr indent="0"/>
            <a:r>
              <a:rPr lang="en-US" altLang="zh-CN" sz="2400" dirty="0">
                <a:latin typeface="+mn-ea"/>
                <a:cs typeface="+mn-ea"/>
                <a:sym typeface="+mn-ea"/>
              </a:rPr>
              <a:t>3. </a:t>
            </a:r>
            <a:r>
              <a:rPr lang="zh-CN" altLang="en-US" sz="2400" dirty="0">
                <a:latin typeface="+mn-ea"/>
                <a:ea typeface="宋体" panose="02010600030101010101" pitchFamily="2" charset="-122"/>
                <a:cs typeface="+mn-ea"/>
                <a:sym typeface="+mn-ea"/>
              </a:rPr>
              <a:t>邀请他届时来北京</a:t>
            </a:r>
            <a:r>
              <a:rPr lang="zh-CN" altLang="en-US" sz="2400" dirty="0">
                <a:latin typeface="+mn-ea"/>
                <a:cs typeface="+mn-ea"/>
                <a:sym typeface="+mn-ea"/>
              </a:rPr>
              <a:t>。</a:t>
            </a:r>
            <a:endParaRPr lang="zh-CN" altLang="en-US" sz="2400" dirty="0">
              <a:latin typeface="+mn-ea"/>
              <a:cs typeface="+mn-ea"/>
              <a:sym typeface="+mn-ea"/>
            </a:endParaRPr>
          </a:p>
          <a:p>
            <a:pPr indent="0"/>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逻辑连贯，紧紧相扣。</a:t>
            </a:r>
            <a:endParaRPr lang="zh-CN" altLang="en-US" sz="2400" dirty="0">
              <a:latin typeface="+mn-ea"/>
              <a:cs typeface="+mn-ea"/>
              <a:sym typeface="+mn-ea"/>
            </a:endParaRPr>
          </a:p>
          <a:p>
            <a:pPr indent="0"/>
            <a:r>
              <a:rPr lang="zh-CN" altLang="en-US" sz="2400" b="1" spc="150">
                <a:ln>
                  <a:noFill/>
                </a:ln>
                <a:solidFill>
                  <a:srgbClr val="01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在要点齐全的前提下，</a:t>
            </a:r>
            <a:r>
              <a:rPr lang="zh-CN" altLang="en-US"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要点</a:t>
            </a:r>
            <a:r>
              <a:rPr lang="en-US" altLang="zh-CN"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spc="15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应该略微多一些，因为这封信是告知信，告知他北京能成功举办冬奥会的原因，从气候、城市之前举办过奥运会、先进的设备及市民、志愿者的热情等等方面阐述。</a:t>
            </a:r>
            <a:endParaRPr kumimoji="0" lang="en-US" altLang="zh-CN" sz="2400" b="1" i="0" u="none" strike="noStrike" kern="1200" cap="none" spc="15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indent="0"/>
            <a:endParaRPr lang="zh-CN" altLang="en-US" sz="2400" dirty="0">
              <a:latin typeface="+mn-ea"/>
              <a:cs typeface="+mn-ea"/>
              <a:sym typeface="+mn-ea"/>
            </a:endParaRPr>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37640" y="345440"/>
            <a:ext cx="9824085" cy="890270"/>
          </a:xfrm>
        </p:spPr>
        <p:txBody>
          <a:bodyPr/>
          <a:lstStyle/>
          <a:p>
            <a:r>
              <a:rPr lang="zh-CN" altLang="en-US" sz="3600" dirty="0"/>
              <a:t>拓展写作</a:t>
            </a:r>
            <a:r>
              <a:rPr lang="en-US" altLang="zh-CN" sz="3600" dirty="0"/>
              <a:t>3</a:t>
            </a:r>
            <a:r>
              <a:rPr sz="3600" dirty="0">
                <a:ea typeface="宋体" panose="02010600030101010101" pitchFamily="2" charset="-122"/>
              </a:rPr>
              <a:t>：石景山期末 </a:t>
            </a:r>
            <a:endParaRPr sz="3600" dirty="0">
              <a:ea typeface="宋体" panose="02010600030101010101" pitchFamily="2" charset="-122"/>
            </a:endParaRPr>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文本框 5"/>
          <p:cNvSpPr txBox="1"/>
          <p:nvPr/>
        </p:nvSpPr>
        <p:spPr>
          <a:xfrm>
            <a:off x="144780" y="1527175"/>
            <a:ext cx="6177915" cy="4831080"/>
          </a:xfrm>
          <a:prstGeom prst="rect">
            <a:avLst/>
          </a:prstGeom>
          <a:noFill/>
        </p:spPr>
        <p:txBody>
          <a:bodyPr wrap="square" rtlCol="0">
            <a:spAutoFit/>
          </a:bodyPr>
          <a:lstStyle/>
          <a:p>
            <a:r>
              <a:rPr lang="zh-CN" altLang="en-US" sz="2800" dirty="0">
                <a:ea typeface="宋体" panose="02010600030101010101" pitchFamily="2" charset="-122"/>
              </a:rPr>
              <a:t>你的美国好友</a:t>
            </a:r>
            <a:r>
              <a:rPr lang="en-US" altLang="zh-CN" sz="2800" dirty="0">
                <a:solidFill>
                  <a:srgbClr val="FF0000"/>
                </a:solidFill>
                <a:ea typeface="宋体" panose="02010600030101010101" pitchFamily="2" charset="-122"/>
              </a:rPr>
              <a:t>Jim</a:t>
            </a:r>
            <a:r>
              <a:rPr lang="zh-CN" altLang="en-US" sz="2800" dirty="0">
                <a:solidFill>
                  <a:srgbClr val="FF0000"/>
                </a:solidFill>
                <a:ea typeface="宋体" panose="02010600030101010101" pitchFamily="2" charset="-122"/>
              </a:rPr>
              <a:t>，下学期将作为交换生来你校学习，他想学习传统中国画。请你给他回信提供信息，内容包括：</a:t>
            </a:r>
            <a:endParaRPr lang="en-US" altLang="zh-CN" sz="2800" dirty="0">
              <a:ea typeface="宋体" panose="02010600030101010101" pitchFamily="2" charset="-122"/>
            </a:endParaRPr>
          </a:p>
          <a:p>
            <a:r>
              <a:rPr lang="en-US" altLang="zh-CN" sz="2800" dirty="0">
                <a:solidFill>
                  <a:srgbClr val="FF0000"/>
                </a:solidFill>
                <a:ea typeface="宋体" panose="02010600030101010101" pitchFamily="2" charset="-122"/>
              </a:rPr>
              <a:t>1.</a:t>
            </a:r>
            <a:r>
              <a:rPr lang="zh-CN" altLang="en-US" sz="2800" dirty="0">
                <a:solidFill>
                  <a:srgbClr val="FF0000"/>
                </a:solidFill>
                <a:ea typeface="宋体" panose="02010600030101010101" pitchFamily="2" charset="-122"/>
              </a:rPr>
              <a:t>你校开设中国画选修课程；</a:t>
            </a:r>
            <a:endParaRPr lang="zh-CN" altLang="en-US" sz="2800" dirty="0">
              <a:solidFill>
                <a:srgbClr val="FF0000"/>
              </a:solidFill>
              <a:ea typeface="宋体" panose="02010600030101010101" pitchFamily="2" charset="-122"/>
            </a:endParaRPr>
          </a:p>
          <a:p>
            <a:r>
              <a:rPr lang="en-US" altLang="zh-CN" sz="2800" dirty="0">
                <a:solidFill>
                  <a:srgbClr val="FF0000"/>
                </a:solidFill>
                <a:ea typeface="宋体" panose="02010600030101010101" pitchFamily="2" charset="-122"/>
              </a:rPr>
              <a:t>2.</a:t>
            </a:r>
            <a:r>
              <a:rPr lang="zh-CN" altLang="en-US" sz="2800" dirty="0">
                <a:solidFill>
                  <a:srgbClr val="FF0000"/>
                </a:solidFill>
                <a:ea typeface="宋体" panose="02010600030101010101" pitchFamily="2" charset="-122"/>
              </a:rPr>
              <a:t>上课时间和地点；</a:t>
            </a:r>
            <a:endParaRPr lang="zh-CN" altLang="en-US" sz="2800" dirty="0">
              <a:solidFill>
                <a:srgbClr val="FF0000"/>
              </a:solidFill>
              <a:ea typeface="宋体" panose="02010600030101010101" pitchFamily="2" charset="-122"/>
            </a:endParaRPr>
          </a:p>
          <a:p>
            <a:r>
              <a:rPr lang="en-US" altLang="zh-CN" sz="2800" dirty="0">
                <a:solidFill>
                  <a:srgbClr val="FF0000"/>
                </a:solidFill>
                <a:ea typeface="宋体" panose="02010600030101010101" pitchFamily="2" charset="-122"/>
              </a:rPr>
              <a:t>3. </a:t>
            </a:r>
            <a:r>
              <a:rPr lang="zh-CN" altLang="en-US" sz="2800" dirty="0">
                <a:solidFill>
                  <a:srgbClr val="FF0000"/>
                </a:solidFill>
                <a:ea typeface="宋体" panose="02010600030101010101" pitchFamily="2" charset="-122"/>
              </a:rPr>
              <a:t>工具和材料。</a:t>
            </a:r>
            <a:endParaRPr lang="zh-CN" altLang="en-US" sz="2800" dirty="0">
              <a:solidFill>
                <a:srgbClr val="FF0000"/>
              </a:solidFill>
              <a:ea typeface="宋体" panose="02010600030101010101" pitchFamily="2" charset="-122"/>
            </a:endParaRPr>
          </a:p>
          <a:p>
            <a:pPr marL="1905" indent="-1905"/>
            <a:r>
              <a:rPr lang="zh-CN" altLang="en-US" sz="2800" b="1" dirty="0">
                <a:solidFill>
                  <a:srgbClr val="010000"/>
                </a:solidFill>
                <a:latin typeface="Times New Roman" panose="02020603050405020304" pitchFamily="18" charset="0"/>
                <a:ea typeface="楷体" pitchFamily="49" charset="-122"/>
                <a:sym typeface="+mn-ea"/>
              </a:rPr>
              <a:t>注意： </a:t>
            </a:r>
            <a:endParaRPr lang="zh-CN" altLang="en-US" sz="2800" b="1" dirty="0">
              <a:solidFill>
                <a:srgbClr val="010000"/>
              </a:solidFill>
              <a:latin typeface="Times New Roman" panose="02020603050405020304" pitchFamily="18" charset="0"/>
              <a:ea typeface="楷体" pitchFamily="49" charset="-122"/>
              <a:sym typeface="+mn-ea"/>
            </a:endParaRPr>
          </a:p>
          <a:p>
            <a:pPr marL="1905" indent="-1905"/>
            <a:r>
              <a:rPr lang="en-US" altLang="zh-CN" sz="2800" b="1" dirty="0">
                <a:solidFill>
                  <a:srgbClr val="010000"/>
                </a:solidFill>
                <a:latin typeface="Times New Roman" panose="02020603050405020304" pitchFamily="18" charset="0"/>
                <a:ea typeface="楷体" pitchFamily="49" charset="-122"/>
                <a:sym typeface="+mn-ea"/>
              </a:rPr>
              <a:t>1. </a:t>
            </a:r>
            <a:r>
              <a:rPr lang="zh-CN" altLang="en-US" sz="2800" b="1" dirty="0">
                <a:solidFill>
                  <a:srgbClr val="010000"/>
                </a:solidFill>
                <a:latin typeface="Times New Roman" panose="02020603050405020304" pitchFamily="18" charset="0"/>
                <a:ea typeface="楷体" pitchFamily="49" charset="-122"/>
                <a:sym typeface="+mn-ea"/>
              </a:rPr>
              <a:t>词数不少于</a:t>
            </a:r>
            <a:r>
              <a:rPr lang="en-US" altLang="zh-CN" sz="2800" b="1" dirty="0">
                <a:solidFill>
                  <a:srgbClr val="010000"/>
                </a:solidFill>
                <a:latin typeface="Times New Roman" panose="02020603050405020304" pitchFamily="18" charset="0"/>
                <a:ea typeface="楷体" pitchFamily="49" charset="-122"/>
                <a:sym typeface="+mn-ea"/>
              </a:rPr>
              <a:t>50</a:t>
            </a:r>
            <a:r>
              <a:rPr lang="zh-CN" altLang="en-US" sz="2800" b="1" dirty="0">
                <a:solidFill>
                  <a:srgbClr val="010000"/>
                </a:solidFill>
                <a:latin typeface="Times New Roman" panose="02020603050405020304" pitchFamily="18" charset="0"/>
                <a:ea typeface="楷体" pitchFamily="49" charset="-122"/>
                <a:sym typeface="+mn-ea"/>
              </a:rPr>
              <a:t>；</a:t>
            </a:r>
            <a:endParaRPr lang="zh-CN" altLang="en-US" sz="2800" b="1" dirty="0">
              <a:solidFill>
                <a:srgbClr val="010000"/>
              </a:solidFill>
              <a:latin typeface="Times New Roman" panose="02020603050405020304" pitchFamily="18" charset="0"/>
              <a:ea typeface="楷体" pitchFamily="49" charset="-122"/>
            </a:endParaRPr>
          </a:p>
          <a:p>
            <a:pPr marL="1905" indent="-1905"/>
            <a:r>
              <a:rPr lang="en-US" altLang="zh-CN" sz="2800" b="1" dirty="0">
                <a:solidFill>
                  <a:srgbClr val="010000"/>
                </a:solidFill>
                <a:latin typeface="Times New Roman" panose="02020603050405020304" pitchFamily="18" charset="0"/>
                <a:ea typeface="楷体" pitchFamily="49" charset="-122"/>
                <a:sym typeface="+mn-ea"/>
              </a:rPr>
              <a:t>2. </a:t>
            </a:r>
            <a:r>
              <a:rPr lang="zh-CN" altLang="en-US" sz="2800" b="1" dirty="0">
                <a:solidFill>
                  <a:srgbClr val="010000"/>
                </a:solidFill>
                <a:latin typeface="Times New Roman" panose="02020603050405020304" pitchFamily="18" charset="0"/>
                <a:ea typeface="楷体" pitchFamily="49" charset="-122"/>
                <a:sym typeface="+mn-ea"/>
              </a:rPr>
              <a:t>开头和结尾已给出，不计入总词数。</a:t>
            </a:r>
            <a:endParaRPr lang="zh-CN" altLang="en-US" sz="2800" dirty="0">
              <a:latin typeface="Times New Roman" panose="02020603050405020304" pitchFamily="18" charset="0"/>
            </a:endParaRPr>
          </a:p>
          <a:p>
            <a:endParaRPr lang="zh-CN" altLang="en-US" sz="2800" dirty="0">
              <a:ea typeface="宋体" panose="02010600030101010101" pitchFamily="2" charset="-122"/>
            </a:endParaRPr>
          </a:p>
          <a:p>
            <a:endParaRPr lang="zh-CN" altLang="en-US" sz="2800" dirty="0">
              <a:ea typeface="宋体" panose="02010600030101010101" pitchFamily="2" charset="-122"/>
            </a:endParaRPr>
          </a:p>
        </p:txBody>
      </p:sp>
      <p:sp>
        <p:nvSpPr>
          <p:cNvPr id="9" name="页脚占位符 8"/>
          <p:cNvSpPr>
            <a:spLocks noGrp="1"/>
          </p:cNvSpPr>
          <p:nvPr>
            <p:ph type="ftr" sz="quarter" idx="11"/>
          </p:nvPr>
        </p:nvSpPr>
        <p:spPr>
          <a:xfrm>
            <a:off x="1" y="6541200"/>
            <a:ext cx="419548" cy="316800"/>
          </a:xfrm>
        </p:spPr>
        <p:txBody>
          <a:bodyPr>
            <a:noAutofit/>
          </a:bodyPr>
          <a:lstStyle/>
          <a:p>
            <a:r>
              <a:rPr lang="en-US" altLang="zh-CN" sz="1600" dirty="0" smtClean="0">
                <a:latin typeface="宋体" panose="02010600030101010101" pitchFamily="2" charset="-122"/>
                <a:ea typeface="宋体" panose="02010600030101010101" pitchFamily="2" charset="-122"/>
              </a:rPr>
              <a:t>1</a:t>
            </a:r>
            <a:endParaRPr lang="zh-CN" altLang="en-US" sz="1600" dirty="0">
              <a:latin typeface="宋体" panose="02010600030101010101" pitchFamily="2" charset="-122"/>
              <a:ea typeface="宋体" panose="02010600030101010101" pitchFamily="2" charset="-122"/>
            </a:endParaRPr>
          </a:p>
        </p:txBody>
      </p:sp>
      <p:sp>
        <p:nvSpPr>
          <p:cNvPr id="27" name="矩形 26"/>
          <p:cNvSpPr/>
          <p:nvPr/>
        </p:nvSpPr>
        <p:spPr>
          <a:xfrm>
            <a:off x="8002963" y="2051900"/>
            <a:ext cx="2019300" cy="829945"/>
          </a:xfrm>
          <a:prstGeom prst="rect">
            <a:avLst/>
          </a:prstGeom>
        </p:spPr>
        <p:txBody>
          <a:bodyPr wrap="none">
            <a:spAutoFit/>
          </a:bodyPr>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匹配写作语境</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直击写作目的</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下箭头 2"/>
          <p:cNvSpPr/>
          <p:nvPr/>
        </p:nvSpPr>
        <p:spPr>
          <a:xfrm>
            <a:off x="8760460" y="3046095"/>
            <a:ext cx="504190" cy="947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8462068" y="4192485"/>
            <a:ext cx="1101090" cy="460375"/>
          </a:xfrm>
          <a:prstGeom prst="rect">
            <a:avLst/>
          </a:prstGeom>
        </p:spPr>
        <p:txBody>
          <a:bodyPr wrap="none">
            <a:spAutoFit/>
          </a:bodyPr>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告知信</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3" grpId="0" bldLvl="0" animBg="1"/>
      <p:bldP spid="3" grpId="1" animBg="1"/>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339215" y="613410"/>
            <a:ext cx="8066405" cy="645160"/>
          </a:xfrm>
          <a:prstGeom prst="rect">
            <a:avLst/>
          </a:prstGeom>
          <a:noFill/>
          <a:ln w="9525">
            <a:noFill/>
          </a:ln>
        </p:spPr>
        <p:txBody>
          <a:bodyPr wrap="square">
            <a:spAutoFit/>
          </a:bodyPr>
          <a:lstStyle/>
          <a:p>
            <a:pPr indent="0"/>
            <a:r>
              <a:rPr lang="zh-CN" altLang="en-US" sz="3600" b="1">
                <a:solidFill>
                  <a:srgbClr val="333333"/>
                </a:solidFill>
                <a:latin typeface="+mn-ea"/>
                <a:cs typeface="+mn-ea"/>
                <a:sym typeface="+mn-ea"/>
              </a:rPr>
              <a:t>应用文</a:t>
            </a:r>
            <a:r>
              <a:rPr lang="en-US" altLang="zh-CN" sz="3600" b="1">
                <a:solidFill>
                  <a:srgbClr val="333333"/>
                </a:solidFill>
                <a:latin typeface="+mn-ea"/>
                <a:cs typeface="+mn-ea"/>
                <a:sym typeface="+mn-ea"/>
              </a:rPr>
              <a:t>---</a:t>
            </a:r>
            <a:r>
              <a:rPr lang="zh-CN" altLang="en-US" sz="3600" b="1">
                <a:solidFill>
                  <a:srgbClr val="333333"/>
                </a:solidFill>
                <a:latin typeface="+mn-ea"/>
                <a:cs typeface="+mn-ea"/>
                <a:sym typeface="+mn-ea"/>
              </a:rPr>
              <a:t>思路点拨</a:t>
            </a:r>
            <a:endParaRPr lang="zh-CN" altLang="en-US" sz="3600" b="1">
              <a:solidFill>
                <a:srgbClr val="333333"/>
              </a:solidFill>
              <a:latin typeface="+mn-ea"/>
              <a:cs typeface="+mn-ea"/>
              <a:sym typeface="+mn-ea"/>
            </a:endParaRPr>
          </a:p>
        </p:txBody>
      </p:sp>
      <p:sp>
        <p:nvSpPr>
          <p:cNvPr id="5" name="文本框 4"/>
          <p:cNvSpPr txBox="1"/>
          <p:nvPr/>
        </p:nvSpPr>
        <p:spPr>
          <a:xfrm>
            <a:off x="916940" y="1420495"/>
            <a:ext cx="10358755" cy="3784600"/>
          </a:xfrm>
          <a:prstGeom prst="rect">
            <a:avLst/>
          </a:prstGeom>
          <a:noFill/>
          <a:ln w="9525">
            <a:solidFill>
              <a:schemeClr val="tx1"/>
            </a:solidFill>
          </a:ln>
        </p:spPr>
        <p:txBody>
          <a:bodyPr wrap="square">
            <a:spAutoFit/>
          </a:bodyPr>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内容</a:t>
            </a:r>
            <a:r>
              <a:rPr sz="2400" b="1" dirty="0">
                <a:latin typeface="宋体" panose="02010600030101010101" pitchFamily="2" charset="-122"/>
                <a:ea typeface="宋体" panose="02010600030101010101" pitchFamily="2" charset="-122"/>
                <a:cs typeface="宋体" panose="02010600030101010101" pitchFamily="2" charset="-122"/>
                <a:sym typeface="+mn-ea"/>
              </a:rPr>
              <a:t>要做到“言之有物”。</a:t>
            </a:r>
            <a:endParaRPr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2400" dirty="0">
                <a:latin typeface="+mn-ea"/>
                <a:cs typeface="+mn-ea"/>
                <a:sym typeface="+mn-ea"/>
              </a:rPr>
              <a:t>1.</a:t>
            </a:r>
            <a:r>
              <a:rPr lang="zh-CN" altLang="en-US" sz="2400" dirty="0">
                <a:latin typeface="+mn-ea"/>
                <a:ea typeface="宋体" panose="02010600030101010101" pitchFamily="2" charset="-122"/>
                <a:cs typeface="+mn-ea"/>
                <a:sym typeface="+mn-ea"/>
              </a:rPr>
              <a:t>匹配</a:t>
            </a:r>
            <a:r>
              <a:rPr lang="zh-CN" altLang="en-US" sz="2400" dirty="0">
                <a:latin typeface="+mn-ea"/>
                <a:cs typeface="+mn-ea"/>
                <a:sym typeface="+mn-ea"/>
              </a:rPr>
              <a:t>写作背景（</a:t>
            </a:r>
            <a:r>
              <a:rPr lang="en-US" altLang="zh-CN" sz="2400" dirty="0">
                <a:latin typeface="+mn-ea"/>
                <a:cs typeface="+mn-ea"/>
                <a:sym typeface="+mn-ea"/>
              </a:rPr>
              <a:t>Jim</a:t>
            </a:r>
            <a:r>
              <a:rPr lang="zh-CN" altLang="en-US" sz="2400" dirty="0">
                <a:solidFill>
                  <a:srgbClr val="FF0000"/>
                </a:solidFill>
                <a:ea typeface="宋体" panose="02010600030101010101" pitchFamily="2" charset="-122"/>
                <a:sym typeface="+mn-ea"/>
              </a:rPr>
              <a:t>下学期将作为交换生来你校学习，他想学习传统中国画</a:t>
            </a:r>
            <a:r>
              <a:rPr lang="zh-CN" altLang="en-US" sz="2400" dirty="0">
                <a:latin typeface="+mn-ea"/>
                <a:cs typeface="+mn-ea"/>
                <a:sym typeface="+mn-ea"/>
              </a:rPr>
              <a:t>），直击写作目的</a:t>
            </a:r>
            <a:r>
              <a:rPr lang="en-US" altLang="zh-CN" sz="2400" dirty="0">
                <a:latin typeface="+mn-ea"/>
                <a:cs typeface="+mn-ea"/>
                <a:sym typeface="+mn-ea"/>
              </a:rPr>
              <a:t>----</a:t>
            </a:r>
            <a:r>
              <a:rPr lang="zh-CN" altLang="en-US" sz="2400" dirty="0">
                <a:latin typeface="+mn-ea"/>
                <a:ea typeface="宋体" panose="02010600030101010101" pitchFamily="2" charset="-122"/>
                <a:cs typeface="+mn-ea"/>
                <a:sym typeface="+mn-ea"/>
              </a:rPr>
              <a:t>介绍</a:t>
            </a:r>
            <a:r>
              <a:rPr lang="zh-CN" altLang="en-US" sz="2400" dirty="0">
                <a:latin typeface="+mn-ea"/>
                <a:ea typeface="宋体" panose="02010600030101010101" pitchFamily="2" charset="-122"/>
                <a:cs typeface="+mn-ea"/>
                <a:sym typeface="+mn-ea"/>
              </a:rPr>
              <a:t>信。</a:t>
            </a:r>
            <a:endParaRPr lang="zh-CN" altLang="en-US" sz="2400" dirty="0">
              <a:latin typeface="+mn-ea"/>
              <a:cs typeface="+mn-ea"/>
              <a:sym typeface="+mn-ea"/>
            </a:endParaRPr>
          </a:p>
          <a:p>
            <a:pPr indent="0"/>
            <a:r>
              <a:rPr lang="en-US" altLang="zh-CN" sz="2400" dirty="0">
                <a:latin typeface="+mn-ea"/>
                <a:cs typeface="+mn-ea"/>
                <a:sym typeface="+mn-ea"/>
              </a:rPr>
              <a:t>2. </a:t>
            </a:r>
            <a:r>
              <a:rPr lang="zh-CN" altLang="en-US" sz="2400" dirty="0">
                <a:latin typeface="+mn-ea"/>
                <a:ea typeface="宋体" panose="02010600030101010101" pitchFamily="2" charset="-122"/>
                <a:cs typeface="+mn-ea"/>
                <a:sym typeface="+mn-ea"/>
              </a:rPr>
              <a:t>介绍你校开设中国画选修课程</a:t>
            </a:r>
            <a:r>
              <a:rPr lang="zh-CN" altLang="en-US" sz="2400" dirty="0">
                <a:latin typeface="+mn-ea"/>
                <a:cs typeface="+mn-ea"/>
                <a:sym typeface="+mn-ea"/>
              </a:rPr>
              <a:t>。</a:t>
            </a:r>
            <a:endParaRPr lang="zh-CN" altLang="en-US" sz="2400" dirty="0">
              <a:latin typeface="+mn-ea"/>
              <a:cs typeface="+mn-ea"/>
              <a:sym typeface="+mn-ea"/>
            </a:endParaRPr>
          </a:p>
          <a:p>
            <a:pPr indent="0"/>
            <a:r>
              <a:rPr lang="en-US" altLang="zh-CN" sz="2400" dirty="0">
                <a:latin typeface="+mn-ea"/>
                <a:cs typeface="+mn-ea"/>
                <a:sym typeface="+mn-ea"/>
              </a:rPr>
              <a:t>3. </a:t>
            </a:r>
            <a:r>
              <a:rPr lang="zh-CN" altLang="en-US" sz="2400" dirty="0">
                <a:latin typeface="+mn-ea"/>
                <a:ea typeface="宋体" panose="02010600030101010101" pitchFamily="2" charset="-122"/>
                <a:cs typeface="+mn-ea"/>
                <a:sym typeface="+mn-ea"/>
              </a:rPr>
              <a:t>说</a:t>
            </a:r>
            <a:r>
              <a:rPr lang="zh-CN" altLang="en-US" sz="2400" dirty="0">
                <a:latin typeface="+mn-ea"/>
                <a:ea typeface="宋体" panose="02010600030101010101" pitchFamily="2" charset="-122"/>
                <a:cs typeface="+mn-ea"/>
                <a:sym typeface="+mn-ea"/>
              </a:rPr>
              <a:t>出上课时间和地点，并且指出需要准备的工具和材料</a:t>
            </a:r>
            <a:r>
              <a:rPr lang="zh-CN" altLang="en-US" sz="2400" dirty="0">
                <a:latin typeface="+mn-ea"/>
                <a:cs typeface="+mn-ea"/>
                <a:sym typeface="+mn-ea"/>
              </a:rPr>
              <a:t>。</a:t>
            </a:r>
            <a:endParaRPr lang="zh-CN" altLang="en-US" sz="2400" dirty="0">
              <a:latin typeface="+mn-ea"/>
              <a:cs typeface="+mn-ea"/>
              <a:sym typeface="+mn-ea"/>
            </a:endParaRPr>
          </a:p>
          <a:p>
            <a:pPr indent="0"/>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逻辑连贯，紧紧相扣。</a:t>
            </a:r>
            <a:endParaRPr lang="zh-CN" altLang="en-US" sz="2400" dirty="0">
              <a:latin typeface="+mn-ea"/>
              <a:cs typeface="+mn-ea"/>
              <a:sym typeface="+mn-ea"/>
            </a:endParaRPr>
          </a:p>
          <a:p>
            <a:pPr indent="0"/>
            <a:r>
              <a:rPr lang="zh-CN" altLang="en-US" sz="2400" b="1" spc="150">
                <a:ln>
                  <a:noFill/>
                </a:ln>
                <a:solidFill>
                  <a:srgbClr val="01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在要点齐全的前提下，</a:t>
            </a:r>
            <a:r>
              <a:rPr lang="zh-CN" altLang="en-US"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要点</a:t>
            </a:r>
            <a:r>
              <a:rPr lang="en-US" altLang="zh-CN"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spc="15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应该略微多一些，因为这封信是告知信，告知他学校会开设中国画课程，并指出上课的时间和地点。</a:t>
            </a:r>
            <a:endParaRPr kumimoji="0" lang="en-US" altLang="zh-CN" sz="2400" b="1" i="0" u="none" strike="noStrike" kern="1200" cap="none" spc="15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indent="0"/>
            <a:endParaRPr lang="zh-CN" altLang="en-US" sz="2400" dirty="0">
              <a:latin typeface="+mn-ea"/>
              <a:cs typeface="+mn-ea"/>
              <a:sym typeface="+mn-ea"/>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3" y="314706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endParaRPr lang="zh-CN" altLang="en-US" sz="72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3510280" y="4676987"/>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itchFamily="49" charset="-122"/>
                <a:ea typeface="楷体" pitchFamily="49" charset="-122"/>
              </a:rPr>
              <a:t>北京市朝阳区教育研究中心  制作</a:t>
            </a:r>
            <a:endParaRPr lang="zh-CN" altLang="en-US" sz="2400" spc="226" dirty="0">
              <a:solidFill>
                <a:srgbClr val="002060"/>
              </a:solidFill>
              <a:latin typeface="楷体" pitchFamily="49" charset="-122"/>
              <a:ea typeface="楷体" pitchFamily="49"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437640" y="345440"/>
            <a:ext cx="9824085" cy="890270"/>
          </a:xfrm>
        </p:spPr>
        <p:txBody>
          <a:bodyPr/>
          <a:lstStyle/>
          <a:p>
            <a:r>
              <a:rPr lang="zh-CN" altLang="en-US" sz="3600" dirty="0" smtClean="0"/>
              <a:t>应用文写作</a:t>
            </a:r>
            <a:endParaRPr lang="zh-CN" altLang="en-US" sz="3600" dirty="0"/>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文本框 5"/>
          <p:cNvSpPr txBox="1"/>
          <p:nvPr/>
        </p:nvSpPr>
        <p:spPr>
          <a:xfrm>
            <a:off x="143510" y="1527175"/>
            <a:ext cx="6177915" cy="2245360"/>
          </a:xfrm>
          <a:prstGeom prst="rect">
            <a:avLst/>
          </a:prstGeom>
          <a:noFill/>
        </p:spPr>
        <p:txBody>
          <a:bodyPr wrap="square" rtlCol="0">
            <a:spAutoFit/>
          </a:bodyPr>
          <a:lstStyle/>
          <a:p>
            <a:r>
              <a:rPr lang="zh-CN" altLang="en-US" sz="2800" dirty="0" smtClean="0"/>
              <a:t>第一节（</a:t>
            </a:r>
            <a:r>
              <a:rPr lang="en-US" altLang="zh-CN" sz="2800" dirty="0" smtClean="0"/>
              <a:t>15</a:t>
            </a:r>
            <a:r>
              <a:rPr lang="zh-CN" altLang="en-US" sz="2800" dirty="0" smtClean="0"/>
              <a:t>分）</a:t>
            </a:r>
            <a:endParaRPr lang="en-US" altLang="zh-CN" sz="2800" dirty="0" smtClean="0"/>
          </a:p>
          <a:p>
            <a:r>
              <a:rPr lang="zh-CN" altLang="en-US" sz="2800" dirty="0" smtClean="0"/>
              <a:t>能在表达过程中有目的地选择词汇和语法结构，确切表达意思，</a:t>
            </a:r>
            <a:r>
              <a:rPr lang="zh-CN" altLang="en-US" sz="2800" dirty="0" smtClean="0">
                <a:solidFill>
                  <a:srgbClr val="FF0000"/>
                </a:solidFill>
              </a:rPr>
              <a:t>体现意义的逻辑关联性</a:t>
            </a:r>
            <a:r>
              <a:rPr lang="zh-CN" altLang="en-US" sz="2800" dirty="0" smtClean="0"/>
              <a:t>；能使用多模态语篇资源，达到特殊的表达效果。</a:t>
            </a:r>
            <a:endParaRPr lang="zh-CN" altLang="en-US" sz="2800" dirty="0"/>
          </a:p>
        </p:txBody>
      </p:sp>
      <p:sp>
        <p:nvSpPr>
          <p:cNvPr id="7" name="文本框 6"/>
          <p:cNvSpPr txBox="1"/>
          <p:nvPr/>
        </p:nvSpPr>
        <p:spPr>
          <a:xfrm>
            <a:off x="6450965" y="1527208"/>
            <a:ext cx="5544820" cy="2861310"/>
          </a:xfrm>
          <a:prstGeom prst="rect">
            <a:avLst/>
          </a:prstGeom>
          <a:noFill/>
          <a:ln w="12700">
            <a:solidFill>
              <a:srgbClr val="0070C0"/>
            </a:solidFill>
          </a:ln>
        </p:spPr>
        <p:txBody>
          <a:bodyPr wrap="square" rtlCol="0">
            <a:spAutoFit/>
          </a:bodyPr>
          <a:lstStyle/>
          <a:p>
            <a:r>
              <a:rPr lang="zh-CN" altLang="en-US" sz="2000" b="1" dirty="0">
                <a:solidFill>
                  <a:schemeClr val="accent5">
                    <a:lumMod val="75000"/>
                  </a:schemeClr>
                </a:solidFill>
              </a:rPr>
              <a:t>评分标准：</a:t>
            </a:r>
            <a:endParaRPr lang="en-US" altLang="zh-CN" sz="2000" dirty="0">
              <a:solidFill>
                <a:schemeClr val="accent5">
                  <a:lumMod val="75000"/>
                </a:schemeClr>
              </a:solidFill>
            </a:endParaRPr>
          </a:p>
          <a:p>
            <a:r>
              <a:rPr lang="zh-CN" altLang="en-US" sz="2000" dirty="0">
                <a:solidFill>
                  <a:schemeClr val="accent1">
                    <a:lumMod val="75000"/>
                  </a:schemeClr>
                </a:solidFill>
              </a:rPr>
              <a:t>*内容完整，条理清楚</a:t>
            </a:r>
            <a:endParaRPr lang="en-US" altLang="zh-CN" sz="2000" dirty="0">
              <a:solidFill>
                <a:schemeClr val="accent1">
                  <a:lumMod val="75000"/>
                </a:schemeClr>
              </a:solidFill>
            </a:endParaRPr>
          </a:p>
          <a:p>
            <a:r>
              <a:rPr lang="zh-CN" altLang="en-US" sz="2000" dirty="0">
                <a:solidFill>
                  <a:schemeClr val="accent1">
                    <a:lumMod val="75000"/>
                  </a:schemeClr>
                </a:solidFill>
              </a:rPr>
              <a:t>*交际得体，表达时充分考虑到了交际的需求；体现出较强的语言运用能力。</a:t>
            </a:r>
            <a:endParaRPr lang="zh-CN" altLang="en-US" sz="2000" dirty="0">
              <a:solidFill>
                <a:schemeClr val="accent1">
                  <a:lumMod val="75000"/>
                </a:schemeClr>
              </a:solidFill>
            </a:endParaRPr>
          </a:p>
          <a:p>
            <a:endParaRPr lang="zh-CN" altLang="en-US" sz="2000" b="1" spc="200" dirty="0">
              <a:ln>
                <a:noFill/>
              </a:ln>
              <a:solidFill>
                <a:schemeClr val="accent5">
                  <a:lumMod val="75000"/>
                </a:schemeClr>
              </a:solidFill>
              <a:effectLst/>
              <a:uLnTx/>
              <a:uFillTx/>
              <a:latin typeface="Arial" panose="020B0604020202020204" pitchFamily="34" charset="0"/>
              <a:ea typeface="微软雅黑" panose="020B0503020204020204" charset="-122"/>
              <a:cs typeface="+mj-cs"/>
              <a:sym typeface="微软雅黑" panose="020B0503020204020204" charset="-122"/>
            </a:endParaRPr>
          </a:p>
          <a:p>
            <a:endParaRPr lang="zh-CN" altLang="en-US" sz="2000" b="1" spc="200" dirty="0">
              <a:ln>
                <a:noFill/>
              </a:ln>
              <a:solidFill>
                <a:schemeClr val="accent5">
                  <a:lumMod val="75000"/>
                </a:schemeClr>
              </a:solidFill>
              <a:effectLst/>
              <a:uLnTx/>
              <a:uFillTx/>
              <a:latin typeface="Arial" panose="020B0604020202020204" pitchFamily="34" charset="0"/>
              <a:ea typeface="微软雅黑" panose="020B0503020204020204" charset="-122"/>
              <a:cs typeface="+mj-cs"/>
              <a:sym typeface="微软雅黑" panose="020B0503020204020204" charset="-122"/>
            </a:endParaRPr>
          </a:p>
          <a:p>
            <a:r>
              <a:rPr lang="zh-CN" altLang="en-US" sz="2000" b="1" spc="200">
                <a:ln>
                  <a:noFill/>
                </a:ln>
                <a:effectLst/>
                <a:uLnTx/>
                <a:uFillTx/>
                <a:latin typeface="Arial" panose="020B0604020202020204" pitchFamily="34" charset="0"/>
                <a:ea typeface="微软雅黑" panose="020B0503020204020204" charset="-122"/>
                <a:cs typeface="+mj-cs"/>
                <a:sym typeface="微软雅黑" panose="020B0503020204020204" charset="-122"/>
              </a:rPr>
              <a:t>高中英语学业质量水平二是英语高考命题的主要依据。 </a:t>
            </a:r>
            <a:r>
              <a:rPr lang="en-US" altLang="zh-CN" sz="2000" b="1" spc="200">
                <a:ln>
                  <a:noFill/>
                </a:ln>
                <a:effectLst/>
                <a:uLnTx/>
                <a:uFillTx/>
                <a:latin typeface="Arial" panose="020B0604020202020204" pitchFamily="34" charset="0"/>
                <a:ea typeface="微软雅黑" panose="020B0503020204020204" charset="-122"/>
                <a:cs typeface="+mj-cs"/>
                <a:sym typeface="微软雅黑" panose="020B0503020204020204" charset="-122"/>
              </a:rPr>
              <a:t>-- </a:t>
            </a:r>
            <a:r>
              <a:rPr lang="zh-CN" altLang="en-US" sz="2000" b="1" spc="200">
                <a:ln>
                  <a:noFill/>
                </a:ln>
                <a:effectLst/>
                <a:uLnTx/>
                <a:uFillTx/>
                <a:latin typeface="Arial" panose="020B0604020202020204" pitchFamily="34" charset="0"/>
                <a:ea typeface="微软雅黑" panose="020B0503020204020204" charset="-122"/>
                <a:cs typeface="+mj-cs"/>
                <a:sym typeface="微软雅黑" panose="020B0503020204020204" charset="-122"/>
              </a:rPr>
              <a:t>课标 </a:t>
            </a:r>
            <a:r>
              <a:rPr lang="en-US" altLang="zh-CN" sz="2000" b="1" spc="200">
                <a:ln>
                  <a:noFill/>
                </a:ln>
                <a:effectLst/>
                <a:uLnTx/>
                <a:uFillTx/>
                <a:latin typeface="Arial" panose="020B0604020202020204" pitchFamily="34" charset="0"/>
                <a:ea typeface="微软雅黑" panose="020B0503020204020204" charset="-122"/>
                <a:cs typeface="+mj-cs"/>
                <a:sym typeface="微软雅黑" panose="020B0503020204020204" charset="-122"/>
              </a:rPr>
              <a:t>P51</a:t>
            </a:r>
            <a:endParaRPr kumimoji="0" lang="en-US" altLang="zh-CN" sz="2000" b="1" i="0" u="none" strike="noStrike" kern="1200" cap="none" spc="200" normalizeH="0" baseline="0" noProof="1">
              <a:ln>
                <a:noFill/>
              </a:ln>
              <a:solidFill>
                <a:schemeClr val="tx1"/>
              </a:solidFill>
              <a:effectLst/>
              <a:uLnTx/>
              <a:uFillTx/>
              <a:latin typeface="Arial" panose="020B0604020202020204" pitchFamily="34" charset="0"/>
              <a:ea typeface="微软雅黑" panose="020B0503020204020204" charset="-122"/>
              <a:cs typeface="+mj-cs"/>
              <a:sym typeface="微软雅黑" panose="020B0503020204020204" charset="-122"/>
            </a:endParaRPr>
          </a:p>
          <a:p>
            <a:endParaRPr kumimoji="0" lang="en-US" altLang="zh-CN" sz="2000" b="1" i="0" u="none" strike="noStrike" kern="1200" cap="none" spc="200" normalizeH="0" baseline="0" noProof="1" dirty="0">
              <a:ln>
                <a:noFill/>
              </a:ln>
              <a:solidFill>
                <a:schemeClr val="tx1"/>
              </a:solidFill>
              <a:effectLst/>
              <a:uLnTx/>
              <a:uFillTx/>
              <a:latin typeface="Arial" panose="020B0604020202020204" pitchFamily="34" charset="0"/>
              <a:ea typeface="微软雅黑" panose="020B0503020204020204" charset="-122"/>
              <a:cs typeface="+mj-cs"/>
              <a:sym typeface="微软雅黑" panose="020B0503020204020204" charset="-122"/>
            </a:endParaRPr>
          </a:p>
        </p:txBody>
      </p:sp>
      <p:sp>
        <p:nvSpPr>
          <p:cNvPr id="9" name="页脚占位符 8"/>
          <p:cNvSpPr>
            <a:spLocks noGrp="1"/>
          </p:cNvSpPr>
          <p:nvPr>
            <p:ph type="ftr" sz="quarter" idx="11"/>
          </p:nvPr>
        </p:nvSpPr>
        <p:spPr>
          <a:xfrm>
            <a:off x="1" y="6541200"/>
            <a:ext cx="419548" cy="316800"/>
          </a:xfrm>
        </p:spPr>
        <p:txBody>
          <a:bodyPr>
            <a:noAutofit/>
          </a:bodyPr>
          <a:lstStyle/>
          <a:p>
            <a:r>
              <a:rPr lang="en-US" altLang="zh-CN" sz="1600" dirty="0" smtClean="0">
                <a:latin typeface="宋体" panose="02010600030101010101" pitchFamily="2" charset="-122"/>
                <a:ea typeface="宋体" panose="02010600030101010101" pitchFamily="2" charset="-122"/>
              </a:rPr>
              <a:t>1</a:t>
            </a:r>
            <a:endParaRPr lang="zh-CN" altLang="en-US" sz="1600" dirty="0">
              <a:latin typeface="宋体" panose="02010600030101010101" pitchFamily="2" charset="-122"/>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blinds(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9720" y="1218565"/>
            <a:ext cx="5808980" cy="3194721"/>
          </a:xfrm>
          <a:prstGeom prst="rect">
            <a:avLst/>
          </a:prstGeom>
          <a:noFill/>
        </p:spPr>
        <p:txBody>
          <a:bodyPr wrap="square" rtlCol="0">
            <a:spAutoFit/>
          </a:bodyPr>
          <a:lstStyle/>
          <a:p>
            <a:pPr algn="l">
              <a:lnSpc>
                <a:spcPct val="120000"/>
              </a:lnSpc>
            </a:pPr>
            <a:r>
              <a:rPr lang="en-US" altLang="zh-CN" sz="2400" dirty="0" smtClean="0"/>
              <a:t>   1</a:t>
            </a:r>
            <a:r>
              <a:rPr lang="zh-CN" altLang="en-US" sz="2400" dirty="0" smtClean="0"/>
              <a:t>、审题不够准确</a:t>
            </a:r>
            <a:endParaRPr lang="en-US" altLang="zh-CN" sz="2400" dirty="0"/>
          </a:p>
          <a:p>
            <a:pPr algn="l">
              <a:lnSpc>
                <a:spcPct val="120000"/>
              </a:lnSpc>
            </a:pPr>
            <a:endParaRPr lang="en-US" altLang="zh-CN" sz="2400" dirty="0" smtClean="0"/>
          </a:p>
          <a:p>
            <a:pPr>
              <a:lnSpc>
                <a:spcPct val="120000"/>
              </a:lnSpc>
            </a:pPr>
            <a:r>
              <a:rPr lang="en-US" altLang="zh-CN" sz="2400" dirty="0"/>
              <a:t> </a:t>
            </a:r>
            <a:r>
              <a:rPr lang="en-US" altLang="zh-CN" sz="2400" dirty="0" smtClean="0"/>
              <a:t>  2</a:t>
            </a:r>
            <a:r>
              <a:rPr lang="zh-CN" altLang="en-US" sz="2400" dirty="0"/>
              <a:t>、逻辑不够清晰</a:t>
            </a:r>
            <a:endParaRPr lang="en-US" altLang="zh-CN" sz="2400" dirty="0"/>
          </a:p>
          <a:p>
            <a:pPr algn="l">
              <a:lnSpc>
                <a:spcPct val="120000"/>
              </a:lnSpc>
            </a:pPr>
            <a:endParaRPr lang="en-US" altLang="zh-CN" sz="2400" dirty="0"/>
          </a:p>
          <a:p>
            <a:pPr algn="l">
              <a:lnSpc>
                <a:spcPct val="120000"/>
              </a:lnSpc>
            </a:pPr>
            <a:endParaRPr lang="en-US" altLang="zh-CN" sz="2400" dirty="0" smtClean="0"/>
          </a:p>
          <a:p>
            <a:pPr algn="l">
              <a:lnSpc>
                <a:spcPct val="120000"/>
              </a:lnSpc>
            </a:pPr>
            <a:r>
              <a:rPr lang="en-US" altLang="zh-CN" sz="2400" dirty="0"/>
              <a:t> </a:t>
            </a:r>
            <a:r>
              <a:rPr lang="en-US" altLang="zh-CN" sz="2400" dirty="0" smtClean="0"/>
              <a:t>  3</a:t>
            </a:r>
            <a:r>
              <a:rPr lang="zh-CN" altLang="en-US" sz="2400" dirty="0" smtClean="0"/>
              <a:t>、交际不够得体</a:t>
            </a:r>
            <a:endParaRPr lang="en-US" altLang="zh-CN" sz="2400" dirty="0"/>
          </a:p>
          <a:p>
            <a:pPr algn="l">
              <a:lnSpc>
                <a:spcPct val="120000"/>
              </a:lnSpc>
            </a:pPr>
            <a:endParaRPr lang="en-US" altLang="zh-CN" sz="2400" dirty="0" smtClean="0"/>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cxnSp>
        <p:nvCxnSpPr>
          <p:cNvPr id="14" name="直接箭头连接符 13"/>
          <p:cNvCxnSpPr/>
          <p:nvPr/>
        </p:nvCxnSpPr>
        <p:spPr>
          <a:xfrm>
            <a:off x="3095625" y="2336800"/>
            <a:ext cx="3084195" cy="10795"/>
          </a:xfrm>
          <a:prstGeom prst="straightConnector1">
            <a:avLst/>
          </a:prstGeom>
          <a:ln w="5715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283325" y="1575435"/>
            <a:ext cx="4451350" cy="1533525"/>
          </a:xfrm>
          <a:prstGeom prst="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chemeClr val="accent5"/>
                </a:solidFill>
                <a:ea typeface="宋体" panose="02010600030101010101" pitchFamily="2" charset="-122"/>
              </a:rPr>
              <a:t>如何做到逻辑的连贯性</a:t>
            </a:r>
            <a:endParaRPr lang="zh-CN" altLang="en-US" sz="3200" b="1" dirty="0" smtClean="0">
              <a:solidFill>
                <a:schemeClr val="accent5"/>
              </a:solidFill>
              <a:ea typeface="宋体" panose="02010600030101010101" pitchFamily="2" charset="-122"/>
            </a:endParaRPr>
          </a:p>
        </p:txBody>
      </p:sp>
      <p:sp>
        <p:nvSpPr>
          <p:cNvPr id="15" name="标题 4"/>
          <p:cNvSpPr txBox="1"/>
          <p:nvPr/>
        </p:nvSpPr>
        <p:spPr>
          <a:xfrm>
            <a:off x="1437640" y="345440"/>
            <a:ext cx="9824085" cy="89027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sz="3600" dirty="0" smtClean="0"/>
              <a:t>常见问题</a:t>
            </a:r>
            <a:endParaRPr lang="zh-CN" altLang="en-US" sz="3600" dirty="0"/>
          </a:p>
        </p:txBody>
      </p:sp>
      <p:sp>
        <p:nvSpPr>
          <p:cNvPr id="2" name="页脚占位符 1"/>
          <p:cNvSpPr>
            <a:spLocks noGrp="1"/>
          </p:cNvSpPr>
          <p:nvPr>
            <p:ph type="ftr" sz="quarter" idx="11"/>
          </p:nvPr>
        </p:nvSpPr>
        <p:spPr>
          <a:xfrm>
            <a:off x="0" y="6541200"/>
            <a:ext cx="402212" cy="316800"/>
          </a:xfrm>
        </p:spPr>
        <p:txBody>
          <a:bodyPr>
            <a:noAutofit/>
          </a:bodyPr>
          <a:lstStyle/>
          <a:p>
            <a:r>
              <a:rPr lang="en-US" altLang="zh-CN" sz="2000" dirty="0" smtClean="0">
                <a:latin typeface="宋体" panose="02010600030101010101" pitchFamily="2" charset="-122"/>
                <a:ea typeface="宋体" panose="02010600030101010101" pitchFamily="2" charset="-122"/>
              </a:rPr>
              <a:t>2</a:t>
            </a:r>
            <a:endParaRPr lang="zh-CN" altLang="en-US" sz="2000" dirty="0">
              <a:latin typeface="宋体" panose="02010600030101010101" pitchFamily="2" charset="-122"/>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97660" y="1756410"/>
            <a:ext cx="4368165" cy="1863725"/>
          </a:xfrm>
          <a:prstGeom prst="rect">
            <a:avLst/>
          </a:prstGeom>
          <a:noFill/>
        </p:spPr>
        <p:txBody>
          <a:bodyPr wrap="square" rtlCol="0">
            <a:spAutoFit/>
          </a:bodyPr>
          <a:lstStyle/>
          <a:p>
            <a:pPr algn="l">
              <a:lnSpc>
                <a:spcPct val="120000"/>
              </a:lnSpc>
            </a:pPr>
            <a:r>
              <a:rPr sz="2400" dirty="0" smtClean="0"/>
              <a:t>开门见山点目的；</a:t>
            </a:r>
            <a:endParaRPr sz="2400" dirty="0" smtClean="0"/>
          </a:p>
          <a:p>
            <a:pPr algn="l">
              <a:lnSpc>
                <a:spcPct val="120000"/>
              </a:lnSpc>
            </a:pPr>
            <a:r>
              <a:rPr sz="2400" dirty="0" smtClean="0"/>
              <a:t>所写内容配语境；</a:t>
            </a:r>
            <a:endParaRPr sz="2400" dirty="0" smtClean="0"/>
          </a:p>
          <a:p>
            <a:pPr algn="l">
              <a:lnSpc>
                <a:spcPct val="120000"/>
              </a:lnSpc>
            </a:pPr>
            <a:r>
              <a:rPr sz="2400" dirty="0" smtClean="0"/>
              <a:t>罗列详略要得当</a:t>
            </a:r>
            <a:r>
              <a:rPr lang="zh-CN" sz="2400" dirty="0" smtClean="0">
                <a:ea typeface="宋体" panose="02010600030101010101" pitchFamily="2" charset="-122"/>
              </a:rPr>
              <a:t>。</a:t>
            </a:r>
            <a:endParaRPr sz="2400" dirty="0" smtClean="0"/>
          </a:p>
          <a:p>
            <a:pPr algn="l">
              <a:lnSpc>
                <a:spcPct val="120000"/>
              </a:lnSpc>
            </a:pPr>
            <a:endParaRPr sz="2400" dirty="0" smtClean="0"/>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5" name="标题 4"/>
          <p:cNvSpPr txBox="1"/>
          <p:nvPr/>
        </p:nvSpPr>
        <p:spPr>
          <a:xfrm>
            <a:off x="1437640" y="345440"/>
            <a:ext cx="9824085" cy="89027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sz="3600" dirty="0"/>
              <a:t>逻辑连贯策略</a:t>
            </a:r>
            <a:endParaRPr lang="zh-CN" altLang="en-US" sz="3600" dirty="0"/>
          </a:p>
        </p:txBody>
      </p:sp>
      <p:sp>
        <p:nvSpPr>
          <p:cNvPr id="2" name="页脚占位符 1"/>
          <p:cNvSpPr>
            <a:spLocks noGrp="1"/>
          </p:cNvSpPr>
          <p:nvPr>
            <p:ph type="ftr" sz="quarter" idx="11"/>
          </p:nvPr>
        </p:nvSpPr>
        <p:spPr>
          <a:xfrm>
            <a:off x="0" y="6541200"/>
            <a:ext cx="402212" cy="316800"/>
          </a:xfrm>
        </p:spPr>
        <p:txBody>
          <a:bodyPr>
            <a:noAutofit/>
          </a:bodyPr>
          <a:lstStyle/>
          <a:p>
            <a:r>
              <a:rPr lang="en-US" altLang="zh-CN" sz="2000" dirty="0" smtClean="0">
                <a:latin typeface="宋体" panose="02010600030101010101" pitchFamily="2" charset="-122"/>
                <a:ea typeface="宋体" panose="02010600030101010101" pitchFamily="2" charset="-122"/>
              </a:rPr>
              <a:t>2</a:t>
            </a:r>
            <a:endParaRPr lang="zh-CN" altLang="en-US" sz="2000" dirty="0">
              <a:latin typeface="宋体" panose="02010600030101010101" pitchFamily="2" charset="-122"/>
              <a:ea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2903220" y="2718435"/>
            <a:ext cx="1700530" cy="5594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 name="文本框 2"/>
          <p:cNvSpPr txBox="1"/>
          <p:nvPr/>
        </p:nvSpPr>
        <p:spPr>
          <a:xfrm>
            <a:off x="123079" y="1615513"/>
            <a:ext cx="5808980" cy="3784600"/>
          </a:xfrm>
          <a:prstGeom prst="rect">
            <a:avLst/>
          </a:prstGeom>
          <a:noFill/>
        </p:spPr>
        <p:txBody>
          <a:bodyPr wrap="square" rtlCol="0">
            <a:spAutoFit/>
          </a:bodyPr>
          <a:lstStyle/>
          <a:p>
            <a:pPr marL="1905" indent="-1905"/>
            <a:r>
              <a:rPr lang="zh-CN" altLang="zh-CN" sz="2400" b="1" dirty="0">
                <a:solidFill>
                  <a:srgbClr val="010000"/>
                </a:solidFill>
                <a:latin typeface="Times New Roman" panose="02020603050405020304" pitchFamily="18" charset="0"/>
                <a:ea typeface="楷体" pitchFamily="49" charset="-122"/>
                <a:sym typeface="+mn-ea"/>
              </a:rPr>
              <a:t>假设你是红星中学高三学生李华。你准备在</a:t>
            </a:r>
            <a:r>
              <a:rPr lang="zh-CN" altLang="zh-CN" sz="2400" b="1" dirty="0">
                <a:solidFill>
                  <a:srgbClr val="FF0000"/>
                </a:solidFill>
                <a:latin typeface="Times New Roman" panose="02020603050405020304" pitchFamily="18" charset="0"/>
                <a:ea typeface="楷体" pitchFamily="49" charset="-122"/>
                <a:sym typeface="+mn-ea"/>
              </a:rPr>
              <a:t>寒假期间</a:t>
            </a:r>
            <a:r>
              <a:rPr lang="zh-CN" altLang="zh-CN" sz="2400" b="1" dirty="0">
                <a:solidFill>
                  <a:srgbClr val="010000"/>
                </a:solidFill>
                <a:latin typeface="Times New Roman" panose="02020603050405020304" pitchFamily="18" charset="0"/>
                <a:ea typeface="楷体" pitchFamily="49" charset="-122"/>
                <a:sym typeface="+mn-ea"/>
              </a:rPr>
              <a:t>参加</a:t>
            </a:r>
            <a:r>
              <a:rPr lang="zh-CN" altLang="zh-CN" sz="2400" b="1" dirty="0">
                <a:solidFill>
                  <a:srgbClr val="FF0000"/>
                </a:solidFill>
                <a:latin typeface="Times New Roman" panose="02020603050405020304" pitchFamily="18" charset="0"/>
                <a:ea typeface="楷体" pitchFamily="49" charset="-122"/>
                <a:sym typeface="+mn-ea"/>
              </a:rPr>
              <a:t>学校组织</a:t>
            </a:r>
            <a:r>
              <a:rPr lang="zh-CN" altLang="zh-CN" sz="2400" b="1" dirty="0">
                <a:solidFill>
                  <a:srgbClr val="010000"/>
                </a:solidFill>
                <a:latin typeface="Times New Roman" panose="02020603050405020304" pitchFamily="18" charset="0"/>
                <a:ea typeface="楷体" pitchFamily="49" charset="-122"/>
                <a:sym typeface="+mn-ea"/>
              </a:rPr>
              <a:t>的</a:t>
            </a:r>
            <a:r>
              <a:rPr lang="zh-CN" altLang="zh-CN" sz="2400" b="1" dirty="0">
                <a:solidFill>
                  <a:srgbClr val="FF0000"/>
                </a:solidFill>
                <a:latin typeface="Times New Roman" panose="02020603050405020304" pitchFamily="18" charset="0"/>
                <a:ea typeface="楷体" pitchFamily="49" charset="-122"/>
                <a:sym typeface="+mn-ea"/>
              </a:rPr>
              <a:t>英语演讲比赛</a:t>
            </a:r>
            <a:r>
              <a:rPr lang="zh-CN" altLang="zh-CN" sz="2400" b="1" dirty="0">
                <a:solidFill>
                  <a:srgbClr val="010000"/>
                </a:solidFill>
                <a:latin typeface="Times New Roman" panose="02020603050405020304" pitchFamily="18" charset="0"/>
                <a:ea typeface="楷体" pitchFamily="49" charset="-122"/>
                <a:sym typeface="+mn-ea"/>
              </a:rPr>
              <a:t>，在</a:t>
            </a:r>
            <a:r>
              <a:rPr lang="zh-CN" altLang="zh-CN" sz="2400" b="1" dirty="0">
                <a:solidFill>
                  <a:srgbClr val="FF0000"/>
                </a:solidFill>
                <a:latin typeface="Times New Roman" panose="02020603050405020304" pitchFamily="18" charset="0"/>
                <a:ea typeface="楷体" pitchFamily="49" charset="-122"/>
                <a:sym typeface="+mn-ea"/>
              </a:rPr>
              <a:t>准备期间</a:t>
            </a:r>
            <a:r>
              <a:rPr lang="zh-CN" altLang="zh-CN" sz="2400" b="1" dirty="0">
                <a:solidFill>
                  <a:srgbClr val="010000"/>
                </a:solidFill>
                <a:latin typeface="Times New Roman" panose="02020603050405020304" pitchFamily="18" charset="0"/>
                <a:ea typeface="楷体" pitchFamily="49" charset="-122"/>
                <a:sym typeface="+mn-ea"/>
              </a:rPr>
              <a:t>遇到了</a:t>
            </a:r>
            <a:r>
              <a:rPr lang="zh-CN" altLang="zh-CN" sz="2400" b="1" dirty="0">
                <a:solidFill>
                  <a:srgbClr val="FF0000"/>
                </a:solidFill>
                <a:latin typeface="Times New Roman" panose="02020603050405020304" pitchFamily="18" charset="0"/>
                <a:ea typeface="楷体" pitchFamily="49" charset="-122"/>
                <a:sym typeface="+mn-ea"/>
              </a:rPr>
              <a:t>困难</a:t>
            </a:r>
            <a:r>
              <a:rPr lang="zh-CN" altLang="zh-CN" sz="2400" b="1" dirty="0">
                <a:solidFill>
                  <a:srgbClr val="010000"/>
                </a:solidFill>
                <a:latin typeface="Times New Roman" panose="02020603050405020304" pitchFamily="18" charset="0"/>
                <a:ea typeface="楷体" pitchFamily="49" charset="-122"/>
                <a:sym typeface="+mn-ea"/>
              </a:rPr>
              <a:t>。请给你的外教</a:t>
            </a:r>
            <a:r>
              <a:rPr lang="en-US" altLang="zh-CN" sz="2400" b="1" dirty="0">
                <a:solidFill>
                  <a:srgbClr val="010000"/>
                </a:solidFill>
                <a:latin typeface="Times New Roman" panose="02020603050405020304" pitchFamily="18" charset="0"/>
                <a:ea typeface="楷体" pitchFamily="49" charset="-122"/>
                <a:sym typeface="+mn-ea"/>
              </a:rPr>
              <a:t>Jim</a:t>
            </a:r>
            <a:r>
              <a:rPr lang="zh-CN" altLang="en-US" sz="2400" b="1" dirty="0">
                <a:solidFill>
                  <a:srgbClr val="010000"/>
                </a:solidFill>
                <a:latin typeface="Times New Roman" panose="02020603050405020304" pitchFamily="18" charset="0"/>
                <a:ea typeface="楷体" pitchFamily="49" charset="-122"/>
                <a:sym typeface="+mn-ea"/>
              </a:rPr>
              <a:t>写一封邮件，向他</a:t>
            </a:r>
            <a:r>
              <a:rPr lang="zh-CN" altLang="en-US" sz="2400" b="1" dirty="0">
                <a:solidFill>
                  <a:srgbClr val="FF0000"/>
                </a:solidFill>
                <a:latin typeface="Times New Roman" panose="02020603050405020304" pitchFamily="18" charset="0"/>
                <a:ea typeface="楷体" pitchFamily="49" charset="-122"/>
                <a:sym typeface="+mn-ea"/>
              </a:rPr>
              <a:t>寻求帮助</a:t>
            </a:r>
            <a:r>
              <a:rPr lang="zh-CN" altLang="en-US" sz="2400" b="1" dirty="0">
                <a:solidFill>
                  <a:srgbClr val="010000"/>
                </a:solidFill>
                <a:latin typeface="Times New Roman" panose="02020603050405020304" pitchFamily="18" charset="0"/>
                <a:ea typeface="楷体" pitchFamily="49" charset="-122"/>
                <a:sym typeface="+mn-ea"/>
              </a:rPr>
              <a:t>，内容包括：</a:t>
            </a:r>
            <a:endParaRPr lang="zh-CN" altLang="en-US" sz="2400" b="1" dirty="0">
              <a:solidFill>
                <a:srgbClr val="010000"/>
              </a:solidFill>
              <a:latin typeface="Times New Roman" panose="02020603050405020304" pitchFamily="18" charset="0"/>
              <a:ea typeface="楷体" pitchFamily="49" charset="-122"/>
            </a:endParaRPr>
          </a:p>
          <a:p>
            <a:pPr marL="1905" indent="-1905"/>
            <a:r>
              <a:rPr lang="en-US" altLang="zh-CN" sz="2400" b="1" dirty="0">
                <a:solidFill>
                  <a:srgbClr val="010000"/>
                </a:solidFill>
                <a:latin typeface="Times New Roman" panose="02020603050405020304" pitchFamily="18" charset="0"/>
                <a:ea typeface="楷体" pitchFamily="49" charset="-122"/>
                <a:sym typeface="+mn-ea"/>
              </a:rPr>
              <a:t>1. </a:t>
            </a:r>
            <a:r>
              <a:rPr lang="zh-CN" altLang="en-US" sz="2400" b="1" dirty="0">
                <a:latin typeface="Times New Roman" panose="02020603050405020304" pitchFamily="18" charset="0"/>
                <a:ea typeface="楷体" pitchFamily="49" charset="-122"/>
                <a:sym typeface="+mn-ea"/>
              </a:rPr>
              <a:t>介绍英语演讲比赛的</a:t>
            </a:r>
            <a:r>
              <a:rPr lang="zh-CN" altLang="en-US" sz="2400" b="1" dirty="0">
                <a:solidFill>
                  <a:srgbClr val="FF0000"/>
                </a:solidFill>
                <a:latin typeface="Times New Roman" panose="02020603050405020304" pitchFamily="18" charset="0"/>
                <a:ea typeface="楷体" pitchFamily="49" charset="-122"/>
                <a:sym typeface="+mn-ea"/>
              </a:rPr>
              <a:t>相关信息</a:t>
            </a:r>
            <a:r>
              <a:rPr lang="zh-CN" altLang="en-US" sz="2400" b="1" dirty="0">
                <a:latin typeface="Times New Roman" panose="02020603050405020304" pitchFamily="18" charset="0"/>
                <a:ea typeface="楷体" pitchFamily="49" charset="-122"/>
                <a:sym typeface="+mn-ea"/>
              </a:rPr>
              <a:t>（主题、目的</a:t>
            </a:r>
            <a:r>
              <a:rPr lang="en-US" altLang="zh-CN" sz="2400" b="1" dirty="0">
                <a:latin typeface="Times New Roman" panose="02020603050405020304" pitchFamily="18" charset="0"/>
                <a:ea typeface="楷体" pitchFamily="49" charset="-122"/>
                <a:sym typeface="+mn-ea"/>
              </a:rPr>
              <a:t>......</a:t>
            </a:r>
            <a:r>
              <a:rPr lang="zh-CN" altLang="zh-CN" sz="2400" b="1" dirty="0">
                <a:latin typeface="Times New Roman" panose="02020603050405020304" pitchFamily="18" charset="0"/>
                <a:ea typeface="楷体" pitchFamily="49" charset="-122"/>
                <a:sym typeface="+mn-ea"/>
              </a:rPr>
              <a:t>）</a:t>
            </a:r>
            <a:r>
              <a:rPr lang="zh-CN" altLang="en-US" sz="2400" b="1" dirty="0">
                <a:latin typeface="Times New Roman" panose="02020603050405020304" pitchFamily="18" charset="0"/>
                <a:ea typeface="楷体" pitchFamily="49" charset="-122"/>
                <a:sym typeface="+mn-ea"/>
              </a:rPr>
              <a:t>；</a:t>
            </a:r>
            <a:endParaRPr lang="zh-CN" altLang="en-US" sz="2400" b="1" dirty="0">
              <a:solidFill>
                <a:srgbClr val="010000"/>
              </a:solidFill>
              <a:latin typeface="Times New Roman" panose="02020603050405020304" pitchFamily="18" charset="0"/>
              <a:ea typeface="楷体" pitchFamily="49" charset="-122"/>
            </a:endParaRPr>
          </a:p>
          <a:p>
            <a:pPr marL="1905" indent="-1905"/>
            <a:r>
              <a:rPr lang="en-US" altLang="zh-CN" sz="2400" b="1" dirty="0">
                <a:solidFill>
                  <a:srgbClr val="010000"/>
                </a:solidFill>
                <a:latin typeface="Times New Roman" panose="02020603050405020304" pitchFamily="18" charset="0"/>
                <a:ea typeface="楷体" pitchFamily="49" charset="-122"/>
                <a:sym typeface="+mn-ea"/>
              </a:rPr>
              <a:t>2. </a:t>
            </a:r>
            <a:r>
              <a:rPr lang="zh-CN" altLang="en-US" sz="2400" b="1" dirty="0">
                <a:solidFill>
                  <a:srgbClr val="010000"/>
                </a:solidFill>
                <a:latin typeface="Times New Roman" panose="02020603050405020304" pitchFamily="18" charset="0"/>
                <a:ea typeface="楷体" pitchFamily="49" charset="-122"/>
                <a:sym typeface="+mn-ea"/>
              </a:rPr>
              <a:t>说明你的</a:t>
            </a:r>
            <a:r>
              <a:rPr lang="zh-CN" altLang="en-US" sz="2400" b="1" dirty="0">
                <a:solidFill>
                  <a:srgbClr val="FF0000"/>
                </a:solidFill>
                <a:latin typeface="Times New Roman" panose="02020603050405020304" pitchFamily="18" charset="0"/>
                <a:ea typeface="楷体" pitchFamily="49" charset="-122"/>
                <a:sym typeface="+mn-ea"/>
              </a:rPr>
              <a:t>困难</a:t>
            </a:r>
            <a:r>
              <a:rPr lang="zh-CN" altLang="en-US" sz="2400" b="1" dirty="0">
                <a:solidFill>
                  <a:srgbClr val="010000"/>
                </a:solidFill>
                <a:latin typeface="Times New Roman" panose="02020603050405020304" pitchFamily="18" charset="0"/>
                <a:ea typeface="楷体" pitchFamily="49" charset="-122"/>
                <a:sym typeface="+mn-ea"/>
              </a:rPr>
              <a:t>。</a:t>
            </a:r>
            <a:endParaRPr lang="zh-CN" altLang="en-US" sz="2400" b="1" dirty="0">
              <a:solidFill>
                <a:srgbClr val="010000"/>
              </a:solidFill>
              <a:latin typeface="Times New Roman" panose="02020603050405020304" pitchFamily="18" charset="0"/>
              <a:ea typeface="楷体" pitchFamily="49" charset="-122"/>
            </a:endParaRPr>
          </a:p>
          <a:p>
            <a:pPr marL="1905" indent="-1905"/>
            <a:r>
              <a:rPr lang="zh-CN" altLang="en-US" sz="2400" b="1" dirty="0">
                <a:solidFill>
                  <a:srgbClr val="010000"/>
                </a:solidFill>
                <a:latin typeface="Times New Roman" panose="02020603050405020304" pitchFamily="18" charset="0"/>
                <a:ea typeface="楷体" pitchFamily="49" charset="-122"/>
                <a:sym typeface="+mn-ea"/>
              </a:rPr>
              <a:t>注意： </a:t>
            </a:r>
            <a:r>
              <a:rPr lang="en-US" altLang="zh-CN" sz="2400" b="1" dirty="0">
                <a:solidFill>
                  <a:srgbClr val="010000"/>
                </a:solidFill>
                <a:latin typeface="Times New Roman" panose="02020603050405020304" pitchFamily="18" charset="0"/>
                <a:ea typeface="楷体" pitchFamily="49" charset="-122"/>
                <a:sym typeface="+mn-ea"/>
              </a:rPr>
              <a:t>1. </a:t>
            </a:r>
            <a:r>
              <a:rPr lang="zh-CN" altLang="en-US" sz="2400" b="1" dirty="0">
                <a:solidFill>
                  <a:srgbClr val="010000"/>
                </a:solidFill>
                <a:latin typeface="Times New Roman" panose="02020603050405020304" pitchFamily="18" charset="0"/>
                <a:ea typeface="楷体" pitchFamily="49" charset="-122"/>
                <a:sym typeface="+mn-ea"/>
              </a:rPr>
              <a:t>词数不少于</a:t>
            </a:r>
            <a:r>
              <a:rPr lang="en-US" altLang="zh-CN" sz="2400" b="1" dirty="0">
                <a:solidFill>
                  <a:srgbClr val="010000"/>
                </a:solidFill>
                <a:latin typeface="Times New Roman" panose="02020603050405020304" pitchFamily="18" charset="0"/>
                <a:ea typeface="楷体" pitchFamily="49" charset="-122"/>
                <a:sym typeface="+mn-ea"/>
              </a:rPr>
              <a:t>50</a:t>
            </a:r>
            <a:r>
              <a:rPr lang="zh-CN" altLang="en-US" sz="2400" b="1" dirty="0">
                <a:solidFill>
                  <a:srgbClr val="010000"/>
                </a:solidFill>
                <a:latin typeface="Times New Roman" panose="02020603050405020304" pitchFamily="18" charset="0"/>
                <a:ea typeface="楷体" pitchFamily="49" charset="-122"/>
                <a:sym typeface="+mn-ea"/>
              </a:rPr>
              <a:t>；</a:t>
            </a:r>
            <a:endParaRPr lang="zh-CN" altLang="en-US" sz="2400" b="1" dirty="0">
              <a:solidFill>
                <a:srgbClr val="010000"/>
              </a:solidFill>
              <a:latin typeface="Times New Roman" panose="02020603050405020304" pitchFamily="18" charset="0"/>
              <a:ea typeface="楷体" pitchFamily="49" charset="-122"/>
            </a:endParaRPr>
          </a:p>
          <a:p>
            <a:pPr marL="1905" indent="-1905"/>
            <a:r>
              <a:rPr lang="en-US" altLang="zh-CN" sz="2400" b="1" dirty="0">
                <a:solidFill>
                  <a:srgbClr val="010000"/>
                </a:solidFill>
                <a:latin typeface="Times New Roman" panose="02020603050405020304" pitchFamily="18" charset="0"/>
                <a:ea typeface="楷体" pitchFamily="49" charset="-122"/>
                <a:sym typeface="+mn-ea"/>
              </a:rPr>
              <a:t>       2. </a:t>
            </a:r>
            <a:r>
              <a:rPr lang="zh-CN" altLang="en-US" sz="2400" b="1" dirty="0">
                <a:solidFill>
                  <a:srgbClr val="010000"/>
                </a:solidFill>
                <a:latin typeface="Times New Roman" panose="02020603050405020304" pitchFamily="18" charset="0"/>
                <a:ea typeface="楷体" pitchFamily="49" charset="-122"/>
                <a:sym typeface="+mn-ea"/>
              </a:rPr>
              <a:t>开头和结尾已给出，不计入总词数。</a:t>
            </a:r>
            <a:endParaRPr lang="zh-CN" altLang="en-US" sz="2400" dirty="0">
              <a:latin typeface="Times New Roman" panose="02020603050405020304" pitchFamily="18" charset="0"/>
            </a:endParaRPr>
          </a:p>
        </p:txBody>
      </p:sp>
      <p:pic>
        <p:nvPicPr>
          <p:cNvPr id="8" name="内容占位符 7"/>
          <p:cNvPicPr>
            <a:picLocks noGrp="1" noChangeAspect="1"/>
          </p:cNvPicPr>
          <p:nvPr>
            <p:ph idx="4294967295"/>
          </p:nvPr>
        </p:nvPicPr>
        <p:blipFill>
          <a:blip r:embed="rId1">
            <a:clrChange>
              <a:clrFrom>
                <a:srgbClr val="FFFFFF">
                  <a:alpha val="100000"/>
                </a:srgbClr>
              </a:clrFrom>
              <a:clrTo>
                <a:srgbClr val="FFFFFF">
                  <a:alpha val="100000"/>
                  <a:alpha val="0"/>
                </a:srgbClr>
              </a:clrTo>
            </a:clrChange>
          </a:blip>
          <a:stretch>
            <a:fillRect/>
          </a:stretch>
        </p:blipFill>
        <p:spPr>
          <a:xfrm rot="20880000">
            <a:off x="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4" name="文本框 3"/>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17" name="标题 4"/>
          <p:cNvSpPr>
            <a:spLocks noGrp="1"/>
          </p:cNvSpPr>
          <p:nvPr>
            <p:ph type="title"/>
          </p:nvPr>
        </p:nvSpPr>
        <p:spPr>
          <a:xfrm>
            <a:off x="1437640" y="532130"/>
            <a:ext cx="9824085" cy="890270"/>
          </a:xfrm>
        </p:spPr>
        <p:txBody>
          <a:bodyPr/>
          <a:lstStyle/>
          <a:p>
            <a:r>
              <a:rPr lang="en-US" altLang="zh-CN" sz="3600" dirty="0" smtClean="0">
                <a:latin typeface="Times New Roman" panose="02020603050405020304" pitchFamily="18" charset="0"/>
                <a:cs typeface="Times New Roman" panose="02020603050405020304" pitchFamily="18" charset="0"/>
              </a:rPr>
              <a:t>Example</a:t>
            </a:r>
            <a:r>
              <a:rPr sz="3600" dirty="0" smtClean="0">
                <a:latin typeface="Times New Roman" panose="02020603050405020304" pitchFamily="18" charset="0"/>
                <a:ea typeface="宋体" panose="02010600030101010101" pitchFamily="2" charset="-122"/>
                <a:cs typeface="Times New Roman" panose="02020603050405020304" pitchFamily="18" charset="0"/>
              </a:rPr>
              <a:t>朝阳期末试题</a:t>
            </a:r>
            <a:endParaRPr sz="36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椭圆 1"/>
          <p:cNvSpPr/>
          <p:nvPr/>
        </p:nvSpPr>
        <p:spPr>
          <a:xfrm>
            <a:off x="3183728" y="3425203"/>
            <a:ext cx="1420090" cy="676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43535" y="2051685"/>
            <a:ext cx="1480820" cy="3854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702435" y="4224655"/>
            <a:ext cx="650240" cy="493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002963" y="2051900"/>
            <a:ext cx="2019300" cy="829945"/>
          </a:xfrm>
          <a:prstGeom prst="rect">
            <a:avLst/>
          </a:prstGeom>
        </p:spPr>
        <p:txBody>
          <a:bodyPr wrap="none">
            <a:spAutoFit/>
          </a:bodyPr>
          <a:lstStyle/>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匹配写作语境</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直击写作目的</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下箭头 4"/>
          <p:cNvSpPr/>
          <p:nvPr/>
        </p:nvSpPr>
        <p:spPr>
          <a:xfrm>
            <a:off x="8760460" y="3046095"/>
            <a:ext cx="504190" cy="9474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8462068" y="3993730"/>
            <a:ext cx="1101090" cy="460375"/>
          </a:xfrm>
          <a:prstGeom prst="rect">
            <a:avLst/>
          </a:prstGeom>
        </p:spPr>
        <p:txBody>
          <a:bodyPr wrap="none">
            <a:spAutoFit/>
          </a:bodyPr>
          <a:p>
            <a:pPr>
              <a:defRPr/>
            </a:pPr>
            <a:r>
              <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rPr>
              <a:t>求助信</a:t>
            </a:r>
            <a:endParaRPr lang="zh-CN" altLang="en-US" sz="2400" b="1" dirty="0">
              <a:solidFill>
                <a:schemeClr val="accent5">
                  <a:lumMod val="7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bldLvl="0" animBg="1"/>
      <p:bldP spid="23" grpId="0" bldLvl="0" animBg="1"/>
      <p:bldP spid="24" grpId="0" bldLvl="0" animBg="1"/>
      <p:bldP spid="27" grpId="0"/>
      <p:bldP spid="27" grpId="1"/>
      <p:bldP spid="5" grpId="0" animBg="1"/>
      <p:bldP spid="5" grpId="1" animBg="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4" name="文本框 3"/>
          <p:cNvSpPr txBox="1"/>
          <p:nvPr/>
        </p:nvSpPr>
        <p:spPr>
          <a:xfrm>
            <a:off x="1339215" y="613410"/>
            <a:ext cx="8066405" cy="645160"/>
          </a:xfrm>
          <a:prstGeom prst="rect">
            <a:avLst/>
          </a:prstGeom>
          <a:noFill/>
          <a:ln w="9525">
            <a:noFill/>
          </a:ln>
        </p:spPr>
        <p:txBody>
          <a:bodyPr wrap="square">
            <a:spAutoFit/>
          </a:bodyPr>
          <a:lstStyle/>
          <a:p>
            <a:pPr indent="0"/>
            <a:r>
              <a:rPr lang="zh-CN" altLang="en-US" sz="3600" b="1">
                <a:solidFill>
                  <a:srgbClr val="333333"/>
                </a:solidFill>
                <a:latin typeface="+mn-ea"/>
                <a:cs typeface="+mn-ea"/>
                <a:sym typeface="+mn-ea"/>
              </a:rPr>
              <a:t>应用文</a:t>
            </a:r>
            <a:r>
              <a:rPr lang="en-US" altLang="zh-CN" sz="3600" b="1">
                <a:solidFill>
                  <a:srgbClr val="333333"/>
                </a:solidFill>
                <a:latin typeface="+mn-ea"/>
                <a:cs typeface="+mn-ea"/>
                <a:sym typeface="+mn-ea"/>
              </a:rPr>
              <a:t>---</a:t>
            </a:r>
            <a:r>
              <a:rPr lang="zh-CN" altLang="en-US" sz="3600" b="1">
                <a:solidFill>
                  <a:srgbClr val="333333"/>
                </a:solidFill>
                <a:latin typeface="+mn-ea"/>
                <a:cs typeface="+mn-ea"/>
                <a:sym typeface="+mn-ea"/>
              </a:rPr>
              <a:t>思路点拨</a:t>
            </a:r>
            <a:endParaRPr lang="zh-CN" altLang="en-US" sz="3600" b="1">
              <a:solidFill>
                <a:srgbClr val="333333"/>
              </a:solidFill>
              <a:latin typeface="+mn-ea"/>
              <a:cs typeface="+mn-ea"/>
              <a:sym typeface="+mn-ea"/>
            </a:endParaRPr>
          </a:p>
        </p:txBody>
      </p:sp>
      <p:sp>
        <p:nvSpPr>
          <p:cNvPr id="5" name="文本框 4"/>
          <p:cNvSpPr txBox="1"/>
          <p:nvPr/>
        </p:nvSpPr>
        <p:spPr>
          <a:xfrm>
            <a:off x="916940" y="1420495"/>
            <a:ext cx="10358755" cy="4523105"/>
          </a:xfrm>
          <a:prstGeom prst="rect">
            <a:avLst/>
          </a:prstGeom>
          <a:noFill/>
          <a:ln w="9525">
            <a:solidFill>
              <a:schemeClr val="tx1"/>
            </a:solidFill>
          </a:ln>
        </p:spPr>
        <p:txBody>
          <a:bodyPr wrap="square">
            <a:spAutoFit/>
          </a:bodyPr>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内容</a:t>
            </a:r>
            <a:r>
              <a:rPr sz="2400" b="1" dirty="0">
                <a:latin typeface="宋体" panose="02010600030101010101" pitchFamily="2" charset="-122"/>
                <a:ea typeface="宋体" panose="02010600030101010101" pitchFamily="2" charset="-122"/>
                <a:cs typeface="宋体" panose="02010600030101010101" pitchFamily="2" charset="-122"/>
                <a:sym typeface="+mn-ea"/>
              </a:rPr>
              <a:t>要做到“言之有物”。</a:t>
            </a:r>
            <a:endParaRPr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en-US" altLang="zh-CN" sz="2400" dirty="0">
                <a:latin typeface="+mn-ea"/>
                <a:cs typeface="+mn-ea"/>
                <a:sym typeface="+mn-ea"/>
              </a:rPr>
              <a:t>1.</a:t>
            </a:r>
            <a:r>
              <a:rPr lang="zh-CN" altLang="en-US" sz="2400" dirty="0">
                <a:latin typeface="+mn-ea"/>
                <a:ea typeface="宋体" panose="02010600030101010101" pitchFamily="2" charset="-122"/>
                <a:cs typeface="+mn-ea"/>
                <a:sym typeface="+mn-ea"/>
              </a:rPr>
              <a:t>匹配</a:t>
            </a:r>
            <a:r>
              <a:rPr lang="zh-CN" altLang="en-US" sz="2400" dirty="0">
                <a:latin typeface="+mn-ea"/>
                <a:cs typeface="+mn-ea"/>
                <a:sym typeface="+mn-ea"/>
              </a:rPr>
              <a:t>写作背景（在寒假期间参加学校组织的英语演讲比赛，遇到困难），直击写作目的</a:t>
            </a:r>
            <a:r>
              <a:rPr lang="en-US" altLang="zh-CN" sz="2400" dirty="0">
                <a:latin typeface="+mn-ea"/>
                <a:cs typeface="+mn-ea"/>
                <a:sym typeface="+mn-ea"/>
              </a:rPr>
              <a:t>----</a:t>
            </a:r>
            <a:r>
              <a:rPr lang="zh-CN" altLang="en-US" sz="2400" dirty="0">
                <a:latin typeface="+mn-ea"/>
                <a:cs typeface="+mn-ea"/>
                <a:sym typeface="+mn-ea"/>
              </a:rPr>
              <a:t>要向外教求助。</a:t>
            </a:r>
            <a:endParaRPr lang="zh-CN" altLang="en-US" sz="2400" dirty="0">
              <a:latin typeface="+mn-ea"/>
              <a:cs typeface="+mn-ea"/>
              <a:sym typeface="+mn-ea"/>
            </a:endParaRPr>
          </a:p>
          <a:p>
            <a:pPr indent="0"/>
            <a:endParaRPr lang="zh-CN" altLang="en-US" sz="2400" dirty="0">
              <a:latin typeface="+mn-ea"/>
              <a:cs typeface="+mn-ea"/>
              <a:sym typeface="+mn-ea"/>
            </a:endParaRPr>
          </a:p>
          <a:p>
            <a:pPr indent="0"/>
            <a:r>
              <a:rPr lang="en-US" altLang="zh-CN" sz="2400" dirty="0">
                <a:latin typeface="+mn-ea"/>
                <a:cs typeface="+mn-ea"/>
                <a:sym typeface="+mn-ea"/>
              </a:rPr>
              <a:t>2. </a:t>
            </a:r>
            <a:r>
              <a:rPr lang="zh-CN" altLang="en-US" sz="2400" dirty="0">
                <a:latin typeface="+mn-ea"/>
                <a:cs typeface="+mn-ea"/>
                <a:sym typeface="+mn-ea"/>
              </a:rPr>
              <a:t>简单</a:t>
            </a:r>
            <a:r>
              <a:rPr lang="zh-CN" altLang="en-US" sz="2400" dirty="0">
                <a:latin typeface="+mn-ea"/>
                <a:ea typeface="宋体" panose="02010600030101010101" pitchFamily="2" charset="-122"/>
                <a:cs typeface="+mn-ea"/>
                <a:sym typeface="+mn-ea"/>
              </a:rPr>
              <a:t>介绍英语演讲比赛的相关信息（主题、目的）</a:t>
            </a:r>
            <a:r>
              <a:rPr lang="zh-CN" altLang="en-US" sz="2400" dirty="0">
                <a:latin typeface="+mn-ea"/>
                <a:cs typeface="+mn-ea"/>
                <a:sym typeface="+mn-ea"/>
              </a:rPr>
              <a:t>。</a:t>
            </a:r>
            <a:endParaRPr lang="zh-CN" altLang="en-US" sz="2400" dirty="0">
              <a:latin typeface="+mn-ea"/>
              <a:cs typeface="+mn-ea"/>
              <a:sym typeface="+mn-ea"/>
            </a:endParaRPr>
          </a:p>
          <a:p>
            <a:pPr indent="0"/>
            <a:endParaRPr lang="zh-CN" altLang="en-US" sz="2400" dirty="0">
              <a:latin typeface="+mn-ea"/>
              <a:cs typeface="+mn-ea"/>
              <a:sym typeface="+mn-ea"/>
            </a:endParaRPr>
          </a:p>
          <a:p>
            <a:pPr indent="0"/>
            <a:r>
              <a:rPr lang="en-US" altLang="zh-CN" sz="2400" dirty="0">
                <a:latin typeface="+mn-ea"/>
                <a:cs typeface="+mn-ea"/>
                <a:sym typeface="+mn-ea"/>
              </a:rPr>
              <a:t>3. </a:t>
            </a:r>
            <a:r>
              <a:rPr lang="zh-CN" altLang="en-US" sz="2400" dirty="0">
                <a:latin typeface="+mn-ea"/>
                <a:ea typeface="宋体" panose="02010600030101010101" pitchFamily="2" charset="-122"/>
                <a:cs typeface="+mn-ea"/>
                <a:sym typeface="+mn-ea"/>
              </a:rPr>
              <a:t>重点描述自己在准备过程中的困难</a:t>
            </a:r>
            <a:r>
              <a:rPr lang="zh-CN" altLang="en-US" sz="2400" dirty="0">
                <a:latin typeface="+mn-ea"/>
                <a:cs typeface="+mn-ea"/>
                <a:sym typeface="+mn-ea"/>
              </a:rPr>
              <a:t>。</a:t>
            </a:r>
            <a:endParaRPr lang="zh-CN" altLang="en-US" sz="2400" dirty="0">
              <a:latin typeface="+mn-ea"/>
              <a:cs typeface="+mn-ea"/>
              <a:sym typeface="+mn-ea"/>
            </a:endParaRPr>
          </a:p>
          <a:p>
            <a:pPr indent="0"/>
            <a:endParaRPr lang="zh-CN" altLang="en-US" sz="2400" b="1" dirty="0">
              <a:latin typeface="宋体" panose="02010600030101010101" pitchFamily="2" charset="-122"/>
              <a:ea typeface="宋体" panose="02010600030101010101" pitchFamily="2" charset="-122"/>
              <a:cs typeface="宋体" panose="02010600030101010101" pitchFamily="2" charset="-122"/>
              <a:sym typeface="+mn-ea"/>
            </a:endParaRPr>
          </a:p>
          <a:p>
            <a:pPr indent="0"/>
            <a:r>
              <a:rPr lang="zh-CN" altLang="en-US" sz="2400" b="1" dirty="0">
                <a:latin typeface="宋体" panose="02010600030101010101" pitchFamily="2" charset="-122"/>
                <a:ea typeface="宋体" panose="02010600030101010101" pitchFamily="2" charset="-122"/>
                <a:cs typeface="宋体" panose="02010600030101010101" pitchFamily="2" charset="-122"/>
                <a:sym typeface="+mn-ea"/>
              </a:rPr>
              <a:t>逻辑连贯，紧紧相扣。</a:t>
            </a:r>
            <a:endParaRPr lang="zh-CN" altLang="en-US" sz="2400" dirty="0">
              <a:latin typeface="+mn-ea"/>
              <a:cs typeface="+mn-ea"/>
              <a:sym typeface="+mn-ea"/>
            </a:endParaRPr>
          </a:p>
          <a:p>
            <a:pPr indent="0"/>
            <a:r>
              <a:rPr lang="zh-CN" altLang="en-US" sz="2400" b="1" spc="150">
                <a:ln>
                  <a:noFill/>
                </a:ln>
                <a:solidFill>
                  <a:srgbClr val="01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在要点齐全的前提下，</a:t>
            </a:r>
            <a:r>
              <a:rPr lang="zh-CN" altLang="en-US"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要点</a:t>
            </a:r>
            <a:r>
              <a:rPr lang="en-US" altLang="zh-CN" sz="2400" b="1" spc="150">
                <a:ln>
                  <a:noFill/>
                </a:ln>
                <a:solidFill>
                  <a:srgbClr val="C00000"/>
                </a:solidFill>
                <a:effectLst/>
                <a:uLnTx/>
                <a:uFillTx/>
                <a:latin typeface="宋体" panose="02010600030101010101" pitchFamily="2" charset="-122"/>
                <a:ea typeface="宋体" panose="02010600030101010101" pitchFamily="2" charset="-122"/>
                <a:cs typeface="宋体" panose="02010600030101010101" pitchFamily="2" charset="-122"/>
                <a:sym typeface="+mn-ea"/>
              </a:rPr>
              <a:t>2</a:t>
            </a:r>
            <a:r>
              <a:rPr lang="zh-CN" altLang="en-US" sz="2400" b="1" spc="150">
                <a:ln>
                  <a:noFill/>
                </a:ln>
                <a:effectLst/>
                <a:uLnTx/>
                <a:uFillTx/>
                <a:latin typeface="宋体" panose="02010600030101010101" pitchFamily="2" charset="-122"/>
                <a:ea typeface="宋体" panose="02010600030101010101" pitchFamily="2" charset="-122"/>
                <a:cs typeface="宋体" panose="02010600030101010101" pitchFamily="2" charset="-122"/>
                <a:sym typeface="+mn-ea"/>
              </a:rPr>
              <a:t>应该略微多一些，因为这封信是求助信，应该陈述困难然后求助。</a:t>
            </a:r>
            <a:endParaRPr kumimoji="0" lang="en-US" altLang="zh-CN" sz="2400" b="1" i="0" u="none" strike="noStrike" kern="1200" cap="none" spc="150" normalizeH="0" baseline="0" noProof="1">
              <a:ln>
                <a:noFill/>
              </a:ln>
              <a:solidFill>
                <a:schemeClr val="tx1"/>
              </a:solidFill>
              <a:effectLst/>
              <a:uLnTx/>
              <a:uFillTx/>
              <a:latin typeface="宋体" panose="02010600030101010101" pitchFamily="2" charset="-122"/>
              <a:ea typeface="宋体" panose="02010600030101010101" pitchFamily="2" charset="-122"/>
              <a:cs typeface="宋体" panose="02010600030101010101" pitchFamily="2" charset="-122"/>
              <a:sym typeface="+mn-ea"/>
            </a:endParaRPr>
          </a:p>
          <a:p>
            <a:pPr indent="0"/>
            <a:endParaRPr lang="zh-CN" altLang="en-US" sz="2400" dirty="0">
              <a:latin typeface="+mn-ea"/>
              <a:cs typeface="+mn-ea"/>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1002030" y="1740535"/>
            <a:ext cx="10187940" cy="829945"/>
          </a:xfrm>
          <a:prstGeom prst="rect">
            <a:avLst/>
          </a:prstGeom>
          <a:noFill/>
          <a:ln>
            <a:solidFill>
              <a:schemeClr val="tx1">
                <a:lumMod val="95000"/>
                <a:lumOff val="5000"/>
              </a:schemeClr>
            </a:solidFill>
          </a:ln>
        </p:spPr>
        <p:txBody>
          <a:bodyPr wrap="square" rtlCol="0" anchor="t">
            <a:spAutoFit/>
          </a:bodyPr>
          <a:lstStyle/>
          <a:p>
            <a:r>
              <a:rPr lang="en-US" sz="2400" dirty="0">
                <a:ea typeface="宋体" panose="02010600030101010101" pitchFamily="2" charset="-122"/>
                <a:cs typeface="+mn-lt"/>
                <a:sym typeface="+mn-ea"/>
              </a:rPr>
              <a:t>      </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How is everything going? I am LiHua from Class 1. I'm writing to ask you to do me a favor.</a:t>
            </a:r>
            <a:endParaRPr lang="en-US" sz="2400" dirty="0">
              <a:solidFill>
                <a:srgbClr val="FF0000"/>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1301750" y="614045"/>
            <a:ext cx="8066405" cy="645160"/>
          </a:xfrm>
          <a:prstGeom prst="rect">
            <a:avLst/>
          </a:prstGeom>
          <a:noFill/>
          <a:ln w="9525">
            <a:noFill/>
          </a:ln>
        </p:spPr>
        <p:txBody>
          <a:bodyPr wrap="square">
            <a:spAutoFit/>
          </a:bodyPr>
          <a:lstStyle/>
          <a:p>
            <a:pPr indent="0"/>
            <a:r>
              <a:rPr lang="zh-CN" sz="3600" b="1">
                <a:solidFill>
                  <a:srgbClr val="333333"/>
                </a:solidFill>
                <a:latin typeface="+mn-ea"/>
                <a:sym typeface="+mn-ea"/>
              </a:rPr>
              <a:t>说明写作目的</a:t>
            </a:r>
            <a:endParaRPr lang="zh-CN" sz="3600" b="1">
              <a:solidFill>
                <a:srgbClr val="333333"/>
              </a:solidFill>
              <a:latin typeface="+mn-ea"/>
              <a:sym typeface="+mn-ea"/>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24460" y="148590"/>
            <a:ext cx="1322070" cy="1254760"/>
          </a:xfrm>
          <a:prstGeom prst="rect">
            <a:avLst/>
          </a:prstGeom>
        </p:spPr>
      </p:pic>
      <p:pic>
        <p:nvPicPr>
          <p:cNvPr id="13" name="内容占位符 12"/>
          <p:cNvPicPr>
            <a:picLocks noChangeAspect="1"/>
          </p:cNvPicPr>
          <p:nvPr/>
        </p:nvPicPr>
        <p:blipFill>
          <a:blip r:embed="rId2"/>
          <a:stretch>
            <a:fillRect/>
          </a:stretch>
        </p:blipFill>
        <p:spPr>
          <a:xfrm>
            <a:off x="8250555" y="6106160"/>
            <a:ext cx="3570605" cy="444500"/>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5412740" y="6106160"/>
            <a:ext cx="2722880" cy="460375"/>
          </a:xfrm>
          <a:prstGeom prst="rect">
            <a:avLst/>
          </a:prstGeom>
          <a:noFill/>
        </p:spPr>
        <p:txBody>
          <a:bodyPr wrap="square" rtlCol="0">
            <a:spAutoFit/>
            <a:scene3d>
              <a:camera prst="orthographicFront"/>
              <a:lightRig rig="threePt" dir="t"/>
            </a:scene3d>
          </a:bodyPr>
          <a:lstStyle/>
          <a:p>
            <a:r>
              <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sz="2400">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1002030" y="1740535"/>
            <a:ext cx="10187940" cy="2676525"/>
          </a:xfrm>
          <a:prstGeom prst="rect">
            <a:avLst/>
          </a:prstGeom>
          <a:noFill/>
          <a:ln>
            <a:solidFill>
              <a:schemeClr val="tx1">
                <a:lumMod val="95000"/>
                <a:lumOff val="5000"/>
              </a:schemeClr>
            </a:solidFill>
          </a:ln>
        </p:spPr>
        <p:txBody>
          <a:bodyPr wrap="square" rtlCol="0" anchor="t">
            <a:spAutoFit/>
          </a:bodyPr>
          <a:lstStyle/>
          <a:p>
            <a:r>
              <a:rPr lang="en-US" sz="2400" dirty="0">
                <a:ea typeface="宋体" panose="02010600030101010101" pitchFamily="2" charset="-122"/>
                <a:cs typeface="+mn-lt"/>
                <a:sym typeface="+mn-ea"/>
              </a:rPr>
              <a:t>      </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To arouse our youths’ awareness of tackling the climate crisis, our school will hold an English Speech Contest with the theme of climate change this winter vacation.</a:t>
            </a:r>
            <a:endParaRPr lang="en-US" sz="2400" dirty="0">
              <a:latin typeface="Times New Roman" panose="02020603050405020304" pitchFamily="18" charset="0"/>
              <a:ea typeface="宋体" panose="02010600030101010101" pitchFamily="2" charset="-122"/>
              <a:cs typeface="Times New Roman" panose="02020603050405020304" pitchFamily="18" charset="0"/>
              <a:sym typeface="+mn-ea"/>
            </a:endParaRPr>
          </a:p>
          <a:p>
            <a:endParaRPr lang="en-US" sz="2400" dirty="0">
              <a:latin typeface="Times New Roman" panose="02020603050405020304" pitchFamily="18" charset="0"/>
              <a:ea typeface="宋体" panose="02010600030101010101" pitchFamily="2" charset="-122"/>
              <a:cs typeface="Times New Roman" panose="02020603050405020304" pitchFamily="18" charset="0"/>
              <a:sym typeface="+mn-ea"/>
            </a:endParaRPr>
          </a:p>
          <a:p>
            <a:r>
              <a:rPr lang="en-US" altLang="zh-CN" sz="2400" spc="150">
                <a:ln>
                  <a:noFill/>
                </a:ln>
                <a:effectLst/>
                <a:uLnTx/>
                <a:uFillTx/>
                <a:latin typeface="Times New Roman" panose="02020603050405020304" pitchFamily="18" charset="0"/>
                <a:ea typeface="隶书" pitchFamily="49" charset="-122"/>
                <a:cs typeface="Times New Roman" panose="02020603050405020304" pitchFamily="18" charset="0"/>
                <a:sym typeface="微软雅黑" panose="020B0503020204020204" charset="-122"/>
              </a:rPr>
              <a:t>     An English speech contest </a:t>
            </a:r>
            <a:r>
              <a:rPr lang="en-US" altLang="zh-CN" sz="2400" spc="150">
                <a:ln>
                  <a:noFill/>
                </a:ln>
                <a:solidFill>
                  <a:srgbClr val="FF0000"/>
                </a:solidFill>
                <a:effectLst/>
                <a:uLnTx/>
                <a:uFillTx/>
                <a:latin typeface="Times New Roman" panose="02020603050405020304" pitchFamily="18" charset="0"/>
                <a:ea typeface="隶书" pitchFamily="49" charset="-122"/>
                <a:cs typeface="Times New Roman" panose="02020603050405020304" pitchFamily="18" charset="0"/>
                <a:sym typeface="微软雅黑" panose="020B0503020204020204" charset="-122"/>
              </a:rPr>
              <a:t>with the theme of</a:t>
            </a:r>
            <a:r>
              <a:rPr lang="en-US" altLang="zh-CN" sz="2400" spc="150">
                <a:ln>
                  <a:noFill/>
                </a:ln>
                <a:effectLst/>
                <a:uLnTx/>
                <a:uFillTx/>
                <a:latin typeface="Times New Roman" panose="02020603050405020304" pitchFamily="18" charset="0"/>
                <a:ea typeface="隶书" pitchFamily="49" charset="-122"/>
                <a:cs typeface="Times New Roman" panose="02020603050405020304" pitchFamily="18" charset="0"/>
                <a:sym typeface="微软雅黑" panose="020B0503020204020204" charset="-122"/>
              </a:rPr>
              <a:t> ......to be </a:t>
            </a:r>
            <a:r>
              <a:rPr lang="en-US" altLang="zh-CN" sz="2400" spc="150">
                <a:ln>
                  <a:noFill/>
                </a:ln>
                <a:effectLst/>
                <a:uLnTx/>
                <a:uFillTx/>
                <a:latin typeface="Times New Roman" panose="02020603050405020304" pitchFamily="18" charset="0"/>
                <a:ea typeface="隶书" pitchFamily="49" charset="-122"/>
                <a:cs typeface="Times New Roman" panose="02020603050405020304" pitchFamily="18" charset="0"/>
                <a:sym typeface="+mn-ea"/>
              </a:rPr>
              <a:t>held by our school this winter vacation </a:t>
            </a:r>
            <a:r>
              <a:rPr lang="en-US" altLang="zh-CN" sz="2400" spc="150">
                <a:ln>
                  <a:noFill/>
                </a:ln>
                <a:solidFill>
                  <a:srgbClr val="FF0000"/>
                </a:solidFill>
                <a:effectLst/>
                <a:uLnTx/>
                <a:uFillTx/>
                <a:latin typeface="Times New Roman" panose="02020603050405020304" pitchFamily="18" charset="0"/>
                <a:ea typeface="隶书" pitchFamily="49" charset="-122"/>
                <a:cs typeface="Times New Roman" panose="02020603050405020304" pitchFamily="18" charset="0"/>
                <a:sym typeface="+mn-ea"/>
              </a:rPr>
              <a:t>is aimed to </a:t>
            </a:r>
            <a:r>
              <a:rPr lang="en-US" altLang="zh-CN" sz="2400" spc="150">
                <a:ln>
                  <a:noFill/>
                </a:ln>
                <a:effectLst/>
                <a:uLnTx/>
                <a:uFillTx/>
                <a:latin typeface="Times New Roman" panose="02020603050405020304" pitchFamily="18" charset="0"/>
                <a:ea typeface="隶书" pitchFamily="49" charset="-122"/>
                <a:cs typeface="Times New Roman" panose="02020603050405020304" pitchFamily="18" charset="0"/>
                <a:sym typeface="+mn-ea"/>
              </a:rPr>
              <a:t>......</a:t>
            </a:r>
            <a:endParaRPr kumimoji="0" lang="en-US" altLang="zh-CN" sz="2400" i="0" u="none" strike="noStrike" kern="1200" cap="none" spc="150" normalizeH="0" baseline="0" noProof="1">
              <a:ln>
                <a:noFill/>
              </a:ln>
              <a:solidFill>
                <a:schemeClr val="tx1"/>
              </a:solidFill>
              <a:effectLst/>
              <a:uLnTx/>
              <a:uFillTx/>
              <a:latin typeface="Times New Roman" panose="02020603050405020304" pitchFamily="18" charset="0"/>
              <a:ea typeface="隶书" pitchFamily="49" charset="-122"/>
              <a:cs typeface="Times New Roman" panose="02020603050405020304" pitchFamily="18" charset="0"/>
              <a:sym typeface="微软雅黑" panose="020B0503020204020204" charset="-122"/>
            </a:endParaRPr>
          </a:p>
          <a:p>
            <a:endParaRPr lang="en-US" sz="24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1301750" y="614045"/>
            <a:ext cx="8066405" cy="645160"/>
          </a:xfrm>
          <a:prstGeom prst="rect">
            <a:avLst/>
          </a:prstGeom>
          <a:noFill/>
          <a:ln w="9525">
            <a:noFill/>
          </a:ln>
        </p:spPr>
        <p:txBody>
          <a:bodyPr wrap="square">
            <a:spAutoFit/>
          </a:bodyPr>
          <a:lstStyle/>
          <a:p>
            <a:pPr indent="0"/>
            <a:r>
              <a:rPr lang="zh-CN" altLang="en-US" sz="3600" b="1">
                <a:solidFill>
                  <a:srgbClr val="333333"/>
                </a:solidFill>
                <a:latin typeface="+mn-ea"/>
                <a:ea typeface="宋体" panose="02010600030101010101" pitchFamily="2" charset="-122"/>
                <a:sym typeface="+mn-ea"/>
              </a:rPr>
              <a:t>介绍英语演讲比赛的相关信息</a:t>
            </a:r>
            <a:endParaRPr lang="zh-CN" altLang="en-US" sz="3600" b="1">
              <a:solidFill>
                <a:srgbClr val="333333"/>
              </a:solidFill>
              <a:latin typeface="+mn-ea"/>
              <a:ea typeface="宋体" panose="02010600030101010101" pitchFamily="2" charset="-122"/>
              <a:sym typeface="+mn-ea"/>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63.xml><?xml version="1.0" encoding="utf-8"?>
<p:tagLst xmlns:p="http://schemas.openxmlformats.org/presentationml/2006/main">
  <p:tag name="KSO_WM_BEAUTIFY_FLAG" val="#wm#"/>
  <p:tag name="KSO_WM_TEMPLATE_CATEGORY" val="custom"/>
  <p:tag name="KSO_WM_TEMPLATE_INDEX" val="20187308"/>
</p:tagLst>
</file>

<file path=ppt/tags/tag64.xml><?xml version="1.0" encoding="utf-8"?>
<p:tagLst xmlns:p="http://schemas.openxmlformats.org/presentationml/2006/main">
  <p:tag name="KSO_WM_BEAUTIFY_FLAG" val="#wm#"/>
  <p:tag name="KSO_WM_TEMPLATE_CATEGORY" val="custom"/>
  <p:tag name="KSO_WM_TEMPLATE_INDEX" val="20187308"/>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BEAUTIFY_FLAG" val="#wm#"/>
  <p:tag name="KSO_WM_TEMPLATE_CATEGORY" val="custom"/>
  <p:tag name="KSO_WM_TEMPLATE_INDEX" val="20187308"/>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BEAUTIFY_FLAG" val="#wm#"/>
  <p:tag name="KSO_WM_TEMPLATE_CATEGORY" val="custom"/>
  <p:tag name="KSO_WM_TEMPLATE_INDEX" val="20187308"/>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UNIT_PLACING_PICTURE_USER_VIEWPORT" val="{&quot;height&quot;:1926,&quot;width&quot;:1944}"/>
</p:tagLst>
</file>

<file path=ppt/tags/tag88.xml><?xml version="1.0" encoding="utf-8"?>
<p:tagLst xmlns:p="http://schemas.openxmlformats.org/presentationml/2006/main">
  <p:tag name="KSO_WM_BEAUTIFY_FLAG" val="#wm#"/>
  <p:tag name="KSO_WM_TEMPLATE_CATEGORY" val="custom"/>
  <p:tag name="KSO_WM_TEMPLATE_INDEX" val="2020453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6664</Words>
  <Application>WPS 演示</Application>
  <PresentationFormat>自定义</PresentationFormat>
  <Paragraphs>326</Paragraphs>
  <Slides>26</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Arial</vt:lpstr>
      <vt:lpstr>宋体</vt:lpstr>
      <vt:lpstr>Wingdings</vt:lpstr>
      <vt:lpstr>微软雅黑</vt:lpstr>
      <vt:lpstr>华文楷体</vt:lpstr>
      <vt:lpstr>楷体</vt:lpstr>
      <vt:lpstr>华文新魏</vt:lpstr>
      <vt:lpstr>Times New Roman</vt:lpstr>
      <vt:lpstr>隶书</vt:lpstr>
      <vt:lpstr>Arial Unicode MS</vt:lpstr>
      <vt:lpstr>微软雅黑</vt:lpstr>
      <vt:lpstr>Office 主题​​</vt:lpstr>
      <vt:lpstr>高考应用文写作</vt:lpstr>
      <vt:lpstr>应用文写作</vt:lpstr>
      <vt:lpstr>应用文写作</vt:lpstr>
      <vt:lpstr>PowerPoint 演示文稿</vt:lpstr>
      <vt:lpstr>PowerPoint 演示文稿</vt:lpstr>
      <vt:lpstr>Example朝阳期末试题</vt:lpstr>
      <vt:lpstr>PowerPoint 演示文稿</vt:lpstr>
      <vt:lpstr>PowerPoint 演示文稿</vt:lpstr>
      <vt:lpstr>PowerPoint 演示文稿</vt:lpstr>
      <vt:lpstr>PowerPoint 演示文稿</vt:lpstr>
      <vt:lpstr>PowerPoint 演示文稿</vt:lpstr>
      <vt:lpstr>范文：</vt:lpstr>
      <vt:lpstr>Example海淀期末试题</vt:lpstr>
      <vt:lpstr>PowerPoint 演示文稿</vt:lpstr>
      <vt:lpstr>PowerPoint 演示文稿</vt:lpstr>
      <vt:lpstr>PowerPoint 演示文稿</vt:lpstr>
      <vt:lpstr>PowerPoint 演示文稿</vt:lpstr>
      <vt:lpstr>PowerPoint 演示文稿</vt:lpstr>
      <vt:lpstr>小结</vt:lpstr>
      <vt:lpstr>拓展写作1：东城期末 </vt:lpstr>
      <vt:lpstr>PowerPoint 演示文稿</vt:lpstr>
      <vt:lpstr>拓展写作2：西城期末 </vt:lpstr>
      <vt:lpstr>PowerPoint 演示文稿</vt:lpstr>
      <vt:lpstr>拓展写作3：石景山期末 </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112</cp:revision>
  <dcterms:created xsi:type="dcterms:W3CDTF">2019-06-28T01:33:00Z</dcterms:created>
  <dcterms:modified xsi:type="dcterms:W3CDTF">2020-02-03T07:05:06Z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