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83" r:id="rId6"/>
    <p:sldId id="276" r:id="rId7"/>
    <p:sldId id="278" r:id="rId8"/>
    <p:sldId id="277" r:id="rId9"/>
    <p:sldId id="274" r:id="rId10"/>
    <p:sldId id="275" r:id="rId11"/>
    <p:sldId id="271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372" y="-52"/>
      </p:cViewPr>
      <p:guideLst>
        <p:guide orient="horz" pos="210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0.xml"/><Relationship Id="rId2" Type="http://schemas.openxmlformats.org/officeDocument/2006/relationships/image" Target="../media/image11.jpeg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802480"/>
            <a:ext cx="7216140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细胞的代谢</a:t>
            </a:r>
            <a:b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665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 肖德慧</a:t>
            </a:r>
            <a:endParaRPr lang="zh-CN" altLang="en-US" sz="2665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725170"/>
          </a:xfrm>
        </p:spPr>
        <p:txBody>
          <a:bodyPr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人教版高中生物必修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  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70710" y="2332990"/>
            <a:ext cx="84505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第4章  细胞的物质输入和输出   </a:t>
            </a:r>
            <a:endParaRPr lang="zh-CN" altLang="en-US" sz="4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4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单元总结</a:t>
            </a:r>
            <a:endParaRPr lang="zh-CN" altLang="en-US" sz="4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32485" y="610235"/>
            <a:ext cx="37579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细胞的物质输入和输出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9305" y="2033905"/>
            <a:ext cx="1070419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zh-CN" altLang="en-US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生命的起源与进化中最重大的事件之一就是膜的出现。细胞膜控制着物质的进出，这是形成有生命力的细胞的前提。细胞膜的选择透过性是细胞维持生命活动和自身相对稳定的基础。</a:t>
            </a:r>
            <a:endParaRPr lang="zh-CN" altLang="en-US" sz="28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endParaRPr lang="en-US" altLang="zh-CN" sz="28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72995" y="530225"/>
            <a:ext cx="65125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列表比较三种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物质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跨膜运输方式：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22532" name="Group 4"/>
          <p:cNvGraphicFramePr>
            <a:graphicFrameLocks noGrp="1"/>
          </p:cNvGraphicFramePr>
          <p:nvPr/>
        </p:nvGraphicFramePr>
        <p:xfrm>
          <a:off x="632460" y="1329690"/>
          <a:ext cx="10482580" cy="5121275"/>
        </p:xfrm>
        <a:graphic>
          <a:graphicData uri="http://schemas.openxmlformats.org/drawingml/2006/table">
            <a:tbl>
              <a:tblPr/>
              <a:tblGrid>
                <a:gridCol w="2785110"/>
                <a:gridCol w="2565823"/>
                <a:gridCol w="2565823"/>
                <a:gridCol w="2565823"/>
              </a:tblGrid>
              <a:tr h="82423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项   目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自由扩散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协助扩散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主动运输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59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物质运输方向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是否需要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转运蛋白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是否消耗细胞内的能量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907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举例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4" name="Text Box 36"/>
          <p:cNvSpPr txBox="1"/>
          <p:nvPr/>
        </p:nvSpPr>
        <p:spPr>
          <a:xfrm>
            <a:off x="4102418" y="2312353"/>
            <a:ext cx="13668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高→低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565" name="Text Box 37"/>
          <p:cNvSpPr txBox="1"/>
          <p:nvPr/>
        </p:nvSpPr>
        <p:spPr>
          <a:xfrm>
            <a:off x="9143683" y="2312353"/>
            <a:ext cx="1439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低→高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566" name="Text Box 38"/>
          <p:cNvSpPr txBox="1"/>
          <p:nvPr/>
        </p:nvSpPr>
        <p:spPr>
          <a:xfrm>
            <a:off x="4102418" y="3220403"/>
            <a:ext cx="1727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不需要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68" name="Text Box 40"/>
          <p:cNvSpPr txBox="1"/>
          <p:nvPr/>
        </p:nvSpPr>
        <p:spPr>
          <a:xfrm>
            <a:off x="6839585" y="3220403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需要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69" name="Text Box 41"/>
          <p:cNvSpPr txBox="1"/>
          <p:nvPr/>
        </p:nvSpPr>
        <p:spPr>
          <a:xfrm>
            <a:off x="4102418" y="4199255"/>
            <a:ext cx="2089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不消耗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70" name="Text Box 42"/>
          <p:cNvSpPr txBox="1"/>
          <p:nvPr/>
        </p:nvSpPr>
        <p:spPr>
          <a:xfrm>
            <a:off x="6597968" y="4199255"/>
            <a:ext cx="1943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不消耗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71" name="Text Box 43"/>
          <p:cNvSpPr txBox="1"/>
          <p:nvPr/>
        </p:nvSpPr>
        <p:spPr>
          <a:xfrm>
            <a:off x="8874125" y="4105910"/>
            <a:ext cx="197961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需要消耗（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ATP</a:t>
            </a: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572" name="Text Box 44"/>
          <p:cNvSpPr txBox="1"/>
          <p:nvPr/>
        </p:nvSpPr>
        <p:spPr>
          <a:xfrm>
            <a:off x="6283960" y="5181600"/>
            <a:ext cx="216058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葡萄糖进入红细胞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73" name="Text Box 45"/>
          <p:cNvSpPr txBox="1"/>
          <p:nvPr/>
        </p:nvSpPr>
        <p:spPr>
          <a:xfrm>
            <a:off x="6598285" y="2312353"/>
            <a:ext cx="13668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高→低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574" name="Text Box 46"/>
          <p:cNvSpPr txBox="1"/>
          <p:nvPr/>
        </p:nvSpPr>
        <p:spPr>
          <a:xfrm>
            <a:off x="8541385" y="5033010"/>
            <a:ext cx="28067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小肠上皮细胞吸收葡萄糖、氨基酸、离子等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575" name="Rectangle 47"/>
          <p:cNvSpPr/>
          <p:nvPr/>
        </p:nvSpPr>
        <p:spPr>
          <a:xfrm>
            <a:off x="3699828" y="5181600"/>
            <a:ext cx="2016125" cy="13398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</a:t>
            </a:r>
            <a:r>
              <a:rPr lang="en-US" altLang="zh-CN" sz="2800" baseline="-25000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</a:t>
            </a:r>
            <a:r>
              <a:rPr lang="en-US" altLang="zh-CN" sz="2800" baseline="-25000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、水、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苯、甘油、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乙醇、</a:t>
            </a:r>
            <a:endParaRPr lang="en-US" altLang="zh-CN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aseline="-250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Text Box 40"/>
          <p:cNvSpPr txBox="1"/>
          <p:nvPr/>
        </p:nvSpPr>
        <p:spPr>
          <a:xfrm>
            <a:off x="9298305" y="3220403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需要</a:t>
            </a:r>
            <a:endParaRPr lang="zh-CN" altLang="en-US" sz="28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4" grpId="0"/>
      <p:bldP spid="22565" grpId="0"/>
      <p:bldP spid="22566" grpId="0"/>
      <p:bldP spid="22568" grpId="0"/>
      <p:bldP spid="22569" grpId="0"/>
      <p:bldP spid="22570" grpId="0"/>
      <p:bldP spid="22571" grpId="0"/>
      <p:bldP spid="22572" grpId="0"/>
      <p:bldP spid="22574" grpId="0"/>
      <p:bldP spid="2257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7490" y="284480"/>
            <a:ext cx="6140450" cy="60947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Line 10"/>
          <p:cNvSpPr/>
          <p:nvPr/>
        </p:nvSpPr>
        <p:spPr>
          <a:xfrm>
            <a:off x="4651375" y="4124325"/>
            <a:ext cx="1295400" cy="15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lg" len="lg"/>
          </a:ln>
        </p:spPr>
      </p:sp>
      <p:grpSp>
        <p:nvGrpSpPr>
          <p:cNvPr id="46083" name="Group 62"/>
          <p:cNvGrpSpPr/>
          <p:nvPr/>
        </p:nvGrpSpPr>
        <p:grpSpPr>
          <a:xfrm>
            <a:off x="871537" y="749935"/>
            <a:ext cx="2809876" cy="2520950"/>
            <a:chOff x="157" y="436"/>
            <a:chExt cx="1770" cy="1588"/>
          </a:xfrm>
        </p:grpSpPr>
        <p:grpSp>
          <p:nvGrpSpPr>
            <p:cNvPr id="46120" name="Group 38"/>
            <p:cNvGrpSpPr/>
            <p:nvPr/>
          </p:nvGrpSpPr>
          <p:grpSpPr>
            <a:xfrm>
              <a:off x="157" y="436"/>
              <a:ext cx="1680" cy="1317"/>
              <a:chOff x="157" y="707"/>
              <a:chExt cx="1680" cy="1317"/>
            </a:xfrm>
          </p:grpSpPr>
          <p:sp>
            <p:nvSpPr>
              <p:cNvPr id="46122" name="Line 4"/>
              <p:cNvSpPr/>
              <p:nvPr/>
            </p:nvSpPr>
            <p:spPr>
              <a:xfrm flipV="1">
                <a:off x="385" y="707"/>
                <a:ext cx="0" cy="131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</p:spPr>
          </p:sp>
          <p:sp>
            <p:nvSpPr>
              <p:cNvPr id="46123" name="Line 5"/>
              <p:cNvSpPr/>
              <p:nvPr/>
            </p:nvSpPr>
            <p:spPr>
              <a:xfrm>
                <a:off x="385" y="2020"/>
                <a:ext cx="145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</p:spPr>
          </p:sp>
          <p:sp>
            <p:nvSpPr>
              <p:cNvPr id="46124" name="Line 6"/>
              <p:cNvSpPr/>
              <p:nvPr/>
            </p:nvSpPr>
            <p:spPr>
              <a:xfrm flipV="1">
                <a:off x="385" y="1065"/>
                <a:ext cx="997" cy="95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25" name="Text Box 15"/>
              <p:cNvSpPr txBox="1"/>
              <p:nvPr/>
            </p:nvSpPr>
            <p:spPr>
              <a:xfrm>
                <a:off x="157" y="795"/>
                <a:ext cx="290" cy="9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latin typeface="楷体" panose="02010609060101010101" charset="-122"/>
                    <a:ea typeface="楷体" panose="02010609060101010101" charset="-122"/>
                  </a:rPr>
                  <a:t>运输速率</a:t>
                </a:r>
                <a:endParaRPr lang="zh-CN" altLang="en-US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46121" name="Text Box 16"/>
            <p:cNvSpPr txBox="1"/>
            <p:nvPr/>
          </p:nvSpPr>
          <p:spPr>
            <a:xfrm>
              <a:off x="1225" y="1791"/>
              <a:ext cx="70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楷体" panose="02010609060101010101" charset="-122"/>
                  <a:ea typeface="楷体" panose="02010609060101010101" charset="-122"/>
                </a:rPr>
                <a:t>物质浓度</a:t>
              </a:r>
              <a:endParaRPr lang="zh-CN" altLang="en-US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6084" name="Group 40"/>
          <p:cNvGrpSpPr/>
          <p:nvPr/>
        </p:nvGrpSpPr>
        <p:grpSpPr>
          <a:xfrm>
            <a:off x="3714750" y="3028950"/>
            <a:ext cx="2665413" cy="2457450"/>
            <a:chOff x="1927" y="617"/>
            <a:chExt cx="1679" cy="1548"/>
          </a:xfrm>
        </p:grpSpPr>
        <p:sp>
          <p:nvSpPr>
            <p:cNvPr id="46115" name="Line 7"/>
            <p:cNvSpPr/>
            <p:nvPr/>
          </p:nvSpPr>
          <p:spPr>
            <a:xfrm flipV="1">
              <a:off x="2154" y="617"/>
              <a:ext cx="1" cy="131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46116" name="Line 8"/>
            <p:cNvSpPr/>
            <p:nvPr/>
          </p:nvSpPr>
          <p:spPr>
            <a:xfrm>
              <a:off x="2154" y="1934"/>
              <a:ext cx="1452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46117" name="Line 9"/>
            <p:cNvSpPr/>
            <p:nvPr/>
          </p:nvSpPr>
          <p:spPr>
            <a:xfrm flipV="1">
              <a:off x="2154" y="1299"/>
              <a:ext cx="363" cy="53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lg" len="lg"/>
            </a:ln>
          </p:spPr>
        </p:sp>
        <p:sp>
          <p:nvSpPr>
            <p:cNvPr id="46118" name="Text Box 18"/>
            <p:cNvSpPr txBox="1"/>
            <p:nvPr/>
          </p:nvSpPr>
          <p:spPr>
            <a:xfrm>
              <a:off x="1927" y="709"/>
              <a:ext cx="289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楷体" panose="02010609060101010101" charset="-122"/>
                  <a:ea typeface="楷体" panose="02010609060101010101" charset="-122"/>
                </a:rPr>
                <a:t>运输速率</a:t>
              </a:r>
              <a:endParaRPr lang="zh-CN" altLang="en-US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6119" name="Text Box 19"/>
            <p:cNvSpPr txBox="1"/>
            <p:nvPr/>
          </p:nvSpPr>
          <p:spPr>
            <a:xfrm>
              <a:off x="3016" y="1934"/>
              <a:ext cx="58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楷体" panose="02010609060101010101" charset="-122"/>
                  <a:ea typeface="楷体" panose="02010609060101010101" charset="-122"/>
                </a:rPr>
                <a:t>耗氧量</a:t>
              </a:r>
              <a:endParaRPr lang="zh-CN" altLang="en-US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6085" name="Text Box 22"/>
          <p:cNvSpPr txBox="1"/>
          <p:nvPr/>
        </p:nvSpPr>
        <p:spPr>
          <a:xfrm>
            <a:off x="1702435" y="5636260"/>
            <a:ext cx="11334115" cy="108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坐标图中所表示的分别是物质的哪种运输方式？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为什么？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6087" name="Group 64"/>
          <p:cNvGrpSpPr/>
          <p:nvPr/>
        </p:nvGrpSpPr>
        <p:grpSpPr>
          <a:xfrm>
            <a:off x="3681413" y="836613"/>
            <a:ext cx="2881312" cy="2386012"/>
            <a:chOff x="1927" y="2069"/>
            <a:chExt cx="1815" cy="1503"/>
          </a:xfrm>
        </p:grpSpPr>
        <p:sp>
          <p:nvSpPr>
            <p:cNvPr id="46108" name="Line 25"/>
            <p:cNvSpPr/>
            <p:nvPr/>
          </p:nvSpPr>
          <p:spPr>
            <a:xfrm flipV="1">
              <a:off x="2154" y="2069"/>
              <a:ext cx="0" cy="1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46109" name="Line 26"/>
            <p:cNvSpPr/>
            <p:nvPr/>
          </p:nvSpPr>
          <p:spPr>
            <a:xfrm>
              <a:off x="2154" y="3335"/>
              <a:ext cx="1497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</p:sp>
        <p:grpSp>
          <p:nvGrpSpPr>
            <p:cNvPr id="46110" name="Group 63"/>
            <p:cNvGrpSpPr/>
            <p:nvPr/>
          </p:nvGrpSpPr>
          <p:grpSpPr>
            <a:xfrm>
              <a:off x="1927" y="2156"/>
              <a:ext cx="1815" cy="1416"/>
              <a:chOff x="1927" y="2156"/>
              <a:chExt cx="1815" cy="1416"/>
            </a:xfrm>
          </p:grpSpPr>
          <p:grpSp>
            <p:nvGrpSpPr>
              <p:cNvPr id="46111" name="Group 42"/>
              <p:cNvGrpSpPr/>
              <p:nvPr/>
            </p:nvGrpSpPr>
            <p:grpSpPr>
              <a:xfrm>
                <a:off x="1927" y="2156"/>
                <a:ext cx="1406" cy="1183"/>
                <a:chOff x="1927" y="2156"/>
                <a:chExt cx="1406" cy="1183"/>
              </a:xfrm>
            </p:grpSpPr>
            <p:sp>
              <p:nvSpPr>
                <p:cNvPr id="46113" name="Freeform 28"/>
                <p:cNvSpPr/>
                <p:nvPr/>
              </p:nvSpPr>
              <p:spPr>
                <a:xfrm>
                  <a:off x="2154" y="2568"/>
                  <a:ext cx="1179" cy="771"/>
                </a:xfrm>
                <a:custGeom>
                  <a:avLst/>
                  <a:gdLst/>
                  <a:ahLst/>
                  <a:cxnLst>
                    <a:cxn ang="0">
                      <a:pos x="0" y="771"/>
                    </a:cxn>
                    <a:cxn ang="0">
                      <a:pos x="454" y="136"/>
                    </a:cxn>
                    <a:cxn ang="0">
                      <a:pos x="1179" y="0"/>
                    </a:cxn>
                  </a:cxnLst>
                  <a:pathLst>
                    <a:path w="1179" h="771">
                      <a:moveTo>
                        <a:pt x="0" y="771"/>
                      </a:moveTo>
                      <a:cubicBezTo>
                        <a:pt x="128" y="518"/>
                        <a:pt x="257" y="265"/>
                        <a:pt x="454" y="136"/>
                      </a:cubicBezTo>
                      <a:cubicBezTo>
                        <a:pt x="651" y="7"/>
                        <a:pt x="1058" y="23"/>
                        <a:pt x="1179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</p:spPr>
              <p:txBody>
                <a:bodyPr/>
                <a:p>
                  <a:endParaRPr lang="zh-CN" altLang="en-US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46114" name="Text Box 32"/>
                <p:cNvSpPr txBox="1"/>
                <p:nvPr/>
              </p:nvSpPr>
              <p:spPr>
                <a:xfrm>
                  <a:off x="1927" y="2156"/>
                  <a:ext cx="289" cy="10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b="1" dirty="0">
                      <a:latin typeface="楷体" panose="02010609060101010101" charset="-122"/>
                      <a:ea typeface="楷体" panose="02010609060101010101" charset="-122"/>
                    </a:rPr>
                    <a:t>运输速率</a:t>
                  </a:r>
                  <a:endParaRPr lang="zh-CN" altLang="en-US" b="1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sp>
            <p:nvSpPr>
              <p:cNvPr id="46112" name="Text Box 33"/>
              <p:cNvSpPr txBox="1"/>
              <p:nvPr/>
            </p:nvSpPr>
            <p:spPr>
              <a:xfrm>
                <a:off x="2925" y="3339"/>
                <a:ext cx="817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latin typeface="楷体" panose="02010609060101010101" charset="-122"/>
                    <a:ea typeface="楷体" panose="02010609060101010101" charset="-122"/>
                  </a:rPr>
                  <a:t>物质浓度</a:t>
                </a:r>
                <a:endParaRPr lang="zh-CN" altLang="en-US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8745" name="Text Box 73"/>
          <p:cNvSpPr txBox="1"/>
          <p:nvPr/>
        </p:nvSpPr>
        <p:spPr>
          <a:xfrm>
            <a:off x="1449388" y="981075"/>
            <a:ext cx="17287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自由扩散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746" name="Text Box 74"/>
          <p:cNvSpPr txBox="1"/>
          <p:nvPr/>
        </p:nvSpPr>
        <p:spPr>
          <a:xfrm>
            <a:off x="4591050" y="3478213"/>
            <a:ext cx="180181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主动运输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750" name="Text Box 78"/>
          <p:cNvSpPr txBox="1"/>
          <p:nvPr/>
        </p:nvSpPr>
        <p:spPr>
          <a:xfrm>
            <a:off x="4510088" y="479425"/>
            <a:ext cx="15128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协助扩散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751" name="Text Box 79"/>
          <p:cNvSpPr txBox="1"/>
          <p:nvPr/>
        </p:nvSpPr>
        <p:spPr>
          <a:xfrm>
            <a:off x="7642225" y="3429000"/>
            <a:ext cx="15843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主动运输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0" name="Text Box 74"/>
          <p:cNvSpPr txBox="1"/>
          <p:nvPr/>
        </p:nvSpPr>
        <p:spPr>
          <a:xfrm>
            <a:off x="4510088" y="911225"/>
            <a:ext cx="18002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主动运输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33938" y="754063"/>
            <a:ext cx="6181090" cy="3319462"/>
            <a:chOff x="4211975" y="753434"/>
            <a:chExt cx="6179807" cy="3319298"/>
          </a:xfrm>
        </p:grpSpPr>
        <p:sp>
          <p:nvSpPr>
            <p:cNvPr id="46095" name="TextBox 3"/>
            <p:cNvSpPr txBox="1"/>
            <p:nvPr/>
          </p:nvSpPr>
          <p:spPr>
            <a:xfrm>
              <a:off x="6373066" y="753434"/>
              <a:ext cx="4018716" cy="521944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转运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蛋白数量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达到饱和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6" name="直接箭头连接符 5"/>
            <p:cNvCxnSpPr>
              <a:stCxn id="46095" idx="1"/>
            </p:cNvCxnSpPr>
            <p:nvPr/>
          </p:nvCxnSpPr>
          <p:spPr bwMode="auto">
            <a:xfrm flipH="1">
              <a:off x="4355942" y="1014471"/>
              <a:ext cx="2017521" cy="6438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 bwMode="auto">
            <a:xfrm>
              <a:off x="6759575" y="1276777"/>
              <a:ext cx="620620" cy="279595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 bwMode="auto">
            <a:xfrm flipH="1">
              <a:off x="4211975" y="1276777"/>
              <a:ext cx="2318206" cy="279595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88" name="Group 66"/>
          <p:cNvGrpSpPr/>
          <p:nvPr/>
        </p:nvGrpSpPr>
        <p:grpSpPr>
          <a:xfrm>
            <a:off x="6923088" y="3141663"/>
            <a:ext cx="3313112" cy="2382837"/>
            <a:chOff x="3969" y="1979"/>
            <a:chExt cx="2087" cy="1501"/>
          </a:xfrm>
        </p:grpSpPr>
        <p:sp>
          <p:nvSpPr>
            <p:cNvPr id="46099" name="Line 35"/>
            <p:cNvSpPr/>
            <p:nvPr/>
          </p:nvSpPr>
          <p:spPr>
            <a:xfrm>
              <a:off x="4196" y="2841"/>
              <a:ext cx="1179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ash"/>
              <a:headEnd type="none" w="med" len="med"/>
              <a:tailEnd type="none" w="lg" len="lg"/>
            </a:ln>
          </p:spPr>
        </p:sp>
        <p:grpSp>
          <p:nvGrpSpPr>
            <p:cNvPr id="46100" name="Group 65"/>
            <p:cNvGrpSpPr/>
            <p:nvPr/>
          </p:nvGrpSpPr>
          <p:grpSpPr>
            <a:xfrm>
              <a:off x="3969" y="1979"/>
              <a:ext cx="2087" cy="1501"/>
              <a:chOff x="3969" y="1979"/>
              <a:chExt cx="2087" cy="1501"/>
            </a:xfrm>
          </p:grpSpPr>
          <p:sp>
            <p:nvSpPr>
              <p:cNvPr id="46101" name="Text Box 36"/>
              <p:cNvSpPr txBox="1"/>
              <p:nvPr/>
            </p:nvSpPr>
            <p:spPr>
              <a:xfrm>
                <a:off x="3969" y="2115"/>
                <a:ext cx="289" cy="9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latin typeface="楷体" panose="02010609060101010101" charset="-122"/>
                    <a:ea typeface="楷体" panose="02010609060101010101" charset="-122"/>
                  </a:rPr>
                  <a:t>细胞内浓度</a:t>
                </a:r>
                <a:endParaRPr lang="zh-CN" altLang="en-US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grpSp>
            <p:nvGrpSpPr>
              <p:cNvPr id="46102" name="Group 45"/>
              <p:cNvGrpSpPr/>
              <p:nvPr/>
            </p:nvGrpSpPr>
            <p:grpSpPr>
              <a:xfrm>
                <a:off x="4196" y="1979"/>
                <a:ext cx="1860" cy="1501"/>
                <a:chOff x="4196" y="1979"/>
                <a:chExt cx="1860" cy="1501"/>
              </a:xfrm>
            </p:grpSpPr>
            <p:sp>
              <p:nvSpPr>
                <p:cNvPr id="46103" name="Line 29"/>
                <p:cNvSpPr/>
                <p:nvPr/>
              </p:nvSpPr>
              <p:spPr>
                <a:xfrm flipV="1">
                  <a:off x="4196" y="1979"/>
                  <a:ext cx="0" cy="127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lg" len="lg"/>
                </a:ln>
              </p:spPr>
            </p:sp>
            <p:sp>
              <p:nvSpPr>
                <p:cNvPr id="46104" name="Line 30"/>
                <p:cNvSpPr/>
                <p:nvPr/>
              </p:nvSpPr>
              <p:spPr>
                <a:xfrm>
                  <a:off x="4196" y="3249"/>
                  <a:ext cx="136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lg" len="lg"/>
                </a:ln>
              </p:spPr>
            </p:sp>
            <p:sp>
              <p:nvSpPr>
                <p:cNvPr id="46105" name="Freeform 31"/>
                <p:cNvSpPr/>
                <p:nvPr/>
              </p:nvSpPr>
              <p:spPr>
                <a:xfrm>
                  <a:off x="4196" y="2478"/>
                  <a:ext cx="1134" cy="771"/>
                </a:xfrm>
                <a:custGeom>
                  <a:avLst/>
                  <a:gdLst/>
                  <a:ahLst/>
                  <a:cxnLst>
                    <a:cxn ang="0">
                      <a:pos x="0" y="771"/>
                    </a:cxn>
                    <a:cxn ang="0">
                      <a:pos x="621" y="136"/>
                    </a:cxn>
                    <a:cxn ang="0">
                      <a:pos x="1585" y="0"/>
                    </a:cxn>
                  </a:cxnLst>
                  <a:pathLst>
                    <a:path w="1043" h="771">
                      <a:moveTo>
                        <a:pt x="0" y="771"/>
                      </a:moveTo>
                      <a:cubicBezTo>
                        <a:pt x="117" y="517"/>
                        <a:pt x="234" y="264"/>
                        <a:pt x="408" y="136"/>
                      </a:cubicBezTo>
                      <a:cubicBezTo>
                        <a:pt x="582" y="8"/>
                        <a:pt x="937" y="23"/>
                        <a:pt x="1043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</p:spPr>
              <p:txBody>
                <a:bodyPr/>
                <a:p>
                  <a:endParaRPr lang="zh-CN" altLang="en-US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46106" name="Text Box 34"/>
                <p:cNvSpPr txBox="1"/>
                <p:nvPr/>
              </p:nvSpPr>
              <p:spPr>
                <a:xfrm>
                  <a:off x="5012" y="3249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b="1" dirty="0">
                      <a:latin typeface="楷体" panose="02010609060101010101" charset="-122"/>
                      <a:ea typeface="楷体" panose="02010609060101010101" charset="-122"/>
                    </a:rPr>
                    <a:t>时间</a:t>
                  </a:r>
                  <a:endParaRPr lang="zh-CN" altLang="en-US" b="1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46107" name="Text Box 37"/>
                <p:cNvSpPr txBox="1"/>
                <p:nvPr/>
              </p:nvSpPr>
              <p:spPr>
                <a:xfrm>
                  <a:off x="4604" y="2841"/>
                  <a:ext cx="1452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b="1" dirty="0">
                      <a:latin typeface="楷体" panose="02010609060101010101" charset="-122"/>
                      <a:ea typeface="楷体" panose="02010609060101010101" charset="-122"/>
                    </a:rPr>
                    <a:t>（细胞外浓度）</a:t>
                  </a:r>
                  <a:endParaRPr lang="zh-CN" altLang="en-US" b="1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4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74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75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27405" y="650875"/>
            <a:ext cx="10537825" cy="5851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33375" indent="-333375">
              <a:lnSpc>
                <a:spcPct val="120000"/>
              </a:lnSpc>
            </a:pP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例：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在适宜条件下，测得某植物根细胞对a、b两种物质的吸收速率与外界溶液中这两种物质浓度的关系，如图所示。</a:t>
            </a: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3375" indent="-333375">
              <a:lnSpc>
                <a:spcPct val="120000"/>
              </a:lnSpc>
            </a:pP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3375" indent="-333375">
              <a:lnSpc>
                <a:spcPct val="120000"/>
              </a:lnSpc>
            </a:pP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3375" indent="-333375">
              <a:lnSpc>
                <a:spcPct val="120000"/>
              </a:lnSpc>
            </a:pP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3375" indent="-333375">
              <a:lnSpc>
                <a:spcPct val="120000"/>
              </a:lnSpc>
            </a:pP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3375" indent="-333375">
              <a:lnSpc>
                <a:spcPct val="120000"/>
              </a:lnSpc>
            </a:pP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3375" indent="-333375">
              <a:lnSpc>
                <a:spcPct val="120000"/>
              </a:lnSpc>
            </a:pP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3375" indent="-333375">
              <a:lnSpc>
                <a:spcPct val="120000"/>
              </a:lnSpc>
            </a:pP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（1）根据实验结果可知，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物质通过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方式跨膜运输。（2）实验结果表明：当外界溶液中b的浓度达到一定数值时，再增加b的浓度，根细胞对b的吸收速率维持相对稳定。可能的原因是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9" descr="微信图片_2019121416210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55" y="1878330"/>
            <a:ext cx="3112135" cy="2441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14415" y="46412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自由扩散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67445" y="550672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载体数量达到饱和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22655" y="3773170"/>
            <a:ext cx="104254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33375" indent="-333375"/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（3）b物质的运输方式有同学认为是主动运输，有同学认为是协助扩散。请完善下列实验设计方案，并预期结果及结论，以确定哪位同学的判断正确。实验方案：将长势相同的该植物根细胞平均分为两组，甲组不做处理，乙组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____________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，将上述两组根细胞放在含有一定浓度b物质的溶液中培养一段时间后，分别测定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预期结果及结论：若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_____________________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，则为主动运输。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2655" y="369570"/>
            <a:ext cx="104254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33375" indent="-333375" algn="l"/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例：在适宜条件下，测得某植物根细胞对a、b两种物质的吸收速率与外界溶液中这两种物质浓度的关系，如图所示。</a:t>
            </a:r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3375" indent="-333375" algn="l"/>
            <a:endParaRPr 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9" descr="微信图片_2019121416210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90" y="1275080"/>
            <a:ext cx="3112135" cy="24415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5727065" y="3723005"/>
            <a:ext cx="1684020" cy="497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111615" y="3688715"/>
            <a:ext cx="1684020" cy="497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569075" y="2590165"/>
            <a:ext cx="4580890" cy="1126490"/>
            <a:chOff x="10345" y="4399"/>
            <a:chExt cx="7214" cy="1774"/>
          </a:xfrm>
        </p:grpSpPr>
        <p:sp>
          <p:nvSpPr>
            <p:cNvPr id="12" name="文本框 11"/>
            <p:cNvSpPr txBox="1"/>
            <p:nvPr/>
          </p:nvSpPr>
          <p:spPr>
            <a:xfrm>
              <a:off x="11671" y="4399"/>
              <a:ext cx="588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是否消耗细胞内的能量</a:t>
              </a:r>
              <a:endPara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3" name="直接连接符 12"/>
            <p:cNvCxnSpPr>
              <a:stCxn id="10" idx="0"/>
            </p:cNvCxnSpPr>
            <p:nvPr/>
          </p:nvCxnSpPr>
          <p:spPr>
            <a:xfrm flipV="1">
              <a:off x="10345" y="5226"/>
              <a:ext cx="2537" cy="9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14524" y="5182"/>
              <a:ext cx="1021" cy="9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971040" y="5186680"/>
            <a:ext cx="289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ATP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合成的抑制剂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28360" y="5572125"/>
            <a:ext cx="3705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ea typeface="楷体" panose="02010609060101010101" charset="-122"/>
              </a:rPr>
              <a:t>根细胞对b物质的吸收速率</a:t>
            </a:r>
            <a:endParaRPr lang="zh-CN" altLang="en-US" sz="2400">
              <a:solidFill>
                <a:srgbClr val="FF0000"/>
              </a:solidFill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77665" y="5916295"/>
            <a:ext cx="4724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ea typeface="楷体" panose="02010609060101010101" charset="-122"/>
              </a:rPr>
              <a:t>若甲组根细胞对b物质的吸收速率大于乙组</a:t>
            </a:r>
            <a:endParaRPr lang="zh-CN" altLang="en-US" sz="2400">
              <a:solidFill>
                <a:srgbClr val="FF0000"/>
              </a:solidFill>
              <a:ea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54635" y="1370965"/>
          <a:ext cx="4162425" cy="2243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895"/>
                <a:gridCol w="1675765"/>
                <a:gridCol w="1675765"/>
              </a:tblGrid>
              <a:tr h="5321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甲组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乙组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8553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处理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不做处理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细胞不提供能量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855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运输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类型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主动运输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协助扩散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主动运输受抑制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784475" y="1952625"/>
            <a:ext cx="1547495" cy="73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08605" y="1910715"/>
            <a:ext cx="1439545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ATP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合成的抑制剂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8240" y="2823845"/>
            <a:ext cx="1438910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94330" y="2858770"/>
            <a:ext cx="1438910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  <p:bldP spid="16" grpId="0"/>
      <p:bldP spid="17" grpId="0"/>
      <p:bldP spid="18" grpId="0"/>
      <p:bldP spid="3" grpId="0" animBg="1"/>
      <p:bldP spid="5" grpId="1" bldLvl="0" animBg="1"/>
      <p:bldP spid="6" grpId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WPS 演示</Application>
  <PresentationFormat>全屏显示(16:9)</PresentationFormat>
  <Paragraphs>151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Times New Roman</vt:lpstr>
      <vt:lpstr>Arial Unicode MS</vt:lpstr>
      <vt:lpstr>1_Office 主题​​</vt:lpstr>
      <vt:lpstr>细胞的代谢 （第2课时）</vt:lpstr>
      <vt:lpstr>人教版高中生物必修1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小月 </cp:lastModifiedBy>
  <cp:revision>23</cp:revision>
  <dcterms:created xsi:type="dcterms:W3CDTF">2020-02-01T11:21:00Z</dcterms:created>
  <dcterms:modified xsi:type="dcterms:W3CDTF">2020-02-08T13:02:16Z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