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tags/tag6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4.xml" ContentType="application/vnd.openxmlformats-officedocument.presentationml.tag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3.xml" ContentType="application/vnd.openxmlformats-officedocument.presentationml.tags+xml"/>
  <Override PartName="/ppt/tags/tag7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63" r:id="rId2"/>
    <p:sldId id="304" r:id="rId3"/>
    <p:sldId id="279" r:id="rId4"/>
    <p:sldId id="280" r:id="rId5"/>
    <p:sldId id="302" r:id="rId6"/>
    <p:sldId id="308" r:id="rId7"/>
    <p:sldId id="305" r:id="rId8"/>
    <p:sldId id="278" r:id="rId9"/>
    <p:sldId id="309" r:id="rId10"/>
    <p:sldId id="310" r:id="rId11"/>
    <p:sldId id="311" r:id="rId12"/>
    <p:sldId id="312" r:id="rId13"/>
    <p:sldId id="313" r:id="rId14"/>
    <p:sldId id="315" r:id="rId15"/>
    <p:sldId id="301" r:id="rId1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24">
          <p15:clr>
            <a:srgbClr val="A4A3A4"/>
          </p15:clr>
        </p15:guide>
        <p15:guide id="2" pos="2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80" d="100"/>
          <a:sy n="80" d="100"/>
        </p:scale>
        <p:origin x="48" y="152"/>
      </p:cViewPr>
      <p:guideLst>
        <p:guide orient="horz" pos="1524"/>
        <p:guide pos="288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9F218E0-E72F-4FB4-B861-C83F0E35F934}" type="doc">
      <dgm:prSet loTypeId="urn:microsoft.com/office/officeart/2005/8/layout/hList1" loCatId="list" qsTypeId="urn:microsoft.com/office/officeart/2005/8/quickstyle/simple4#1" qsCatId="simple" csTypeId="urn:microsoft.com/office/officeart/2005/8/colors/accent1_2#1" csCatId="accent1" phldr="1"/>
      <dgm:spPr/>
      <dgm:t>
        <a:bodyPr/>
        <a:lstStyle/>
        <a:p>
          <a:endParaRPr lang="zh-CN" altLang="en-US"/>
        </a:p>
      </dgm:t>
    </dgm:pt>
    <dgm:pt modelId="{17264811-B842-45CA-8023-890707C56826}">
      <dgm:prSet phldrT="[文本]" phldr="0" custT="0"/>
      <dgm:spPr/>
      <dgm:t>
        <a:bodyPr vert="horz" wrap="square"/>
        <a:lstStyle/>
        <a:p>
          <a:pPr>
            <a:lnSpc>
              <a:spcPct val="100000"/>
            </a:lnSpc>
            <a:spcBef>
              <a:spcPct val="0"/>
            </a:spcBef>
            <a:spcAft>
              <a:spcPct val="35000"/>
            </a:spcAft>
          </a:pPr>
          <a:r>
            <a:rPr lang="zh-CN" altLang="en-US" dirty="0"/>
            <a:t>主题语境</a:t>
          </a:r>
        </a:p>
      </dgm:t>
    </dgm:pt>
    <dgm:pt modelId="{A109D010-9885-4F8F-B8E9-E2C717658764}" type="parTrans" cxnId="{C1BA3112-A3FE-44B2-9E26-248746B47D1E}">
      <dgm:prSet/>
      <dgm:spPr/>
      <dgm:t>
        <a:bodyPr/>
        <a:lstStyle/>
        <a:p>
          <a:endParaRPr lang="zh-CN" altLang="en-US"/>
        </a:p>
      </dgm:t>
    </dgm:pt>
    <dgm:pt modelId="{ABC69D63-56ED-48ED-9346-231F6A6139BF}" type="sibTrans" cxnId="{C1BA3112-A3FE-44B2-9E26-248746B47D1E}">
      <dgm:prSet/>
      <dgm:spPr/>
      <dgm:t>
        <a:bodyPr/>
        <a:lstStyle/>
        <a:p>
          <a:endParaRPr lang="zh-CN" altLang="en-US"/>
        </a:p>
      </dgm:t>
    </dgm:pt>
    <dgm:pt modelId="{3A04E1E2-A022-47CE-8997-EF18827AD0A2}">
      <dgm:prSet phldrT="[文本]" phldr="0" custT="0"/>
      <dgm:spPr/>
      <dgm:t>
        <a:bodyPr vert="horz" wrap="square"/>
        <a:lstStyle/>
        <a:p>
          <a:pPr>
            <a:lnSpc>
              <a:spcPct val="100000"/>
            </a:lnSpc>
            <a:spcBef>
              <a:spcPct val="0"/>
            </a:spcBef>
            <a:spcAft>
              <a:spcPct val="15000"/>
            </a:spcAft>
          </a:pPr>
          <a:r>
            <a:rPr lang="zh-CN" altLang="en-US" dirty="0"/>
            <a:t>人与社会</a:t>
          </a:r>
        </a:p>
      </dgm:t>
    </dgm:pt>
    <dgm:pt modelId="{27D8CDC7-1381-4175-B7BB-6022CF4D82E6}" type="parTrans" cxnId="{8E9490CE-2DD5-4836-BEE7-DD1F1FA194EC}">
      <dgm:prSet/>
      <dgm:spPr/>
      <dgm:t>
        <a:bodyPr/>
        <a:lstStyle/>
        <a:p>
          <a:endParaRPr lang="zh-CN" altLang="en-US"/>
        </a:p>
      </dgm:t>
    </dgm:pt>
    <dgm:pt modelId="{6093660C-20EB-4964-87F9-BCEC151AEF5F}" type="sibTrans" cxnId="{8E9490CE-2DD5-4836-BEE7-DD1F1FA194EC}">
      <dgm:prSet/>
      <dgm:spPr/>
      <dgm:t>
        <a:bodyPr/>
        <a:lstStyle/>
        <a:p>
          <a:endParaRPr lang="zh-CN" altLang="en-US"/>
        </a:p>
      </dgm:t>
    </dgm:pt>
    <dgm:pt modelId="{1D30785A-07DE-42AF-B3D6-7E566E073AD7}">
      <dgm:prSet phldr="0" custT="0"/>
      <dgm:spPr/>
      <dgm:t>
        <a:bodyPr vert="horz" wrap="square"/>
        <a:lstStyle/>
        <a:p>
          <a:pPr>
            <a:lnSpc>
              <a:spcPct val="100000"/>
            </a:lnSpc>
            <a:spcBef>
              <a:spcPct val="0"/>
            </a:spcBef>
            <a:spcAft>
              <a:spcPct val="15000"/>
            </a:spcAft>
          </a:pPr>
          <a:r>
            <a:rPr lang="zh-CN" altLang="en-US" dirty="0"/>
            <a:t>人与自我</a:t>
          </a:r>
        </a:p>
      </dgm:t>
    </dgm:pt>
    <dgm:pt modelId="{8CBB353A-4B5F-43F6-883E-857294BDB875}" type="parTrans" cxnId="{B41F9DA6-3AB7-46A0-81A6-F35EF04B3998}">
      <dgm:prSet/>
      <dgm:spPr/>
      <dgm:t>
        <a:bodyPr/>
        <a:lstStyle/>
        <a:p>
          <a:endParaRPr lang="zh-CN" altLang="en-US"/>
        </a:p>
      </dgm:t>
    </dgm:pt>
    <dgm:pt modelId="{0CE5D743-E2DA-4B3F-B647-AAB05B6C9752}" type="sibTrans" cxnId="{B41F9DA6-3AB7-46A0-81A6-F35EF04B3998}">
      <dgm:prSet/>
      <dgm:spPr/>
      <dgm:t>
        <a:bodyPr/>
        <a:lstStyle/>
        <a:p>
          <a:endParaRPr lang="zh-CN" altLang="en-US"/>
        </a:p>
      </dgm:t>
    </dgm:pt>
    <dgm:pt modelId="{1E2CC1A7-EE79-4C18-A179-CE42EF3B3F4A}">
      <dgm:prSet phldrT="[文本]" phldr="0" custT="0"/>
      <dgm:spPr/>
      <dgm:t>
        <a:bodyPr vert="horz" wrap="square"/>
        <a:lstStyle/>
        <a:p>
          <a:pPr>
            <a:lnSpc>
              <a:spcPct val="100000"/>
            </a:lnSpc>
            <a:spcBef>
              <a:spcPct val="0"/>
            </a:spcBef>
            <a:spcAft>
              <a:spcPct val="35000"/>
            </a:spcAft>
          </a:pPr>
          <a:r>
            <a:rPr lang="zh-CN" altLang="en-US" dirty="0"/>
            <a:t>文体体裁</a:t>
          </a:r>
        </a:p>
      </dgm:t>
    </dgm:pt>
    <dgm:pt modelId="{4420C36B-7FD0-41F4-845A-9000C47B4900}" type="parTrans" cxnId="{67EE8B4C-02E0-425B-8A0C-25061397D204}">
      <dgm:prSet/>
      <dgm:spPr/>
      <dgm:t>
        <a:bodyPr/>
        <a:lstStyle/>
        <a:p>
          <a:endParaRPr lang="zh-CN" altLang="en-US"/>
        </a:p>
      </dgm:t>
    </dgm:pt>
    <dgm:pt modelId="{1BAAE311-27E8-4383-9AB4-C15DA1D4E64A}" type="sibTrans" cxnId="{67EE8B4C-02E0-425B-8A0C-25061397D204}">
      <dgm:prSet/>
      <dgm:spPr/>
      <dgm:t>
        <a:bodyPr/>
        <a:lstStyle/>
        <a:p>
          <a:endParaRPr lang="zh-CN" altLang="en-US"/>
        </a:p>
      </dgm:t>
    </dgm:pt>
    <dgm:pt modelId="{99B048AD-4207-4FBF-AC96-32E95F737103}">
      <dgm:prSet phldrT="[文本]" phldr="0" custT="0"/>
      <dgm:spPr/>
      <dgm:t>
        <a:bodyPr vert="horz" wrap="square"/>
        <a:lstStyle/>
        <a:p>
          <a:pPr>
            <a:lnSpc>
              <a:spcPct val="100000"/>
            </a:lnSpc>
            <a:spcBef>
              <a:spcPct val="0"/>
            </a:spcBef>
            <a:spcAft>
              <a:spcPct val="15000"/>
            </a:spcAft>
          </a:pPr>
          <a:r>
            <a:rPr lang="zh-CN" altLang="en-US" dirty="0"/>
            <a:t>说明文为主</a:t>
          </a:r>
        </a:p>
      </dgm:t>
    </dgm:pt>
    <dgm:pt modelId="{51D632FF-BB4F-4E18-882E-B48E55588B8F}" type="parTrans" cxnId="{CF72D147-1455-42AE-8BAE-BF557F1662D9}">
      <dgm:prSet/>
      <dgm:spPr/>
      <dgm:t>
        <a:bodyPr/>
        <a:lstStyle/>
        <a:p>
          <a:endParaRPr lang="zh-CN" altLang="en-US"/>
        </a:p>
      </dgm:t>
    </dgm:pt>
    <dgm:pt modelId="{FF53DED4-9E89-47A5-A21C-6C2BA42171BF}" type="sibTrans" cxnId="{CF72D147-1455-42AE-8BAE-BF557F1662D9}">
      <dgm:prSet/>
      <dgm:spPr/>
      <dgm:t>
        <a:bodyPr/>
        <a:lstStyle/>
        <a:p>
          <a:endParaRPr lang="zh-CN" altLang="en-US"/>
        </a:p>
      </dgm:t>
    </dgm:pt>
    <dgm:pt modelId="{A484B16A-D33B-49BA-80C2-13C962B6C989}">
      <dgm:prSet phldrT="[文本]" phldr="0" custT="0"/>
      <dgm:spPr/>
      <dgm:t>
        <a:bodyPr vert="horz" wrap="square"/>
        <a:lstStyle/>
        <a:p>
          <a:pPr>
            <a:lnSpc>
              <a:spcPct val="100000"/>
            </a:lnSpc>
            <a:spcBef>
              <a:spcPct val="0"/>
            </a:spcBef>
            <a:spcAft>
              <a:spcPct val="35000"/>
            </a:spcAft>
          </a:pPr>
          <a:r>
            <a:rPr lang="zh-CN" altLang="en-US" dirty="0"/>
            <a:t>命题特点</a:t>
          </a:r>
        </a:p>
      </dgm:t>
    </dgm:pt>
    <dgm:pt modelId="{57CF6C04-37F5-4AE7-BD5A-88A90D22B7DF}" type="parTrans" cxnId="{D4813A2B-FEAE-48E8-B1CA-B8B5D90E76DD}">
      <dgm:prSet/>
      <dgm:spPr/>
      <dgm:t>
        <a:bodyPr/>
        <a:lstStyle/>
        <a:p>
          <a:endParaRPr lang="zh-CN" altLang="en-US"/>
        </a:p>
      </dgm:t>
    </dgm:pt>
    <dgm:pt modelId="{A5EBB2B7-A37E-4898-A92E-017C79366253}" type="sibTrans" cxnId="{D4813A2B-FEAE-48E8-B1CA-B8B5D90E76DD}">
      <dgm:prSet/>
      <dgm:spPr/>
      <dgm:t>
        <a:bodyPr/>
        <a:lstStyle/>
        <a:p>
          <a:endParaRPr lang="zh-CN" altLang="en-US"/>
        </a:p>
      </dgm:t>
    </dgm:pt>
    <dgm:pt modelId="{3FE43A09-7FA9-430A-9A2C-BD8BB8A3FABC}">
      <dgm:prSet phldrT="[文本]" phldr="0" custT="0"/>
      <dgm:spPr/>
      <dgm:t>
        <a:bodyPr vert="horz" wrap="square"/>
        <a:lstStyle/>
        <a:p>
          <a:pPr>
            <a:lnSpc>
              <a:spcPct val="100000"/>
            </a:lnSpc>
            <a:spcBef>
              <a:spcPct val="0"/>
            </a:spcBef>
            <a:spcAft>
              <a:spcPct val="15000"/>
            </a:spcAft>
          </a:pPr>
          <a:r>
            <a:rPr lang="zh-CN" altLang="en-US" dirty="0"/>
            <a:t>考察考生理解语篇信息，分析语篇结构和连贯性，理解语篇成分之间的逻辑语义关系，</a:t>
          </a:r>
          <a:r>
            <a:rPr lang="zh-CN" altLang="en-US" dirty="0">
              <a:solidFill>
                <a:schemeClr val="tx1"/>
              </a:solidFill>
            </a:rPr>
            <a:t>如次序关系、因果关系、转折、概括与例证关系等。</a:t>
          </a:r>
        </a:p>
      </dgm:t>
    </dgm:pt>
    <dgm:pt modelId="{681C8A90-C430-46FD-B21C-339809E07A93}" type="parTrans" cxnId="{157315F5-BF5D-4102-AEAC-228B33705662}">
      <dgm:prSet/>
      <dgm:spPr/>
      <dgm:t>
        <a:bodyPr/>
        <a:lstStyle/>
        <a:p>
          <a:endParaRPr lang="zh-CN" altLang="en-US"/>
        </a:p>
      </dgm:t>
    </dgm:pt>
    <dgm:pt modelId="{65E243BC-A999-421C-8C58-849682F62438}" type="sibTrans" cxnId="{157315F5-BF5D-4102-AEAC-228B33705662}">
      <dgm:prSet/>
      <dgm:spPr/>
      <dgm:t>
        <a:bodyPr/>
        <a:lstStyle/>
        <a:p>
          <a:endParaRPr lang="zh-CN" altLang="en-US"/>
        </a:p>
      </dgm:t>
    </dgm:pt>
    <dgm:pt modelId="{B910B71F-6E5F-44E8-88D5-331700B5797C}">
      <dgm:prSet phldr="0" custT="0"/>
      <dgm:spPr/>
      <dgm:t>
        <a:bodyPr vert="horz" wrap="square"/>
        <a:lstStyle/>
        <a:p>
          <a:pPr>
            <a:lnSpc>
              <a:spcPct val="100000"/>
            </a:lnSpc>
            <a:spcBef>
              <a:spcPct val="0"/>
            </a:spcBef>
            <a:spcAft>
              <a:spcPct val="35000"/>
            </a:spcAft>
          </a:pPr>
          <a:r>
            <a:rPr lang="zh-CN"/>
            <a:t>设题类型</a:t>
          </a:r>
        </a:p>
      </dgm:t>
    </dgm:pt>
    <dgm:pt modelId="{43FDA2D2-E9C3-4D5D-8CDB-B85E1DC72F75}" type="parTrans" cxnId="{4277274E-024F-45E9-B175-EF9B8B6EBA9E}">
      <dgm:prSet/>
      <dgm:spPr/>
      <dgm:t>
        <a:bodyPr/>
        <a:lstStyle/>
        <a:p>
          <a:endParaRPr lang="zh-CN" altLang="en-US"/>
        </a:p>
      </dgm:t>
    </dgm:pt>
    <dgm:pt modelId="{AA7BC745-A7D8-40A7-A35D-CF86497603D0}" type="sibTrans" cxnId="{4277274E-024F-45E9-B175-EF9B8B6EBA9E}">
      <dgm:prSet/>
      <dgm:spPr/>
      <dgm:t>
        <a:bodyPr/>
        <a:lstStyle/>
        <a:p>
          <a:endParaRPr lang="zh-CN" altLang="en-US"/>
        </a:p>
      </dgm:t>
    </dgm:pt>
    <dgm:pt modelId="{8859295B-AA11-4189-B18D-4BD8F7CAED2D}">
      <dgm:prSet phldr="0" custT="0"/>
      <dgm:spPr/>
      <dgm:t>
        <a:bodyPr vert="horz" wrap="square"/>
        <a:lstStyle/>
        <a:p>
          <a:pPr>
            <a:lnSpc>
              <a:spcPct val="100000"/>
            </a:lnSpc>
            <a:spcBef>
              <a:spcPct val="0"/>
            </a:spcBef>
            <a:spcAft>
              <a:spcPct val="15000"/>
            </a:spcAft>
          </a:pPr>
          <a:r>
            <a:rPr lang="zh-CN" altLang="en-US" dirty="0"/>
            <a:t>主旨大意</a:t>
          </a:r>
          <a:endParaRPr lang="zh-CN" dirty="0"/>
        </a:p>
      </dgm:t>
    </dgm:pt>
    <dgm:pt modelId="{E13E21F6-9284-48E9-856A-82D49401ACBA}" type="parTrans" cxnId="{3CAF1556-1AEC-42E6-B6B8-63F604A94CAE}">
      <dgm:prSet/>
      <dgm:spPr/>
      <dgm:t>
        <a:bodyPr/>
        <a:lstStyle/>
        <a:p>
          <a:endParaRPr lang="zh-CN" altLang="en-US"/>
        </a:p>
      </dgm:t>
    </dgm:pt>
    <dgm:pt modelId="{9EEA37FB-B399-4498-88F9-A6B691898001}" type="sibTrans" cxnId="{3CAF1556-1AEC-42E6-B6B8-63F604A94CAE}">
      <dgm:prSet/>
      <dgm:spPr/>
      <dgm:t>
        <a:bodyPr/>
        <a:lstStyle/>
        <a:p>
          <a:endParaRPr lang="zh-CN" altLang="en-US"/>
        </a:p>
      </dgm:t>
    </dgm:pt>
    <dgm:pt modelId="{93EAA574-FD62-4890-BC0F-AAACD0BB0A8A}">
      <dgm:prSet phldrT="[文本]" phldr="0" custT="0"/>
      <dgm:spPr/>
      <dgm:t>
        <a:bodyPr vert="horz" wrap="square"/>
        <a:lstStyle/>
        <a:p>
          <a:pPr>
            <a:lnSpc>
              <a:spcPct val="100000"/>
            </a:lnSpc>
            <a:spcBef>
              <a:spcPct val="0"/>
            </a:spcBef>
            <a:spcAft>
              <a:spcPct val="15000"/>
            </a:spcAft>
          </a:pPr>
          <a:r>
            <a:rPr lang="zh-CN" altLang="en-US" dirty="0"/>
            <a:t>话题多为科普类</a:t>
          </a:r>
        </a:p>
      </dgm:t>
    </dgm:pt>
    <dgm:pt modelId="{A6103537-5E92-4883-8F4C-DEF603570B70}" type="parTrans" cxnId="{3F34F214-3659-4110-9F1D-5D042DB20ABC}">
      <dgm:prSet/>
      <dgm:spPr/>
      <dgm:t>
        <a:bodyPr/>
        <a:lstStyle/>
        <a:p>
          <a:endParaRPr lang="zh-CN" altLang="en-US"/>
        </a:p>
      </dgm:t>
    </dgm:pt>
    <dgm:pt modelId="{42C21E8E-CD68-4A58-AE6E-778204138611}" type="sibTrans" cxnId="{3F34F214-3659-4110-9F1D-5D042DB20ABC}">
      <dgm:prSet/>
      <dgm:spPr/>
      <dgm:t>
        <a:bodyPr/>
        <a:lstStyle/>
        <a:p>
          <a:endParaRPr lang="zh-CN" altLang="en-US"/>
        </a:p>
      </dgm:t>
    </dgm:pt>
    <dgm:pt modelId="{447A61F7-97A2-40A1-9216-0C52712FA55B}">
      <dgm:prSet phldr="0" custT="0"/>
      <dgm:spPr/>
      <dgm:t>
        <a:bodyPr vert="horz" wrap="square"/>
        <a:lstStyle/>
        <a:p>
          <a:pPr>
            <a:lnSpc>
              <a:spcPct val="100000"/>
            </a:lnSpc>
            <a:spcBef>
              <a:spcPct val="0"/>
            </a:spcBef>
            <a:spcAft>
              <a:spcPct val="15000"/>
            </a:spcAft>
          </a:pPr>
          <a:r>
            <a:rPr lang="zh-CN" altLang="en-US" dirty="0"/>
            <a:t>逻辑关系</a:t>
          </a:r>
          <a:endParaRPr lang="zh-CN" dirty="0"/>
        </a:p>
      </dgm:t>
    </dgm:pt>
    <dgm:pt modelId="{6CAE2C41-1268-44DE-A7AE-1D4CF12796E8}" type="parTrans" cxnId="{ED731E07-981D-4C8B-A8B9-82AD0C3CCB05}">
      <dgm:prSet/>
      <dgm:spPr/>
      <dgm:t>
        <a:bodyPr/>
        <a:lstStyle/>
        <a:p>
          <a:endParaRPr lang="zh-CN" altLang="en-US"/>
        </a:p>
      </dgm:t>
    </dgm:pt>
    <dgm:pt modelId="{D761F3B7-EFFE-4129-BBF8-FE3E6129619A}" type="sibTrans" cxnId="{ED731E07-981D-4C8B-A8B9-82AD0C3CCB05}">
      <dgm:prSet/>
      <dgm:spPr/>
      <dgm:t>
        <a:bodyPr/>
        <a:lstStyle/>
        <a:p>
          <a:endParaRPr lang="zh-CN" altLang="en-US"/>
        </a:p>
      </dgm:t>
    </dgm:pt>
    <dgm:pt modelId="{B3B7763A-0A15-4363-8530-CDCE7482A192}">
      <dgm:prSet phldr="0" custT="0"/>
      <dgm:spPr/>
      <dgm:t>
        <a:bodyPr vert="horz" wrap="square"/>
        <a:lstStyle/>
        <a:p>
          <a:pPr>
            <a:lnSpc>
              <a:spcPct val="100000"/>
            </a:lnSpc>
            <a:spcBef>
              <a:spcPct val="0"/>
            </a:spcBef>
            <a:spcAft>
              <a:spcPct val="15000"/>
            </a:spcAft>
          </a:pPr>
          <a:r>
            <a:rPr lang="zh-CN" altLang="en-US" dirty="0"/>
            <a:t>内容一致</a:t>
          </a:r>
          <a:endParaRPr lang="zh-CN" dirty="0"/>
        </a:p>
      </dgm:t>
    </dgm:pt>
    <dgm:pt modelId="{DBBD5655-ADC8-40D7-9D5B-A6E29B2E1778}" type="parTrans" cxnId="{5C4B84D5-55FF-4192-A22B-08F797450AA9}">
      <dgm:prSet/>
      <dgm:spPr/>
      <dgm:t>
        <a:bodyPr/>
        <a:lstStyle/>
        <a:p>
          <a:endParaRPr lang="zh-CN" altLang="en-US"/>
        </a:p>
      </dgm:t>
    </dgm:pt>
    <dgm:pt modelId="{2CDCA7BD-8867-4781-8A16-FBEDC5919CA8}" type="sibTrans" cxnId="{5C4B84D5-55FF-4192-A22B-08F797450AA9}">
      <dgm:prSet/>
      <dgm:spPr/>
      <dgm:t>
        <a:bodyPr/>
        <a:lstStyle/>
        <a:p>
          <a:endParaRPr lang="zh-CN" altLang="en-US"/>
        </a:p>
      </dgm:t>
    </dgm:pt>
    <dgm:pt modelId="{ECF52B99-7D50-4B74-BAAF-7F466158BD39}">
      <dgm:prSet phldr="0" custT="0"/>
      <dgm:spPr/>
      <dgm:t>
        <a:bodyPr vert="horz" wrap="square"/>
        <a:lstStyle/>
        <a:p>
          <a:pPr>
            <a:lnSpc>
              <a:spcPct val="100000"/>
            </a:lnSpc>
            <a:spcBef>
              <a:spcPct val="0"/>
            </a:spcBef>
            <a:spcAft>
              <a:spcPct val="15000"/>
            </a:spcAft>
          </a:pPr>
          <a:r>
            <a:rPr lang="zh-CN" altLang="en-US" dirty="0"/>
            <a:t>连贯衔接</a:t>
          </a:r>
          <a:endParaRPr lang="zh-CN" dirty="0"/>
        </a:p>
      </dgm:t>
    </dgm:pt>
    <dgm:pt modelId="{1FCF873A-CC06-463D-AF8C-9F55924FE58B}" type="parTrans" cxnId="{7DEFD0FA-76B4-4DC9-9203-832583F1D1B2}">
      <dgm:prSet/>
      <dgm:spPr/>
      <dgm:t>
        <a:bodyPr/>
        <a:lstStyle/>
        <a:p>
          <a:endParaRPr lang="zh-CN" altLang="en-US"/>
        </a:p>
      </dgm:t>
    </dgm:pt>
    <dgm:pt modelId="{AE367809-A2D1-4485-A729-444813C1B4F0}" type="sibTrans" cxnId="{7DEFD0FA-76B4-4DC9-9203-832583F1D1B2}">
      <dgm:prSet/>
      <dgm:spPr/>
      <dgm:t>
        <a:bodyPr/>
        <a:lstStyle/>
        <a:p>
          <a:endParaRPr lang="zh-CN" altLang="en-US"/>
        </a:p>
      </dgm:t>
    </dgm:pt>
    <dgm:pt modelId="{7CF2E237-A323-4932-9A99-5C3801C407F7}" type="pres">
      <dgm:prSet presAssocID="{49F218E0-E72F-4FB4-B861-C83F0E35F934}" presName="Name0" presStyleCnt="0">
        <dgm:presLayoutVars>
          <dgm:dir/>
          <dgm:animLvl val="lvl"/>
          <dgm:resizeHandles val="exact"/>
        </dgm:presLayoutVars>
      </dgm:prSet>
      <dgm:spPr/>
    </dgm:pt>
    <dgm:pt modelId="{600174B3-3EC6-4ED8-9A64-BCC193972B36}" type="pres">
      <dgm:prSet presAssocID="{17264811-B842-45CA-8023-890707C56826}" presName="composite" presStyleCnt="0"/>
      <dgm:spPr/>
    </dgm:pt>
    <dgm:pt modelId="{27C3B081-C62D-4789-ACCC-6B5C4C4AC593}" type="pres">
      <dgm:prSet presAssocID="{17264811-B842-45CA-8023-890707C56826}" presName="parTx" presStyleLbl="alignNode1" presStyleIdx="0" presStyleCnt="4">
        <dgm:presLayoutVars>
          <dgm:chMax val="0"/>
          <dgm:chPref val="0"/>
          <dgm:bulletEnabled val="1"/>
        </dgm:presLayoutVars>
      </dgm:prSet>
      <dgm:spPr/>
    </dgm:pt>
    <dgm:pt modelId="{EF7A3F2B-0DDF-464D-BB82-2FD9B2735E45}" type="pres">
      <dgm:prSet presAssocID="{17264811-B842-45CA-8023-890707C56826}" presName="desTx" presStyleLbl="alignAccFollowNode1" presStyleIdx="0" presStyleCnt="4">
        <dgm:presLayoutVars>
          <dgm:bulletEnabled val="1"/>
        </dgm:presLayoutVars>
      </dgm:prSet>
      <dgm:spPr/>
    </dgm:pt>
    <dgm:pt modelId="{74BFF946-DBE8-4C9C-BE94-FFDC86C27C98}" type="pres">
      <dgm:prSet presAssocID="{ABC69D63-56ED-48ED-9346-231F6A6139BF}" presName="space" presStyleCnt="0"/>
      <dgm:spPr/>
    </dgm:pt>
    <dgm:pt modelId="{F09E7C67-D483-4458-8932-ED733A6AD0BE}" type="pres">
      <dgm:prSet presAssocID="{1E2CC1A7-EE79-4C18-A179-CE42EF3B3F4A}" presName="composite" presStyleCnt="0"/>
      <dgm:spPr/>
    </dgm:pt>
    <dgm:pt modelId="{F8668B23-714E-4127-97FC-1CD6337621BE}" type="pres">
      <dgm:prSet presAssocID="{1E2CC1A7-EE79-4C18-A179-CE42EF3B3F4A}" presName="parTx" presStyleLbl="alignNode1" presStyleIdx="1" presStyleCnt="4">
        <dgm:presLayoutVars>
          <dgm:chMax val="0"/>
          <dgm:chPref val="0"/>
          <dgm:bulletEnabled val="1"/>
        </dgm:presLayoutVars>
      </dgm:prSet>
      <dgm:spPr/>
    </dgm:pt>
    <dgm:pt modelId="{DBD11FAB-8B7F-4F8A-8171-934118D8A205}" type="pres">
      <dgm:prSet presAssocID="{1E2CC1A7-EE79-4C18-A179-CE42EF3B3F4A}" presName="desTx" presStyleLbl="alignAccFollowNode1" presStyleIdx="1" presStyleCnt="4">
        <dgm:presLayoutVars>
          <dgm:bulletEnabled val="1"/>
        </dgm:presLayoutVars>
      </dgm:prSet>
      <dgm:spPr/>
    </dgm:pt>
    <dgm:pt modelId="{D35F3378-C772-4716-BE81-93512F9BEC82}" type="pres">
      <dgm:prSet presAssocID="{1BAAE311-27E8-4383-9AB4-C15DA1D4E64A}" presName="space" presStyleCnt="0"/>
      <dgm:spPr/>
    </dgm:pt>
    <dgm:pt modelId="{AF734243-87E9-4C66-B7B8-A3E0E4E6C1E3}" type="pres">
      <dgm:prSet presAssocID="{A484B16A-D33B-49BA-80C2-13C962B6C989}" presName="composite" presStyleCnt="0"/>
      <dgm:spPr/>
    </dgm:pt>
    <dgm:pt modelId="{85F0829B-F0D0-4040-B2D6-0D289700BD62}" type="pres">
      <dgm:prSet presAssocID="{A484B16A-D33B-49BA-80C2-13C962B6C989}" presName="parTx" presStyleLbl="alignNode1" presStyleIdx="2" presStyleCnt="4">
        <dgm:presLayoutVars>
          <dgm:chMax val="0"/>
          <dgm:chPref val="0"/>
          <dgm:bulletEnabled val="1"/>
        </dgm:presLayoutVars>
      </dgm:prSet>
      <dgm:spPr/>
    </dgm:pt>
    <dgm:pt modelId="{8E8B5376-0863-491C-83DC-52E304B5A1D3}" type="pres">
      <dgm:prSet presAssocID="{A484B16A-D33B-49BA-80C2-13C962B6C989}" presName="desTx" presStyleLbl="alignAccFollowNode1" presStyleIdx="2" presStyleCnt="4">
        <dgm:presLayoutVars>
          <dgm:bulletEnabled val="1"/>
        </dgm:presLayoutVars>
      </dgm:prSet>
      <dgm:spPr/>
    </dgm:pt>
    <dgm:pt modelId="{AADCB290-D269-4BDF-8107-1213112050D2}" type="pres">
      <dgm:prSet presAssocID="{A5EBB2B7-A37E-4898-A92E-017C79366253}" presName="space" presStyleCnt="0"/>
      <dgm:spPr/>
    </dgm:pt>
    <dgm:pt modelId="{5F63412B-BC0C-46A0-9760-6E7552914E02}" type="pres">
      <dgm:prSet presAssocID="{B910B71F-6E5F-44E8-88D5-331700B5797C}" presName="composite" presStyleCnt="0"/>
      <dgm:spPr/>
    </dgm:pt>
    <dgm:pt modelId="{8392F448-B993-4ADC-9056-3224336A5B00}" type="pres">
      <dgm:prSet presAssocID="{B910B71F-6E5F-44E8-88D5-331700B5797C}" presName="parTx" presStyleLbl="alignNode1" presStyleIdx="3" presStyleCnt="4">
        <dgm:presLayoutVars>
          <dgm:chMax val="0"/>
          <dgm:chPref val="0"/>
          <dgm:bulletEnabled val="1"/>
        </dgm:presLayoutVars>
      </dgm:prSet>
      <dgm:spPr/>
    </dgm:pt>
    <dgm:pt modelId="{F8D67AE7-C16D-4DDD-AEF2-893C6CD781E9}" type="pres">
      <dgm:prSet presAssocID="{B910B71F-6E5F-44E8-88D5-331700B5797C}" presName="desTx" presStyleLbl="alignAccFollowNode1" presStyleIdx="3" presStyleCnt="4">
        <dgm:presLayoutVars>
          <dgm:bulletEnabled val="1"/>
        </dgm:presLayoutVars>
      </dgm:prSet>
      <dgm:spPr/>
    </dgm:pt>
  </dgm:ptLst>
  <dgm:cxnLst>
    <dgm:cxn modelId="{ED731E07-981D-4C8B-A8B9-82AD0C3CCB05}" srcId="{B910B71F-6E5F-44E8-88D5-331700B5797C}" destId="{447A61F7-97A2-40A1-9216-0C52712FA55B}" srcOrd="1" destOrd="0" parTransId="{6CAE2C41-1268-44DE-A7AE-1D4CF12796E8}" sibTransId="{D761F3B7-EFFE-4129-BBF8-FE3E6129619A}"/>
    <dgm:cxn modelId="{C1BA3112-A3FE-44B2-9E26-248746B47D1E}" srcId="{49F218E0-E72F-4FB4-B861-C83F0E35F934}" destId="{17264811-B842-45CA-8023-890707C56826}" srcOrd="0" destOrd="0" parTransId="{A109D010-9885-4F8F-B8E9-E2C717658764}" sibTransId="{ABC69D63-56ED-48ED-9346-231F6A6139BF}"/>
    <dgm:cxn modelId="{3F34F214-3659-4110-9F1D-5D042DB20ABC}" srcId="{1E2CC1A7-EE79-4C18-A179-CE42EF3B3F4A}" destId="{93EAA574-FD62-4890-BC0F-AAACD0BB0A8A}" srcOrd="1" destOrd="0" parTransId="{A6103537-5E92-4883-8F4C-DEF603570B70}" sibTransId="{42C21E8E-CD68-4A58-AE6E-778204138611}"/>
    <dgm:cxn modelId="{9FED421C-A8CA-47CD-BE4E-6E911B96DEF1}" type="presOf" srcId="{447A61F7-97A2-40A1-9216-0C52712FA55B}" destId="{F8D67AE7-C16D-4DDD-AEF2-893C6CD781E9}" srcOrd="0" destOrd="1" presId="urn:microsoft.com/office/officeart/2005/8/layout/hList1"/>
    <dgm:cxn modelId="{D4813A2B-FEAE-48E8-B1CA-B8B5D90E76DD}" srcId="{49F218E0-E72F-4FB4-B861-C83F0E35F934}" destId="{A484B16A-D33B-49BA-80C2-13C962B6C989}" srcOrd="2" destOrd="0" parTransId="{57CF6C04-37F5-4AE7-BD5A-88A90D22B7DF}" sibTransId="{A5EBB2B7-A37E-4898-A92E-017C79366253}"/>
    <dgm:cxn modelId="{0A4D142F-9C3D-4C1F-A688-5877EF327264}" type="presOf" srcId="{99B048AD-4207-4FBF-AC96-32E95F737103}" destId="{DBD11FAB-8B7F-4F8A-8171-934118D8A205}" srcOrd="0" destOrd="0" presId="urn:microsoft.com/office/officeart/2005/8/layout/hList1"/>
    <dgm:cxn modelId="{AFC4DD2F-DDD7-4956-AB16-EDB033B9E0F7}" type="presOf" srcId="{ECF52B99-7D50-4B74-BAAF-7F466158BD39}" destId="{F8D67AE7-C16D-4DDD-AEF2-893C6CD781E9}" srcOrd="0" destOrd="3" presId="urn:microsoft.com/office/officeart/2005/8/layout/hList1"/>
    <dgm:cxn modelId="{9F8A9B36-D8EC-45CC-8957-0535362A213E}" type="presOf" srcId="{8859295B-AA11-4189-B18D-4BD8F7CAED2D}" destId="{F8D67AE7-C16D-4DDD-AEF2-893C6CD781E9}" srcOrd="0" destOrd="0" presId="urn:microsoft.com/office/officeart/2005/8/layout/hList1"/>
    <dgm:cxn modelId="{3F7BAE65-7F3B-48F1-9CAA-5CA26C2729F0}" type="presOf" srcId="{17264811-B842-45CA-8023-890707C56826}" destId="{27C3B081-C62D-4789-ACCC-6B5C4C4AC593}" srcOrd="0" destOrd="0" presId="urn:microsoft.com/office/officeart/2005/8/layout/hList1"/>
    <dgm:cxn modelId="{101E0666-AE05-459A-A845-9ECDA5AF47CF}" type="presOf" srcId="{49F218E0-E72F-4FB4-B861-C83F0E35F934}" destId="{7CF2E237-A323-4932-9A99-5C3801C407F7}" srcOrd="0" destOrd="0" presId="urn:microsoft.com/office/officeart/2005/8/layout/hList1"/>
    <dgm:cxn modelId="{CF72D147-1455-42AE-8BAE-BF557F1662D9}" srcId="{1E2CC1A7-EE79-4C18-A179-CE42EF3B3F4A}" destId="{99B048AD-4207-4FBF-AC96-32E95F737103}" srcOrd="0" destOrd="0" parTransId="{51D632FF-BB4F-4E18-882E-B48E55588B8F}" sibTransId="{FF53DED4-9E89-47A5-A21C-6C2BA42171BF}"/>
    <dgm:cxn modelId="{3C121E48-2CBE-4BA0-A7C5-D3257DFE3234}" type="presOf" srcId="{3A04E1E2-A022-47CE-8997-EF18827AD0A2}" destId="{EF7A3F2B-0DDF-464D-BB82-2FD9B2735E45}" srcOrd="0" destOrd="0" presId="urn:microsoft.com/office/officeart/2005/8/layout/hList1"/>
    <dgm:cxn modelId="{67EE8B4C-02E0-425B-8A0C-25061397D204}" srcId="{49F218E0-E72F-4FB4-B861-C83F0E35F934}" destId="{1E2CC1A7-EE79-4C18-A179-CE42EF3B3F4A}" srcOrd="1" destOrd="0" parTransId="{4420C36B-7FD0-41F4-845A-9000C47B4900}" sibTransId="{1BAAE311-27E8-4383-9AB4-C15DA1D4E64A}"/>
    <dgm:cxn modelId="{4277274E-024F-45E9-B175-EF9B8B6EBA9E}" srcId="{49F218E0-E72F-4FB4-B861-C83F0E35F934}" destId="{B910B71F-6E5F-44E8-88D5-331700B5797C}" srcOrd="3" destOrd="0" parTransId="{43FDA2D2-E9C3-4D5D-8CDB-B85E1DC72F75}" sibTransId="{AA7BC745-A7D8-40A7-A35D-CF86497603D0}"/>
    <dgm:cxn modelId="{23A9B675-7FB8-48EC-BB4A-E079661D78BC}" type="presOf" srcId="{B910B71F-6E5F-44E8-88D5-331700B5797C}" destId="{8392F448-B993-4ADC-9056-3224336A5B00}" srcOrd="0" destOrd="0" presId="urn:microsoft.com/office/officeart/2005/8/layout/hList1"/>
    <dgm:cxn modelId="{3CAF1556-1AEC-42E6-B6B8-63F604A94CAE}" srcId="{B910B71F-6E5F-44E8-88D5-331700B5797C}" destId="{8859295B-AA11-4189-B18D-4BD8F7CAED2D}" srcOrd="0" destOrd="0" parTransId="{E13E21F6-9284-48E9-856A-82D49401ACBA}" sibTransId="{9EEA37FB-B399-4498-88F9-A6B691898001}"/>
    <dgm:cxn modelId="{3B321084-3404-483C-8111-A59FEA51208E}" type="presOf" srcId="{1E2CC1A7-EE79-4C18-A179-CE42EF3B3F4A}" destId="{F8668B23-714E-4127-97FC-1CD6337621BE}" srcOrd="0" destOrd="0" presId="urn:microsoft.com/office/officeart/2005/8/layout/hList1"/>
    <dgm:cxn modelId="{B41F9DA6-3AB7-46A0-81A6-F35EF04B3998}" srcId="{17264811-B842-45CA-8023-890707C56826}" destId="{1D30785A-07DE-42AF-B3D6-7E566E073AD7}" srcOrd="1" destOrd="0" parTransId="{8CBB353A-4B5F-43F6-883E-857294BDB875}" sibTransId="{0CE5D743-E2DA-4B3F-B647-AAB05B6C9752}"/>
    <dgm:cxn modelId="{04D6B4A7-86A5-44ED-BEBB-D76EA2290D95}" type="presOf" srcId="{93EAA574-FD62-4890-BC0F-AAACD0BB0A8A}" destId="{DBD11FAB-8B7F-4F8A-8171-934118D8A205}" srcOrd="0" destOrd="1" presId="urn:microsoft.com/office/officeart/2005/8/layout/hList1"/>
    <dgm:cxn modelId="{86E87AC0-59C5-41DF-945E-4DCAE69D81B3}" type="presOf" srcId="{A484B16A-D33B-49BA-80C2-13C962B6C989}" destId="{85F0829B-F0D0-4040-B2D6-0D289700BD62}" srcOrd="0" destOrd="0" presId="urn:microsoft.com/office/officeart/2005/8/layout/hList1"/>
    <dgm:cxn modelId="{8E9490CE-2DD5-4836-BEE7-DD1F1FA194EC}" srcId="{17264811-B842-45CA-8023-890707C56826}" destId="{3A04E1E2-A022-47CE-8997-EF18827AD0A2}" srcOrd="0" destOrd="0" parTransId="{27D8CDC7-1381-4175-B7BB-6022CF4D82E6}" sibTransId="{6093660C-20EB-4964-87F9-BCEC151AEF5F}"/>
    <dgm:cxn modelId="{A398CED2-3CDA-4217-AE66-E7D1ED6D7515}" type="presOf" srcId="{1D30785A-07DE-42AF-B3D6-7E566E073AD7}" destId="{EF7A3F2B-0DDF-464D-BB82-2FD9B2735E45}" srcOrd="0" destOrd="1" presId="urn:microsoft.com/office/officeart/2005/8/layout/hList1"/>
    <dgm:cxn modelId="{5C4B84D5-55FF-4192-A22B-08F797450AA9}" srcId="{B910B71F-6E5F-44E8-88D5-331700B5797C}" destId="{B3B7763A-0A15-4363-8530-CDCE7482A192}" srcOrd="2" destOrd="0" parTransId="{DBBD5655-ADC8-40D7-9D5B-A6E29B2E1778}" sibTransId="{2CDCA7BD-8867-4781-8A16-FBEDC5919CA8}"/>
    <dgm:cxn modelId="{9739C1DB-A8E3-4AD3-98A2-C710A99F0335}" type="presOf" srcId="{3FE43A09-7FA9-430A-9A2C-BD8BB8A3FABC}" destId="{8E8B5376-0863-491C-83DC-52E304B5A1D3}" srcOrd="0" destOrd="0" presId="urn:microsoft.com/office/officeart/2005/8/layout/hList1"/>
    <dgm:cxn modelId="{CF4076E5-ABA5-463F-8183-C39F52DED9A4}" type="presOf" srcId="{B3B7763A-0A15-4363-8530-CDCE7482A192}" destId="{F8D67AE7-C16D-4DDD-AEF2-893C6CD781E9}" srcOrd="0" destOrd="2" presId="urn:microsoft.com/office/officeart/2005/8/layout/hList1"/>
    <dgm:cxn modelId="{157315F5-BF5D-4102-AEAC-228B33705662}" srcId="{A484B16A-D33B-49BA-80C2-13C962B6C989}" destId="{3FE43A09-7FA9-430A-9A2C-BD8BB8A3FABC}" srcOrd="0" destOrd="0" parTransId="{681C8A90-C430-46FD-B21C-339809E07A93}" sibTransId="{65E243BC-A999-421C-8C58-849682F62438}"/>
    <dgm:cxn modelId="{7DEFD0FA-76B4-4DC9-9203-832583F1D1B2}" srcId="{B910B71F-6E5F-44E8-88D5-331700B5797C}" destId="{ECF52B99-7D50-4B74-BAAF-7F466158BD39}" srcOrd="3" destOrd="0" parTransId="{1FCF873A-CC06-463D-AF8C-9F55924FE58B}" sibTransId="{AE367809-A2D1-4485-A729-444813C1B4F0}"/>
    <dgm:cxn modelId="{826CAF0C-8186-48E8-BE61-2B2626CAC5A9}" type="presParOf" srcId="{7CF2E237-A323-4932-9A99-5C3801C407F7}" destId="{600174B3-3EC6-4ED8-9A64-BCC193972B36}" srcOrd="0" destOrd="0" presId="urn:microsoft.com/office/officeart/2005/8/layout/hList1"/>
    <dgm:cxn modelId="{92D71D16-4A05-4FE8-83FC-EF674A71A842}" type="presParOf" srcId="{600174B3-3EC6-4ED8-9A64-BCC193972B36}" destId="{27C3B081-C62D-4789-ACCC-6B5C4C4AC593}" srcOrd="0" destOrd="0" presId="urn:microsoft.com/office/officeart/2005/8/layout/hList1"/>
    <dgm:cxn modelId="{59E91D3F-198A-47DB-8D3C-7231583E4D27}" type="presParOf" srcId="{600174B3-3EC6-4ED8-9A64-BCC193972B36}" destId="{EF7A3F2B-0DDF-464D-BB82-2FD9B2735E45}" srcOrd="1" destOrd="0" presId="urn:microsoft.com/office/officeart/2005/8/layout/hList1"/>
    <dgm:cxn modelId="{9AA65BA1-2E59-42D6-96B7-D37B70902BB2}" type="presParOf" srcId="{7CF2E237-A323-4932-9A99-5C3801C407F7}" destId="{74BFF946-DBE8-4C9C-BE94-FFDC86C27C98}" srcOrd="1" destOrd="0" presId="urn:microsoft.com/office/officeart/2005/8/layout/hList1"/>
    <dgm:cxn modelId="{96C03CAE-C453-4492-A432-5ED287324ED4}" type="presParOf" srcId="{7CF2E237-A323-4932-9A99-5C3801C407F7}" destId="{F09E7C67-D483-4458-8932-ED733A6AD0BE}" srcOrd="2" destOrd="0" presId="urn:microsoft.com/office/officeart/2005/8/layout/hList1"/>
    <dgm:cxn modelId="{B2B6A517-CBA0-4AFC-8BDC-9434A3FD628D}" type="presParOf" srcId="{F09E7C67-D483-4458-8932-ED733A6AD0BE}" destId="{F8668B23-714E-4127-97FC-1CD6337621BE}" srcOrd="0" destOrd="0" presId="urn:microsoft.com/office/officeart/2005/8/layout/hList1"/>
    <dgm:cxn modelId="{0A891542-1AF5-44A5-961B-2C543C03E589}" type="presParOf" srcId="{F09E7C67-D483-4458-8932-ED733A6AD0BE}" destId="{DBD11FAB-8B7F-4F8A-8171-934118D8A205}" srcOrd="1" destOrd="0" presId="urn:microsoft.com/office/officeart/2005/8/layout/hList1"/>
    <dgm:cxn modelId="{D0393C16-FC46-4468-B3AE-778F7FECACAB}" type="presParOf" srcId="{7CF2E237-A323-4932-9A99-5C3801C407F7}" destId="{D35F3378-C772-4716-BE81-93512F9BEC82}" srcOrd="3" destOrd="0" presId="urn:microsoft.com/office/officeart/2005/8/layout/hList1"/>
    <dgm:cxn modelId="{7C71CA38-4093-4EA8-B885-C299D1E2E1EF}" type="presParOf" srcId="{7CF2E237-A323-4932-9A99-5C3801C407F7}" destId="{AF734243-87E9-4C66-B7B8-A3E0E4E6C1E3}" srcOrd="4" destOrd="0" presId="urn:microsoft.com/office/officeart/2005/8/layout/hList1"/>
    <dgm:cxn modelId="{87E0052B-79DF-491A-BCAA-2C392450AE5E}" type="presParOf" srcId="{AF734243-87E9-4C66-B7B8-A3E0E4E6C1E3}" destId="{85F0829B-F0D0-4040-B2D6-0D289700BD62}" srcOrd="0" destOrd="0" presId="urn:microsoft.com/office/officeart/2005/8/layout/hList1"/>
    <dgm:cxn modelId="{BCACB367-3A28-4A3D-8AAA-AC6EE25CA4D5}" type="presParOf" srcId="{AF734243-87E9-4C66-B7B8-A3E0E4E6C1E3}" destId="{8E8B5376-0863-491C-83DC-52E304B5A1D3}" srcOrd="1" destOrd="0" presId="urn:microsoft.com/office/officeart/2005/8/layout/hList1"/>
    <dgm:cxn modelId="{68EA7DD1-EE15-4963-95D5-9A0D75C4F010}" type="presParOf" srcId="{7CF2E237-A323-4932-9A99-5C3801C407F7}" destId="{AADCB290-D269-4BDF-8107-1213112050D2}" srcOrd="5" destOrd="0" presId="urn:microsoft.com/office/officeart/2005/8/layout/hList1"/>
    <dgm:cxn modelId="{290185D8-AC9E-4391-AC0A-5F7E70A36217}" type="presParOf" srcId="{7CF2E237-A323-4932-9A99-5C3801C407F7}" destId="{5F63412B-BC0C-46A0-9760-6E7552914E02}" srcOrd="6" destOrd="0" presId="urn:microsoft.com/office/officeart/2005/8/layout/hList1"/>
    <dgm:cxn modelId="{99043C79-C9D0-47BD-BA7D-58BF932F9E16}" type="presParOf" srcId="{5F63412B-BC0C-46A0-9760-6E7552914E02}" destId="{8392F448-B993-4ADC-9056-3224336A5B00}" srcOrd="0" destOrd="0" presId="urn:microsoft.com/office/officeart/2005/8/layout/hList1"/>
    <dgm:cxn modelId="{29572FE3-5EA9-4C0B-A6CC-446C5DB2FD05}" type="presParOf" srcId="{5F63412B-BC0C-46A0-9760-6E7552914E02}" destId="{F8D67AE7-C16D-4DDD-AEF2-893C6CD781E9}"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1C80C4-3C37-4B06-AC2A-25F05322FDE0}" type="doc">
      <dgm:prSet loTypeId="urn:microsoft.com/office/officeart/2005/8/layout/list1#1" loCatId="list" qsTypeId="urn:microsoft.com/office/officeart/2005/8/quickstyle/simple1#1" qsCatId="simple" csTypeId="urn:microsoft.com/office/officeart/2005/8/colors/accent1_2#2" csCatId="accent1" phldr="1"/>
      <dgm:spPr/>
      <dgm:t>
        <a:bodyPr/>
        <a:lstStyle/>
        <a:p>
          <a:endParaRPr lang="zh-CN" altLang="en-US"/>
        </a:p>
      </dgm:t>
    </dgm:pt>
    <dgm:pt modelId="{79F64CC5-B0A0-473A-A647-A8DB6562D23B}">
      <dgm:prSet phldrT="[文本]" phldr="0" custT="1"/>
      <dgm:spPr/>
      <dgm:t>
        <a:bodyPr vert="horz" wrap="square"/>
        <a:lstStyle/>
        <a:p>
          <a:pPr>
            <a:lnSpc>
              <a:spcPct val="100000"/>
            </a:lnSpc>
            <a:spcBef>
              <a:spcPct val="0"/>
            </a:spcBef>
            <a:spcAft>
              <a:spcPct val="35000"/>
            </a:spcAft>
          </a:pPr>
          <a:r>
            <a:rPr lang="zh-CN" altLang="en-US" sz="2000" dirty="0"/>
            <a:t>关注语篇特征，抓主旨和结构</a:t>
          </a:r>
        </a:p>
      </dgm:t>
    </dgm:pt>
    <dgm:pt modelId="{702F6268-E14C-45D5-8115-297DAA4B759C}" type="parTrans" cxnId="{05377692-65AE-409B-90F9-2B87F3722244}">
      <dgm:prSet/>
      <dgm:spPr/>
      <dgm:t>
        <a:bodyPr/>
        <a:lstStyle/>
        <a:p>
          <a:endParaRPr lang="zh-CN" altLang="en-US" sz="2000"/>
        </a:p>
      </dgm:t>
    </dgm:pt>
    <dgm:pt modelId="{981E424B-A63B-4DF7-BC97-1D5B2B7044B1}" type="sibTrans" cxnId="{05377692-65AE-409B-90F9-2B87F3722244}">
      <dgm:prSet/>
      <dgm:spPr/>
      <dgm:t>
        <a:bodyPr/>
        <a:lstStyle/>
        <a:p>
          <a:endParaRPr lang="zh-CN" altLang="en-US" sz="2000"/>
        </a:p>
      </dgm:t>
    </dgm:pt>
    <dgm:pt modelId="{D4AB1542-9F74-4E45-B615-57F5DFDC43EE}">
      <dgm:prSet phldrT="[文本]" phldr="0" custT="1"/>
      <dgm:spPr/>
      <dgm:t>
        <a:bodyPr vert="horz" wrap="square"/>
        <a:lstStyle/>
        <a:p>
          <a:pPr>
            <a:lnSpc>
              <a:spcPct val="100000"/>
            </a:lnSpc>
            <a:spcBef>
              <a:spcPct val="0"/>
            </a:spcBef>
            <a:spcAft>
              <a:spcPct val="35000"/>
            </a:spcAft>
          </a:pPr>
          <a:r>
            <a:rPr lang="zh-CN" altLang="en-US" sz="2000" dirty="0"/>
            <a:t>把握段意</a:t>
          </a:r>
        </a:p>
      </dgm:t>
    </dgm:pt>
    <dgm:pt modelId="{DCA1BD93-FD98-4A06-8ECE-28E6935BECED}" type="parTrans" cxnId="{C721BB29-1D1B-4D0E-82A0-CCB388AAA24E}">
      <dgm:prSet/>
      <dgm:spPr/>
      <dgm:t>
        <a:bodyPr/>
        <a:lstStyle/>
        <a:p>
          <a:endParaRPr lang="zh-CN" altLang="en-US" sz="2000"/>
        </a:p>
      </dgm:t>
    </dgm:pt>
    <dgm:pt modelId="{69748832-ECC5-4F63-A6AC-8504A7E906B9}" type="sibTrans" cxnId="{C721BB29-1D1B-4D0E-82A0-CCB388AAA24E}">
      <dgm:prSet/>
      <dgm:spPr/>
      <dgm:t>
        <a:bodyPr/>
        <a:lstStyle/>
        <a:p>
          <a:endParaRPr lang="zh-CN" altLang="en-US" sz="2000"/>
        </a:p>
      </dgm:t>
    </dgm:pt>
    <dgm:pt modelId="{E484A0DB-ADE2-41BB-B1F9-A397557174FE}">
      <dgm:prSet phldrT="[文本]" phldr="0" custT="1"/>
      <dgm:spPr/>
      <dgm:t>
        <a:bodyPr vert="horz" wrap="square"/>
        <a:lstStyle/>
        <a:p>
          <a:pPr>
            <a:lnSpc>
              <a:spcPct val="100000"/>
            </a:lnSpc>
            <a:spcBef>
              <a:spcPct val="0"/>
            </a:spcBef>
            <a:spcAft>
              <a:spcPct val="35000"/>
            </a:spcAft>
          </a:pPr>
          <a:r>
            <a:rPr lang="zh-CN" altLang="en-US" sz="2000" dirty="0"/>
            <a:t>分析句间关系</a:t>
          </a:r>
        </a:p>
      </dgm:t>
    </dgm:pt>
    <dgm:pt modelId="{0D3844BD-A934-4ADF-8CEC-4B7101CACCC9}" type="parTrans" cxnId="{BDB86BF7-5307-4C93-96D8-BF31BEA9DD9E}">
      <dgm:prSet/>
      <dgm:spPr/>
      <dgm:t>
        <a:bodyPr/>
        <a:lstStyle/>
        <a:p>
          <a:endParaRPr lang="zh-CN" altLang="en-US" sz="2000"/>
        </a:p>
      </dgm:t>
    </dgm:pt>
    <dgm:pt modelId="{FC59B45A-A616-4E16-B98F-7EBC1D5DDF85}" type="sibTrans" cxnId="{BDB86BF7-5307-4C93-96D8-BF31BEA9DD9E}">
      <dgm:prSet/>
      <dgm:spPr/>
      <dgm:t>
        <a:bodyPr/>
        <a:lstStyle/>
        <a:p>
          <a:endParaRPr lang="zh-CN" altLang="en-US" sz="2000"/>
        </a:p>
      </dgm:t>
    </dgm:pt>
    <dgm:pt modelId="{31DAD47D-C41D-465C-8275-8D0F873E63F2}">
      <dgm:prSet phldr="0" custT="1"/>
      <dgm:spPr/>
      <dgm:t>
        <a:bodyPr vert="horz" wrap="square"/>
        <a:lstStyle/>
        <a:p>
          <a:pPr>
            <a:lnSpc>
              <a:spcPct val="100000"/>
            </a:lnSpc>
            <a:spcBef>
              <a:spcPct val="0"/>
            </a:spcBef>
            <a:spcAft>
              <a:spcPct val="35000"/>
            </a:spcAft>
          </a:pPr>
          <a:r>
            <a:rPr lang="zh-CN" altLang="en-US" sz="2000" dirty="0"/>
            <a:t>排除干扰选项</a:t>
          </a:r>
        </a:p>
      </dgm:t>
    </dgm:pt>
    <dgm:pt modelId="{9C02A428-D625-45B0-B770-398027A90CBE}" type="parTrans" cxnId="{2058C617-AFD5-49B6-8C8D-342C9BA08289}">
      <dgm:prSet/>
      <dgm:spPr/>
      <dgm:t>
        <a:bodyPr/>
        <a:lstStyle/>
        <a:p>
          <a:endParaRPr lang="zh-CN" altLang="en-US" sz="2000"/>
        </a:p>
      </dgm:t>
    </dgm:pt>
    <dgm:pt modelId="{049DB271-F639-4BD2-95BB-46294115A499}" type="sibTrans" cxnId="{2058C617-AFD5-49B6-8C8D-342C9BA08289}">
      <dgm:prSet/>
      <dgm:spPr/>
      <dgm:t>
        <a:bodyPr/>
        <a:lstStyle/>
        <a:p>
          <a:endParaRPr lang="zh-CN" altLang="en-US" sz="2000"/>
        </a:p>
      </dgm:t>
    </dgm:pt>
    <dgm:pt modelId="{EE3CB678-3AF3-48EB-A9A3-4C9B3B638DF4}" type="pres">
      <dgm:prSet presAssocID="{501C80C4-3C37-4B06-AC2A-25F05322FDE0}" presName="linear" presStyleCnt="0">
        <dgm:presLayoutVars>
          <dgm:dir/>
          <dgm:animLvl val="lvl"/>
          <dgm:resizeHandles val="exact"/>
        </dgm:presLayoutVars>
      </dgm:prSet>
      <dgm:spPr/>
    </dgm:pt>
    <dgm:pt modelId="{A787D67B-DDA1-4988-8415-DCD48FC3EA83}" type="pres">
      <dgm:prSet presAssocID="{79F64CC5-B0A0-473A-A647-A8DB6562D23B}" presName="parentLin" presStyleCnt="0"/>
      <dgm:spPr/>
    </dgm:pt>
    <dgm:pt modelId="{0797CEA2-9F9D-4159-A8DC-2F0D60611F3B}" type="pres">
      <dgm:prSet presAssocID="{79F64CC5-B0A0-473A-A647-A8DB6562D23B}" presName="parentLeftMargin" presStyleLbl="node1" presStyleIdx="0" presStyleCnt="4"/>
      <dgm:spPr/>
    </dgm:pt>
    <dgm:pt modelId="{2968AA41-C1D3-4EDF-9DB3-378F66B2FD39}" type="pres">
      <dgm:prSet presAssocID="{79F64CC5-B0A0-473A-A647-A8DB6562D23B}" presName="parentText" presStyleLbl="node1" presStyleIdx="0" presStyleCnt="4" custScaleX="102545">
        <dgm:presLayoutVars>
          <dgm:chMax val="0"/>
          <dgm:bulletEnabled val="1"/>
        </dgm:presLayoutVars>
      </dgm:prSet>
      <dgm:spPr/>
    </dgm:pt>
    <dgm:pt modelId="{D61417B3-60F3-4BE3-8E8F-9CEC27ECBCDA}" type="pres">
      <dgm:prSet presAssocID="{79F64CC5-B0A0-473A-A647-A8DB6562D23B}" presName="negativeSpace" presStyleCnt="0"/>
      <dgm:spPr/>
    </dgm:pt>
    <dgm:pt modelId="{D167D85B-ED5F-4134-9F18-E6B4BAE0C614}" type="pres">
      <dgm:prSet presAssocID="{79F64CC5-B0A0-473A-A647-A8DB6562D23B}" presName="childText" presStyleLbl="conFgAcc1" presStyleIdx="0" presStyleCnt="4">
        <dgm:presLayoutVars>
          <dgm:bulletEnabled val="1"/>
        </dgm:presLayoutVars>
      </dgm:prSet>
      <dgm:spPr/>
    </dgm:pt>
    <dgm:pt modelId="{6402558A-B637-4118-8793-2FA57B2393DA}" type="pres">
      <dgm:prSet presAssocID="{981E424B-A63B-4DF7-BC97-1D5B2B7044B1}" presName="spaceBetweenRectangles" presStyleCnt="0"/>
      <dgm:spPr/>
    </dgm:pt>
    <dgm:pt modelId="{8E561E53-8519-43F2-B9E7-546C3EB01970}" type="pres">
      <dgm:prSet presAssocID="{D4AB1542-9F74-4E45-B615-57F5DFDC43EE}" presName="parentLin" presStyleCnt="0"/>
      <dgm:spPr/>
    </dgm:pt>
    <dgm:pt modelId="{3559B5A5-3E91-49F5-A868-297DBB575668}" type="pres">
      <dgm:prSet presAssocID="{D4AB1542-9F74-4E45-B615-57F5DFDC43EE}" presName="parentLeftMargin" presStyleLbl="node1" presStyleIdx="0" presStyleCnt="4"/>
      <dgm:spPr/>
    </dgm:pt>
    <dgm:pt modelId="{48FABA9F-C289-434B-8864-E8FC1B5C2F60}" type="pres">
      <dgm:prSet presAssocID="{D4AB1542-9F74-4E45-B615-57F5DFDC43EE}" presName="parentText" presStyleLbl="node1" presStyleIdx="1" presStyleCnt="4" custScaleX="103203">
        <dgm:presLayoutVars>
          <dgm:chMax val="0"/>
          <dgm:bulletEnabled val="1"/>
        </dgm:presLayoutVars>
      </dgm:prSet>
      <dgm:spPr/>
    </dgm:pt>
    <dgm:pt modelId="{72F65D9D-7898-4EE1-ADBC-A6F5139DEC13}" type="pres">
      <dgm:prSet presAssocID="{D4AB1542-9F74-4E45-B615-57F5DFDC43EE}" presName="negativeSpace" presStyleCnt="0"/>
      <dgm:spPr/>
    </dgm:pt>
    <dgm:pt modelId="{6B4B0D2A-F76A-4881-A678-1599A9C1764F}" type="pres">
      <dgm:prSet presAssocID="{D4AB1542-9F74-4E45-B615-57F5DFDC43EE}" presName="childText" presStyleLbl="conFgAcc1" presStyleIdx="1" presStyleCnt="4">
        <dgm:presLayoutVars>
          <dgm:bulletEnabled val="1"/>
        </dgm:presLayoutVars>
      </dgm:prSet>
      <dgm:spPr/>
    </dgm:pt>
    <dgm:pt modelId="{4CCA9E30-BEB2-4B5D-BA10-E5FCB43776E3}" type="pres">
      <dgm:prSet presAssocID="{69748832-ECC5-4F63-A6AC-8504A7E906B9}" presName="spaceBetweenRectangles" presStyleCnt="0"/>
      <dgm:spPr/>
    </dgm:pt>
    <dgm:pt modelId="{E366F1EF-FE80-457B-9C6A-8A0AC673FB1B}" type="pres">
      <dgm:prSet presAssocID="{E484A0DB-ADE2-41BB-B1F9-A397557174FE}" presName="parentLin" presStyleCnt="0"/>
      <dgm:spPr/>
    </dgm:pt>
    <dgm:pt modelId="{06AA40BB-9886-4B46-8ECB-F4B42996D2E4}" type="pres">
      <dgm:prSet presAssocID="{E484A0DB-ADE2-41BB-B1F9-A397557174FE}" presName="parentLeftMargin" presStyleLbl="node1" presStyleIdx="1" presStyleCnt="4"/>
      <dgm:spPr/>
    </dgm:pt>
    <dgm:pt modelId="{E2F3FA2F-E1C7-4C05-8B05-C32B42A9A930}" type="pres">
      <dgm:prSet presAssocID="{E484A0DB-ADE2-41BB-B1F9-A397557174FE}" presName="parentText" presStyleLbl="node1" presStyleIdx="2" presStyleCnt="4" custScaleX="103203">
        <dgm:presLayoutVars>
          <dgm:chMax val="0"/>
          <dgm:bulletEnabled val="1"/>
        </dgm:presLayoutVars>
      </dgm:prSet>
      <dgm:spPr/>
    </dgm:pt>
    <dgm:pt modelId="{C36A5161-621C-488B-95ED-161DD8C18700}" type="pres">
      <dgm:prSet presAssocID="{E484A0DB-ADE2-41BB-B1F9-A397557174FE}" presName="negativeSpace" presStyleCnt="0"/>
      <dgm:spPr/>
    </dgm:pt>
    <dgm:pt modelId="{F2D507D6-5CB7-4C81-896F-18FAF0126329}" type="pres">
      <dgm:prSet presAssocID="{E484A0DB-ADE2-41BB-B1F9-A397557174FE}" presName="childText" presStyleLbl="conFgAcc1" presStyleIdx="2" presStyleCnt="4">
        <dgm:presLayoutVars>
          <dgm:bulletEnabled val="1"/>
        </dgm:presLayoutVars>
      </dgm:prSet>
      <dgm:spPr/>
    </dgm:pt>
    <dgm:pt modelId="{3DBA4654-0CA1-4FFF-A63E-A968569F4F64}" type="pres">
      <dgm:prSet presAssocID="{FC59B45A-A616-4E16-B98F-7EBC1D5DDF85}" presName="spaceBetweenRectangles" presStyleCnt="0"/>
      <dgm:spPr/>
    </dgm:pt>
    <dgm:pt modelId="{8E673290-935C-4A7F-AC23-A6C7AF30F358}" type="pres">
      <dgm:prSet presAssocID="{31DAD47D-C41D-465C-8275-8D0F873E63F2}" presName="parentLin" presStyleCnt="0"/>
      <dgm:spPr/>
    </dgm:pt>
    <dgm:pt modelId="{4D4F9698-1D7A-4541-BA91-D3ABB421D632}" type="pres">
      <dgm:prSet presAssocID="{31DAD47D-C41D-465C-8275-8D0F873E63F2}" presName="parentLeftMargin" presStyleLbl="node1" presStyleIdx="2" presStyleCnt="4"/>
      <dgm:spPr/>
    </dgm:pt>
    <dgm:pt modelId="{985A0703-F130-49F1-8F5C-4D86B8B72BE1}" type="pres">
      <dgm:prSet presAssocID="{31DAD47D-C41D-465C-8275-8D0F873E63F2}" presName="parentText" presStyleLbl="node1" presStyleIdx="3" presStyleCnt="4" custScaleX="102874">
        <dgm:presLayoutVars>
          <dgm:chMax val="0"/>
          <dgm:bulletEnabled val="1"/>
        </dgm:presLayoutVars>
      </dgm:prSet>
      <dgm:spPr/>
    </dgm:pt>
    <dgm:pt modelId="{3050D929-E5C3-41C2-904F-050773C4D8FF}" type="pres">
      <dgm:prSet presAssocID="{31DAD47D-C41D-465C-8275-8D0F873E63F2}" presName="negativeSpace" presStyleCnt="0"/>
      <dgm:spPr/>
    </dgm:pt>
    <dgm:pt modelId="{FAB75D7A-5BC4-4179-AFA4-17C4DA0548BB}" type="pres">
      <dgm:prSet presAssocID="{31DAD47D-C41D-465C-8275-8D0F873E63F2}" presName="childText" presStyleLbl="conFgAcc1" presStyleIdx="3" presStyleCnt="4">
        <dgm:presLayoutVars>
          <dgm:bulletEnabled val="1"/>
        </dgm:presLayoutVars>
      </dgm:prSet>
      <dgm:spPr/>
    </dgm:pt>
  </dgm:ptLst>
  <dgm:cxnLst>
    <dgm:cxn modelId="{E77B8C0A-3EC3-4506-9120-9CC213CA083D}" type="presOf" srcId="{D4AB1542-9F74-4E45-B615-57F5DFDC43EE}" destId="{48FABA9F-C289-434B-8864-E8FC1B5C2F60}" srcOrd="1" destOrd="0" presId="urn:microsoft.com/office/officeart/2005/8/layout/list1#1"/>
    <dgm:cxn modelId="{2058C617-AFD5-49B6-8C8D-342C9BA08289}" srcId="{501C80C4-3C37-4B06-AC2A-25F05322FDE0}" destId="{31DAD47D-C41D-465C-8275-8D0F873E63F2}" srcOrd="3" destOrd="0" parTransId="{9C02A428-D625-45B0-B770-398027A90CBE}" sibTransId="{049DB271-F639-4BD2-95BB-46294115A499}"/>
    <dgm:cxn modelId="{C721BB29-1D1B-4D0E-82A0-CCB388AAA24E}" srcId="{501C80C4-3C37-4B06-AC2A-25F05322FDE0}" destId="{D4AB1542-9F74-4E45-B615-57F5DFDC43EE}" srcOrd="1" destOrd="0" parTransId="{DCA1BD93-FD98-4A06-8ECE-28E6935BECED}" sibTransId="{69748832-ECC5-4F63-A6AC-8504A7E906B9}"/>
    <dgm:cxn modelId="{52CDE155-2B9E-4CAE-80DB-7D3C39D918C7}" type="presOf" srcId="{79F64CC5-B0A0-473A-A647-A8DB6562D23B}" destId="{2968AA41-C1D3-4EDF-9DB3-378F66B2FD39}" srcOrd="1" destOrd="0" presId="urn:microsoft.com/office/officeart/2005/8/layout/list1#1"/>
    <dgm:cxn modelId="{C44C087A-6675-4C15-8C28-D51F28E83065}" type="presOf" srcId="{501C80C4-3C37-4B06-AC2A-25F05322FDE0}" destId="{EE3CB678-3AF3-48EB-A9A3-4C9B3B638DF4}" srcOrd="0" destOrd="0" presId="urn:microsoft.com/office/officeart/2005/8/layout/list1#1"/>
    <dgm:cxn modelId="{9A37D781-A6E1-48AC-8E73-BBA618BA73DB}" type="presOf" srcId="{31DAD47D-C41D-465C-8275-8D0F873E63F2}" destId="{985A0703-F130-49F1-8F5C-4D86B8B72BE1}" srcOrd="1" destOrd="0" presId="urn:microsoft.com/office/officeart/2005/8/layout/list1#1"/>
    <dgm:cxn modelId="{7C9A9489-FE27-4A8D-BEF0-C79EDA19B9EC}" type="presOf" srcId="{79F64CC5-B0A0-473A-A647-A8DB6562D23B}" destId="{0797CEA2-9F9D-4159-A8DC-2F0D60611F3B}" srcOrd="0" destOrd="0" presId="urn:microsoft.com/office/officeart/2005/8/layout/list1#1"/>
    <dgm:cxn modelId="{05377692-65AE-409B-90F9-2B87F3722244}" srcId="{501C80C4-3C37-4B06-AC2A-25F05322FDE0}" destId="{79F64CC5-B0A0-473A-A647-A8DB6562D23B}" srcOrd="0" destOrd="0" parTransId="{702F6268-E14C-45D5-8115-297DAA4B759C}" sibTransId="{981E424B-A63B-4DF7-BC97-1D5B2B7044B1}"/>
    <dgm:cxn modelId="{40A3E598-1BA4-470D-97A2-08181443D768}" type="presOf" srcId="{E484A0DB-ADE2-41BB-B1F9-A397557174FE}" destId="{06AA40BB-9886-4B46-8ECB-F4B42996D2E4}" srcOrd="0" destOrd="0" presId="urn:microsoft.com/office/officeart/2005/8/layout/list1#1"/>
    <dgm:cxn modelId="{77500EA2-7830-484B-865D-3EB58FCB479A}" type="presOf" srcId="{31DAD47D-C41D-465C-8275-8D0F873E63F2}" destId="{4D4F9698-1D7A-4541-BA91-D3ABB421D632}" srcOrd="0" destOrd="0" presId="urn:microsoft.com/office/officeart/2005/8/layout/list1#1"/>
    <dgm:cxn modelId="{BF4835BD-B202-412D-BA25-11E60F391CA4}" type="presOf" srcId="{E484A0DB-ADE2-41BB-B1F9-A397557174FE}" destId="{E2F3FA2F-E1C7-4C05-8B05-C32B42A9A930}" srcOrd="1" destOrd="0" presId="urn:microsoft.com/office/officeart/2005/8/layout/list1#1"/>
    <dgm:cxn modelId="{591DAACD-4796-44DD-B685-70C9EB39EB4C}" type="presOf" srcId="{D4AB1542-9F74-4E45-B615-57F5DFDC43EE}" destId="{3559B5A5-3E91-49F5-A868-297DBB575668}" srcOrd="0" destOrd="0" presId="urn:microsoft.com/office/officeart/2005/8/layout/list1#1"/>
    <dgm:cxn modelId="{BDB86BF7-5307-4C93-96D8-BF31BEA9DD9E}" srcId="{501C80C4-3C37-4B06-AC2A-25F05322FDE0}" destId="{E484A0DB-ADE2-41BB-B1F9-A397557174FE}" srcOrd="2" destOrd="0" parTransId="{0D3844BD-A934-4ADF-8CEC-4B7101CACCC9}" sibTransId="{FC59B45A-A616-4E16-B98F-7EBC1D5DDF85}"/>
    <dgm:cxn modelId="{6915BBE7-1D9D-42A8-8D43-803F390978D1}" type="presParOf" srcId="{EE3CB678-3AF3-48EB-A9A3-4C9B3B638DF4}" destId="{A787D67B-DDA1-4988-8415-DCD48FC3EA83}" srcOrd="0" destOrd="0" presId="urn:microsoft.com/office/officeart/2005/8/layout/list1#1"/>
    <dgm:cxn modelId="{2CD896E9-E2FC-48DC-A174-857CF048E4AE}" type="presParOf" srcId="{A787D67B-DDA1-4988-8415-DCD48FC3EA83}" destId="{0797CEA2-9F9D-4159-A8DC-2F0D60611F3B}" srcOrd="0" destOrd="0" presId="urn:microsoft.com/office/officeart/2005/8/layout/list1#1"/>
    <dgm:cxn modelId="{03AA4675-1E19-4E1D-A546-B4FA10285935}" type="presParOf" srcId="{A787D67B-DDA1-4988-8415-DCD48FC3EA83}" destId="{2968AA41-C1D3-4EDF-9DB3-378F66B2FD39}" srcOrd="1" destOrd="0" presId="urn:microsoft.com/office/officeart/2005/8/layout/list1#1"/>
    <dgm:cxn modelId="{38C0C68A-7CD9-4760-9B78-5EDE77641F31}" type="presParOf" srcId="{EE3CB678-3AF3-48EB-A9A3-4C9B3B638DF4}" destId="{D61417B3-60F3-4BE3-8E8F-9CEC27ECBCDA}" srcOrd="1" destOrd="0" presId="urn:microsoft.com/office/officeart/2005/8/layout/list1#1"/>
    <dgm:cxn modelId="{B2C4E7F7-F373-48B7-8D8F-24736C94D5EE}" type="presParOf" srcId="{EE3CB678-3AF3-48EB-A9A3-4C9B3B638DF4}" destId="{D167D85B-ED5F-4134-9F18-E6B4BAE0C614}" srcOrd="2" destOrd="0" presId="urn:microsoft.com/office/officeart/2005/8/layout/list1#1"/>
    <dgm:cxn modelId="{A673AD65-E75A-4A3B-9333-455B153030F9}" type="presParOf" srcId="{EE3CB678-3AF3-48EB-A9A3-4C9B3B638DF4}" destId="{6402558A-B637-4118-8793-2FA57B2393DA}" srcOrd="3" destOrd="0" presId="urn:microsoft.com/office/officeart/2005/8/layout/list1#1"/>
    <dgm:cxn modelId="{0B8ADED2-F20E-4971-B0EB-02823A5FDCE2}" type="presParOf" srcId="{EE3CB678-3AF3-48EB-A9A3-4C9B3B638DF4}" destId="{8E561E53-8519-43F2-B9E7-546C3EB01970}" srcOrd="4" destOrd="0" presId="urn:microsoft.com/office/officeart/2005/8/layout/list1#1"/>
    <dgm:cxn modelId="{B1C1D6B4-14F1-4D71-8436-103A9D5375FE}" type="presParOf" srcId="{8E561E53-8519-43F2-B9E7-546C3EB01970}" destId="{3559B5A5-3E91-49F5-A868-297DBB575668}" srcOrd="0" destOrd="0" presId="urn:microsoft.com/office/officeart/2005/8/layout/list1#1"/>
    <dgm:cxn modelId="{58C621FC-425D-434E-A356-E98EDA697076}" type="presParOf" srcId="{8E561E53-8519-43F2-B9E7-546C3EB01970}" destId="{48FABA9F-C289-434B-8864-E8FC1B5C2F60}" srcOrd="1" destOrd="0" presId="urn:microsoft.com/office/officeart/2005/8/layout/list1#1"/>
    <dgm:cxn modelId="{B87EC8B0-99F5-4B5B-8317-F254E56246E3}" type="presParOf" srcId="{EE3CB678-3AF3-48EB-A9A3-4C9B3B638DF4}" destId="{72F65D9D-7898-4EE1-ADBC-A6F5139DEC13}" srcOrd="5" destOrd="0" presId="urn:microsoft.com/office/officeart/2005/8/layout/list1#1"/>
    <dgm:cxn modelId="{55A8AFA3-2BAE-406B-B1F4-7521AA0B6F92}" type="presParOf" srcId="{EE3CB678-3AF3-48EB-A9A3-4C9B3B638DF4}" destId="{6B4B0D2A-F76A-4881-A678-1599A9C1764F}" srcOrd="6" destOrd="0" presId="urn:microsoft.com/office/officeart/2005/8/layout/list1#1"/>
    <dgm:cxn modelId="{9154017E-3E00-45D8-8201-6B3C069F4FF1}" type="presParOf" srcId="{EE3CB678-3AF3-48EB-A9A3-4C9B3B638DF4}" destId="{4CCA9E30-BEB2-4B5D-BA10-E5FCB43776E3}" srcOrd="7" destOrd="0" presId="urn:microsoft.com/office/officeart/2005/8/layout/list1#1"/>
    <dgm:cxn modelId="{DE039C13-703C-484B-9F0E-01C9E5AAED22}" type="presParOf" srcId="{EE3CB678-3AF3-48EB-A9A3-4C9B3B638DF4}" destId="{E366F1EF-FE80-457B-9C6A-8A0AC673FB1B}" srcOrd="8" destOrd="0" presId="urn:microsoft.com/office/officeart/2005/8/layout/list1#1"/>
    <dgm:cxn modelId="{141ACFDD-60B0-4BA9-9F55-5596A07FBF10}" type="presParOf" srcId="{E366F1EF-FE80-457B-9C6A-8A0AC673FB1B}" destId="{06AA40BB-9886-4B46-8ECB-F4B42996D2E4}" srcOrd="0" destOrd="0" presId="urn:microsoft.com/office/officeart/2005/8/layout/list1#1"/>
    <dgm:cxn modelId="{F5ACFCC0-86E9-4AB0-ABCC-4E3126FD6B4C}" type="presParOf" srcId="{E366F1EF-FE80-457B-9C6A-8A0AC673FB1B}" destId="{E2F3FA2F-E1C7-4C05-8B05-C32B42A9A930}" srcOrd="1" destOrd="0" presId="urn:microsoft.com/office/officeart/2005/8/layout/list1#1"/>
    <dgm:cxn modelId="{18F6F6A3-6D54-44CD-A5AB-48EC8D64DE29}" type="presParOf" srcId="{EE3CB678-3AF3-48EB-A9A3-4C9B3B638DF4}" destId="{C36A5161-621C-488B-95ED-161DD8C18700}" srcOrd="9" destOrd="0" presId="urn:microsoft.com/office/officeart/2005/8/layout/list1#1"/>
    <dgm:cxn modelId="{07FA588E-796A-4373-8B5D-E296EDA8996E}" type="presParOf" srcId="{EE3CB678-3AF3-48EB-A9A3-4C9B3B638DF4}" destId="{F2D507D6-5CB7-4C81-896F-18FAF0126329}" srcOrd="10" destOrd="0" presId="urn:microsoft.com/office/officeart/2005/8/layout/list1#1"/>
    <dgm:cxn modelId="{B898575B-F74A-4C89-83D9-4603F1EA18F5}" type="presParOf" srcId="{EE3CB678-3AF3-48EB-A9A3-4C9B3B638DF4}" destId="{3DBA4654-0CA1-4FFF-A63E-A968569F4F64}" srcOrd="11" destOrd="0" presId="urn:microsoft.com/office/officeart/2005/8/layout/list1#1"/>
    <dgm:cxn modelId="{4A85989B-5626-4507-B3DD-6DE88629B53A}" type="presParOf" srcId="{EE3CB678-3AF3-48EB-A9A3-4C9B3B638DF4}" destId="{8E673290-935C-4A7F-AC23-A6C7AF30F358}" srcOrd="12" destOrd="0" presId="urn:microsoft.com/office/officeart/2005/8/layout/list1#1"/>
    <dgm:cxn modelId="{132C9817-CDDE-4944-B5F6-6B00E059C4EB}" type="presParOf" srcId="{8E673290-935C-4A7F-AC23-A6C7AF30F358}" destId="{4D4F9698-1D7A-4541-BA91-D3ABB421D632}" srcOrd="0" destOrd="0" presId="urn:microsoft.com/office/officeart/2005/8/layout/list1#1"/>
    <dgm:cxn modelId="{B785085B-8591-4CBA-9300-53C6244FC8D7}" type="presParOf" srcId="{8E673290-935C-4A7F-AC23-A6C7AF30F358}" destId="{985A0703-F130-49F1-8F5C-4D86B8B72BE1}" srcOrd="1" destOrd="0" presId="urn:microsoft.com/office/officeart/2005/8/layout/list1#1"/>
    <dgm:cxn modelId="{63C636AE-E8C2-41D1-B506-D8366C62B131}" type="presParOf" srcId="{EE3CB678-3AF3-48EB-A9A3-4C9B3B638DF4}" destId="{3050D929-E5C3-41C2-904F-050773C4D8FF}" srcOrd="13" destOrd="0" presId="urn:microsoft.com/office/officeart/2005/8/layout/list1#1"/>
    <dgm:cxn modelId="{F8C7763E-C3D6-46CF-9113-E45F4DCA153B}" type="presParOf" srcId="{EE3CB678-3AF3-48EB-A9A3-4C9B3B638DF4}" destId="{FAB75D7A-5BC4-4179-AFA4-17C4DA0548BB}" srcOrd="14" destOrd="0" presId="urn:microsoft.com/office/officeart/2005/8/layout/list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1C80C4-3C37-4B06-AC2A-25F05322FDE0}" type="doc">
      <dgm:prSet loTypeId="urn:microsoft.com/office/officeart/2005/8/layout/list1#1" loCatId="list" qsTypeId="urn:microsoft.com/office/officeart/2005/8/quickstyle/simple1#1" qsCatId="simple" csTypeId="urn:microsoft.com/office/officeart/2005/8/colors/accent1_2#2" csCatId="accent1" phldr="1"/>
      <dgm:spPr/>
      <dgm:t>
        <a:bodyPr/>
        <a:lstStyle/>
        <a:p>
          <a:endParaRPr lang="zh-CN" altLang="en-US"/>
        </a:p>
      </dgm:t>
    </dgm:pt>
    <dgm:pt modelId="{79F64CC5-B0A0-473A-A647-A8DB6562D23B}">
      <dgm:prSet phldrT="[文本]" phldr="0" custT="1"/>
      <dgm:spPr/>
      <dgm:t>
        <a:bodyPr vert="horz" wrap="square"/>
        <a:lstStyle/>
        <a:p>
          <a:pPr>
            <a:lnSpc>
              <a:spcPct val="100000"/>
            </a:lnSpc>
            <a:spcBef>
              <a:spcPct val="0"/>
            </a:spcBef>
            <a:spcAft>
              <a:spcPct val="35000"/>
            </a:spcAft>
          </a:pPr>
          <a:r>
            <a:rPr lang="zh-CN" altLang="en-US" sz="1600" dirty="0"/>
            <a:t>关注说明文语篇结构特征，识别语境中的关键词，梳理主旨</a:t>
          </a:r>
        </a:p>
      </dgm:t>
    </dgm:pt>
    <dgm:pt modelId="{702F6268-E14C-45D5-8115-297DAA4B759C}" type="parTrans" cxnId="{05377692-65AE-409B-90F9-2B87F3722244}">
      <dgm:prSet/>
      <dgm:spPr/>
      <dgm:t>
        <a:bodyPr/>
        <a:lstStyle/>
        <a:p>
          <a:endParaRPr lang="zh-CN" altLang="en-US" sz="2000"/>
        </a:p>
      </dgm:t>
    </dgm:pt>
    <dgm:pt modelId="{981E424B-A63B-4DF7-BC97-1D5B2B7044B1}" type="sibTrans" cxnId="{05377692-65AE-409B-90F9-2B87F3722244}">
      <dgm:prSet/>
      <dgm:spPr/>
      <dgm:t>
        <a:bodyPr/>
        <a:lstStyle/>
        <a:p>
          <a:endParaRPr lang="zh-CN" altLang="en-US" sz="2000"/>
        </a:p>
      </dgm:t>
    </dgm:pt>
    <dgm:pt modelId="{D4AB1542-9F74-4E45-B615-57F5DFDC43EE}">
      <dgm:prSet phldrT="[文本]" phldr="0" custT="1"/>
      <dgm:spPr/>
      <dgm:t>
        <a:bodyPr vert="horz" wrap="square"/>
        <a:lstStyle/>
        <a:p>
          <a:pPr>
            <a:lnSpc>
              <a:spcPct val="100000"/>
            </a:lnSpc>
            <a:spcBef>
              <a:spcPct val="0"/>
            </a:spcBef>
            <a:spcAft>
              <a:spcPct val="35000"/>
            </a:spcAft>
          </a:pPr>
          <a:r>
            <a:rPr lang="zh-CN" altLang="en-US" sz="1600" dirty="0"/>
            <a:t>归纳说明文语篇语言特点，记背常用表达，快速把握段意</a:t>
          </a:r>
        </a:p>
      </dgm:t>
    </dgm:pt>
    <dgm:pt modelId="{DCA1BD93-FD98-4A06-8ECE-28E6935BECED}" type="parTrans" cxnId="{C721BB29-1D1B-4D0E-82A0-CCB388AAA24E}">
      <dgm:prSet/>
      <dgm:spPr/>
      <dgm:t>
        <a:bodyPr/>
        <a:lstStyle/>
        <a:p>
          <a:endParaRPr lang="zh-CN" altLang="en-US" sz="2000"/>
        </a:p>
      </dgm:t>
    </dgm:pt>
    <dgm:pt modelId="{69748832-ECC5-4F63-A6AC-8504A7E906B9}" type="sibTrans" cxnId="{C721BB29-1D1B-4D0E-82A0-CCB388AAA24E}">
      <dgm:prSet/>
      <dgm:spPr/>
      <dgm:t>
        <a:bodyPr/>
        <a:lstStyle/>
        <a:p>
          <a:endParaRPr lang="zh-CN" altLang="en-US" sz="2000"/>
        </a:p>
      </dgm:t>
    </dgm:pt>
    <dgm:pt modelId="{E484A0DB-ADE2-41BB-B1F9-A397557174FE}">
      <dgm:prSet phldrT="[文本]" phldr="0" custT="1"/>
      <dgm:spPr/>
      <dgm:t>
        <a:bodyPr vert="horz" wrap="square"/>
        <a:lstStyle/>
        <a:p>
          <a:pPr>
            <a:lnSpc>
              <a:spcPct val="100000"/>
            </a:lnSpc>
            <a:spcBef>
              <a:spcPct val="0"/>
            </a:spcBef>
            <a:spcAft>
              <a:spcPct val="35000"/>
            </a:spcAft>
          </a:pPr>
          <a:r>
            <a:rPr lang="zh-CN" altLang="en-US" sz="1600" dirty="0"/>
            <a:t>分析句间关系，梳理感悟常见逻辑关系和相关表达</a:t>
          </a:r>
        </a:p>
      </dgm:t>
    </dgm:pt>
    <dgm:pt modelId="{0D3844BD-A934-4ADF-8CEC-4B7101CACCC9}" type="parTrans" cxnId="{BDB86BF7-5307-4C93-96D8-BF31BEA9DD9E}">
      <dgm:prSet/>
      <dgm:spPr/>
      <dgm:t>
        <a:bodyPr/>
        <a:lstStyle/>
        <a:p>
          <a:endParaRPr lang="zh-CN" altLang="en-US" sz="2000"/>
        </a:p>
      </dgm:t>
    </dgm:pt>
    <dgm:pt modelId="{FC59B45A-A616-4E16-B98F-7EBC1D5DDF85}" type="sibTrans" cxnId="{BDB86BF7-5307-4C93-96D8-BF31BEA9DD9E}">
      <dgm:prSet/>
      <dgm:spPr/>
      <dgm:t>
        <a:bodyPr/>
        <a:lstStyle/>
        <a:p>
          <a:endParaRPr lang="zh-CN" altLang="en-US" sz="2000"/>
        </a:p>
      </dgm:t>
    </dgm:pt>
    <dgm:pt modelId="{31DAD47D-C41D-465C-8275-8D0F873E63F2}">
      <dgm:prSet phldr="0" custT="1"/>
      <dgm:spPr/>
      <dgm:t>
        <a:bodyPr vert="horz" wrap="square"/>
        <a:lstStyle/>
        <a:p>
          <a:pPr>
            <a:lnSpc>
              <a:spcPct val="100000"/>
            </a:lnSpc>
            <a:spcBef>
              <a:spcPct val="0"/>
            </a:spcBef>
            <a:spcAft>
              <a:spcPct val="35000"/>
            </a:spcAft>
          </a:pPr>
          <a:r>
            <a:rPr lang="zh-CN" altLang="en-US" sz="1600" dirty="0"/>
            <a:t>切忌词对词，读懂选项，关联文章内容，排除干扰</a:t>
          </a:r>
        </a:p>
      </dgm:t>
    </dgm:pt>
    <dgm:pt modelId="{9C02A428-D625-45B0-B770-398027A90CBE}" type="parTrans" cxnId="{2058C617-AFD5-49B6-8C8D-342C9BA08289}">
      <dgm:prSet/>
      <dgm:spPr/>
      <dgm:t>
        <a:bodyPr/>
        <a:lstStyle/>
        <a:p>
          <a:endParaRPr lang="zh-CN" altLang="en-US" sz="2000"/>
        </a:p>
      </dgm:t>
    </dgm:pt>
    <dgm:pt modelId="{049DB271-F639-4BD2-95BB-46294115A499}" type="sibTrans" cxnId="{2058C617-AFD5-49B6-8C8D-342C9BA08289}">
      <dgm:prSet/>
      <dgm:spPr/>
      <dgm:t>
        <a:bodyPr/>
        <a:lstStyle/>
        <a:p>
          <a:endParaRPr lang="zh-CN" altLang="en-US" sz="2000"/>
        </a:p>
      </dgm:t>
    </dgm:pt>
    <dgm:pt modelId="{EE3CB678-3AF3-48EB-A9A3-4C9B3B638DF4}" type="pres">
      <dgm:prSet presAssocID="{501C80C4-3C37-4B06-AC2A-25F05322FDE0}" presName="linear" presStyleCnt="0">
        <dgm:presLayoutVars>
          <dgm:dir/>
          <dgm:animLvl val="lvl"/>
          <dgm:resizeHandles val="exact"/>
        </dgm:presLayoutVars>
      </dgm:prSet>
      <dgm:spPr/>
    </dgm:pt>
    <dgm:pt modelId="{A787D67B-DDA1-4988-8415-DCD48FC3EA83}" type="pres">
      <dgm:prSet presAssocID="{79F64CC5-B0A0-473A-A647-A8DB6562D23B}" presName="parentLin" presStyleCnt="0"/>
      <dgm:spPr/>
    </dgm:pt>
    <dgm:pt modelId="{0797CEA2-9F9D-4159-A8DC-2F0D60611F3B}" type="pres">
      <dgm:prSet presAssocID="{79F64CC5-B0A0-473A-A647-A8DB6562D23B}" presName="parentLeftMargin" presStyleLbl="node1" presStyleIdx="0" presStyleCnt="4"/>
      <dgm:spPr/>
    </dgm:pt>
    <dgm:pt modelId="{2968AA41-C1D3-4EDF-9DB3-378F66B2FD39}" type="pres">
      <dgm:prSet presAssocID="{79F64CC5-B0A0-473A-A647-A8DB6562D23B}" presName="parentText" presStyleLbl="node1" presStyleIdx="0" presStyleCnt="4" custScaleX="157296" custScaleY="108817">
        <dgm:presLayoutVars>
          <dgm:chMax val="0"/>
          <dgm:bulletEnabled val="1"/>
        </dgm:presLayoutVars>
      </dgm:prSet>
      <dgm:spPr/>
    </dgm:pt>
    <dgm:pt modelId="{D61417B3-60F3-4BE3-8E8F-9CEC27ECBCDA}" type="pres">
      <dgm:prSet presAssocID="{79F64CC5-B0A0-473A-A647-A8DB6562D23B}" presName="negativeSpace" presStyleCnt="0"/>
      <dgm:spPr/>
    </dgm:pt>
    <dgm:pt modelId="{D167D85B-ED5F-4134-9F18-E6B4BAE0C614}" type="pres">
      <dgm:prSet presAssocID="{79F64CC5-B0A0-473A-A647-A8DB6562D23B}" presName="childText" presStyleLbl="conFgAcc1" presStyleIdx="0" presStyleCnt="4">
        <dgm:presLayoutVars>
          <dgm:bulletEnabled val="1"/>
        </dgm:presLayoutVars>
      </dgm:prSet>
      <dgm:spPr/>
    </dgm:pt>
    <dgm:pt modelId="{6402558A-B637-4118-8793-2FA57B2393DA}" type="pres">
      <dgm:prSet presAssocID="{981E424B-A63B-4DF7-BC97-1D5B2B7044B1}" presName="spaceBetweenRectangles" presStyleCnt="0"/>
      <dgm:spPr/>
    </dgm:pt>
    <dgm:pt modelId="{8E561E53-8519-43F2-B9E7-546C3EB01970}" type="pres">
      <dgm:prSet presAssocID="{D4AB1542-9F74-4E45-B615-57F5DFDC43EE}" presName="parentLin" presStyleCnt="0"/>
      <dgm:spPr/>
    </dgm:pt>
    <dgm:pt modelId="{3559B5A5-3E91-49F5-A868-297DBB575668}" type="pres">
      <dgm:prSet presAssocID="{D4AB1542-9F74-4E45-B615-57F5DFDC43EE}" presName="parentLeftMargin" presStyleLbl="node1" presStyleIdx="0" presStyleCnt="4"/>
      <dgm:spPr/>
    </dgm:pt>
    <dgm:pt modelId="{48FABA9F-C289-434B-8864-E8FC1B5C2F60}" type="pres">
      <dgm:prSet presAssocID="{D4AB1542-9F74-4E45-B615-57F5DFDC43EE}" presName="parentText" presStyleLbl="node1" presStyleIdx="1" presStyleCnt="4" custScaleX="142857">
        <dgm:presLayoutVars>
          <dgm:chMax val="0"/>
          <dgm:bulletEnabled val="1"/>
        </dgm:presLayoutVars>
      </dgm:prSet>
      <dgm:spPr/>
    </dgm:pt>
    <dgm:pt modelId="{72F65D9D-7898-4EE1-ADBC-A6F5139DEC13}" type="pres">
      <dgm:prSet presAssocID="{D4AB1542-9F74-4E45-B615-57F5DFDC43EE}" presName="negativeSpace" presStyleCnt="0"/>
      <dgm:spPr/>
    </dgm:pt>
    <dgm:pt modelId="{6B4B0D2A-F76A-4881-A678-1599A9C1764F}" type="pres">
      <dgm:prSet presAssocID="{D4AB1542-9F74-4E45-B615-57F5DFDC43EE}" presName="childText" presStyleLbl="conFgAcc1" presStyleIdx="1" presStyleCnt="4">
        <dgm:presLayoutVars>
          <dgm:bulletEnabled val="1"/>
        </dgm:presLayoutVars>
      </dgm:prSet>
      <dgm:spPr/>
    </dgm:pt>
    <dgm:pt modelId="{4CCA9E30-BEB2-4B5D-BA10-E5FCB43776E3}" type="pres">
      <dgm:prSet presAssocID="{69748832-ECC5-4F63-A6AC-8504A7E906B9}" presName="spaceBetweenRectangles" presStyleCnt="0"/>
      <dgm:spPr/>
    </dgm:pt>
    <dgm:pt modelId="{E366F1EF-FE80-457B-9C6A-8A0AC673FB1B}" type="pres">
      <dgm:prSet presAssocID="{E484A0DB-ADE2-41BB-B1F9-A397557174FE}" presName="parentLin" presStyleCnt="0"/>
      <dgm:spPr/>
    </dgm:pt>
    <dgm:pt modelId="{06AA40BB-9886-4B46-8ECB-F4B42996D2E4}" type="pres">
      <dgm:prSet presAssocID="{E484A0DB-ADE2-41BB-B1F9-A397557174FE}" presName="parentLeftMargin" presStyleLbl="node1" presStyleIdx="1" presStyleCnt="4"/>
      <dgm:spPr/>
    </dgm:pt>
    <dgm:pt modelId="{E2F3FA2F-E1C7-4C05-8B05-C32B42A9A930}" type="pres">
      <dgm:prSet presAssocID="{E484A0DB-ADE2-41BB-B1F9-A397557174FE}" presName="parentText" presStyleLbl="node1" presStyleIdx="2" presStyleCnt="4" custScaleX="142857">
        <dgm:presLayoutVars>
          <dgm:chMax val="0"/>
          <dgm:bulletEnabled val="1"/>
        </dgm:presLayoutVars>
      </dgm:prSet>
      <dgm:spPr/>
    </dgm:pt>
    <dgm:pt modelId="{C36A5161-621C-488B-95ED-161DD8C18700}" type="pres">
      <dgm:prSet presAssocID="{E484A0DB-ADE2-41BB-B1F9-A397557174FE}" presName="negativeSpace" presStyleCnt="0"/>
      <dgm:spPr/>
    </dgm:pt>
    <dgm:pt modelId="{F2D507D6-5CB7-4C81-896F-18FAF0126329}" type="pres">
      <dgm:prSet presAssocID="{E484A0DB-ADE2-41BB-B1F9-A397557174FE}" presName="childText" presStyleLbl="conFgAcc1" presStyleIdx="2" presStyleCnt="4">
        <dgm:presLayoutVars>
          <dgm:bulletEnabled val="1"/>
        </dgm:presLayoutVars>
      </dgm:prSet>
      <dgm:spPr/>
    </dgm:pt>
    <dgm:pt modelId="{3DBA4654-0CA1-4FFF-A63E-A968569F4F64}" type="pres">
      <dgm:prSet presAssocID="{FC59B45A-A616-4E16-B98F-7EBC1D5DDF85}" presName="spaceBetweenRectangles" presStyleCnt="0"/>
      <dgm:spPr/>
    </dgm:pt>
    <dgm:pt modelId="{8E673290-935C-4A7F-AC23-A6C7AF30F358}" type="pres">
      <dgm:prSet presAssocID="{31DAD47D-C41D-465C-8275-8D0F873E63F2}" presName="parentLin" presStyleCnt="0"/>
      <dgm:spPr/>
    </dgm:pt>
    <dgm:pt modelId="{4D4F9698-1D7A-4541-BA91-D3ABB421D632}" type="pres">
      <dgm:prSet presAssocID="{31DAD47D-C41D-465C-8275-8D0F873E63F2}" presName="parentLeftMargin" presStyleLbl="node1" presStyleIdx="2" presStyleCnt="4"/>
      <dgm:spPr/>
    </dgm:pt>
    <dgm:pt modelId="{985A0703-F130-49F1-8F5C-4D86B8B72BE1}" type="pres">
      <dgm:prSet presAssocID="{31DAD47D-C41D-465C-8275-8D0F873E63F2}" presName="parentText" presStyleLbl="node1" presStyleIdx="3" presStyleCnt="4" custScaleX="142857">
        <dgm:presLayoutVars>
          <dgm:chMax val="0"/>
          <dgm:bulletEnabled val="1"/>
        </dgm:presLayoutVars>
      </dgm:prSet>
      <dgm:spPr/>
    </dgm:pt>
    <dgm:pt modelId="{3050D929-E5C3-41C2-904F-050773C4D8FF}" type="pres">
      <dgm:prSet presAssocID="{31DAD47D-C41D-465C-8275-8D0F873E63F2}" presName="negativeSpace" presStyleCnt="0"/>
      <dgm:spPr/>
    </dgm:pt>
    <dgm:pt modelId="{FAB75D7A-5BC4-4179-AFA4-17C4DA0548BB}" type="pres">
      <dgm:prSet presAssocID="{31DAD47D-C41D-465C-8275-8D0F873E63F2}" presName="childText" presStyleLbl="conFgAcc1" presStyleIdx="3" presStyleCnt="4">
        <dgm:presLayoutVars>
          <dgm:bulletEnabled val="1"/>
        </dgm:presLayoutVars>
      </dgm:prSet>
      <dgm:spPr/>
    </dgm:pt>
  </dgm:ptLst>
  <dgm:cxnLst>
    <dgm:cxn modelId="{E77B8C0A-3EC3-4506-9120-9CC213CA083D}" type="presOf" srcId="{D4AB1542-9F74-4E45-B615-57F5DFDC43EE}" destId="{48FABA9F-C289-434B-8864-E8FC1B5C2F60}" srcOrd="1" destOrd="0" presId="urn:microsoft.com/office/officeart/2005/8/layout/list1#1"/>
    <dgm:cxn modelId="{2058C617-AFD5-49B6-8C8D-342C9BA08289}" srcId="{501C80C4-3C37-4B06-AC2A-25F05322FDE0}" destId="{31DAD47D-C41D-465C-8275-8D0F873E63F2}" srcOrd="3" destOrd="0" parTransId="{9C02A428-D625-45B0-B770-398027A90CBE}" sibTransId="{049DB271-F639-4BD2-95BB-46294115A499}"/>
    <dgm:cxn modelId="{C721BB29-1D1B-4D0E-82A0-CCB388AAA24E}" srcId="{501C80C4-3C37-4B06-AC2A-25F05322FDE0}" destId="{D4AB1542-9F74-4E45-B615-57F5DFDC43EE}" srcOrd="1" destOrd="0" parTransId="{DCA1BD93-FD98-4A06-8ECE-28E6935BECED}" sibTransId="{69748832-ECC5-4F63-A6AC-8504A7E906B9}"/>
    <dgm:cxn modelId="{52CDE155-2B9E-4CAE-80DB-7D3C39D918C7}" type="presOf" srcId="{79F64CC5-B0A0-473A-A647-A8DB6562D23B}" destId="{2968AA41-C1D3-4EDF-9DB3-378F66B2FD39}" srcOrd="1" destOrd="0" presId="urn:microsoft.com/office/officeart/2005/8/layout/list1#1"/>
    <dgm:cxn modelId="{C44C087A-6675-4C15-8C28-D51F28E83065}" type="presOf" srcId="{501C80C4-3C37-4B06-AC2A-25F05322FDE0}" destId="{EE3CB678-3AF3-48EB-A9A3-4C9B3B638DF4}" srcOrd="0" destOrd="0" presId="urn:microsoft.com/office/officeart/2005/8/layout/list1#1"/>
    <dgm:cxn modelId="{9A37D781-A6E1-48AC-8E73-BBA618BA73DB}" type="presOf" srcId="{31DAD47D-C41D-465C-8275-8D0F873E63F2}" destId="{985A0703-F130-49F1-8F5C-4D86B8B72BE1}" srcOrd="1" destOrd="0" presId="urn:microsoft.com/office/officeart/2005/8/layout/list1#1"/>
    <dgm:cxn modelId="{7C9A9489-FE27-4A8D-BEF0-C79EDA19B9EC}" type="presOf" srcId="{79F64CC5-B0A0-473A-A647-A8DB6562D23B}" destId="{0797CEA2-9F9D-4159-A8DC-2F0D60611F3B}" srcOrd="0" destOrd="0" presId="urn:microsoft.com/office/officeart/2005/8/layout/list1#1"/>
    <dgm:cxn modelId="{05377692-65AE-409B-90F9-2B87F3722244}" srcId="{501C80C4-3C37-4B06-AC2A-25F05322FDE0}" destId="{79F64CC5-B0A0-473A-A647-A8DB6562D23B}" srcOrd="0" destOrd="0" parTransId="{702F6268-E14C-45D5-8115-297DAA4B759C}" sibTransId="{981E424B-A63B-4DF7-BC97-1D5B2B7044B1}"/>
    <dgm:cxn modelId="{40A3E598-1BA4-470D-97A2-08181443D768}" type="presOf" srcId="{E484A0DB-ADE2-41BB-B1F9-A397557174FE}" destId="{06AA40BB-9886-4B46-8ECB-F4B42996D2E4}" srcOrd="0" destOrd="0" presId="urn:microsoft.com/office/officeart/2005/8/layout/list1#1"/>
    <dgm:cxn modelId="{77500EA2-7830-484B-865D-3EB58FCB479A}" type="presOf" srcId="{31DAD47D-C41D-465C-8275-8D0F873E63F2}" destId="{4D4F9698-1D7A-4541-BA91-D3ABB421D632}" srcOrd="0" destOrd="0" presId="urn:microsoft.com/office/officeart/2005/8/layout/list1#1"/>
    <dgm:cxn modelId="{BF4835BD-B202-412D-BA25-11E60F391CA4}" type="presOf" srcId="{E484A0DB-ADE2-41BB-B1F9-A397557174FE}" destId="{E2F3FA2F-E1C7-4C05-8B05-C32B42A9A930}" srcOrd="1" destOrd="0" presId="urn:microsoft.com/office/officeart/2005/8/layout/list1#1"/>
    <dgm:cxn modelId="{591DAACD-4796-44DD-B685-70C9EB39EB4C}" type="presOf" srcId="{D4AB1542-9F74-4E45-B615-57F5DFDC43EE}" destId="{3559B5A5-3E91-49F5-A868-297DBB575668}" srcOrd="0" destOrd="0" presId="urn:microsoft.com/office/officeart/2005/8/layout/list1#1"/>
    <dgm:cxn modelId="{BDB86BF7-5307-4C93-96D8-BF31BEA9DD9E}" srcId="{501C80C4-3C37-4B06-AC2A-25F05322FDE0}" destId="{E484A0DB-ADE2-41BB-B1F9-A397557174FE}" srcOrd="2" destOrd="0" parTransId="{0D3844BD-A934-4ADF-8CEC-4B7101CACCC9}" sibTransId="{FC59B45A-A616-4E16-B98F-7EBC1D5DDF85}"/>
    <dgm:cxn modelId="{6915BBE7-1D9D-42A8-8D43-803F390978D1}" type="presParOf" srcId="{EE3CB678-3AF3-48EB-A9A3-4C9B3B638DF4}" destId="{A787D67B-DDA1-4988-8415-DCD48FC3EA83}" srcOrd="0" destOrd="0" presId="urn:microsoft.com/office/officeart/2005/8/layout/list1#1"/>
    <dgm:cxn modelId="{2CD896E9-E2FC-48DC-A174-857CF048E4AE}" type="presParOf" srcId="{A787D67B-DDA1-4988-8415-DCD48FC3EA83}" destId="{0797CEA2-9F9D-4159-A8DC-2F0D60611F3B}" srcOrd="0" destOrd="0" presId="urn:microsoft.com/office/officeart/2005/8/layout/list1#1"/>
    <dgm:cxn modelId="{03AA4675-1E19-4E1D-A546-B4FA10285935}" type="presParOf" srcId="{A787D67B-DDA1-4988-8415-DCD48FC3EA83}" destId="{2968AA41-C1D3-4EDF-9DB3-378F66B2FD39}" srcOrd="1" destOrd="0" presId="urn:microsoft.com/office/officeart/2005/8/layout/list1#1"/>
    <dgm:cxn modelId="{38C0C68A-7CD9-4760-9B78-5EDE77641F31}" type="presParOf" srcId="{EE3CB678-3AF3-48EB-A9A3-4C9B3B638DF4}" destId="{D61417B3-60F3-4BE3-8E8F-9CEC27ECBCDA}" srcOrd="1" destOrd="0" presId="urn:microsoft.com/office/officeart/2005/8/layout/list1#1"/>
    <dgm:cxn modelId="{B2C4E7F7-F373-48B7-8D8F-24736C94D5EE}" type="presParOf" srcId="{EE3CB678-3AF3-48EB-A9A3-4C9B3B638DF4}" destId="{D167D85B-ED5F-4134-9F18-E6B4BAE0C614}" srcOrd="2" destOrd="0" presId="urn:microsoft.com/office/officeart/2005/8/layout/list1#1"/>
    <dgm:cxn modelId="{A673AD65-E75A-4A3B-9333-455B153030F9}" type="presParOf" srcId="{EE3CB678-3AF3-48EB-A9A3-4C9B3B638DF4}" destId="{6402558A-B637-4118-8793-2FA57B2393DA}" srcOrd="3" destOrd="0" presId="urn:microsoft.com/office/officeart/2005/8/layout/list1#1"/>
    <dgm:cxn modelId="{0B8ADED2-F20E-4971-B0EB-02823A5FDCE2}" type="presParOf" srcId="{EE3CB678-3AF3-48EB-A9A3-4C9B3B638DF4}" destId="{8E561E53-8519-43F2-B9E7-546C3EB01970}" srcOrd="4" destOrd="0" presId="urn:microsoft.com/office/officeart/2005/8/layout/list1#1"/>
    <dgm:cxn modelId="{B1C1D6B4-14F1-4D71-8436-103A9D5375FE}" type="presParOf" srcId="{8E561E53-8519-43F2-B9E7-546C3EB01970}" destId="{3559B5A5-3E91-49F5-A868-297DBB575668}" srcOrd="0" destOrd="0" presId="urn:microsoft.com/office/officeart/2005/8/layout/list1#1"/>
    <dgm:cxn modelId="{58C621FC-425D-434E-A356-E98EDA697076}" type="presParOf" srcId="{8E561E53-8519-43F2-B9E7-546C3EB01970}" destId="{48FABA9F-C289-434B-8864-E8FC1B5C2F60}" srcOrd="1" destOrd="0" presId="urn:microsoft.com/office/officeart/2005/8/layout/list1#1"/>
    <dgm:cxn modelId="{B87EC8B0-99F5-4B5B-8317-F254E56246E3}" type="presParOf" srcId="{EE3CB678-3AF3-48EB-A9A3-4C9B3B638DF4}" destId="{72F65D9D-7898-4EE1-ADBC-A6F5139DEC13}" srcOrd="5" destOrd="0" presId="urn:microsoft.com/office/officeart/2005/8/layout/list1#1"/>
    <dgm:cxn modelId="{55A8AFA3-2BAE-406B-B1F4-7521AA0B6F92}" type="presParOf" srcId="{EE3CB678-3AF3-48EB-A9A3-4C9B3B638DF4}" destId="{6B4B0D2A-F76A-4881-A678-1599A9C1764F}" srcOrd="6" destOrd="0" presId="urn:microsoft.com/office/officeart/2005/8/layout/list1#1"/>
    <dgm:cxn modelId="{9154017E-3E00-45D8-8201-6B3C069F4FF1}" type="presParOf" srcId="{EE3CB678-3AF3-48EB-A9A3-4C9B3B638DF4}" destId="{4CCA9E30-BEB2-4B5D-BA10-E5FCB43776E3}" srcOrd="7" destOrd="0" presId="urn:microsoft.com/office/officeart/2005/8/layout/list1#1"/>
    <dgm:cxn modelId="{DE039C13-703C-484B-9F0E-01C9E5AAED22}" type="presParOf" srcId="{EE3CB678-3AF3-48EB-A9A3-4C9B3B638DF4}" destId="{E366F1EF-FE80-457B-9C6A-8A0AC673FB1B}" srcOrd="8" destOrd="0" presId="urn:microsoft.com/office/officeart/2005/8/layout/list1#1"/>
    <dgm:cxn modelId="{141ACFDD-60B0-4BA9-9F55-5596A07FBF10}" type="presParOf" srcId="{E366F1EF-FE80-457B-9C6A-8A0AC673FB1B}" destId="{06AA40BB-9886-4B46-8ECB-F4B42996D2E4}" srcOrd="0" destOrd="0" presId="urn:microsoft.com/office/officeart/2005/8/layout/list1#1"/>
    <dgm:cxn modelId="{F5ACFCC0-86E9-4AB0-ABCC-4E3126FD6B4C}" type="presParOf" srcId="{E366F1EF-FE80-457B-9C6A-8A0AC673FB1B}" destId="{E2F3FA2F-E1C7-4C05-8B05-C32B42A9A930}" srcOrd="1" destOrd="0" presId="urn:microsoft.com/office/officeart/2005/8/layout/list1#1"/>
    <dgm:cxn modelId="{18F6F6A3-6D54-44CD-A5AB-48EC8D64DE29}" type="presParOf" srcId="{EE3CB678-3AF3-48EB-A9A3-4C9B3B638DF4}" destId="{C36A5161-621C-488B-95ED-161DD8C18700}" srcOrd="9" destOrd="0" presId="urn:microsoft.com/office/officeart/2005/8/layout/list1#1"/>
    <dgm:cxn modelId="{07FA588E-796A-4373-8B5D-E296EDA8996E}" type="presParOf" srcId="{EE3CB678-3AF3-48EB-A9A3-4C9B3B638DF4}" destId="{F2D507D6-5CB7-4C81-896F-18FAF0126329}" srcOrd="10" destOrd="0" presId="urn:microsoft.com/office/officeart/2005/8/layout/list1#1"/>
    <dgm:cxn modelId="{B898575B-F74A-4C89-83D9-4603F1EA18F5}" type="presParOf" srcId="{EE3CB678-3AF3-48EB-A9A3-4C9B3B638DF4}" destId="{3DBA4654-0CA1-4FFF-A63E-A968569F4F64}" srcOrd="11" destOrd="0" presId="urn:microsoft.com/office/officeart/2005/8/layout/list1#1"/>
    <dgm:cxn modelId="{4A85989B-5626-4507-B3DD-6DE88629B53A}" type="presParOf" srcId="{EE3CB678-3AF3-48EB-A9A3-4C9B3B638DF4}" destId="{8E673290-935C-4A7F-AC23-A6C7AF30F358}" srcOrd="12" destOrd="0" presId="urn:microsoft.com/office/officeart/2005/8/layout/list1#1"/>
    <dgm:cxn modelId="{132C9817-CDDE-4944-B5F6-6B00E059C4EB}" type="presParOf" srcId="{8E673290-935C-4A7F-AC23-A6C7AF30F358}" destId="{4D4F9698-1D7A-4541-BA91-D3ABB421D632}" srcOrd="0" destOrd="0" presId="urn:microsoft.com/office/officeart/2005/8/layout/list1#1"/>
    <dgm:cxn modelId="{B785085B-8591-4CBA-9300-53C6244FC8D7}" type="presParOf" srcId="{8E673290-935C-4A7F-AC23-A6C7AF30F358}" destId="{985A0703-F130-49F1-8F5C-4D86B8B72BE1}" srcOrd="1" destOrd="0" presId="urn:microsoft.com/office/officeart/2005/8/layout/list1#1"/>
    <dgm:cxn modelId="{63C636AE-E8C2-41D1-B506-D8366C62B131}" type="presParOf" srcId="{EE3CB678-3AF3-48EB-A9A3-4C9B3B638DF4}" destId="{3050D929-E5C3-41C2-904F-050773C4D8FF}" srcOrd="13" destOrd="0" presId="urn:microsoft.com/office/officeart/2005/8/layout/list1#1"/>
    <dgm:cxn modelId="{F8C7763E-C3D6-46CF-9113-E45F4DCA153B}" type="presParOf" srcId="{EE3CB678-3AF3-48EB-A9A3-4C9B3B638DF4}" destId="{FAB75D7A-5BC4-4179-AFA4-17C4DA0548BB}" srcOrd="14" destOrd="0" presId="urn:microsoft.com/office/officeart/2005/8/layout/list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3B081-C62D-4789-ACCC-6B5C4C4AC593}">
      <dsp:nvSpPr>
        <dsp:cNvPr id="0" name=""/>
        <dsp:cNvSpPr/>
      </dsp:nvSpPr>
      <dsp:spPr>
        <a:xfrm>
          <a:off x="2928" y="260083"/>
          <a:ext cx="1761122" cy="42202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100000"/>
            </a:lnSpc>
            <a:spcBef>
              <a:spcPct val="0"/>
            </a:spcBef>
            <a:spcAft>
              <a:spcPct val="35000"/>
            </a:spcAft>
            <a:buNone/>
          </a:pPr>
          <a:r>
            <a:rPr lang="zh-CN" altLang="en-US" sz="1400" kern="1200" dirty="0"/>
            <a:t>主题语境</a:t>
          </a:r>
        </a:p>
      </dsp:txBody>
      <dsp:txXfrm>
        <a:off x="2928" y="260083"/>
        <a:ext cx="1761122" cy="422028"/>
      </dsp:txXfrm>
    </dsp:sp>
    <dsp:sp modelId="{EF7A3F2B-0DDF-464D-BB82-2FD9B2735E45}">
      <dsp:nvSpPr>
        <dsp:cNvPr id="0" name=""/>
        <dsp:cNvSpPr/>
      </dsp:nvSpPr>
      <dsp:spPr>
        <a:xfrm>
          <a:off x="2928" y="682111"/>
          <a:ext cx="1761122" cy="264206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00000"/>
            </a:lnSpc>
            <a:spcBef>
              <a:spcPct val="0"/>
            </a:spcBef>
            <a:spcAft>
              <a:spcPct val="15000"/>
            </a:spcAft>
            <a:buChar char="•"/>
          </a:pPr>
          <a:r>
            <a:rPr lang="zh-CN" altLang="en-US" sz="1400" kern="1200" dirty="0"/>
            <a:t>人与社会</a:t>
          </a:r>
        </a:p>
        <a:p>
          <a:pPr marL="114300" lvl="1" indent="-114300" algn="l" defTabSz="622300">
            <a:lnSpc>
              <a:spcPct val="100000"/>
            </a:lnSpc>
            <a:spcBef>
              <a:spcPct val="0"/>
            </a:spcBef>
            <a:spcAft>
              <a:spcPct val="15000"/>
            </a:spcAft>
            <a:buChar char="•"/>
          </a:pPr>
          <a:r>
            <a:rPr lang="zh-CN" altLang="en-US" sz="1400" kern="1200" dirty="0"/>
            <a:t>人与自我</a:t>
          </a:r>
        </a:p>
      </dsp:txBody>
      <dsp:txXfrm>
        <a:off x="2928" y="682111"/>
        <a:ext cx="1761122" cy="2642062"/>
      </dsp:txXfrm>
    </dsp:sp>
    <dsp:sp modelId="{F8668B23-714E-4127-97FC-1CD6337621BE}">
      <dsp:nvSpPr>
        <dsp:cNvPr id="0" name=""/>
        <dsp:cNvSpPr/>
      </dsp:nvSpPr>
      <dsp:spPr>
        <a:xfrm>
          <a:off x="2010608" y="260083"/>
          <a:ext cx="1761122" cy="42202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100000"/>
            </a:lnSpc>
            <a:spcBef>
              <a:spcPct val="0"/>
            </a:spcBef>
            <a:spcAft>
              <a:spcPct val="35000"/>
            </a:spcAft>
            <a:buNone/>
          </a:pPr>
          <a:r>
            <a:rPr lang="zh-CN" altLang="en-US" sz="1400" kern="1200" dirty="0"/>
            <a:t>文体体裁</a:t>
          </a:r>
        </a:p>
      </dsp:txBody>
      <dsp:txXfrm>
        <a:off x="2010608" y="260083"/>
        <a:ext cx="1761122" cy="422028"/>
      </dsp:txXfrm>
    </dsp:sp>
    <dsp:sp modelId="{DBD11FAB-8B7F-4F8A-8171-934118D8A205}">
      <dsp:nvSpPr>
        <dsp:cNvPr id="0" name=""/>
        <dsp:cNvSpPr/>
      </dsp:nvSpPr>
      <dsp:spPr>
        <a:xfrm>
          <a:off x="2010608" y="682111"/>
          <a:ext cx="1761122" cy="264206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00000"/>
            </a:lnSpc>
            <a:spcBef>
              <a:spcPct val="0"/>
            </a:spcBef>
            <a:spcAft>
              <a:spcPct val="15000"/>
            </a:spcAft>
            <a:buChar char="•"/>
          </a:pPr>
          <a:r>
            <a:rPr lang="zh-CN" altLang="en-US" sz="1400" kern="1200" dirty="0"/>
            <a:t>说明文为主</a:t>
          </a:r>
        </a:p>
        <a:p>
          <a:pPr marL="114300" lvl="1" indent="-114300" algn="l" defTabSz="622300">
            <a:lnSpc>
              <a:spcPct val="100000"/>
            </a:lnSpc>
            <a:spcBef>
              <a:spcPct val="0"/>
            </a:spcBef>
            <a:spcAft>
              <a:spcPct val="15000"/>
            </a:spcAft>
            <a:buChar char="•"/>
          </a:pPr>
          <a:r>
            <a:rPr lang="zh-CN" altLang="en-US" sz="1400" kern="1200" dirty="0"/>
            <a:t>话题多为科普类</a:t>
          </a:r>
        </a:p>
      </dsp:txBody>
      <dsp:txXfrm>
        <a:off x="2010608" y="682111"/>
        <a:ext cx="1761122" cy="2642062"/>
      </dsp:txXfrm>
    </dsp:sp>
    <dsp:sp modelId="{85F0829B-F0D0-4040-B2D6-0D289700BD62}">
      <dsp:nvSpPr>
        <dsp:cNvPr id="0" name=""/>
        <dsp:cNvSpPr/>
      </dsp:nvSpPr>
      <dsp:spPr>
        <a:xfrm>
          <a:off x="4018289" y="260083"/>
          <a:ext cx="1761122" cy="42202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100000"/>
            </a:lnSpc>
            <a:spcBef>
              <a:spcPct val="0"/>
            </a:spcBef>
            <a:spcAft>
              <a:spcPct val="35000"/>
            </a:spcAft>
            <a:buNone/>
          </a:pPr>
          <a:r>
            <a:rPr lang="zh-CN" altLang="en-US" sz="1400" kern="1200" dirty="0"/>
            <a:t>命题特点</a:t>
          </a:r>
        </a:p>
      </dsp:txBody>
      <dsp:txXfrm>
        <a:off x="4018289" y="260083"/>
        <a:ext cx="1761122" cy="422028"/>
      </dsp:txXfrm>
    </dsp:sp>
    <dsp:sp modelId="{8E8B5376-0863-491C-83DC-52E304B5A1D3}">
      <dsp:nvSpPr>
        <dsp:cNvPr id="0" name=""/>
        <dsp:cNvSpPr/>
      </dsp:nvSpPr>
      <dsp:spPr>
        <a:xfrm>
          <a:off x="4018289" y="682111"/>
          <a:ext cx="1761122" cy="264206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00000"/>
            </a:lnSpc>
            <a:spcBef>
              <a:spcPct val="0"/>
            </a:spcBef>
            <a:spcAft>
              <a:spcPct val="15000"/>
            </a:spcAft>
            <a:buChar char="•"/>
          </a:pPr>
          <a:r>
            <a:rPr lang="zh-CN" altLang="en-US" sz="1400" kern="1200" dirty="0"/>
            <a:t>考察考生理解语篇信息，分析语篇结构和连贯性，理解语篇成分之间的逻辑语义关系，</a:t>
          </a:r>
          <a:r>
            <a:rPr lang="zh-CN" altLang="en-US" sz="1400" kern="1200" dirty="0">
              <a:solidFill>
                <a:schemeClr val="tx1"/>
              </a:solidFill>
            </a:rPr>
            <a:t>如次序关系、因果关系、转折、概括与例证关系等。</a:t>
          </a:r>
        </a:p>
      </dsp:txBody>
      <dsp:txXfrm>
        <a:off x="4018289" y="682111"/>
        <a:ext cx="1761122" cy="2642062"/>
      </dsp:txXfrm>
    </dsp:sp>
    <dsp:sp modelId="{8392F448-B993-4ADC-9056-3224336A5B00}">
      <dsp:nvSpPr>
        <dsp:cNvPr id="0" name=""/>
        <dsp:cNvSpPr/>
      </dsp:nvSpPr>
      <dsp:spPr>
        <a:xfrm>
          <a:off x="6025969" y="260083"/>
          <a:ext cx="1761122" cy="42202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100000"/>
            </a:lnSpc>
            <a:spcBef>
              <a:spcPct val="0"/>
            </a:spcBef>
            <a:spcAft>
              <a:spcPct val="35000"/>
            </a:spcAft>
            <a:buNone/>
          </a:pPr>
          <a:r>
            <a:rPr lang="zh-CN" sz="1400" kern="1200"/>
            <a:t>设题类型</a:t>
          </a:r>
        </a:p>
      </dsp:txBody>
      <dsp:txXfrm>
        <a:off x="6025969" y="260083"/>
        <a:ext cx="1761122" cy="422028"/>
      </dsp:txXfrm>
    </dsp:sp>
    <dsp:sp modelId="{F8D67AE7-C16D-4DDD-AEF2-893C6CD781E9}">
      <dsp:nvSpPr>
        <dsp:cNvPr id="0" name=""/>
        <dsp:cNvSpPr/>
      </dsp:nvSpPr>
      <dsp:spPr>
        <a:xfrm>
          <a:off x="6025969" y="682111"/>
          <a:ext cx="1761122" cy="264206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00000"/>
            </a:lnSpc>
            <a:spcBef>
              <a:spcPct val="0"/>
            </a:spcBef>
            <a:spcAft>
              <a:spcPct val="15000"/>
            </a:spcAft>
            <a:buChar char="•"/>
          </a:pPr>
          <a:r>
            <a:rPr lang="zh-CN" altLang="en-US" sz="1400" kern="1200" dirty="0"/>
            <a:t>主旨大意</a:t>
          </a:r>
          <a:endParaRPr lang="zh-CN" sz="1400" kern="1200" dirty="0"/>
        </a:p>
        <a:p>
          <a:pPr marL="114300" lvl="1" indent="-114300" algn="l" defTabSz="622300">
            <a:lnSpc>
              <a:spcPct val="100000"/>
            </a:lnSpc>
            <a:spcBef>
              <a:spcPct val="0"/>
            </a:spcBef>
            <a:spcAft>
              <a:spcPct val="15000"/>
            </a:spcAft>
            <a:buChar char="•"/>
          </a:pPr>
          <a:r>
            <a:rPr lang="zh-CN" altLang="en-US" sz="1400" kern="1200" dirty="0"/>
            <a:t>逻辑关系</a:t>
          </a:r>
          <a:endParaRPr lang="zh-CN" sz="1400" kern="1200" dirty="0"/>
        </a:p>
        <a:p>
          <a:pPr marL="114300" lvl="1" indent="-114300" algn="l" defTabSz="622300">
            <a:lnSpc>
              <a:spcPct val="100000"/>
            </a:lnSpc>
            <a:spcBef>
              <a:spcPct val="0"/>
            </a:spcBef>
            <a:spcAft>
              <a:spcPct val="15000"/>
            </a:spcAft>
            <a:buChar char="•"/>
          </a:pPr>
          <a:r>
            <a:rPr lang="zh-CN" altLang="en-US" sz="1400" kern="1200" dirty="0"/>
            <a:t>内容一致</a:t>
          </a:r>
          <a:endParaRPr lang="zh-CN" sz="1400" kern="1200" dirty="0"/>
        </a:p>
        <a:p>
          <a:pPr marL="114300" lvl="1" indent="-114300" algn="l" defTabSz="622300">
            <a:lnSpc>
              <a:spcPct val="100000"/>
            </a:lnSpc>
            <a:spcBef>
              <a:spcPct val="0"/>
            </a:spcBef>
            <a:spcAft>
              <a:spcPct val="15000"/>
            </a:spcAft>
            <a:buChar char="•"/>
          </a:pPr>
          <a:r>
            <a:rPr lang="zh-CN" altLang="en-US" sz="1400" kern="1200" dirty="0"/>
            <a:t>连贯衔接</a:t>
          </a:r>
          <a:endParaRPr lang="zh-CN" sz="1400" kern="1200" dirty="0"/>
        </a:p>
      </dsp:txBody>
      <dsp:txXfrm>
        <a:off x="6025969" y="682111"/>
        <a:ext cx="1761122" cy="2642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7D85B-ED5F-4134-9F18-E6B4BAE0C614}">
      <dsp:nvSpPr>
        <dsp:cNvPr id="0" name=""/>
        <dsp:cNvSpPr/>
      </dsp:nvSpPr>
      <dsp:spPr>
        <a:xfrm>
          <a:off x="0" y="332249"/>
          <a:ext cx="6203315"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68AA41-C1D3-4EDF-9DB3-378F66B2FD39}">
      <dsp:nvSpPr>
        <dsp:cNvPr id="0" name=""/>
        <dsp:cNvSpPr/>
      </dsp:nvSpPr>
      <dsp:spPr>
        <a:xfrm>
          <a:off x="310165" y="22289"/>
          <a:ext cx="4452832"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129" tIns="0" rIns="164129" bIns="0" numCol="1" spcCol="1270" anchor="ctr" anchorCtr="0">
          <a:noAutofit/>
        </a:bodyPr>
        <a:lstStyle/>
        <a:p>
          <a:pPr marL="0" lvl="0" indent="0" algn="l" defTabSz="889000">
            <a:lnSpc>
              <a:spcPct val="100000"/>
            </a:lnSpc>
            <a:spcBef>
              <a:spcPct val="0"/>
            </a:spcBef>
            <a:spcAft>
              <a:spcPct val="35000"/>
            </a:spcAft>
            <a:buNone/>
          </a:pPr>
          <a:r>
            <a:rPr lang="zh-CN" altLang="en-US" sz="2000" kern="1200" dirty="0"/>
            <a:t>关注语篇特征，抓主旨和结构</a:t>
          </a:r>
        </a:p>
      </dsp:txBody>
      <dsp:txXfrm>
        <a:off x="340427" y="52551"/>
        <a:ext cx="4392308" cy="559396"/>
      </dsp:txXfrm>
    </dsp:sp>
    <dsp:sp modelId="{6B4B0D2A-F76A-4881-A678-1599A9C1764F}">
      <dsp:nvSpPr>
        <dsp:cNvPr id="0" name=""/>
        <dsp:cNvSpPr/>
      </dsp:nvSpPr>
      <dsp:spPr>
        <a:xfrm>
          <a:off x="0" y="1284809"/>
          <a:ext cx="6203315"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FABA9F-C289-434B-8864-E8FC1B5C2F60}">
      <dsp:nvSpPr>
        <dsp:cNvPr id="0" name=""/>
        <dsp:cNvSpPr/>
      </dsp:nvSpPr>
      <dsp:spPr>
        <a:xfrm>
          <a:off x="310165" y="974849"/>
          <a:ext cx="4481405"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129" tIns="0" rIns="164129" bIns="0" numCol="1" spcCol="1270" anchor="ctr" anchorCtr="0">
          <a:noAutofit/>
        </a:bodyPr>
        <a:lstStyle/>
        <a:p>
          <a:pPr marL="0" lvl="0" indent="0" algn="l" defTabSz="889000">
            <a:lnSpc>
              <a:spcPct val="100000"/>
            </a:lnSpc>
            <a:spcBef>
              <a:spcPct val="0"/>
            </a:spcBef>
            <a:spcAft>
              <a:spcPct val="35000"/>
            </a:spcAft>
            <a:buNone/>
          </a:pPr>
          <a:r>
            <a:rPr lang="zh-CN" altLang="en-US" sz="2000" kern="1200" dirty="0"/>
            <a:t>把握段意</a:t>
          </a:r>
        </a:p>
      </dsp:txBody>
      <dsp:txXfrm>
        <a:off x="340427" y="1005111"/>
        <a:ext cx="4420881" cy="559396"/>
      </dsp:txXfrm>
    </dsp:sp>
    <dsp:sp modelId="{F2D507D6-5CB7-4C81-896F-18FAF0126329}">
      <dsp:nvSpPr>
        <dsp:cNvPr id="0" name=""/>
        <dsp:cNvSpPr/>
      </dsp:nvSpPr>
      <dsp:spPr>
        <a:xfrm>
          <a:off x="0" y="2237370"/>
          <a:ext cx="6203315"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F3FA2F-E1C7-4C05-8B05-C32B42A9A930}">
      <dsp:nvSpPr>
        <dsp:cNvPr id="0" name=""/>
        <dsp:cNvSpPr/>
      </dsp:nvSpPr>
      <dsp:spPr>
        <a:xfrm>
          <a:off x="310165" y="1927409"/>
          <a:ext cx="4481405"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129" tIns="0" rIns="164129" bIns="0" numCol="1" spcCol="1270" anchor="ctr" anchorCtr="0">
          <a:noAutofit/>
        </a:bodyPr>
        <a:lstStyle/>
        <a:p>
          <a:pPr marL="0" lvl="0" indent="0" algn="l" defTabSz="889000">
            <a:lnSpc>
              <a:spcPct val="100000"/>
            </a:lnSpc>
            <a:spcBef>
              <a:spcPct val="0"/>
            </a:spcBef>
            <a:spcAft>
              <a:spcPct val="35000"/>
            </a:spcAft>
            <a:buNone/>
          </a:pPr>
          <a:r>
            <a:rPr lang="zh-CN" altLang="en-US" sz="2000" kern="1200" dirty="0"/>
            <a:t>分析句间关系</a:t>
          </a:r>
        </a:p>
      </dsp:txBody>
      <dsp:txXfrm>
        <a:off x="340427" y="1957671"/>
        <a:ext cx="4420881" cy="559396"/>
      </dsp:txXfrm>
    </dsp:sp>
    <dsp:sp modelId="{FAB75D7A-5BC4-4179-AFA4-17C4DA0548BB}">
      <dsp:nvSpPr>
        <dsp:cNvPr id="0" name=""/>
        <dsp:cNvSpPr/>
      </dsp:nvSpPr>
      <dsp:spPr>
        <a:xfrm>
          <a:off x="0" y="3189930"/>
          <a:ext cx="6203315"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5A0703-F130-49F1-8F5C-4D86B8B72BE1}">
      <dsp:nvSpPr>
        <dsp:cNvPr id="0" name=""/>
        <dsp:cNvSpPr/>
      </dsp:nvSpPr>
      <dsp:spPr>
        <a:xfrm>
          <a:off x="310165" y="2879970"/>
          <a:ext cx="4467118"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129" tIns="0" rIns="164129" bIns="0" numCol="1" spcCol="1270" anchor="ctr" anchorCtr="0">
          <a:noAutofit/>
        </a:bodyPr>
        <a:lstStyle/>
        <a:p>
          <a:pPr marL="0" lvl="0" indent="0" algn="l" defTabSz="889000">
            <a:lnSpc>
              <a:spcPct val="100000"/>
            </a:lnSpc>
            <a:spcBef>
              <a:spcPct val="0"/>
            </a:spcBef>
            <a:spcAft>
              <a:spcPct val="35000"/>
            </a:spcAft>
            <a:buNone/>
          </a:pPr>
          <a:r>
            <a:rPr lang="zh-CN" altLang="en-US" sz="2000" kern="1200" dirty="0"/>
            <a:t>排除干扰选项</a:t>
          </a:r>
        </a:p>
      </dsp:txBody>
      <dsp:txXfrm>
        <a:off x="340427" y="2910232"/>
        <a:ext cx="4406594"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7D85B-ED5F-4134-9F18-E6B4BAE0C614}">
      <dsp:nvSpPr>
        <dsp:cNvPr id="0" name=""/>
        <dsp:cNvSpPr/>
      </dsp:nvSpPr>
      <dsp:spPr>
        <a:xfrm>
          <a:off x="0" y="431537"/>
          <a:ext cx="6203315"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68AA41-C1D3-4EDF-9DB3-378F66B2FD39}">
      <dsp:nvSpPr>
        <dsp:cNvPr id="0" name=""/>
        <dsp:cNvSpPr/>
      </dsp:nvSpPr>
      <dsp:spPr>
        <a:xfrm>
          <a:off x="269274" y="84282"/>
          <a:ext cx="5929817" cy="6424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129" tIns="0" rIns="164129" bIns="0" numCol="1" spcCol="1270" anchor="ctr" anchorCtr="0">
          <a:noAutofit/>
        </a:bodyPr>
        <a:lstStyle/>
        <a:p>
          <a:pPr marL="0" lvl="0" indent="0" algn="l" defTabSz="711200">
            <a:lnSpc>
              <a:spcPct val="100000"/>
            </a:lnSpc>
            <a:spcBef>
              <a:spcPct val="0"/>
            </a:spcBef>
            <a:spcAft>
              <a:spcPct val="35000"/>
            </a:spcAft>
            <a:buNone/>
          </a:pPr>
          <a:r>
            <a:rPr lang="zh-CN" altLang="en-US" sz="1600" kern="1200" dirty="0"/>
            <a:t>关注说明文语篇结构特征，识别语境中的关键词，梳理主旨</a:t>
          </a:r>
        </a:p>
      </dsp:txBody>
      <dsp:txXfrm>
        <a:off x="300636" y="115644"/>
        <a:ext cx="5867093" cy="579731"/>
      </dsp:txXfrm>
    </dsp:sp>
    <dsp:sp modelId="{6B4B0D2A-F76A-4881-A678-1599A9C1764F}">
      <dsp:nvSpPr>
        <dsp:cNvPr id="0" name=""/>
        <dsp:cNvSpPr/>
      </dsp:nvSpPr>
      <dsp:spPr>
        <a:xfrm>
          <a:off x="0" y="1338737"/>
          <a:ext cx="6203315"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FABA9F-C289-434B-8864-E8FC1B5C2F60}">
      <dsp:nvSpPr>
        <dsp:cNvPr id="0" name=""/>
        <dsp:cNvSpPr/>
      </dsp:nvSpPr>
      <dsp:spPr>
        <a:xfrm>
          <a:off x="295323" y="1043537"/>
          <a:ext cx="590647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129" tIns="0" rIns="164129" bIns="0" numCol="1" spcCol="1270" anchor="ctr" anchorCtr="0">
          <a:noAutofit/>
        </a:bodyPr>
        <a:lstStyle/>
        <a:p>
          <a:pPr marL="0" lvl="0" indent="0" algn="l" defTabSz="711200">
            <a:lnSpc>
              <a:spcPct val="100000"/>
            </a:lnSpc>
            <a:spcBef>
              <a:spcPct val="0"/>
            </a:spcBef>
            <a:spcAft>
              <a:spcPct val="35000"/>
            </a:spcAft>
            <a:buNone/>
          </a:pPr>
          <a:r>
            <a:rPr lang="zh-CN" altLang="en-US" sz="1600" kern="1200" dirty="0"/>
            <a:t>归纳说明文语篇语言特点，记背常用表达，快速把握段意</a:t>
          </a:r>
        </a:p>
      </dsp:txBody>
      <dsp:txXfrm>
        <a:off x="324144" y="1072358"/>
        <a:ext cx="5848828" cy="532758"/>
      </dsp:txXfrm>
    </dsp:sp>
    <dsp:sp modelId="{F2D507D6-5CB7-4C81-896F-18FAF0126329}">
      <dsp:nvSpPr>
        <dsp:cNvPr id="0" name=""/>
        <dsp:cNvSpPr/>
      </dsp:nvSpPr>
      <dsp:spPr>
        <a:xfrm>
          <a:off x="0" y="2245937"/>
          <a:ext cx="6203315"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F3FA2F-E1C7-4C05-8B05-C32B42A9A930}">
      <dsp:nvSpPr>
        <dsp:cNvPr id="0" name=""/>
        <dsp:cNvSpPr/>
      </dsp:nvSpPr>
      <dsp:spPr>
        <a:xfrm>
          <a:off x="295323" y="1950737"/>
          <a:ext cx="590647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129" tIns="0" rIns="164129" bIns="0" numCol="1" spcCol="1270" anchor="ctr" anchorCtr="0">
          <a:noAutofit/>
        </a:bodyPr>
        <a:lstStyle/>
        <a:p>
          <a:pPr marL="0" lvl="0" indent="0" algn="l" defTabSz="711200">
            <a:lnSpc>
              <a:spcPct val="100000"/>
            </a:lnSpc>
            <a:spcBef>
              <a:spcPct val="0"/>
            </a:spcBef>
            <a:spcAft>
              <a:spcPct val="35000"/>
            </a:spcAft>
            <a:buNone/>
          </a:pPr>
          <a:r>
            <a:rPr lang="zh-CN" altLang="en-US" sz="1600" kern="1200" dirty="0"/>
            <a:t>分析句间关系，梳理感悟常见逻辑关系和相关表达</a:t>
          </a:r>
        </a:p>
      </dsp:txBody>
      <dsp:txXfrm>
        <a:off x="324144" y="1979558"/>
        <a:ext cx="5848828" cy="532758"/>
      </dsp:txXfrm>
    </dsp:sp>
    <dsp:sp modelId="{FAB75D7A-5BC4-4179-AFA4-17C4DA0548BB}">
      <dsp:nvSpPr>
        <dsp:cNvPr id="0" name=""/>
        <dsp:cNvSpPr/>
      </dsp:nvSpPr>
      <dsp:spPr>
        <a:xfrm>
          <a:off x="0" y="3153137"/>
          <a:ext cx="6203315"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5A0703-F130-49F1-8F5C-4D86B8B72BE1}">
      <dsp:nvSpPr>
        <dsp:cNvPr id="0" name=""/>
        <dsp:cNvSpPr/>
      </dsp:nvSpPr>
      <dsp:spPr>
        <a:xfrm>
          <a:off x="295323" y="2857937"/>
          <a:ext cx="590647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129" tIns="0" rIns="164129" bIns="0" numCol="1" spcCol="1270" anchor="ctr" anchorCtr="0">
          <a:noAutofit/>
        </a:bodyPr>
        <a:lstStyle/>
        <a:p>
          <a:pPr marL="0" lvl="0" indent="0" algn="l" defTabSz="711200">
            <a:lnSpc>
              <a:spcPct val="100000"/>
            </a:lnSpc>
            <a:spcBef>
              <a:spcPct val="0"/>
            </a:spcBef>
            <a:spcAft>
              <a:spcPct val="35000"/>
            </a:spcAft>
            <a:buNone/>
          </a:pPr>
          <a:r>
            <a:rPr lang="zh-CN" altLang="en-US" sz="1600" kern="1200" dirty="0"/>
            <a:t>切忌词对词，读懂选项，关联文章内容，排除干扰</a:t>
          </a:r>
        </a:p>
      </dsp:txBody>
      <dsp:txXfrm>
        <a:off x="324144" y="2886758"/>
        <a:ext cx="5848828"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2020/2/4</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296757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2020/2/4</a:t>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1208625247"/>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14</a:t>
            </a:fld>
            <a:endParaRPr lang="zh-CN" altLang="en-US"/>
          </a:p>
        </p:txBody>
      </p:sp>
    </p:spTree>
    <p:extLst>
      <p:ext uri="{BB962C8B-B14F-4D97-AF65-F5344CB8AC3E}">
        <p14:creationId xmlns:p14="http://schemas.microsoft.com/office/powerpoint/2010/main" val="157533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1941550"/>
            <a:ext cx="8139178" cy="674493"/>
          </a:xfrm>
        </p:spPr>
        <p:txBody>
          <a:bodyPr lIns="101600" tIns="38100" rIns="25400" bIns="38100" anchor="t" anchorCtr="0">
            <a:noAutofit/>
          </a:bodyPr>
          <a:lstStyle>
            <a:lvl1pPr algn="ctr">
              <a:defRPr sz="405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2675088"/>
            <a:ext cx="8139178" cy="713363"/>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2020/2/4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502448" y="714506"/>
            <a:ext cx="8139178" cy="37806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502412" y="1941550"/>
            <a:ext cx="8139178" cy="674493"/>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57"/>
            <a:ext cx="8139178" cy="486085"/>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972170"/>
            <a:ext cx="8139178" cy="3781678"/>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2857047"/>
            <a:ext cx="8139178" cy="468716"/>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502444" y="3384348"/>
            <a:ext cx="8139178" cy="808630"/>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57"/>
            <a:ext cx="8139178" cy="486085"/>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502448" y="972170"/>
            <a:ext cx="3962432" cy="3780661"/>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679158" y="972170"/>
            <a:ext cx="3962432" cy="3780661"/>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2020/2/4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57"/>
            <a:ext cx="8139178" cy="486085"/>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8" y="972170"/>
            <a:ext cx="3962432" cy="285802"/>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342017"/>
            <a:ext cx="3962400" cy="3414773"/>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972170"/>
            <a:ext cx="3962432" cy="28580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42017"/>
            <a:ext cx="3962432" cy="3414773"/>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2020/2/4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2020/2/4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2020/2/4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502448" y="972170"/>
            <a:ext cx="3962432" cy="3780661"/>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679194" y="972170"/>
            <a:ext cx="3962432" cy="3780661"/>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2020/2/4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714506"/>
            <a:ext cx="713238" cy="404238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714500"/>
            <a:ext cx="7371076" cy="404238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324057"/>
            <a:ext cx="8139178" cy="486085"/>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502412" y="972170"/>
            <a:ext cx="8139178" cy="3780661"/>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59807" y="4763208"/>
            <a:ext cx="2025000" cy="237642"/>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t>2020/2/4</a:t>
            </a:fld>
            <a:endParaRPr lang="zh-CN" altLang="en-US"/>
          </a:p>
        </p:txBody>
      </p:sp>
      <p:sp>
        <p:nvSpPr>
          <p:cNvPr id="5" name="页脚占位符 4"/>
          <p:cNvSpPr>
            <a:spLocks noGrp="1"/>
          </p:cNvSpPr>
          <p:nvPr>
            <p:ph type="ftr" sz="quarter" idx="3"/>
            <p:custDataLst>
              <p:tags r:id="rId16"/>
            </p:custDataLst>
          </p:nvPr>
        </p:nvSpPr>
        <p:spPr>
          <a:xfrm>
            <a:off x="3087000" y="4763208"/>
            <a:ext cx="2970000" cy="237642"/>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6457950" y="4763208"/>
            <a:ext cx="2025000" cy="237642"/>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770"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69.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6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srcRect r="531"/>
          <a:stretch>
            <a:fillRect/>
          </a:stretch>
        </p:blipFill>
        <p:spPr>
          <a:xfrm>
            <a:off x="169" y="545"/>
            <a:ext cx="9143661" cy="5143310"/>
          </a:xfrm>
          <a:prstGeom prst="rect">
            <a:avLst/>
          </a:prstGeom>
        </p:spPr>
      </p:pic>
      <p:sp>
        <p:nvSpPr>
          <p:cNvPr id="15" name="标题 14"/>
          <p:cNvSpPr>
            <a:spLocks noGrp="1"/>
          </p:cNvSpPr>
          <p:nvPr>
            <p:ph type="ctrTitle" idx="13"/>
          </p:nvPr>
        </p:nvSpPr>
        <p:spPr>
          <a:xfrm>
            <a:off x="3496981" y="1919454"/>
            <a:ext cx="5411905" cy="728319"/>
          </a:xfrm>
        </p:spPr>
        <p:txBody>
          <a:bodyPr>
            <a:normAutofit/>
          </a:bodyPr>
          <a:lstStyle/>
          <a:p>
            <a:pPr algn="ctr"/>
            <a:r>
              <a:rPr lang="zh-CN" altLang="en-US" dirty="0">
                <a:solidFill>
                  <a:srgbClr val="FF0000"/>
                </a:solidFill>
              </a:rPr>
              <a:t>阅读理解</a:t>
            </a:r>
            <a:r>
              <a:rPr lang="en-US" altLang="zh-CN" dirty="0">
                <a:solidFill>
                  <a:srgbClr val="FF0000"/>
                </a:solidFill>
              </a:rPr>
              <a:t>——</a:t>
            </a:r>
            <a:r>
              <a:rPr lang="zh-CN" altLang="en-US" dirty="0">
                <a:solidFill>
                  <a:srgbClr val="FF0000"/>
                </a:solidFill>
              </a:rPr>
              <a:t>七选五</a:t>
            </a:r>
          </a:p>
        </p:txBody>
      </p:sp>
      <p:sp>
        <p:nvSpPr>
          <p:cNvPr id="10" name="矩形 9"/>
          <p:cNvSpPr/>
          <p:nvPr/>
        </p:nvSpPr>
        <p:spPr>
          <a:xfrm>
            <a:off x="4871074" y="3635786"/>
            <a:ext cx="3601586" cy="554990"/>
          </a:xfrm>
          <a:prstGeom prst="rect">
            <a:avLst/>
          </a:prstGeom>
        </p:spPr>
        <p:txBody>
          <a:bodyPr wrap="square">
            <a:spAutoFit/>
          </a:bodyPr>
          <a:lstStyle/>
          <a:p>
            <a:pPr algn="l">
              <a:lnSpc>
                <a:spcPct val="150000"/>
              </a:lnSpc>
            </a:pPr>
            <a:r>
              <a:rPr lang="en-US" altLang="zh-CN" sz="1375"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5"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99" y="1194409"/>
            <a:ext cx="4406265" cy="460375"/>
          </a:xfrm>
          <a:prstGeom prst="rect">
            <a:avLst/>
          </a:prstGeom>
          <a:noFill/>
        </p:spPr>
        <p:txBody>
          <a:bodyPr wrap="square" rtlCol="0">
            <a:spAutoFit/>
          </a:bodyPr>
          <a:lstStyle/>
          <a:p>
            <a:pPr algn="ctr"/>
            <a:r>
              <a:rPr lang="zh-CN" altLang="en-US" sz="2005"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5"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5" b="1" spc="226" dirty="0">
                <a:solidFill>
                  <a:srgbClr val="002060"/>
                </a:solidFill>
                <a:latin typeface="微软雅黑" panose="020B0503020204020204" charset="-122"/>
                <a:ea typeface="微软雅黑" panose="020B0503020204020204" charset="-122"/>
                <a:cs typeface="楷体" panose="02010609060101010101" charset="-122"/>
                <a:sym typeface="+mn-ea"/>
              </a:rPr>
              <a:t>高三英语总复习</a:t>
            </a:r>
            <a:r>
              <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rPr>
              <a:t> </a:t>
            </a:r>
          </a:p>
        </p:txBody>
      </p:sp>
      <p:sp>
        <p:nvSpPr>
          <p:cNvPr id="9" name="文本框 8"/>
          <p:cNvSpPr txBox="1"/>
          <p:nvPr/>
        </p:nvSpPr>
        <p:spPr>
          <a:xfrm>
            <a:off x="3324270" y="3721404"/>
            <a:ext cx="4836061" cy="500650"/>
          </a:xfrm>
          <a:prstGeom prst="rect">
            <a:avLst/>
          </a:prstGeom>
          <a:noFill/>
        </p:spPr>
        <p:txBody>
          <a:bodyPr wrap="square" rtlCol="0">
            <a:spAutoFit/>
          </a:bodyPr>
          <a:lstStyle/>
          <a:p>
            <a:pPr algn="ctr">
              <a:lnSpc>
                <a:spcPct val="150000"/>
              </a:lnSpc>
            </a:pPr>
            <a:r>
              <a:rPr lang="zh-CN" altLang="en-US" sz="2005" spc="226" dirty="0">
                <a:solidFill>
                  <a:schemeClr val="tx1">
                    <a:lumMod val="85000"/>
                    <a:lumOff val="15000"/>
                  </a:schemeClr>
                </a:solidFill>
                <a:latin typeface="微软雅黑" panose="020B0503020204020204" charset="-122"/>
                <a:ea typeface="微软雅黑" panose="020B0503020204020204" charset="-122"/>
                <a:sym typeface="+mn-ea"/>
              </a:rPr>
              <a:t>二外附中    </a:t>
            </a:r>
            <a:r>
              <a:rPr lang="zh-CN" altLang="en-US" sz="2005" spc="226" dirty="0">
                <a:solidFill>
                  <a:schemeClr val="bg2">
                    <a:lumMod val="10000"/>
                  </a:schemeClr>
                </a:solidFill>
                <a:latin typeface="微软雅黑" panose="020B0503020204020204" charset="-122"/>
                <a:ea typeface="微软雅黑" panose="020B0503020204020204" charset="-122"/>
                <a:sym typeface="+mn-ea"/>
              </a:rPr>
              <a:t>李晶</a:t>
            </a:r>
            <a:endParaRPr lang="zh-CN" altLang="en-US" sz="2005"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71711" y="58824"/>
            <a:ext cx="5589270" cy="39878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4.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连贯衔接</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20" name="文本框 19">
            <a:extLst>
              <a:ext uri="{FF2B5EF4-FFF2-40B4-BE49-F238E27FC236}">
                <a16:creationId xmlns:a16="http://schemas.microsoft.com/office/drawing/2014/main" id="{56F8321E-368C-4BA7-BE86-5118993A6528}"/>
              </a:ext>
            </a:extLst>
          </p:cNvPr>
          <p:cNvSpPr txBox="1"/>
          <p:nvPr/>
        </p:nvSpPr>
        <p:spPr>
          <a:xfrm>
            <a:off x="993913" y="405260"/>
            <a:ext cx="8150087" cy="646331"/>
          </a:xfrm>
          <a:prstGeom prst="rect">
            <a:avLst/>
          </a:prstGeom>
          <a:noFill/>
        </p:spPr>
        <p:txBody>
          <a:bodyPr wrap="square" rtlCol="0">
            <a:spAutoFit/>
          </a:bodyPr>
          <a:lstStyle/>
          <a:p>
            <a:r>
              <a:rPr lang="zh-CN" altLang="en-US" dirty="0"/>
              <a:t>此类题考察考生分析语篇的连贯性和衔接手段的能力，</a:t>
            </a:r>
            <a:r>
              <a:rPr lang="zh-CN" altLang="en-US" dirty="0">
                <a:solidFill>
                  <a:srgbClr val="C00000"/>
                </a:solidFill>
              </a:rPr>
              <a:t>承上启下，连接词、代词指代前文内容等</a:t>
            </a:r>
            <a:r>
              <a:rPr lang="zh-CN" altLang="en-US" dirty="0"/>
              <a:t>都是常见的体现连贯性和衔接的方式。</a:t>
            </a:r>
          </a:p>
        </p:txBody>
      </p:sp>
      <p:sp>
        <p:nvSpPr>
          <p:cNvPr id="29" name="文本框 28">
            <a:extLst>
              <a:ext uri="{FF2B5EF4-FFF2-40B4-BE49-F238E27FC236}">
                <a16:creationId xmlns:a16="http://schemas.microsoft.com/office/drawing/2014/main" id="{5739D963-A2A2-40F7-86CA-892E4F404ECA}"/>
              </a:ext>
            </a:extLst>
          </p:cNvPr>
          <p:cNvSpPr txBox="1"/>
          <p:nvPr/>
        </p:nvSpPr>
        <p:spPr>
          <a:xfrm>
            <a:off x="71562" y="3017167"/>
            <a:ext cx="8960954" cy="1600438"/>
          </a:xfrm>
          <a:prstGeom prst="rect">
            <a:avLst/>
          </a:prstGeom>
          <a:noFill/>
        </p:spPr>
        <p:txBody>
          <a:bodyPr wrap="square" rtlCol="0">
            <a:spAutoFit/>
          </a:bodyPr>
          <a:lstStyle/>
          <a:p>
            <a:r>
              <a:rPr lang="zh-CN" altLang="en-US" sz="1400" dirty="0">
                <a:latin typeface="+mj-ea"/>
                <a:ea typeface="+mj-ea"/>
              </a:rPr>
              <a:t>    解析：上一段最后一句提出看似简单的财务问题，只有一半的人能给出正确答案，</a:t>
            </a:r>
            <a:r>
              <a:rPr lang="en-US" altLang="zh-CN" sz="1400" dirty="0"/>
              <a:t>47</a:t>
            </a:r>
            <a:r>
              <a:rPr lang="zh-CN" altLang="en-US" sz="1400" dirty="0"/>
              <a:t>空后呈现原因，可以推测出</a:t>
            </a:r>
            <a:r>
              <a:rPr lang="en-US" altLang="zh-CN" sz="1400" dirty="0"/>
              <a:t>47</a:t>
            </a:r>
            <a:r>
              <a:rPr lang="zh-CN" altLang="en-US" sz="1400" dirty="0"/>
              <a:t>应为一个起到承上启下作用的句子。再根据后面的内容，此题答案为</a:t>
            </a:r>
            <a:r>
              <a:rPr lang="en-US" altLang="zh-CN" sz="1400" dirty="0"/>
              <a:t>D</a:t>
            </a:r>
            <a:r>
              <a:rPr lang="zh-CN" altLang="en-US" sz="1400" dirty="0"/>
              <a:t>，为什么财务读写能力在社会中如此重要？</a:t>
            </a:r>
            <a:r>
              <a:rPr lang="en-US" altLang="zh-CN" sz="1400" dirty="0"/>
              <a:t>48</a:t>
            </a:r>
            <a:r>
              <a:rPr lang="zh-CN" altLang="en-US" sz="1400" dirty="0"/>
              <a:t>题空前在列举财务读写能力高的人的优势，因此答案为</a:t>
            </a:r>
            <a:r>
              <a:rPr lang="en-US" altLang="zh-CN" sz="1400" dirty="0"/>
              <a:t>F</a:t>
            </a:r>
            <a:r>
              <a:rPr lang="zh-CN" altLang="en-US" sz="1400" dirty="0"/>
              <a:t>，和前一句为并列关系。选项中</a:t>
            </a:r>
            <a:r>
              <a:rPr lang="en-US" altLang="zh-CN" sz="1400" dirty="0"/>
              <a:t>these people </a:t>
            </a:r>
            <a:r>
              <a:rPr lang="zh-CN" altLang="en-US" sz="1400" dirty="0"/>
              <a:t>指代前文</a:t>
            </a:r>
            <a:r>
              <a:rPr lang="en-US" altLang="zh-CN" sz="1400" dirty="0"/>
              <a:t>people with high degree of financial literacy.</a:t>
            </a:r>
            <a:endParaRPr lang="zh-CN" altLang="en-US" sz="1400" dirty="0"/>
          </a:p>
          <a:p>
            <a:r>
              <a:rPr lang="zh-CN" altLang="en-US" sz="1400" b="1" dirty="0">
                <a:solidFill>
                  <a:srgbClr val="C00000"/>
                </a:solidFill>
                <a:latin typeface="+mj-ea"/>
                <a:ea typeface="+mj-ea"/>
              </a:rPr>
              <a:t>    阅读技巧：</a:t>
            </a:r>
            <a:r>
              <a:rPr lang="en-US" altLang="zh-CN" sz="1400" b="1" dirty="0">
                <a:solidFill>
                  <a:srgbClr val="C00000"/>
                </a:solidFill>
                <a:latin typeface="+mj-ea"/>
                <a:ea typeface="+mj-ea"/>
              </a:rPr>
              <a:t> </a:t>
            </a:r>
            <a:r>
              <a:rPr lang="zh-CN" altLang="en-US" sz="1400" b="1" dirty="0">
                <a:solidFill>
                  <a:srgbClr val="C00000"/>
                </a:solidFill>
                <a:latin typeface="+mj-ea"/>
                <a:ea typeface="+mj-ea"/>
              </a:rPr>
              <a:t>疑问句经常起到承上启下的作用，有此作用的词还有</a:t>
            </a:r>
            <a:r>
              <a:rPr lang="en-US" altLang="zh-CN" sz="1400" b="1" dirty="0">
                <a:solidFill>
                  <a:srgbClr val="C00000"/>
                </a:solidFill>
                <a:latin typeface="+mj-ea"/>
                <a:ea typeface="+mj-ea"/>
              </a:rPr>
              <a:t>not only…, but also…,</a:t>
            </a:r>
            <a:r>
              <a:rPr lang="zh-CN" altLang="en-US" sz="1400" b="1" dirty="0">
                <a:solidFill>
                  <a:srgbClr val="C00000"/>
                </a:solidFill>
                <a:latin typeface="+mj-ea"/>
                <a:ea typeface="+mj-ea"/>
              </a:rPr>
              <a:t> </a:t>
            </a:r>
            <a:r>
              <a:rPr lang="en-US" altLang="zh-CN" sz="1400" b="1" dirty="0">
                <a:solidFill>
                  <a:srgbClr val="C00000"/>
                </a:solidFill>
                <a:latin typeface="+mj-ea"/>
                <a:ea typeface="+mj-ea"/>
              </a:rPr>
              <a:t>in</a:t>
            </a:r>
            <a:r>
              <a:rPr lang="zh-CN" altLang="en-US" sz="1400" b="1" dirty="0">
                <a:solidFill>
                  <a:srgbClr val="C00000"/>
                </a:solidFill>
                <a:latin typeface="+mj-ea"/>
                <a:ea typeface="+mj-ea"/>
              </a:rPr>
              <a:t> </a:t>
            </a:r>
            <a:r>
              <a:rPr lang="en-US" altLang="zh-CN" sz="1400" b="1" dirty="0">
                <a:solidFill>
                  <a:srgbClr val="C00000"/>
                </a:solidFill>
                <a:latin typeface="+mj-ea"/>
                <a:ea typeface="+mj-ea"/>
              </a:rPr>
              <a:t>addition</a:t>
            </a:r>
            <a:r>
              <a:rPr lang="zh-CN" altLang="en-US" sz="1400" b="1" dirty="0">
                <a:solidFill>
                  <a:srgbClr val="C00000"/>
                </a:solidFill>
                <a:latin typeface="+mj-ea"/>
                <a:ea typeface="+mj-ea"/>
              </a:rPr>
              <a:t> </a:t>
            </a:r>
            <a:r>
              <a:rPr lang="en-US" altLang="zh-CN" sz="1400" b="1" dirty="0">
                <a:solidFill>
                  <a:srgbClr val="C00000"/>
                </a:solidFill>
                <a:latin typeface="+mj-ea"/>
                <a:ea typeface="+mj-ea"/>
              </a:rPr>
              <a:t>to</a:t>
            </a:r>
            <a:r>
              <a:rPr lang="zh-CN" altLang="en-US" sz="1400" b="1" dirty="0">
                <a:solidFill>
                  <a:srgbClr val="C00000"/>
                </a:solidFill>
                <a:latin typeface="+mj-ea"/>
                <a:ea typeface="+mj-ea"/>
              </a:rPr>
              <a:t>等；</a:t>
            </a:r>
            <a:endParaRPr lang="en-US" altLang="zh-CN" sz="1400" b="1" dirty="0">
              <a:solidFill>
                <a:srgbClr val="C00000"/>
              </a:solidFill>
              <a:latin typeface="+mj-ea"/>
              <a:ea typeface="+mj-ea"/>
            </a:endParaRPr>
          </a:p>
          <a:p>
            <a:r>
              <a:rPr lang="en-US" altLang="zh-CN" sz="1400" b="1" dirty="0">
                <a:solidFill>
                  <a:srgbClr val="C00000"/>
                </a:solidFill>
                <a:latin typeface="+mj-ea"/>
                <a:ea typeface="+mj-ea"/>
              </a:rPr>
              <a:t>                     </a:t>
            </a:r>
            <a:r>
              <a:rPr lang="zh-CN" altLang="en-US" sz="1400" b="1" dirty="0">
                <a:solidFill>
                  <a:srgbClr val="C00000"/>
                </a:solidFill>
                <a:latin typeface="+mj-ea"/>
                <a:ea typeface="+mj-ea"/>
              </a:rPr>
              <a:t>选项中出现代词，如</a:t>
            </a:r>
            <a:r>
              <a:rPr lang="en-US" altLang="zh-CN" sz="1400" b="1" dirty="0">
                <a:solidFill>
                  <a:srgbClr val="C00000"/>
                </a:solidFill>
                <a:latin typeface="+mj-ea"/>
                <a:ea typeface="+mj-ea"/>
              </a:rPr>
              <a:t>he, it, they, these, those</a:t>
            </a:r>
            <a:r>
              <a:rPr lang="zh-CN" altLang="en-US" sz="1400" b="1" dirty="0">
                <a:solidFill>
                  <a:srgbClr val="C00000"/>
                </a:solidFill>
                <a:latin typeface="+mj-ea"/>
                <a:ea typeface="+mj-ea"/>
              </a:rPr>
              <a:t>等，一定要在空前找到此代词所指代的名词，</a:t>
            </a:r>
            <a:endParaRPr lang="en-US" altLang="zh-CN" sz="1400" b="1" dirty="0">
              <a:solidFill>
                <a:srgbClr val="C00000"/>
              </a:solidFill>
              <a:latin typeface="+mj-ea"/>
              <a:ea typeface="+mj-ea"/>
            </a:endParaRPr>
          </a:p>
          <a:p>
            <a:r>
              <a:rPr lang="en-US" altLang="zh-CN" sz="1400" b="1" dirty="0">
                <a:solidFill>
                  <a:srgbClr val="C00000"/>
                </a:solidFill>
                <a:latin typeface="+mj-ea"/>
                <a:ea typeface="+mj-ea"/>
              </a:rPr>
              <a:t>                     </a:t>
            </a:r>
            <a:r>
              <a:rPr lang="zh-CN" altLang="en-US" sz="1400" b="1" dirty="0">
                <a:solidFill>
                  <a:srgbClr val="C00000"/>
                </a:solidFill>
                <a:latin typeface="+mj-ea"/>
                <a:ea typeface="+mj-ea"/>
              </a:rPr>
              <a:t>否则此选项不能成为正确选项。</a:t>
            </a:r>
            <a:endParaRPr lang="zh-CN" altLang="zh-CN" sz="1600" dirty="0">
              <a:latin typeface="+mj-ea"/>
              <a:ea typeface="+mj-ea"/>
            </a:endParaRPr>
          </a:p>
        </p:txBody>
      </p:sp>
      <p:sp>
        <p:nvSpPr>
          <p:cNvPr id="19" name="文本框 18">
            <a:extLst>
              <a:ext uri="{FF2B5EF4-FFF2-40B4-BE49-F238E27FC236}">
                <a16:creationId xmlns:a16="http://schemas.microsoft.com/office/drawing/2014/main" id="{6B46157B-1FA2-4BA2-9BC8-9C86B31C92B8}"/>
              </a:ext>
            </a:extLst>
          </p:cNvPr>
          <p:cNvSpPr txBox="1"/>
          <p:nvPr/>
        </p:nvSpPr>
        <p:spPr>
          <a:xfrm>
            <a:off x="135338" y="1008176"/>
            <a:ext cx="2031325" cy="369332"/>
          </a:xfrm>
          <a:prstGeom prst="rect">
            <a:avLst/>
          </a:prstGeom>
          <a:noFill/>
        </p:spPr>
        <p:txBody>
          <a:bodyPr wrap="none" rtlCol="0">
            <a:spAutoFit/>
          </a:bodyPr>
          <a:lstStyle/>
          <a:p>
            <a:r>
              <a:rPr lang="zh-CN" altLang="en-US" dirty="0">
                <a:latin typeface="宋体" panose="02010600030101010101" pitchFamily="2" charset="-122"/>
                <a:ea typeface="宋体" panose="02010600030101010101" pitchFamily="2" charset="-122"/>
              </a:rPr>
              <a:t>海淀区</a:t>
            </a:r>
            <a:r>
              <a:rPr lang="en-US" altLang="zh-CN" dirty="0">
                <a:latin typeface="宋体" panose="02010600030101010101" pitchFamily="2" charset="-122"/>
                <a:ea typeface="宋体" panose="02010600030101010101" pitchFamily="2" charset="-122"/>
              </a:rPr>
              <a:t>47</a:t>
            </a:r>
            <a:r>
              <a:rPr lang="zh-CN" altLang="en-US" dirty="0">
                <a:latin typeface="宋体" panose="02010600030101010101" pitchFamily="2" charset="-122"/>
                <a:ea typeface="宋体" panose="02010600030101010101" pitchFamily="2" charset="-122"/>
              </a:rPr>
              <a:t>题，</a:t>
            </a:r>
            <a:r>
              <a:rPr lang="en-US" altLang="zh-CN" dirty="0">
                <a:latin typeface="宋体" panose="02010600030101010101" pitchFamily="2" charset="-122"/>
                <a:ea typeface="宋体" panose="02010600030101010101" pitchFamily="2" charset="-122"/>
              </a:rPr>
              <a:t>48</a:t>
            </a:r>
            <a:r>
              <a:rPr lang="zh-CN" altLang="en-US" dirty="0">
                <a:latin typeface="宋体" panose="02010600030101010101" pitchFamily="2" charset="-122"/>
                <a:ea typeface="宋体" panose="02010600030101010101" pitchFamily="2" charset="-122"/>
              </a:rPr>
              <a:t>题</a:t>
            </a:r>
          </a:p>
        </p:txBody>
      </p:sp>
      <p:sp>
        <p:nvSpPr>
          <p:cNvPr id="15" name="矩形 14">
            <a:extLst>
              <a:ext uri="{FF2B5EF4-FFF2-40B4-BE49-F238E27FC236}">
                <a16:creationId xmlns:a16="http://schemas.microsoft.com/office/drawing/2014/main" id="{D8FB7BC4-D445-45B2-AA0E-E6145C69C2D2}"/>
              </a:ext>
            </a:extLst>
          </p:cNvPr>
          <p:cNvSpPr/>
          <p:nvPr/>
        </p:nvSpPr>
        <p:spPr>
          <a:xfrm>
            <a:off x="437315" y="1249549"/>
            <a:ext cx="8595201" cy="1569660"/>
          </a:xfrm>
          <a:prstGeom prst="rect">
            <a:avLst/>
          </a:prstGeom>
        </p:spPr>
        <p:txBody>
          <a:bodyPr wrap="square">
            <a:spAutoFit/>
          </a:bodyPr>
          <a:lstStyle/>
          <a:p>
            <a:pPr marR="209550" indent="266700" fontAlgn="ctr"/>
            <a:r>
              <a:rPr lang="en-GB" altLang="zh-CN" sz="1600" kern="100" dirty="0">
                <a:solidFill>
                  <a:srgbClr val="000000"/>
                </a:solidFill>
                <a:latin typeface="Times New Roman" panose="02020603050405020304" pitchFamily="18" charset="0"/>
                <a:ea typeface="Times New Roman" panose="02020603050405020304" pitchFamily="18" charset="0"/>
              </a:rPr>
              <a:t>Suppose you</a:t>
            </a:r>
            <a:r>
              <a:rPr lang="en-US" altLang="zh-CN" sz="1600" kern="100" dirty="0">
                <a:solidFill>
                  <a:srgbClr val="000000"/>
                </a:solidFill>
                <a:latin typeface="Times New Roman" panose="02020603050405020304" pitchFamily="18" charset="0"/>
                <a:ea typeface="Times New Roman" panose="02020603050405020304" pitchFamily="18" charset="0"/>
              </a:rPr>
              <a:t>…</a:t>
            </a:r>
            <a:r>
              <a:rPr lang="en-GB" altLang="zh-CN" sz="1600" kern="100" dirty="0">
                <a:solidFill>
                  <a:srgbClr val="000000"/>
                </a:solidFill>
                <a:latin typeface="Times New Roman" panose="02020603050405020304" pitchFamily="18" charset="0"/>
                <a:ea typeface="Times New Roman" panose="02020603050405020304" pitchFamily="18" charset="0"/>
              </a:rPr>
              <a:t>? The test might look simple, but only half of the people surveyed gave the correct answer.</a:t>
            </a:r>
            <a:endParaRPr lang="zh-CN" altLang="zh-CN" sz="1600" kern="100" dirty="0">
              <a:latin typeface="Times New Roman" panose="02020603050405020304" pitchFamily="18" charset="0"/>
              <a:ea typeface="宋体" panose="02010600030101010101" pitchFamily="2" charset="-122"/>
            </a:endParaRPr>
          </a:p>
          <a:p>
            <a:pPr marR="209550" indent="266700" fontAlgn="ctr"/>
            <a:r>
              <a:rPr lang="en-GB" altLang="zh-CN" sz="1600" u="sng" kern="100" dirty="0">
                <a:solidFill>
                  <a:srgbClr val="000000"/>
                </a:solidFill>
                <a:latin typeface="宋体" panose="02010600030101010101" pitchFamily="2" charset="-122"/>
                <a:ea typeface="宋体" panose="02010600030101010101" pitchFamily="2" charset="-122"/>
                <a:cs typeface="宋体" panose="02010600030101010101" pitchFamily="2" charset="-122"/>
              </a:rPr>
              <a:t> __47__</a:t>
            </a:r>
            <a:r>
              <a:rPr lang="en-US" altLang="zh-CN" sz="1600" u="sng" kern="100" dirty="0">
                <a:solidFill>
                  <a:srgbClr val="000000"/>
                </a:solidFill>
                <a:latin typeface="宋体" panose="02010600030101010101" pitchFamily="2" charset="-122"/>
                <a:ea typeface="宋体" panose="02010600030101010101" pitchFamily="2" charset="-122"/>
                <a:cs typeface="宋体" panose="02010600030101010101" pitchFamily="2" charset="-122"/>
              </a:rPr>
              <a:t>_________________________________________________</a:t>
            </a:r>
            <a:r>
              <a:rPr lang="en-GB" altLang="zh-CN" sz="1600" u="sng" kern="100" dirty="0">
                <a:solidFill>
                  <a:srgbClr val="000000"/>
                </a:solidFill>
                <a:latin typeface="宋体" panose="02010600030101010101" pitchFamily="2" charset="-122"/>
                <a:ea typeface="宋体" panose="02010600030101010101" pitchFamily="2" charset="-122"/>
                <a:cs typeface="宋体" panose="02010600030101010101" pitchFamily="2" charset="-122"/>
              </a:rPr>
              <a:t>_</a:t>
            </a:r>
            <a:r>
              <a:rPr lang="en-GB" altLang="zh-CN" sz="1600" kern="100" dirty="0">
                <a:solidFill>
                  <a:srgbClr val="000000"/>
                </a:solidFill>
                <a:latin typeface="Times New Roman" panose="02020603050405020304" pitchFamily="18" charset="0"/>
                <a:ea typeface="Times New Roman" panose="02020603050405020304" pitchFamily="18" charset="0"/>
              </a:rPr>
              <a:t>The explanation goes as follows: People with low levels of financial literacy suffer from that lack of knowledge at every stage of their lives. Researchers on this subject say people with a high degree of financial literacy are more likely to plan for their retirement. </a:t>
            </a:r>
            <a:r>
              <a:rPr lang="en-US" altLang="zh-CN" sz="1600" kern="100" dirty="0">
                <a:solidFill>
                  <a:srgbClr val="000000"/>
                </a:solidFill>
                <a:latin typeface="Times New Roman" panose="02020603050405020304" pitchFamily="18" charset="0"/>
                <a:ea typeface="Times New Roman" panose="02020603050405020304" pitchFamily="18" charset="0"/>
              </a:rPr>
              <a:t>__48________________________________________</a:t>
            </a:r>
            <a:endParaRPr lang="zh-CN" altLang="zh-CN" sz="1600" kern="100" dirty="0">
              <a:latin typeface="Times New Roman" panose="02020603050405020304" pitchFamily="18" charset="0"/>
              <a:ea typeface="宋体" panose="02010600030101010101" pitchFamily="2" charset="-122"/>
            </a:endParaRPr>
          </a:p>
        </p:txBody>
      </p:sp>
      <p:sp>
        <p:nvSpPr>
          <p:cNvPr id="16" name="矩形 15">
            <a:extLst>
              <a:ext uri="{FF2B5EF4-FFF2-40B4-BE49-F238E27FC236}">
                <a16:creationId xmlns:a16="http://schemas.microsoft.com/office/drawing/2014/main" id="{C1E5FAE5-1397-452D-893A-8484E3EADC9F}"/>
              </a:ext>
            </a:extLst>
          </p:cNvPr>
          <p:cNvSpPr/>
          <p:nvPr/>
        </p:nvSpPr>
        <p:spPr>
          <a:xfrm>
            <a:off x="1057524" y="1733982"/>
            <a:ext cx="5542992" cy="338554"/>
          </a:xfrm>
          <a:prstGeom prst="rect">
            <a:avLst/>
          </a:prstGeom>
        </p:spPr>
        <p:txBody>
          <a:bodyPr wrap="none">
            <a:spAutoFit/>
          </a:bodyPr>
          <a:lstStyle/>
          <a:p>
            <a:pPr indent="266700" fontAlgn="ctr"/>
            <a:r>
              <a:rPr lang="en-GB" altLang="zh-CN" sz="1600" kern="100" dirty="0">
                <a:solidFill>
                  <a:srgbClr val="0000FF"/>
                </a:solidFill>
                <a:latin typeface="Times New Roman" panose="02020603050405020304" pitchFamily="18" charset="0"/>
                <a:ea typeface="Times New Roman" panose="02020603050405020304" pitchFamily="18" charset="0"/>
              </a:rPr>
              <a:t>C. Why does financial literacy matter so much in our society?</a:t>
            </a:r>
            <a:endParaRPr lang="zh-CN" altLang="zh-CN" sz="1600" kern="100" dirty="0">
              <a:solidFill>
                <a:srgbClr val="0000FF"/>
              </a:solidFill>
              <a:latin typeface="Times New Roman" panose="02020603050405020304" pitchFamily="18" charset="0"/>
              <a:ea typeface="宋体" panose="02010600030101010101" pitchFamily="2" charset="-122"/>
            </a:endParaRPr>
          </a:p>
        </p:txBody>
      </p:sp>
      <p:sp>
        <p:nvSpPr>
          <p:cNvPr id="7" name="矩形 6">
            <a:extLst>
              <a:ext uri="{FF2B5EF4-FFF2-40B4-BE49-F238E27FC236}">
                <a16:creationId xmlns:a16="http://schemas.microsoft.com/office/drawing/2014/main" id="{725611C0-FCD5-467D-BB63-C6C39A559B49}"/>
              </a:ext>
            </a:extLst>
          </p:cNvPr>
          <p:cNvSpPr/>
          <p:nvPr/>
        </p:nvSpPr>
        <p:spPr>
          <a:xfrm>
            <a:off x="4166346" y="2486190"/>
            <a:ext cx="4699524" cy="584775"/>
          </a:xfrm>
          <a:prstGeom prst="rect">
            <a:avLst/>
          </a:prstGeom>
        </p:spPr>
        <p:txBody>
          <a:bodyPr wrap="square">
            <a:spAutoFit/>
          </a:bodyPr>
          <a:lstStyle/>
          <a:p>
            <a:pPr indent="266700" fontAlgn="ctr"/>
            <a:r>
              <a:rPr lang="en-GB" altLang="zh-CN" sz="1600" kern="100" dirty="0">
                <a:solidFill>
                  <a:srgbClr val="0000FF"/>
                </a:solidFill>
                <a:latin typeface="Times New Roman" panose="02020603050405020304" pitchFamily="18" charset="0"/>
                <a:ea typeface="Times New Roman" panose="02020603050405020304" pitchFamily="18" charset="0"/>
              </a:rPr>
              <a:t>F. Besides, these people have more than double the wealth of people who don’t.</a:t>
            </a:r>
            <a:endParaRPr lang="zh-CN" altLang="zh-CN" sz="1600" kern="100" dirty="0">
              <a:solidFill>
                <a:srgbClr val="0000FF"/>
              </a:solidFill>
              <a:latin typeface="Times New Roman" panose="02020603050405020304" pitchFamily="18" charset="0"/>
              <a:ea typeface="宋体" panose="02010600030101010101" pitchFamily="2" charset="-122"/>
            </a:endParaRPr>
          </a:p>
        </p:txBody>
      </p:sp>
    </p:spTree>
    <p:custDataLst>
      <p:tags r:id="rId1"/>
    </p:custDataLst>
    <p:extLst>
      <p:ext uri="{BB962C8B-B14F-4D97-AF65-F5344CB8AC3E}">
        <p14:creationId xmlns:p14="http://schemas.microsoft.com/office/powerpoint/2010/main" val="85640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71711" y="58824"/>
            <a:ext cx="5589270" cy="39878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4.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连贯衔接</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20" name="文本框 19">
            <a:extLst>
              <a:ext uri="{FF2B5EF4-FFF2-40B4-BE49-F238E27FC236}">
                <a16:creationId xmlns:a16="http://schemas.microsoft.com/office/drawing/2014/main" id="{56F8321E-368C-4BA7-BE86-5118993A6528}"/>
              </a:ext>
            </a:extLst>
          </p:cNvPr>
          <p:cNvSpPr txBox="1"/>
          <p:nvPr/>
        </p:nvSpPr>
        <p:spPr>
          <a:xfrm>
            <a:off x="993913" y="405260"/>
            <a:ext cx="8150087" cy="646331"/>
          </a:xfrm>
          <a:prstGeom prst="rect">
            <a:avLst/>
          </a:prstGeom>
          <a:noFill/>
        </p:spPr>
        <p:txBody>
          <a:bodyPr wrap="square" rtlCol="0">
            <a:spAutoFit/>
          </a:bodyPr>
          <a:lstStyle/>
          <a:p>
            <a:r>
              <a:rPr lang="zh-CN" altLang="en-US" dirty="0"/>
              <a:t>此类题考察考生分析语篇的连贯性和衔接手段的能力，</a:t>
            </a:r>
            <a:r>
              <a:rPr lang="zh-CN" altLang="en-US" dirty="0">
                <a:solidFill>
                  <a:srgbClr val="C00000"/>
                </a:solidFill>
              </a:rPr>
              <a:t>承上启下，连接词、代词指代前文内容等</a:t>
            </a:r>
            <a:r>
              <a:rPr lang="zh-CN" altLang="en-US" dirty="0"/>
              <a:t>都是常见的体现连贯性和衔接的方式。</a:t>
            </a:r>
          </a:p>
        </p:txBody>
      </p:sp>
      <p:sp>
        <p:nvSpPr>
          <p:cNvPr id="29" name="文本框 28">
            <a:extLst>
              <a:ext uri="{FF2B5EF4-FFF2-40B4-BE49-F238E27FC236}">
                <a16:creationId xmlns:a16="http://schemas.microsoft.com/office/drawing/2014/main" id="{5739D963-A2A2-40F7-86CA-892E4F404ECA}"/>
              </a:ext>
            </a:extLst>
          </p:cNvPr>
          <p:cNvSpPr txBox="1"/>
          <p:nvPr/>
        </p:nvSpPr>
        <p:spPr>
          <a:xfrm>
            <a:off x="200032" y="2922082"/>
            <a:ext cx="8546403" cy="1046440"/>
          </a:xfrm>
          <a:prstGeom prst="rect">
            <a:avLst/>
          </a:prstGeom>
          <a:noFill/>
        </p:spPr>
        <p:txBody>
          <a:bodyPr wrap="square" rtlCol="0">
            <a:spAutoFit/>
          </a:bodyPr>
          <a:lstStyle/>
          <a:p>
            <a:r>
              <a:rPr lang="zh-CN" altLang="en-US" sz="1600" dirty="0">
                <a:latin typeface="+mj-ea"/>
                <a:ea typeface="+mj-ea"/>
              </a:rPr>
              <a:t>    解析：</a:t>
            </a:r>
            <a:r>
              <a:rPr lang="zh-CN" altLang="zh-CN" sz="1600" dirty="0"/>
              <a:t>本段讲述了</a:t>
            </a:r>
            <a:r>
              <a:rPr lang="zh-CN" altLang="en-US" sz="1600" dirty="0"/>
              <a:t>如何</a:t>
            </a:r>
            <a:r>
              <a:rPr lang="zh-CN" altLang="zh-CN" sz="1600" dirty="0"/>
              <a:t>提高孩子幸福感。</a:t>
            </a:r>
            <a:r>
              <a:rPr lang="en-US" altLang="zh-CN" sz="1600" dirty="0"/>
              <a:t>50</a:t>
            </a:r>
            <a:r>
              <a:rPr lang="zh-CN" altLang="en-US" sz="1600" dirty="0"/>
              <a:t>题前面提到便宜、容易实施的活动可以增强幸福感，答案</a:t>
            </a:r>
            <a:r>
              <a:rPr lang="en-GB" altLang="zh-CN" sz="1600" dirty="0"/>
              <a:t>B</a:t>
            </a:r>
            <a:r>
              <a:rPr lang="zh-CN" altLang="en-US" sz="1600" dirty="0"/>
              <a:t>“</a:t>
            </a:r>
            <a:r>
              <a:rPr lang="zh-CN" altLang="zh-CN" sz="1600" dirty="0"/>
              <a:t>我们可以利用这些活动帮助儿童成长为快乐和成功的成年人</a:t>
            </a:r>
            <a:r>
              <a:rPr lang="zh-CN" altLang="en-US" sz="1600" dirty="0"/>
              <a:t>”</a:t>
            </a:r>
            <a:r>
              <a:rPr lang="en-US" altLang="zh-CN" sz="1600" dirty="0"/>
              <a:t> </a:t>
            </a:r>
            <a:r>
              <a:rPr lang="zh-CN" altLang="en-US" sz="1600" dirty="0"/>
              <a:t>，其中</a:t>
            </a:r>
            <a:r>
              <a:rPr lang="en-US" altLang="zh-CN" sz="1600" dirty="0"/>
              <a:t>these activities</a:t>
            </a:r>
            <a:r>
              <a:rPr lang="zh-CN" altLang="en-US" sz="1600" dirty="0"/>
              <a:t>指代前文</a:t>
            </a:r>
            <a:r>
              <a:rPr lang="en-US" altLang="zh-CN" sz="1600" dirty="0"/>
              <a:t>inexpensive and easy-to-do activities. </a:t>
            </a:r>
            <a:endParaRPr lang="en-US" altLang="zh-CN" sz="1600" dirty="0">
              <a:latin typeface="+mj-ea"/>
              <a:ea typeface="+mj-ea"/>
            </a:endParaRPr>
          </a:p>
          <a:p>
            <a:endParaRPr lang="en-US" altLang="zh-CN" sz="1400" dirty="0">
              <a:latin typeface="+mj-ea"/>
              <a:ea typeface="+mj-ea"/>
            </a:endParaRPr>
          </a:p>
        </p:txBody>
      </p:sp>
      <p:sp>
        <p:nvSpPr>
          <p:cNvPr id="19" name="文本框 18">
            <a:extLst>
              <a:ext uri="{FF2B5EF4-FFF2-40B4-BE49-F238E27FC236}">
                <a16:creationId xmlns:a16="http://schemas.microsoft.com/office/drawing/2014/main" id="{6B46157B-1FA2-4BA2-9BC8-9C86B31C92B8}"/>
              </a:ext>
            </a:extLst>
          </p:cNvPr>
          <p:cNvSpPr txBox="1"/>
          <p:nvPr/>
        </p:nvSpPr>
        <p:spPr>
          <a:xfrm>
            <a:off x="135338" y="1008176"/>
            <a:ext cx="1245854" cy="338554"/>
          </a:xfrm>
          <a:prstGeom prst="rect">
            <a:avLst/>
          </a:prstGeom>
          <a:noFill/>
        </p:spPr>
        <p:txBody>
          <a:bodyPr wrap="none" rtlCol="0">
            <a:spAutoFit/>
          </a:bodyPr>
          <a:lstStyle/>
          <a:p>
            <a:r>
              <a:rPr lang="zh-CN" altLang="en-US" sz="1600" dirty="0">
                <a:latin typeface="+mn-ea"/>
              </a:rPr>
              <a:t>朝阳区</a:t>
            </a:r>
            <a:r>
              <a:rPr lang="en-US" altLang="zh-CN" sz="1600" dirty="0">
                <a:latin typeface="+mn-ea"/>
              </a:rPr>
              <a:t>50</a:t>
            </a:r>
            <a:r>
              <a:rPr lang="zh-CN" altLang="en-US" sz="1600" dirty="0">
                <a:latin typeface="+mn-ea"/>
              </a:rPr>
              <a:t>题</a:t>
            </a:r>
          </a:p>
        </p:txBody>
      </p:sp>
      <p:sp>
        <p:nvSpPr>
          <p:cNvPr id="4" name="矩形 3">
            <a:extLst>
              <a:ext uri="{FF2B5EF4-FFF2-40B4-BE49-F238E27FC236}">
                <a16:creationId xmlns:a16="http://schemas.microsoft.com/office/drawing/2014/main" id="{65600997-25BE-4D1A-B45E-0FC37F03CB03}"/>
              </a:ext>
            </a:extLst>
          </p:cNvPr>
          <p:cNvSpPr/>
          <p:nvPr/>
        </p:nvSpPr>
        <p:spPr>
          <a:xfrm>
            <a:off x="238540" y="1411131"/>
            <a:ext cx="8786190" cy="1477328"/>
          </a:xfrm>
          <a:prstGeom prst="rect">
            <a:avLst/>
          </a:prstGeom>
        </p:spPr>
        <p:txBody>
          <a:bodyPr wrap="square">
            <a:spAutoFit/>
          </a:bodyPr>
          <a:lstStyle/>
          <a:p>
            <a:pPr indent="266700" algn="just">
              <a:lnSpc>
                <a:spcPts val="1800"/>
              </a:lnSpc>
              <a:spcAft>
                <a:spcPts val="0"/>
              </a:spcAft>
            </a:pPr>
            <a:r>
              <a:rPr lang="en-US" altLang="zh-CN" sz="1600" kern="100" dirty="0">
                <a:latin typeface="Times New Roman" panose="02020603050405020304" pitchFamily="18" charset="0"/>
                <a:ea typeface="等线" panose="02010600030101010101" pitchFamily="2" charset="-122"/>
              </a:rPr>
              <a:t>Currently, Coffey and other researchers are exploring when and why some children are happier than others or whether we can increase it. Happiness during infancy and childhood is predicted by relationships with caregivers and teachers or by learning new skills. Inexpensive and easy-to-do activities like </a:t>
            </a:r>
            <a:r>
              <a:rPr lang="en-US" altLang="zh-CN" sz="1600" kern="100" dirty="0" err="1">
                <a:latin typeface="Times New Roman" panose="02020603050405020304" pitchFamily="18" charset="0"/>
                <a:ea typeface="等线" panose="02010600030101010101" pitchFamily="2" charset="-122"/>
              </a:rPr>
              <a:t>practising</a:t>
            </a:r>
            <a:r>
              <a:rPr lang="en-US" altLang="zh-CN" sz="1600" kern="100" dirty="0">
                <a:latin typeface="Times New Roman" panose="02020603050405020304" pitchFamily="18" charset="0"/>
                <a:ea typeface="等线" panose="02010600030101010101" pitchFamily="2" charset="-122"/>
              </a:rPr>
              <a:t> acts of kindness or appreciation can boost happiness. </a:t>
            </a:r>
            <a:r>
              <a:rPr lang="en-GB" altLang="zh-CN" sz="1600" u="sng" kern="100" dirty="0">
                <a:latin typeface="Times New Roman" panose="02020603050405020304" pitchFamily="18" charset="0"/>
                <a:ea typeface="宋体" panose="02010600030101010101" pitchFamily="2" charset="-122"/>
              </a:rPr>
              <a:t>   50</a:t>
            </a:r>
            <a:r>
              <a:rPr lang="en-US" altLang="zh-CN" sz="1600" kern="100" dirty="0">
                <a:latin typeface="Times New Roman" panose="02020603050405020304" pitchFamily="18" charset="0"/>
                <a:ea typeface="宋体" panose="02010600030101010101" pitchFamily="2" charset="-122"/>
              </a:rPr>
              <a:t>___________________________________________________________________________</a:t>
            </a:r>
            <a:r>
              <a:rPr lang="en-GB" altLang="zh-CN" sz="1600" kern="100" dirty="0">
                <a:latin typeface="Times New Roman" panose="02020603050405020304" pitchFamily="18" charset="0"/>
                <a:ea typeface="宋体" panose="02010600030101010101" pitchFamily="2" charset="-122"/>
              </a:rPr>
              <a:t>  </a:t>
            </a:r>
            <a:endParaRPr lang="zh-CN" altLang="zh-CN" sz="1600" kern="100" dirty="0">
              <a:latin typeface="Times New Roman" panose="02020603050405020304" pitchFamily="18" charset="0"/>
              <a:ea typeface="宋体" panose="02010600030101010101" pitchFamily="2" charset="-122"/>
            </a:endParaRPr>
          </a:p>
          <a:p>
            <a:pPr indent="127000" algn="just">
              <a:lnSpc>
                <a:spcPts val="1800"/>
              </a:lnSpc>
              <a:spcAft>
                <a:spcPts val="0"/>
              </a:spcAft>
            </a:pPr>
            <a:r>
              <a:rPr lang="en-GB" altLang="zh-CN" sz="1600" kern="100" dirty="0">
                <a:latin typeface="Times New Roman" panose="02020603050405020304" pitchFamily="18" charset="0"/>
                <a:ea typeface="宋体" panose="02010600030101010101" pitchFamily="2" charset="-122"/>
              </a:rPr>
              <a:t> </a:t>
            </a:r>
            <a:endParaRPr lang="zh-CN" altLang="zh-CN" sz="1600" kern="100" dirty="0">
              <a:latin typeface="Times New Roman" panose="02020603050405020304" pitchFamily="18" charset="0"/>
              <a:ea typeface="宋体" panose="02010600030101010101" pitchFamily="2" charset="-122"/>
            </a:endParaRPr>
          </a:p>
        </p:txBody>
      </p:sp>
      <p:sp>
        <p:nvSpPr>
          <p:cNvPr id="5" name="矩形 4">
            <a:extLst>
              <a:ext uri="{FF2B5EF4-FFF2-40B4-BE49-F238E27FC236}">
                <a16:creationId xmlns:a16="http://schemas.microsoft.com/office/drawing/2014/main" id="{6BBA4576-886E-415F-8072-6B6CE780ABDC}"/>
              </a:ext>
            </a:extLst>
          </p:cNvPr>
          <p:cNvSpPr/>
          <p:nvPr/>
        </p:nvSpPr>
        <p:spPr>
          <a:xfrm>
            <a:off x="585256" y="2342948"/>
            <a:ext cx="8030983" cy="323165"/>
          </a:xfrm>
          <a:prstGeom prst="rect">
            <a:avLst/>
          </a:prstGeom>
        </p:spPr>
        <p:txBody>
          <a:bodyPr wrap="square">
            <a:spAutoFit/>
          </a:bodyPr>
          <a:lstStyle/>
          <a:p>
            <a:pPr marL="200025" indent="-200025" algn="just">
              <a:lnSpc>
                <a:spcPts val="1800"/>
              </a:lnSpc>
              <a:spcAft>
                <a:spcPts val="0"/>
              </a:spcAft>
            </a:pPr>
            <a:r>
              <a:rPr lang="en-US" altLang="zh-CN" sz="1600" kern="100" dirty="0">
                <a:solidFill>
                  <a:srgbClr val="0000FF"/>
                </a:solidFill>
                <a:latin typeface="Times New Roman" panose="02020603050405020304" pitchFamily="18" charset="0"/>
                <a:ea typeface="等线" panose="02010600030101010101" pitchFamily="2" charset="-122"/>
              </a:rPr>
              <a:t>B. We can use these activities to help children grow into happy and successful adults.</a:t>
            </a:r>
            <a:endParaRPr lang="zh-CN" altLang="zh-CN" sz="1600" kern="100" dirty="0">
              <a:solidFill>
                <a:srgbClr val="0000FF"/>
              </a:solidFill>
              <a:latin typeface="Times New Roman" panose="02020603050405020304" pitchFamily="18" charset="0"/>
              <a:ea typeface="宋体" panose="02010600030101010101" pitchFamily="2" charset="-122"/>
            </a:endParaRPr>
          </a:p>
        </p:txBody>
      </p:sp>
    </p:spTree>
    <p:custDataLst>
      <p:tags r:id="rId1"/>
    </p:custDataLst>
    <p:extLst>
      <p:ext uri="{BB962C8B-B14F-4D97-AF65-F5344CB8AC3E}">
        <p14:creationId xmlns:p14="http://schemas.microsoft.com/office/powerpoint/2010/main" val="356313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71711" y="58824"/>
            <a:ext cx="5589270" cy="39878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4.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逻辑关系</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20" name="文本框 19">
            <a:extLst>
              <a:ext uri="{FF2B5EF4-FFF2-40B4-BE49-F238E27FC236}">
                <a16:creationId xmlns:a16="http://schemas.microsoft.com/office/drawing/2014/main" id="{56F8321E-368C-4BA7-BE86-5118993A6528}"/>
              </a:ext>
            </a:extLst>
          </p:cNvPr>
          <p:cNvSpPr txBox="1"/>
          <p:nvPr/>
        </p:nvSpPr>
        <p:spPr>
          <a:xfrm>
            <a:off x="993913" y="405260"/>
            <a:ext cx="8150087" cy="646331"/>
          </a:xfrm>
          <a:prstGeom prst="rect">
            <a:avLst/>
          </a:prstGeom>
          <a:noFill/>
        </p:spPr>
        <p:txBody>
          <a:bodyPr wrap="square" rtlCol="0">
            <a:spAutoFit/>
          </a:bodyPr>
          <a:lstStyle/>
          <a:p>
            <a:pPr lvl="0">
              <a:lnSpc>
                <a:spcPct val="100000"/>
              </a:lnSpc>
              <a:spcBef>
                <a:spcPct val="0"/>
              </a:spcBef>
              <a:spcAft>
                <a:spcPct val="15000"/>
              </a:spcAft>
            </a:pPr>
            <a:r>
              <a:rPr lang="zh-CN" altLang="en-US" dirty="0"/>
              <a:t>此类题考察考生理解语篇成分之间的逻辑语义关系，如</a:t>
            </a:r>
            <a:r>
              <a:rPr lang="zh-CN" altLang="en-US" dirty="0">
                <a:solidFill>
                  <a:srgbClr val="C00000"/>
                </a:solidFill>
              </a:rPr>
              <a:t>次序关系、因果关系、转折、概括与例证关系等。此题通常为难度较高的试题。</a:t>
            </a:r>
            <a:endParaRPr lang="zh-CN" altLang="en-US" dirty="0"/>
          </a:p>
        </p:txBody>
      </p:sp>
      <p:sp>
        <p:nvSpPr>
          <p:cNvPr id="29" name="文本框 28">
            <a:extLst>
              <a:ext uri="{FF2B5EF4-FFF2-40B4-BE49-F238E27FC236}">
                <a16:creationId xmlns:a16="http://schemas.microsoft.com/office/drawing/2014/main" id="{5739D963-A2A2-40F7-86CA-892E4F404ECA}"/>
              </a:ext>
            </a:extLst>
          </p:cNvPr>
          <p:cNvSpPr txBox="1"/>
          <p:nvPr/>
        </p:nvSpPr>
        <p:spPr>
          <a:xfrm>
            <a:off x="0" y="2925219"/>
            <a:ext cx="8546403" cy="1077218"/>
          </a:xfrm>
          <a:prstGeom prst="rect">
            <a:avLst/>
          </a:prstGeom>
          <a:noFill/>
        </p:spPr>
        <p:txBody>
          <a:bodyPr wrap="square" rtlCol="0">
            <a:spAutoFit/>
          </a:bodyPr>
          <a:lstStyle/>
          <a:p>
            <a:pPr indent="266700" fontAlgn="ctr">
              <a:spcAft>
                <a:spcPts val="0"/>
              </a:spcAft>
            </a:pPr>
            <a:r>
              <a:rPr lang="zh-CN" altLang="en-US" sz="1600" dirty="0">
                <a:latin typeface="+mj-ea"/>
                <a:ea typeface="+mj-ea"/>
              </a:rPr>
              <a:t>解析：</a:t>
            </a:r>
            <a:r>
              <a:rPr lang="zh-CN" altLang="zh-CN" sz="1600" kern="100" dirty="0">
                <a:solidFill>
                  <a:srgbClr val="000000"/>
                </a:solidFill>
                <a:latin typeface="+mj-ea"/>
                <a:ea typeface="+mj-ea"/>
                <a:cs typeface="宋体" panose="02010600030101010101" pitchFamily="2" charset="-122"/>
              </a:rPr>
              <a:t>根据上文</a:t>
            </a:r>
            <a:r>
              <a:rPr lang="zh-CN" altLang="zh-CN" sz="1600" kern="100" dirty="0">
                <a:solidFill>
                  <a:srgbClr val="000000"/>
                </a:solidFill>
                <a:latin typeface="+mj-ea"/>
                <a:ea typeface="+mj-ea"/>
                <a:cs typeface="Times New Romance"/>
              </a:rPr>
              <a:t> </a:t>
            </a:r>
            <a:r>
              <a:rPr lang="en-GB" altLang="zh-CN" sz="1600" kern="100" dirty="0">
                <a:solidFill>
                  <a:srgbClr val="000000"/>
                </a:solidFill>
                <a:latin typeface="+mj-ea"/>
                <a:ea typeface="+mj-ea"/>
              </a:rPr>
              <a:t>Thus, the cost of this financial ignorance is very high. </a:t>
            </a:r>
            <a:r>
              <a:rPr lang="zh-CN" altLang="zh-CN" sz="1600" kern="100" dirty="0">
                <a:solidFill>
                  <a:srgbClr val="000000"/>
                </a:solidFill>
                <a:latin typeface="+mj-ea"/>
                <a:ea typeface="+mj-ea"/>
                <a:cs typeface="宋体" panose="02010600030101010101" pitchFamily="2" charset="-122"/>
              </a:rPr>
              <a:t>可知，这种财务无知的代价是非常高的。故</a:t>
            </a:r>
            <a:r>
              <a:rPr lang="en-GB" altLang="zh-CN" sz="1600" kern="100" dirty="0">
                <a:solidFill>
                  <a:srgbClr val="000000"/>
                </a:solidFill>
                <a:latin typeface="+mj-ea"/>
                <a:ea typeface="+mj-ea"/>
                <a:cs typeface="Times New Romance"/>
              </a:rPr>
              <a:t>G</a:t>
            </a:r>
            <a:r>
              <a:rPr lang="zh-CN" altLang="zh-CN" sz="1600" kern="100" dirty="0">
                <a:solidFill>
                  <a:srgbClr val="000000"/>
                </a:solidFill>
                <a:latin typeface="+mj-ea"/>
                <a:ea typeface="+mj-ea"/>
                <a:cs typeface="宋体" panose="02010600030101010101" pitchFamily="2" charset="-122"/>
              </a:rPr>
              <a:t>项（</a:t>
            </a:r>
            <a:r>
              <a:rPr lang="zh-CN" altLang="zh-CN" sz="1600" kern="100" dirty="0">
                <a:solidFill>
                  <a:srgbClr val="000000"/>
                </a:solidFill>
                <a:latin typeface="+mj-ea"/>
                <a:ea typeface="+mj-ea"/>
                <a:cs typeface="Times New Romance"/>
              </a:rPr>
              <a:t> </a:t>
            </a:r>
            <a:r>
              <a:rPr lang="zh-CN" altLang="zh-CN" sz="1600" kern="100" dirty="0">
                <a:solidFill>
                  <a:srgbClr val="000000"/>
                </a:solidFill>
                <a:latin typeface="+mj-ea"/>
                <a:ea typeface="+mj-ea"/>
                <a:cs typeface="宋体" panose="02010600030101010101" pitchFamily="2" charset="-122"/>
              </a:rPr>
              <a:t>例如，他们经常延迟信用卡付款、超支信用额度等）是对上文的具体说明，</a:t>
            </a:r>
            <a:r>
              <a:rPr lang="zh-CN" altLang="en-US" sz="1600" kern="100" dirty="0">
                <a:solidFill>
                  <a:srgbClr val="000000"/>
                </a:solidFill>
                <a:latin typeface="+mj-ea"/>
                <a:ea typeface="+mj-ea"/>
                <a:cs typeface="宋体" panose="02010600030101010101" pitchFamily="2" charset="-122"/>
              </a:rPr>
              <a:t>前后两句为概括与例证关系</a:t>
            </a:r>
            <a:r>
              <a:rPr lang="zh-CN" altLang="zh-CN" sz="1600" kern="100" dirty="0">
                <a:solidFill>
                  <a:srgbClr val="000000"/>
                </a:solidFill>
                <a:latin typeface="+mj-ea"/>
                <a:ea typeface="+mj-ea"/>
                <a:cs typeface="宋体" panose="02010600030101010101" pitchFamily="2" charset="-122"/>
              </a:rPr>
              <a:t>。故选</a:t>
            </a:r>
            <a:r>
              <a:rPr lang="en-GB" altLang="zh-CN" sz="1600" kern="100" dirty="0">
                <a:solidFill>
                  <a:srgbClr val="000000"/>
                </a:solidFill>
                <a:latin typeface="+mj-ea"/>
                <a:ea typeface="+mj-ea"/>
                <a:cs typeface="Times New Romance"/>
              </a:rPr>
              <a:t>G</a:t>
            </a:r>
            <a:r>
              <a:rPr lang="zh-CN" altLang="zh-CN" sz="1600" kern="100" dirty="0">
                <a:solidFill>
                  <a:srgbClr val="000000"/>
                </a:solidFill>
                <a:latin typeface="+mj-ea"/>
                <a:ea typeface="+mj-ea"/>
                <a:cs typeface="宋体" panose="02010600030101010101" pitchFamily="2" charset="-122"/>
              </a:rPr>
              <a:t>。</a:t>
            </a:r>
            <a:endParaRPr lang="zh-CN" altLang="zh-CN" sz="1600" kern="100" dirty="0">
              <a:latin typeface="+mj-ea"/>
              <a:ea typeface="+mj-ea"/>
            </a:endParaRPr>
          </a:p>
          <a:p>
            <a:r>
              <a:rPr lang="zh-CN" altLang="en-US" sz="1600" b="1" dirty="0">
                <a:solidFill>
                  <a:srgbClr val="C00000"/>
                </a:solidFill>
                <a:latin typeface="+mj-ea"/>
                <a:ea typeface="+mj-ea"/>
              </a:rPr>
              <a:t>   阅读技巧：概括与例证关系通常出现的关键词有</a:t>
            </a:r>
            <a:r>
              <a:rPr lang="en-US" altLang="zh-CN" sz="1600" b="1" dirty="0">
                <a:solidFill>
                  <a:srgbClr val="C00000"/>
                </a:solidFill>
                <a:latin typeface="+mj-ea"/>
                <a:ea typeface="+mj-ea"/>
              </a:rPr>
              <a:t>for example, for instance</a:t>
            </a:r>
            <a:r>
              <a:rPr lang="zh-CN" altLang="en-US" sz="1600" b="1" dirty="0">
                <a:solidFill>
                  <a:srgbClr val="C00000"/>
                </a:solidFill>
                <a:latin typeface="+mj-ea"/>
                <a:ea typeface="+mj-ea"/>
              </a:rPr>
              <a:t>等。</a:t>
            </a:r>
            <a:endParaRPr lang="en-US" altLang="zh-CN" sz="1600" b="1" dirty="0">
              <a:solidFill>
                <a:srgbClr val="C00000"/>
              </a:solidFill>
              <a:latin typeface="+mj-ea"/>
              <a:ea typeface="+mj-ea"/>
            </a:endParaRPr>
          </a:p>
        </p:txBody>
      </p:sp>
      <p:sp>
        <p:nvSpPr>
          <p:cNvPr id="19" name="文本框 18">
            <a:extLst>
              <a:ext uri="{FF2B5EF4-FFF2-40B4-BE49-F238E27FC236}">
                <a16:creationId xmlns:a16="http://schemas.microsoft.com/office/drawing/2014/main" id="{6B46157B-1FA2-4BA2-9BC8-9C86B31C92B8}"/>
              </a:ext>
            </a:extLst>
          </p:cNvPr>
          <p:cNvSpPr txBox="1"/>
          <p:nvPr/>
        </p:nvSpPr>
        <p:spPr>
          <a:xfrm>
            <a:off x="125857" y="1059473"/>
            <a:ext cx="1245854" cy="338554"/>
          </a:xfrm>
          <a:prstGeom prst="rect">
            <a:avLst/>
          </a:prstGeom>
          <a:noFill/>
        </p:spPr>
        <p:txBody>
          <a:bodyPr wrap="none" rtlCol="0">
            <a:spAutoFit/>
          </a:bodyPr>
          <a:lstStyle/>
          <a:p>
            <a:r>
              <a:rPr lang="zh-CN" altLang="en-US" sz="1600" dirty="0">
                <a:latin typeface="+mn-ea"/>
              </a:rPr>
              <a:t>海淀区</a:t>
            </a:r>
            <a:r>
              <a:rPr lang="en-US" altLang="zh-CN" sz="1600" dirty="0">
                <a:latin typeface="+mn-ea"/>
              </a:rPr>
              <a:t>69</a:t>
            </a:r>
            <a:r>
              <a:rPr lang="zh-CN" altLang="en-US" sz="1600" dirty="0">
                <a:latin typeface="+mn-ea"/>
              </a:rPr>
              <a:t>题</a:t>
            </a:r>
          </a:p>
        </p:txBody>
      </p:sp>
      <p:sp>
        <p:nvSpPr>
          <p:cNvPr id="4" name="矩形 3">
            <a:extLst>
              <a:ext uri="{FF2B5EF4-FFF2-40B4-BE49-F238E27FC236}">
                <a16:creationId xmlns:a16="http://schemas.microsoft.com/office/drawing/2014/main" id="{65600997-25BE-4D1A-B45E-0FC37F03CB03}"/>
              </a:ext>
            </a:extLst>
          </p:cNvPr>
          <p:cNvSpPr/>
          <p:nvPr/>
        </p:nvSpPr>
        <p:spPr>
          <a:xfrm>
            <a:off x="238540" y="1411131"/>
            <a:ext cx="8786190" cy="1323439"/>
          </a:xfrm>
          <a:prstGeom prst="rect">
            <a:avLst/>
          </a:prstGeom>
        </p:spPr>
        <p:txBody>
          <a:bodyPr wrap="square">
            <a:spAutoFit/>
          </a:bodyPr>
          <a:lstStyle/>
          <a:p>
            <a:pPr marR="209550" indent="266700" fontAlgn="ctr"/>
            <a:r>
              <a:rPr lang="en-GB" altLang="zh-CN" sz="1600" kern="100" dirty="0">
                <a:solidFill>
                  <a:srgbClr val="000000"/>
                </a:solidFill>
                <a:latin typeface="Times New Roman" panose="02020603050405020304" pitchFamily="18" charset="0"/>
                <a:ea typeface="Times New Roman" panose="02020603050405020304" pitchFamily="18" charset="0"/>
              </a:rPr>
              <a:t>On the contrary, people who have a lower degree of financial literacy tend to borrow more, accumulate less wealth, and pay more in fees related financial products. They are less likely to invest, more likely to experience difficulty with debt, and less likely to know the terms of their mortgages and other loans. Thus, the cost of this financial ignorance is very high. </a:t>
            </a:r>
            <a:r>
              <a:rPr lang="en-GB" altLang="zh-CN" sz="1600" kern="100" dirty="0">
                <a:solidFill>
                  <a:srgbClr val="000000"/>
                </a:solidFill>
                <a:latin typeface="宋体" panose="02010600030101010101" pitchFamily="2" charset="-122"/>
                <a:ea typeface="宋体" panose="02010600030101010101" pitchFamily="2" charset="-122"/>
                <a:cs typeface="宋体" panose="02010600030101010101" pitchFamily="2" charset="-122"/>
              </a:rPr>
              <a:t>___69_</a:t>
            </a:r>
            <a:r>
              <a:rPr lang="en-GB" altLang="zh-CN" sz="1600" u="sng" kern="100" dirty="0">
                <a:solidFill>
                  <a:srgbClr val="0000FF"/>
                </a:solidFill>
                <a:latin typeface="Times New Roman" panose="02020603050405020304" pitchFamily="18" charset="0"/>
                <a:ea typeface="Times New Roman" panose="02020603050405020304" pitchFamily="18" charset="0"/>
              </a:rPr>
              <a:t>G. For example, they frequently make late credit card payments, overspend their credit limit, etc.</a:t>
            </a:r>
            <a:endParaRPr lang="zh-CN" altLang="zh-CN" sz="1600" u="sng" kern="100" dirty="0">
              <a:solidFill>
                <a:srgbClr val="0000FF"/>
              </a:solidFill>
              <a:latin typeface="Times New Roman" panose="02020603050405020304" pitchFamily="18" charset="0"/>
              <a:ea typeface="宋体" panose="02010600030101010101" pitchFamily="2" charset="-122"/>
            </a:endParaRPr>
          </a:p>
        </p:txBody>
      </p:sp>
    </p:spTree>
    <p:custDataLst>
      <p:tags r:id="rId1"/>
    </p:custDataLst>
    <p:extLst>
      <p:ext uri="{BB962C8B-B14F-4D97-AF65-F5344CB8AC3E}">
        <p14:creationId xmlns:p14="http://schemas.microsoft.com/office/powerpoint/2010/main" val="246771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625040"/>
            <a:ext cx="2042160" cy="368300"/>
          </a:xfrm>
          <a:prstGeom prst="rect">
            <a:avLst/>
          </a:prstGeom>
          <a:noFill/>
        </p:spPr>
        <p:txBody>
          <a:bodyPr wrap="square" rtlCol="0">
            <a:spAutoFit/>
            <a:scene3d>
              <a:camera prst="orthographicFront"/>
              <a:lightRig rig="threePt" dir="t"/>
            </a:scene3d>
          </a:bodyPr>
          <a:lstStyle/>
          <a:p>
            <a:r>
              <a:rPr lang="zh-CN" altLang="en-US" dirty="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71711" y="58824"/>
            <a:ext cx="5589270" cy="39878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4.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逻辑关系</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20" name="文本框 19">
            <a:extLst>
              <a:ext uri="{FF2B5EF4-FFF2-40B4-BE49-F238E27FC236}">
                <a16:creationId xmlns:a16="http://schemas.microsoft.com/office/drawing/2014/main" id="{56F8321E-368C-4BA7-BE86-5118993A6528}"/>
              </a:ext>
            </a:extLst>
          </p:cNvPr>
          <p:cNvSpPr txBox="1"/>
          <p:nvPr/>
        </p:nvSpPr>
        <p:spPr>
          <a:xfrm>
            <a:off x="993913" y="405260"/>
            <a:ext cx="8150087" cy="646331"/>
          </a:xfrm>
          <a:prstGeom prst="rect">
            <a:avLst/>
          </a:prstGeom>
          <a:noFill/>
        </p:spPr>
        <p:txBody>
          <a:bodyPr wrap="square" rtlCol="0">
            <a:spAutoFit/>
          </a:bodyPr>
          <a:lstStyle/>
          <a:p>
            <a:pPr lvl="0">
              <a:lnSpc>
                <a:spcPct val="100000"/>
              </a:lnSpc>
              <a:spcBef>
                <a:spcPct val="0"/>
              </a:spcBef>
              <a:spcAft>
                <a:spcPct val="15000"/>
              </a:spcAft>
            </a:pPr>
            <a:r>
              <a:rPr lang="zh-CN" altLang="en-US" dirty="0"/>
              <a:t>此类题考察考生理解语篇成分之间的逻辑语义关系，如</a:t>
            </a:r>
            <a:r>
              <a:rPr lang="zh-CN" altLang="en-US" dirty="0">
                <a:solidFill>
                  <a:srgbClr val="C00000"/>
                </a:solidFill>
              </a:rPr>
              <a:t>次序关系、因果关系、转折、概括与例证关系等。此题通常为难度较高的试题。</a:t>
            </a:r>
            <a:endParaRPr lang="zh-CN" altLang="en-US" dirty="0"/>
          </a:p>
        </p:txBody>
      </p:sp>
      <p:sp>
        <p:nvSpPr>
          <p:cNvPr id="29" name="文本框 28">
            <a:extLst>
              <a:ext uri="{FF2B5EF4-FFF2-40B4-BE49-F238E27FC236}">
                <a16:creationId xmlns:a16="http://schemas.microsoft.com/office/drawing/2014/main" id="{5739D963-A2A2-40F7-86CA-892E4F404ECA}"/>
              </a:ext>
            </a:extLst>
          </p:cNvPr>
          <p:cNvSpPr txBox="1"/>
          <p:nvPr/>
        </p:nvSpPr>
        <p:spPr>
          <a:xfrm>
            <a:off x="0" y="3191604"/>
            <a:ext cx="9064487" cy="1569660"/>
          </a:xfrm>
          <a:prstGeom prst="rect">
            <a:avLst/>
          </a:prstGeom>
          <a:noFill/>
        </p:spPr>
        <p:txBody>
          <a:bodyPr wrap="square" rtlCol="0">
            <a:spAutoFit/>
          </a:bodyPr>
          <a:lstStyle/>
          <a:p>
            <a:r>
              <a:rPr lang="zh-CN" altLang="en-US" sz="1600" dirty="0">
                <a:latin typeface="+mj-ea"/>
                <a:ea typeface="+mj-ea"/>
              </a:rPr>
              <a:t>    解析：</a:t>
            </a:r>
            <a:r>
              <a:rPr lang="en-US" altLang="zh-CN" sz="1600" dirty="0"/>
              <a:t>49</a:t>
            </a:r>
            <a:r>
              <a:rPr lang="zh-CN" altLang="en-US" sz="1600" dirty="0"/>
              <a:t>前文说黑匣子记录的信息只有交通事故中用于裁定责任时才能被看到，黑匣子的意义主要是能够公平地分配事故中双方的责任。有些人选择用黑匣子因为它能减少他们个人的保险费。这句隐含的意思是大家确定自己可以安全驾驶，因此即使发生事故，也不会是自己的责任。选项</a:t>
            </a:r>
            <a:r>
              <a:rPr lang="en-US" altLang="zh-CN" sz="1600" dirty="0"/>
              <a:t>C</a:t>
            </a:r>
            <a:r>
              <a:rPr lang="zh-CN" altLang="en-US" sz="1600" dirty="0"/>
              <a:t>，这项技术在减少开销，因为它在降低事故的数量，符合意思。</a:t>
            </a:r>
            <a:r>
              <a:rPr lang="en-US" altLang="zh-CN" sz="1600" dirty="0"/>
              <a:t>C</a:t>
            </a:r>
            <a:r>
              <a:rPr lang="zh-CN" altLang="en-US" sz="1600" dirty="0"/>
              <a:t>选项与前文为因果关系。</a:t>
            </a:r>
          </a:p>
          <a:p>
            <a:r>
              <a:rPr lang="zh-CN" altLang="en-US" sz="1600" b="1" dirty="0">
                <a:solidFill>
                  <a:srgbClr val="C00000"/>
                </a:solidFill>
                <a:latin typeface="+mj-ea"/>
                <a:ea typeface="+mj-ea"/>
              </a:rPr>
              <a:t>    阅读技巧：</a:t>
            </a:r>
            <a:r>
              <a:rPr lang="en-US" altLang="zh-CN" sz="1600" b="1" dirty="0">
                <a:solidFill>
                  <a:srgbClr val="C00000"/>
                </a:solidFill>
                <a:latin typeface="+mj-ea"/>
                <a:ea typeface="+mj-ea"/>
              </a:rPr>
              <a:t> </a:t>
            </a:r>
            <a:r>
              <a:rPr lang="zh-CN" altLang="en-US" sz="1600" b="1" dirty="0">
                <a:solidFill>
                  <a:srgbClr val="C00000"/>
                </a:solidFill>
                <a:latin typeface="+mj-ea"/>
                <a:ea typeface="+mj-ea"/>
              </a:rPr>
              <a:t>逻辑关系类题，需要考生充分理解设空前后文的逻辑意义，才能做出正确判断。</a:t>
            </a:r>
            <a:endParaRPr lang="en-US" altLang="zh-CN" sz="1600" b="1" dirty="0">
              <a:solidFill>
                <a:srgbClr val="C00000"/>
              </a:solidFill>
              <a:latin typeface="+mj-ea"/>
              <a:ea typeface="+mj-ea"/>
            </a:endParaRPr>
          </a:p>
          <a:p>
            <a:r>
              <a:rPr lang="en-US" altLang="zh-CN" sz="1600" b="1" dirty="0">
                <a:solidFill>
                  <a:srgbClr val="C00000"/>
                </a:solidFill>
                <a:latin typeface="+mj-ea"/>
                <a:ea typeface="+mj-ea"/>
              </a:rPr>
              <a:t>                     </a:t>
            </a:r>
            <a:r>
              <a:rPr lang="zh-CN" altLang="en-US" sz="1600" b="1" dirty="0">
                <a:solidFill>
                  <a:srgbClr val="C00000"/>
                </a:solidFill>
                <a:latin typeface="+mj-ea"/>
                <a:ea typeface="+mj-ea"/>
              </a:rPr>
              <a:t>考生需要准确记背表达逻辑关系的词汇与表达。</a:t>
            </a:r>
            <a:r>
              <a:rPr lang="en-US" altLang="zh-CN" sz="1600" b="1" dirty="0">
                <a:solidFill>
                  <a:srgbClr val="C00000"/>
                </a:solidFill>
                <a:latin typeface="+mj-ea"/>
                <a:ea typeface="+mj-ea"/>
              </a:rPr>
              <a:t>  </a:t>
            </a:r>
          </a:p>
        </p:txBody>
      </p:sp>
      <p:sp>
        <p:nvSpPr>
          <p:cNvPr id="19" name="文本框 18">
            <a:extLst>
              <a:ext uri="{FF2B5EF4-FFF2-40B4-BE49-F238E27FC236}">
                <a16:creationId xmlns:a16="http://schemas.microsoft.com/office/drawing/2014/main" id="{6B46157B-1FA2-4BA2-9BC8-9C86B31C92B8}"/>
              </a:ext>
            </a:extLst>
          </p:cNvPr>
          <p:cNvSpPr txBox="1"/>
          <p:nvPr/>
        </p:nvSpPr>
        <p:spPr>
          <a:xfrm>
            <a:off x="135338" y="979069"/>
            <a:ext cx="1245854" cy="338554"/>
          </a:xfrm>
          <a:prstGeom prst="rect">
            <a:avLst/>
          </a:prstGeom>
          <a:noFill/>
        </p:spPr>
        <p:txBody>
          <a:bodyPr wrap="none" rtlCol="0">
            <a:spAutoFit/>
          </a:bodyPr>
          <a:lstStyle/>
          <a:p>
            <a:r>
              <a:rPr lang="zh-CN" altLang="en-US" sz="1600" dirty="0">
                <a:latin typeface="+mn-ea"/>
              </a:rPr>
              <a:t>丰台区</a:t>
            </a:r>
            <a:r>
              <a:rPr lang="en-US" altLang="zh-CN" sz="1600" dirty="0">
                <a:latin typeface="+mn-ea"/>
              </a:rPr>
              <a:t>49</a:t>
            </a:r>
            <a:r>
              <a:rPr lang="zh-CN" altLang="en-US" sz="1600" dirty="0">
                <a:latin typeface="+mn-ea"/>
              </a:rPr>
              <a:t>题</a:t>
            </a:r>
          </a:p>
        </p:txBody>
      </p:sp>
      <p:sp>
        <p:nvSpPr>
          <p:cNvPr id="5" name="矩形 4">
            <a:extLst>
              <a:ext uri="{FF2B5EF4-FFF2-40B4-BE49-F238E27FC236}">
                <a16:creationId xmlns:a16="http://schemas.microsoft.com/office/drawing/2014/main" id="{F9E04F4B-3F43-4BE8-8463-258111BF57CD}"/>
              </a:ext>
            </a:extLst>
          </p:cNvPr>
          <p:cNvSpPr/>
          <p:nvPr/>
        </p:nvSpPr>
        <p:spPr>
          <a:xfrm>
            <a:off x="79513" y="1182839"/>
            <a:ext cx="9137651" cy="2092881"/>
          </a:xfrm>
          <a:prstGeom prst="rect">
            <a:avLst/>
          </a:prstGeom>
        </p:spPr>
        <p:txBody>
          <a:bodyPr wrap="square">
            <a:spAutoFit/>
          </a:bodyPr>
          <a:lstStyle/>
          <a:p>
            <a:r>
              <a:rPr lang="en-US" altLang="zh-CN" dirty="0">
                <a:latin typeface="Times New Roman" panose="02020603050405020304" pitchFamily="18" charset="0"/>
                <a:cs typeface="Times New Roman" panose="02020603050405020304" pitchFamily="18" charset="0"/>
              </a:rPr>
              <a:t>     </a:t>
            </a:r>
            <a:r>
              <a:rPr lang="en-US" altLang="zh-CN" u="sng" dirty="0">
                <a:latin typeface="Times New Roman" panose="02020603050405020304" pitchFamily="18" charset="0"/>
                <a:cs typeface="Times New Roman" panose="02020603050405020304" pitchFamily="18" charset="0"/>
              </a:rPr>
              <a:t>  </a:t>
            </a:r>
            <a:r>
              <a:rPr lang="en-US" altLang="zh-CN" sz="1600" u="sng" dirty="0">
                <a:latin typeface="Times New Roman" panose="02020603050405020304" pitchFamily="18" charset="0"/>
                <a:cs typeface="Times New Roman" panose="02020603050405020304" pitchFamily="18" charset="0"/>
              </a:rPr>
              <a:t>48_B. There is concern about these technologies, however. </a:t>
            </a:r>
            <a:r>
              <a:rPr lang="en-US" altLang="zh-CN" sz="1600" dirty="0">
                <a:latin typeface="Times New Roman" panose="02020603050405020304" pitchFamily="18" charset="0"/>
                <a:cs typeface="Times New Roman" panose="02020603050405020304" pitchFamily="18" charset="0"/>
              </a:rPr>
              <a:t>The black box is the most controversial tech because of fears that the tech encourages surveillance. It would be easy to worry about being watched in your car. But the EU rules say the system is only checked in the event of an accident to help with insurance claims and police investigation. The point is to provide for a fair allocation (</a:t>
            </a:r>
            <a:r>
              <a:rPr lang="zh-CN" altLang="zh-CN" sz="1600" dirty="0">
                <a:latin typeface="Times New Roman" panose="02020603050405020304" pitchFamily="18" charset="0"/>
                <a:cs typeface="Times New Roman" panose="02020603050405020304" pitchFamily="18" charset="0"/>
              </a:rPr>
              <a:t>分配</a:t>
            </a:r>
            <a:r>
              <a:rPr lang="en-US" altLang="zh-CN" sz="1600" dirty="0">
                <a:latin typeface="Times New Roman" panose="02020603050405020304" pitchFamily="18" charset="0"/>
                <a:cs typeface="Times New Roman" panose="02020603050405020304" pitchFamily="18" charset="0"/>
              </a:rPr>
              <a:t>) of responsibility when a crash occurs. Some people choose to have a black box because it can reduce their individual insurance premium (</a:t>
            </a:r>
            <a:r>
              <a:rPr lang="zh-CN" altLang="zh-CN" sz="1600" dirty="0">
                <a:latin typeface="Times New Roman" panose="02020603050405020304" pitchFamily="18" charset="0"/>
                <a:cs typeface="Times New Roman" panose="02020603050405020304" pitchFamily="18" charset="0"/>
              </a:rPr>
              <a:t>保险费</a:t>
            </a:r>
            <a:r>
              <a:rPr lang="en-US" altLang="zh-CN" sz="1600" dirty="0">
                <a:latin typeface="Times New Roman" panose="02020603050405020304" pitchFamily="18" charset="0"/>
                <a:cs typeface="Times New Roman" panose="02020603050405020304" pitchFamily="18" charset="0"/>
              </a:rPr>
              <a:t>). </a:t>
            </a:r>
            <a:r>
              <a:rPr lang="en-US" altLang="zh-CN" sz="1600" u="sng" dirty="0">
                <a:latin typeface="Times New Roman" panose="02020603050405020304" pitchFamily="18" charset="0"/>
                <a:cs typeface="Times New Roman" panose="02020603050405020304" pitchFamily="18" charset="0"/>
              </a:rPr>
              <a:t>   49 </a:t>
            </a:r>
            <a:r>
              <a:rPr lang="en-US" altLang="zh-CN" sz="1600" u="sng" dirty="0">
                <a:solidFill>
                  <a:srgbClr val="0000FF"/>
                </a:solidFill>
                <a:latin typeface="Times New Roman" panose="02020603050405020304" pitchFamily="18" charset="0"/>
                <a:cs typeface="Times New Roman" panose="02020603050405020304" pitchFamily="18" charset="0"/>
              </a:rPr>
              <a:t>C. The tech is reducing costs because it’s reducing the number of crashes. </a:t>
            </a:r>
            <a:r>
              <a:rPr lang="en-US" altLang="zh-CN" sz="1600" dirty="0">
                <a:latin typeface="Times New Roman" panose="02020603050405020304" pitchFamily="18" charset="0"/>
                <a:cs typeface="Times New Roman" panose="02020603050405020304" pitchFamily="18" charset="0"/>
              </a:rPr>
              <a:t>What’s more, the data collected in human-driven cars will help train automated driving systems to the point that they could be ready for large-scale deployment in the future. </a:t>
            </a:r>
            <a:endParaRPr lang="zh-CN" altLang="en-US" sz="1600" dirty="0"/>
          </a:p>
        </p:txBody>
      </p:sp>
      <p:sp>
        <p:nvSpPr>
          <p:cNvPr id="14" name="矩形 13">
            <a:extLst>
              <a:ext uri="{FF2B5EF4-FFF2-40B4-BE49-F238E27FC236}">
                <a16:creationId xmlns:a16="http://schemas.microsoft.com/office/drawing/2014/main" id="{72707D59-2264-49E6-AE58-F599BF8A7619}"/>
              </a:ext>
            </a:extLst>
          </p:cNvPr>
          <p:cNvSpPr/>
          <p:nvPr/>
        </p:nvSpPr>
        <p:spPr>
          <a:xfrm>
            <a:off x="218020" y="3110157"/>
            <a:ext cx="9219763" cy="461665"/>
          </a:xfrm>
          <a:prstGeom prst="rect">
            <a:avLst/>
          </a:prstGeom>
        </p:spPr>
        <p:txBody>
          <a:bodyPr wrap="square">
            <a:spAutoFit/>
          </a:bodyPr>
          <a:lstStyle/>
          <a:p>
            <a:r>
              <a:rPr lang="en-US" altLang="zh-CN" sz="2400" dirty="0">
                <a:solidFill>
                  <a:srgbClr val="0000FF"/>
                </a:solidFill>
                <a:latin typeface="Times New Roman" panose="02020603050405020304" pitchFamily="18" charset="0"/>
                <a:cs typeface="Times New Roman" panose="02020603050405020304" pitchFamily="18" charset="0"/>
              </a:rPr>
              <a:t> </a:t>
            </a:r>
            <a:endParaRPr lang="zh-CN" altLang="zh-CN" sz="2400"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7473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内容占位符 11"/>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86995" y="-15108"/>
            <a:ext cx="991553" cy="941070"/>
          </a:xfrm>
          <a:prstGeom prst="rect">
            <a:avLst/>
          </a:prstGeom>
        </p:spPr>
      </p:pic>
      <p:sp>
        <p:nvSpPr>
          <p:cNvPr id="13" name="文本框 12"/>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pic>
        <p:nvPicPr>
          <p:cNvPr id="14"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1301750" y="187960"/>
            <a:ext cx="5027930" cy="460375"/>
          </a:xfrm>
          <a:prstGeom prst="rect">
            <a:avLst/>
          </a:prstGeom>
          <a:noFill/>
        </p:spPr>
        <p:txBody>
          <a:bodyPr wrap="square" rtlCol="0">
            <a:spAutoFit/>
          </a:bodyPr>
          <a:lstStyle/>
          <a:p>
            <a:r>
              <a:rPr lang="en-US" altLang="zh-CN" sz="2400" dirty="0">
                <a:sym typeface="+mn-ea"/>
              </a:rPr>
              <a:t>5.</a:t>
            </a:r>
            <a:r>
              <a:rPr lang="zh-CN" altLang="en-US" sz="2400" dirty="0">
                <a:sym typeface="+mn-ea"/>
              </a:rPr>
              <a:t>七选五阅读技巧总结及备考建议：</a:t>
            </a:r>
            <a:endParaRPr lang="zh-CN" altLang="en-US" sz="2400" dirty="0"/>
          </a:p>
        </p:txBody>
      </p:sp>
      <p:graphicFrame>
        <p:nvGraphicFramePr>
          <p:cNvPr id="8" name="图示 7">
            <a:extLst>
              <a:ext uri="{FF2B5EF4-FFF2-40B4-BE49-F238E27FC236}">
                <a16:creationId xmlns:a16="http://schemas.microsoft.com/office/drawing/2014/main" id="{C388B8D4-F123-40BB-A066-8A81CBAF930D}"/>
              </a:ext>
            </a:extLst>
          </p:cNvPr>
          <p:cNvGraphicFramePr/>
          <p:nvPr>
            <p:extLst>
              <p:ext uri="{D42A27DB-BD31-4B8C-83A1-F6EECF244321}">
                <p14:modId xmlns:p14="http://schemas.microsoft.com/office/powerpoint/2010/main" val="2113246759"/>
              </p:ext>
            </p:extLst>
          </p:nvPr>
        </p:nvGraphicFramePr>
        <p:xfrm>
          <a:off x="1171575" y="701040"/>
          <a:ext cx="6203315" cy="37414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23699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803" y="794216"/>
            <a:ext cx="1234394" cy="1222965"/>
          </a:xfrm>
          <a:prstGeom prst="rect">
            <a:avLst/>
          </a:prstGeom>
        </p:spPr>
      </p:pic>
      <p:sp>
        <p:nvSpPr>
          <p:cNvPr id="19" name="矩形 18"/>
          <p:cNvSpPr/>
          <p:nvPr/>
        </p:nvSpPr>
        <p:spPr>
          <a:xfrm>
            <a:off x="2376887" y="2360620"/>
            <a:ext cx="4658823"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82" y="3508022"/>
            <a:ext cx="4205256" cy="407035"/>
          </a:xfrm>
          <a:prstGeom prst="rect">
            <a:avLst/>
          </a:prstGeom>
        </p:spPr>
        <p:txBody>
          <a:bodyPr wrap="square">
            <a:spAutoFit/>
          </a:bodyPr>
          <a:lstStyle/>
          <a:p>
            <a:pPr algn="l">
              <a:lnSpc>
                <a:spcPct val="150000"/>
              </a:lnSpc>
            </a:pPr>
            <a:r>
              <a:rPr lang="zh-CN" altLang="en-US" sz="1370"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21413" y="362968"/>
            <a:ext cx="1775298" cy="486085"/>
          </a:xfrm>
          <a:solidFill>
            <a:srgbClr val="00B0F0"/>
          </a:solidFill>
        </p:spPr>
        <p:txBody>
          <a:bodyPr/>
          <a:lstStyle/>
          <a:p>
            <a:pPr algn="ctr"/>
            <a:r>
              <a:rPr lang="zh-CN" altLang="en-US" sz="2800" dirty="0"/>
              <a:t>目   录</a:t>
            </a:r>
          </a:p>
        </p:txBody>
      </p:sp>
      <p:pic>
        <p:nvPicPr>
          <p:cNvPr id="4" name="内容占位符 7"/>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5" name="内容占位符 12"/>
          <p:cNvPicPr>
            <a:picLocks noChangeAspect="1"/>
          </p:cNvPicPr>
          <p:nvPr/>
        </p:nvPicPr>
        <p:blipFill>
          <a:blip r:embed="rId3"/>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6"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dirty="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内容占位符 2"/>
          <p:cNvSpPr>
            <a:spLocks noGrp="1"/>
          </p:cNvSpPr>
          <p:nvPr>
            <p:ph idx="1"/>
          </p:nvPr>
        </p:nvSpPr>
        <p:spPr>
          <a:xfrm>
            <a:off x="492919" y="1085850"/>
            <a:ext cx="8494713" cy="3392620"/>
          </a:xfrm>
          <a:ln w="19050">
            <a:solidFill>
              <a:schemeClr val="accent1"/>
            </a:solidFill>
          </a:ln>
        </p:spPr>
        <p:txBody>
          <a:bodyPr/>
          <a:lstStyle/>
          <a:p>
            <a:pPr>
              <a:lnSpc>
                <a:spcPct val="120000"/>
              </a:lnSpc>
            </a:pPr>
            <a:r>
              <a:rPr lang="zh-CN" altLang="en-US" sz="1600" dirty="0">
                <a:solidFill>
                  <a:srgbClr val="FF0000"/>
                </a:solidFill>
              </a:rPr>
              <a:t>教学内容：</a:t>
            </a:r>
            <a:r>
              <a:rPr lang="zh-CN" altLang="en-US" sz="1600" dirty="0"/>
              <a:t>北京</a:t>
            </a:r>
            <a:r>
              <a:rPr lang="en-US" altLang="zh-CN" sz="1600" dirty="0"/>
              <a:t>2020</a:t>
            </a:r>
            <a:r>
              <a:rPr lang="zh-CN" altLang="en-US" sz="1600" dirty="0"/>
              <a:t>东城区、西城区、海淀区、朝阳区、丰台区以及石景山六城区高三期末试题七选五阅读。</a:t>
            </a:r>
            <a:endParaRPr lang="en-US" altLang="zh-CN" sz="1600" dirty="0"/>
          </a:p>
          <a:p>
            <a:pPr>
              <a:lnSpc>
                <a:spcPct val="120000"/>
              </a:lnSpc>
            </a:pPr>
            <a:r>
              <a:rPr lang="zh-CN" altLang="en-US" sz="1600" dirty="0">
                <a:solidFill>
                  <a:srgbClr val="FF0000"/>
                </a:solidFill>
              </a:rPr>
              <a:t>教学目标：</a:t>
            </a:r>
            <a:r>
              <a:rPr lang="zh-CN" altLang="en-US" sz="1600" dirty="0"/>
              <a:t>通过对六篇七选五阅读典型试题的分析，提高学生设空前后句之间内容和逻辑关系的分析能力。</a:t>
            </a:r>
            <a:endParaRPr lang="en-US" altLang="zh-CN" sz="1600" dirty="0"/>
          </a:p>
          <a:p>
            <a:pPr>
              <a:lnSpc>
                <a:spcPts val="2200"/>
              </a:lnSpc>
            </a:pPr>
            <a:r>
              <a:rPr lang="zh-CN" altLang="en-US" sz="1600" dirty="0">
                <a:solidFill>
                  <a:srgbClr val="FF0000"/>
                </a:solidFill>
              </a:rPr>
              <a:t>教学准备</a:t>
            </a:r>
            <a:r>
              <a:rPr lang="zh-CN" altLang="en-US" sz="1600" dirty="0"/>
              <a:t>：六城区期末考试七选五原文</a:t>
            </a:r>
            <a:r>
              <a:rPr lang="en-US" altLang="zh-CN" sz="1600" dirty="0"/>
              <a:t>+</a:t>
            </a:r>
            <a:r>
              <a:rPr lang="zh-CN" altLang="en-US" sz="1600" dirty="0"/>
              <a:t>试题。</a:t>
            </a:r>
            <a:endParaRPr lang="en-US" altLang="zh-CN" sz="1600" dirty="0"/>
          </a:p>
          <a:p>
            <a:pPr>
              <a:lnSpc>
                <a:spcPts val="1500"/>
              </a:lnSpc>
            </a:pPr>
            <a:r>
              <a:rPr lang="zh-CN" altLang="en-US" sz="1600" dirty="0">
                <a:solidFill>
                  <a:srgbClr val="FF0000"/>
                </a:solidFill>
              </a:rPr>
              <a:t>教学过程</a:t>
            </a:r>
            <a:r>
              <a:rPr lang="zh-CN" altLang="en-US" sz="1600" dirty="0"/>
              <a:t>：</a:t>
            </a:r>
            <a:r>
              <a:rPr lang="en-US" altLang="zh-CN" sz="1600" dirty="0"/>
              <a:t>1. </a:t>
            </a:r>
            <a:r>
              <a:rPr lang="zh-CN" altLang="en-US" sz="1600" dirty="0"/>
              <a:t>七选五题型特点分析；</a:t>
            </a:r>
            <a:endParaRPr lang="en-US" altLang="zh-CN" sz="1600" dirty="0"/>
          </a:p>
          <a:p>
            <a:pPr marL="0" indent="0">
              <a:lnSpc>
                <a:spcPts val="1500"/>
              </a:lnSpc>
              <a:buNone/>
            </a:pPr>
            <a:r>
              <a:rPr lang="en-US" altLang="zh-CN" sz="1600" dirty="0"/>
              <a:t>                 2. 2020</a:t>
            </a:r>
            <a:r>
              <a:rPr lang="zh-CN" altLang="en-US" sz="1600" dirty="0"/>
              <a:t>各城区七选五试题总体分析及考点统计；</a:t>
            </a:r>
            <a:endParaRPr lang="en-US" altLang="zh-CN" sz="1600" dirty="0"/>
          </a:p>
          <a:p>
            <a:pPr marL="0" indent="0">
              <a:lnSpc>
                <a:spcPts val="1500"/>
              </a:lnSpc>
              <a:buNone/>
            </a:pPr>
            <a:r>
              <a:rPr lang="en-US" altLang="zh-CN" sz="1600" dirty="0"/>
              <a:t>                 3. </a:t>
            </a:r>
            <a:r>
              <a:rPr lang="zh-CN" altLang="en-US" sz="1600" dirty="0">
                <a:latin typeface="微软雅黑" panose="020B0503020204020204" charset="-122"/>
                <a:ea typeface="微软雅黑" panose="020B0503020204020204" charset="-122"/>
                <a:cs typeface="微软雅黑" panose="020B0503020204020204" charset="-122"/>
              </a:rPr>
              <a:t>七选五阅读策略点拨：</a:t>
            </a:r>
            <a:endParaRPr lang="en-US" altLang="zh-CN" sz="1600" dirty="0">
              <a:latin typeface="微软雅黑" panose="020B0503020204020204" charset="-122"/>
              <a:ea typeface="微软雅黑" panose="020B0503020204020204" charset="-122"/>
              <a:cs typeface="微软雅黑" panose="020B0503020204020204" charset="-122"/>
            </a:endParaRPr>
          </a:p>
          <a:p>
            <a:pPr marL="0" indent="0">
              <a:lnSpc>
                <a:spcPts val="1500"/>
              </a:lnSpc>
              <a:buNone/>
            </a:pPr>
            <a:r>
              <a:rPr lang="en-US" altLang="zh-CN" sz="1600" dirty="0">
                <a:latin typeface="微软雅黑" panose="020B0503020204020204" charset="-122"/>
                <a:ea typeface="微软雅黑" panose="020B0503020204020204" charset="-122"/>
              </a:rPr>
              <a:t>                4. </a:t>
            </a:r>
            <a:r>
              <a:rPr lang="zh-CN" altLang="en-US" sz="1600" dirty="0"/>
              <a:t>各区期末</a:t>
            </a:r>
            <a:r>
              <a:rPr lang="zh-CN" altLang="en-US" sz="1600" dirty="0">
                <a:latin typeface="微软雅黑" panose="020B0503020204020204" charset="-122"/>
                <a:ea typeface="微软雅黑" panose="020B0503020204020204" charset="-122"/>
                <a:cs typeface="微软雅黑" panose="020B0503020204020204" charset="-122"/>
              </a:rPr>
              <a:t>七选五典型试题解析</a:t>
            </a:r>
            <a:r>
              <a:rPr lang="zh-CN" altLang="en-US" sz="1600" dirty="0"/>
              <a:t>；</a:t>
            </a:r>
          </a:p>
          <a:p>
            <a:pPr marL="0" indent="0">
              <a:lnSpc>
                <a:spcPts val="1500"/>
              </a:lnSpc>
              <a:buNone/>
            </a:pPr>
            <a:r>
              <a:rPr lang="en-US" altLang="zh-CN" sz="1600" dirty="0"/>
              <a:t>                 5. </a:t>
            </a:r>
            <a:r>
              <a:rPr lang="zh-CN" altLang="en-US" sz="1600" dirty="0"/>
              <a:t>七选五阅读技巧总结及备考建议。</a:t>
            </a:r>
          </a:p>
          <a:p>
            <a:endParaRPr lang="zh-CN" altLang="en-US" sz="1600" dirty="0"/>
          </a:p>
          <a:p>
            <a:endParaRPr lang="zh-CN" altLang="en-US" sz="1600" dirty="0"/>
          </a:p>
          <a:p>
            <a:endParaRPr lang="zh-CN" altLang="en-US" sz="1600" dirty="0"/>
          </a:p>
        </p:txBody>
      </p:sp>
    </p:spTree>
    <p:extLst>
      <p:ext uri="{BB962C8B-B14F-4D97-AF65-F5344CB8AC3E}">
        <p14:creationId xmlns:p14="http://schemas.microsoft.com/office/powerpoint/2010/main" val="1616664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171575" y="148087"/>
            <a:ext cx="3192780" cy="414020"/>
          </a:xfrm>
          <a:prstGeom prst="rect">
            <a:avLst/>
          </a:prstGeom>
          <a:noFill/>
        </p:spPr>
        <p:txBody>
          <a:bodyPr wrap="square" rtlCol="0">
            <a:spAutoFit/>
          </a:bodyPr>
          <a:lstStyle/>
          <a:p>
            <a:r>
              <a:rPr lang="en-US" altLang="zh-CN" sz="2100" dirty="0">
                <a:latin typeface="微软雅黑" panose="020B0503020204020204" charset="-122"/>
                <a:ea typeface="微软雅黑" panose="020B0503020204020204" charset="-122"/>
                <a:cs typeface="微软雅黑" panose="020B0503020204020204" charset="-122"/>
              </a:rPr>
              <a:t>1. </a:t>
            </a:r>
            <a:r>
              <a:rPr lang="zh-CN" altLang="en-US" sz="2100" dirty="0">
                <a:latin typeface="微软雅黑" panose="020B0503020204020204" charset="-122"/>
                <a:ea typeface="微软雅黑" panose="020B0503020204020204" charset="-122"/>
                <a:cs typeface="微软雅黑" panose="020B0503020204020204" charset="-122"/>
              </a:rPr>
              <a:t>七选五试题特点分析：</a:t>
            </a:r>
          </a:p>
        </p:txBody>
      </p:sp>
      <p:graphicFrame>
        <p:nvGraphicFramePr>
          <p:cNvPr id="6" name="图示 5"/>
          <p:cNvGraphicFramePr/>
          <p:nvPr>
            <p:extLst>
              <p:ext uri="{D42A27DB-BD31-4B8C-83A1-F6EECF244321}">
                <p14:modId xmlns:p14="http://schemas.microsoft.com/office/powerpoint/2010/main" val="3539199559"/>
              </p:ext>
            </p:extLst>
          </p:nvPr>
        </p:nvGraphicFramePr>
        <p:xfrm>
          <a:off x="589121" y="779621"/>
          <a:ext cx="7790021" cy="35842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DE67F086-680A-4A38-8FE2-1D5CC061FCDF}"/>
              </a:ext>
            </a:extLst>
          </p:cNvPr>
          <p:cNvGraphicFramePr>
            <a:graphicFrameLocks noGrp="1"/>
          </p:cNvGraphicFramePr>
          <p:nvPr>
            <p:extLst>
              <p:ext uri="{D42A27DB-BD31-4B8C-83A1-F6EECF244321}">
                <p14:modId xmlns:p14="http://schemas.microsoft.com/office/powerpoint/2010/main" val="195025411"/>
              </p:ext>
            </p:extLst>
          </p:nvPr>
        </p:nvGraphicFramePr>
        <p:xfrm>
          <a:off x="71912" y="772584"/>
          <a:ext cx="8914928" cy="3325071"/>
        </p:xfrm>
        <a:graphic>
          <a:graphicData uri="http://schemas.openxmlformats.org/drawingml/2006/table">
            <a:tbl>
              <a:tblPr>
                <a:tableStyleId>{5C22544A-7EE6-4342-B048-85BDC9FD1C3A}</a:tableStyleId>
              </a:tblPr>
              <a:tblGrid>
                <a:gridCol w="701326">
                  <a:extLst>
                    <a:ext uri="{9D8B030D-6E8A-4147-A177-3AD203B41FA5}">
                      <a16:colId xmlns:a16="http://schemas.microsoft.com/office/drawing/2014/main" val="1487743679"/>
                    </a:ext>
                  </a:extLst>
                </a:gridCol>
                <a:gridCol w="1119423">
                  <a:extLst>
                    <a:ext uri="{9D8B030D-6E8A-4147-A177-3AD203B41FA5}">
                      <a16:colId xmlns:a16="http://schemas.microsoft.com/office/drawing/2014/main" val="2080935952"/>
                    </a:ext>
                  </a:extLst>
                </a:gridCol>
                <a:gridCol w="1236302">
                  <a:extLst>
                    <a:ext uri="{9D8B030D-6E8A-4147-A177-3AD203B41FA5}">
                      <a16:colId xmlns:a16="http://schemas.microsoft.com/office/drawing/2014/main" val="1486649256"/>
                    </a:ext>
                  </a:extLst>
                </a:gridCol>
                <a:gridCol w="1204498">
                  <a:extLst>
                    <a:ext uri="{9D8B030D-6E8A-4147-A177-3AD203B41FA5}">
                      <a16:colId xmlns:a16="http://schemas.microsoft.com/office/drawing/2014/main" val="928843163"/>
                    </a:ext>
                  </a:extLst>
                </a:gridCol>
                <a:gridCol w="1335569">
                  <a:extLst>
                    <a:ext uri="{9D8B030D-6E8A-4147-A177-3AD203B41FA5}">
                      <a16:colId xmlns:a16="http://schemas.microsoft.com/office/drawing/2014/main" val="1019180292"/>
                    </a:ext>
                  </a:extLst>
                </a:gridCol>
                <a:gridCol w="1240807">
                  <a:extLst>
                    <a:ext uri="{9D8B030D-6E8A-4147-A177-3AD203B41FA5}">
                      <a16:colId xmlns:a16="http://schemas.microsoft.com/office/drawing/2014/main" val="1341187894"/>
                    </a:ext>
                  </a:extLst>
                </a:gridCol>
                <a:gridCol w="1065475">
                  <a:extLst>
                    <a:ext uri="{9D8B030D-6E8A-4147-A177-3AD203B41FA5}">
                      <a16:colId xmlns:a16="http://schemas.microsoft.com/office/drawing/2014/main" val="3626290877"/>
                    </a:ext>
                  </a:extLst>
                </a:gridCol>
                <a:gridCol w="1011528">
                  <a:extLst>
                    <a:ext uri="{9D8B030D-6E8A-4147-A177-3AD203B41FA5}">
                      <a16:colId xmlns:a16="http://schemas.microsoft.com/office/drawing/2014/main" val="1215444540"/>
                    </a:ext>
                  </a:extLst>
                </a:gridCol>
              </a:tblGrid>
              <a:tr h="299931">
                <a:tc>
                  <a:txBody>
                    <a:bodyPr/>
                    <a:lstStyle/>
                    <a:p>
                      <a:pPr algn="ctr" fontAlgn="b"/>
                      <a:r>
                        <a:rPr lang="zh-CN" altLang="en-US" sz="1400" u="none" strike="noStrike">
                          <a:effectLst/>
                        </a:rPr>
                        <a:t>　</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b"/>
                </a:tc>
                <a:tc>
                  <a:txBody>
                    <a:bodyPr/>
                    <a:lstStyle/>
                    <a:p>
                      <a:pPr algn="ctr" fontAlgn="b"/>
                      <a:r>
                        <a:rPr lang="zh-CN" altLang="en-US" sz="1400" u="none" strike="noStrike">
                          <a:effectLst/>
                        </a:rPr>
                        <a:t>城区</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b"/>
                </a:tc>
                <a:tc>
                  <a:txBody>
                    <a:bodyPr/>
                    <a:lstStyle/>
                    <a:p>
                      <a:pPr algn="ctr" fontAlgn="b"/>
                      <a:r>
                        <a:rPr lang="zh-CN" altLang="en-US" sz="1400" u="none" strike="noStrike">
                          <a:effectLst/>
                        </a:rPr>
                        <a:t>朝阳</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b"/>
                </a:tc>
                <a:tc>
                  <a:txBody>
                    <a:bodyPr/>
                    <a:lstStyle/>
                    <a:p>
                      <a:pPr algn="ctr" fontAlgn="b"/>
                      <a:r>
                        <a:rPr lang="zh-CN" altLang="en-US" sz="1400" u="none" strike="noStrike">
                          <a:effectLst/>
                        </a:rPr>
                        <a:t>海淀</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b"/>
                </a:tc>
                <a:tc>
                  <a:txBody>
                    <a:bodyPr/>
                    <a:lstStyle/>
                    <a:p>
                      <a:pPr algn="ctr" fontAlgn="b"/>
                      <a:r>
                        <a:rPr lang="zh-CN" altLang="en-US" sz="1400" u="none" strike="noStrike">
                          <a:effectLst/>
                        </a:rPr>
                        <a:t>东城</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b"/>
                </a:tc>
                <a:tc>
                  <a:txBody>
                    <a:bodyPr/>
                    <a:lstStyle/>
                    <a:p>
                      <a:pPr algn="ctr" fontAlgn="b"/>
                      <a:r>
                        <a:rPr lang="zh-CN" altLang="en-US" sz="1400" u="none" strike="noStrike">
                          <a:effectLst/>
                        </a:rPr>
                        <a:t>西城</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b"/>
                </a:tc>
                <a:tc>
                  <a:txBody>
                    <a:bodyPr/>
                    <a:lstStyle/>
                    <a:p>
                      <a:pPr algn="ctr" fontAlgn="b"/>
                      <a:r>
                        <a:rPr lang="zh-CN" altLang="en-US" sz="1400" u="none" strike="noStrike">
                          <a:effectLst/>
                        </a:rPr>
                        <a:t>丰台</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b"/>
                </a:tc>
                <a:tc>
                  <a:txBody>
                    <a:bodyPr/>
                    <a:lstStyle/>
                    <a:p>
                      <a:pPr algn="ctr" fontAlgn="b"/>
                      <a:r>
                        <a:rPr lang="zh-CN" altLang="en-US" sz="1400" u="none" strike="noStrike">
                          <a:effectLst/>
                        </a:rPr>
                        <a:t>石景山</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b"/>
                </a:tc>
                <a:extLst>
                  <a:ext uri="{0D108BD9-81ED-4DB2-BD59-A6C34878D82A}">
                    <a16:rowId xmlns:a16="http://schemas.microsoft.com/office/drawing/2014/main" val="1102990427"/>
                  </a:ext>
                </a:extLst>
              </a:tr>
              <a:tr h="355600">
                <a:tc rowSpan="2">
                  <a:txBody>
                    <a:bodyPr/>
                    <a:lstStyle/>
                    <a:p>
                      <a:pPr algn="ctr" fontAlgn="b"/>
                      <a:r>
                        <a:rPr lang="zh-CN" altLang="en-US" sz="1400" u="none" strike="noStrike" dirty="0">
                          <a:effectLst/>
                        </a:rPr>
                        <a:t>语篇</a:t>
                      </a:r>
                      <a:endParaRPr lang="en-US" altLang="zh-CN" sz="1400" u="none" strike="noStrike" dirty="0">
                        <a:effectLst/>
                      </a:endParaRPr>
                    </a:p>
                    <a:p>
                      <a:pPr algn="ctr" fontAlgn="b"/>
                      <a:r>
                        <a:rPr lang="zh-CN" altLang="en-US" sz="1400" u="none" strike="noStrike" dirty="0">
                          <a:effectLst/>
                        </a:rPr>
                        <a:t>解读</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tc>
                <a:tc>
                  <a:txBody>
                    <a:bodyPr/>
                    <a:lstStyle/>
                    <a:p>
                      <a:pPr algn="ctr" fontAlgn="b"/>
                      <a:r>
                        <a:rPr lang="zh-CN" altLang="en-US" sz="1400" u="none" strike="noStrike" dirty="0">
                          <a:effectLst/>
                        </a:rPr>
                        <a:t>标题</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tc>
                <a:tc>
                  <a:txBody>
                    <a:bodyPr/>
                    <a:lstStyle/>
                    <a:p>
                      <a:pPr algn="ctr" fontAlgn="b"/>
                      <a:r>
                        <a:rPr lang="en-US" sz="1400" u="none" strike="noStrike" dirty="0">
                          <a:effectLst/>
                        </a:rPr>
                        <a:t>happier babies have an edge</a:t>
                      </a:r>
                      <a:endParaRPr lang="en-US" sz="1400" b="0" i="0" u="none" strike="noStrike" dirty="0">
                        <a:solidFill>
                          <a:srgbClr val="000000"/>
                        </a:solidFill>
                        <a:effectLst/>
                        <a:latin typeface="Times New Roman" panose="02020603050405020304" pitchFamily="18" charset="0"/>
                        <a:ea typeface="等线" panose="02010600030101010101" pitchFamily="2" charset="-122"/>
                      </a:endParaRPr>
                    </a:p>
                  </a:txBody>
                  <a:tcPr marL="6350" marR="6350" marT="6350" marB="0"/>
                </a:tc>
                <a:tc>
                  <a:txBody>
                    <a:bodyPr/>
                    <a:lstStyle/>
                    <a:p>
                      <a:pPr algn="ctr" fontAlgn="ctr"/>
                      <a:r>
                        <a:rPr lang="en-US" sz="1400" u="none" strike="noStrike" dirty="0">
                          <a:effectLst/>
                        </a:rPr>
                        <a:t>Financial Education-Awareness Dilemma</a:t>
                      </a:r>
                      <a:endParaRPr lang="en-US" sz="1400" b="0" i="0" u="none" strike="noStrike" dirty="0">
                        <a:solidFill>
                          <a:srgbClr val="000000"/>
                        </a:solidFill>
                        <a:effectLst/>
                        <a:latin typeface="Times New Roman" panose="02020603050405020304" pitchFamily="18" charset="0"/>
                        <a:ea typeface="等线" panose="02010600030101010101" pitchFamily="2" charset="-122"/>
                      </a:endParaRPr>
                    </a:p>
                  </a:txBody>
                  <a:tcPr marL="6350" marR="6350" marT="6350" marB="0"/>
                </a:tc>
                <a:tc>
                  <a:txBody>
                    <a:bodyPr/>
                    <a:lstStyle/>
                    <a:p>
                      <a:pPr algn="ctr" fontAlgn="b"/>
                      <a:r>
                        <a:rPr lang="zh-CN" altLang="en-US" sz="1400" u="none" strike="noStrike" dirty="0">
                          <a:effectLst/>
                        </a:rPr>
                        <a:t>无标题</a:t>
                      </a:r>
                      <a:endParaRPr lang="zh-CN" altLang="en-US" sz="1400" b="0" i="0" u="none" strike="noStrike" dirty="0">
                        <a:solidFill>
                          <a:srgbClr val="000000"/>
                        </a:solidFill>
                        <a:effectLst/>
                        <a:latin typeface="Times New Roman" panose="02020603050405020304" pitchFamily="18" charset="0"/>
                        <a:ea typeface="等线" panose="02010600030101010101" pitchFamily="2" charset="-122"/>
                      </a:endParaRPr>
                    </a:p>
                  </a:txBody>
                  <a:tcPr marL="6350" marR="6350" marT="6350" marB="0"/>
                </a:tc>
                <a:tc>
                  <a:txBody>
                    <a:bodyPr/>
                    <a:lstStyle/>
                    <a:p>
                      <a:pPr algn="ctr" fontAlgn="ctr"/>
                      <a:r>
                        <a:rPr lang="en-US" sz="1400" u="none" strike="noStrike" dirty="0" err="1">
                          <a:effectLst/>
                        </a:rPr>
                        <a:t>Plogging</a:t>
                      </a:r>
                      <a:endParaRPr lang="en-US" sz="1400" b="0" i="0" u="none" strike="noStrike" dirty="0">
                        <a:solidFill>
                          <a:srgbClr val="000000"/>
                        </a:solidFill>
                        <a:effectLst/>
                        <a:latin typeface="Times New Roman" panose="02020603050405020304" pitchFamily="18" charset="0"/>
                        <a:ea typeface="等线" panose="02010600030101010101" pitchFamily="2" charset="-122"/>
                      </a:endParaRPr>
                    </a:p>
                  </a:txBody>
                  <a:tcPr marL="6350" marR="6350" marT="6350" marB="0"/>
                </a:tc>
                <a:tc>
                  <a:txBody>
                    <a:bodyPr/>
                    <a:lstStyle/>
                    <a:p>
                      <a:pPr algn="ctr" fontAlgn="b"/>
                      <a:r>
                        <a:rPr lang="zh-CN" altLang="en-US" sz="1400" u="none" strike="noStrike">
                          <a:effectLst/>
                        </a:rPr>
                        <a:t>无标题</a:t>
                      </a:r>
                      <a:endParaRPr lang="zh-CN" altLang="en-US" sz="1400" b="0" i="0" u="none" strike="noStrike">
                        <a:solidFill>
                          <a:srgbClr val="000000"/>
                        </a:solidFill>
                        <a:effectLst/>
                        <a:latin typeface="Times New Roman" panose="02020603050405020304" pitchFamily="18" charset="0"/>
                        <a:ea typeface="等线" panose="02010600030101010101" pitchFamily="2" charset="-122"/>
                      </a:endParaRPr>
                    </a:p>
                  </a:txBody>
                  <a:tcPr marL="6350" marR="6350" marT="6350" marB="0"/>
                </a:tc>
                <a:tc>
                  <a:txBody>
                    <a:bodyPr/>
                    <a:lstStyle/>
                    <a:p>
                      <a:pPr algn="ctr" fontAlgn="ctr"/>
                      <a:r>
                        <a:rPr lang="en-US" sz="1400" u="none" strike="noStrike">
                          <a:effectLst/>
                        </a:rPr>
                        <a:t>Life Lessons</a:t>
                      </a:r>
                      <a:endParaRPr lang="en-US" sz="1400" b="0" i="0" u="none" strike="noStrike">
                        <a:solidFill>
                          <a:srgbClr val="000000"/>
                        </a:solidFill>
                        <a:effectLst/>
                        <a:latin typeface="Times New Roman" panose="02020603050405020304" pitchFamily="18" charset="0"/>
                        <a:ea typeface="等线" panose="02010600030101010101" pitchFamily="2" charset="-122"/>
                      </a:endParaRPr>
                    </a:p>
                  </a:txBody>
                  <a:tcPr marL="6350" marR="6350" marT="6350" marB="0"/>
                </a:tc>
                <a:extLst>
                  <a:ext uri="{0D108BD9-81ED-4DB2-BD59-A6C34878D82A}">
                    <a16:rowId xmlns:a16="http://schemas.microsoft.com/office/drawing/2014/main" val="1515208635"/>
                  </a:ext>
                </a:extLst>
              </a:tr>
              <a:tr h="1028700">
                <a:tc vMerge="1">
                  <a:txBody>
                    <a:bodyPr/>
                    <a:lstStyle/>
                    <a:p>
                      <a:endParaRPr lang="zh-CN" altLang="en-US"/>
                    </a:p>
                  </a:txBody>
                  <a:tcPr/>
                </a:tc>
                <a:tc>
                  <a:txBody>
                    <a:bodyPr/>
                    <a:lstStyle/>
                    <a:p>
                      <a:pPr algn="ctr" fontAlgn="b"/>
                      <a:r>
                        <a:rPr lang="zh-CN" altLang="en-US" sz="1400" u="none" strike="noStrike" dirty="0">
                          <a:effectLst/>
                        </a:rPr>
                        <a:t>话题</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l" fontAlgn="b"/>
                      <a:r>
                        <a:rPr lang="zh-CN" altLang="en-US" sz="1400" u="none" strike="noStrike" dirty="0">
                          <a:effectLst/>
                        </a:rPr>
                        <a:t>婴儿期快乐的孩子长大后容易成功</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l" fontAlgn="b"/>
                      <a:r>
                        <a:rPr lang="zh-CN" altLang="en-US" sz="1400" u="none" strike="noStrike" dirty="0">
                          <a:effectLst/>
                        </a:rPr>
                        <a:t>财务教育意识的困境，提出对学生提供初等财务教育的必要</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l" fontAlgn="b"/>
                      <a:r>
                        <a:rPr lang="zh-CN" altLang="en-US" sz="1400" u="none" strike="noStrike" dirty="0">
                          <a:effectLst/>
                        </a:rPr>
                        <a:t>通过与网络比较，提出图书馆的优势，说明公共图书馆必不可少</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l" fontAlgn="b"/>
                      <a:r>
                        <a:rPr lang="zh-CN" altLang="en-US" sz="1400" u="none" strike="noStrike" dirty="0">
                          <a:effectLst/>
                        </a:rPr>
                        <a:t>介绍一种新型的运动方式，在跑步的时候捡垃圾，并教大家如何开展这一运动</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l" fontAlgn="b"/>
                      <a:r>
                        <a:rPr lang="zh-CN" altLang="en-US" sz="1400" u="none" strike="noStrike" dirty="0">
                          <a:effectLst/>
                        </a:rPr>
                        <a:t>介绍欧洲汽车中安装黑匣子的法律，作者论证其必要性</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l" fontAlgn="b"/>
                      <a:r>
                        <a:rPr lang="zh-CN" altLang="en-US" sz="1400" u="none" strike="noStrike" dirty="0">
                          <a:effectLst/>
                        </a:rPr>
                        <a:t>需要费一番周折才能学会的</a:t>
                      </a:r>
                      <a:r>
                        <a:rPr lang="en-US" altLang="zh-CN" sz="1400" u="none" strike="noStrike" dirty="0">
                          <a:effectLst/>
                        </a:rPr>
                        <a:t>5 </a:t>
                      </a:r>
                      <a:r>
                        <a:rPr lang="zh-CN" altLang="en-US" sz="1400" u="none" strike="noStrike" dirty="0">
                          <a:effectLst/>
                        </a:rPr>
                        <a:t>个生活教训</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extLst>
                  <a:ext uri="{0D108BD9-81ED-4DB2-BD59-A6C34878D82A}">
                    <a16:rowId xmlns:a16="http://schemas.microsoft.com/office/drawing/2014/main" val="1711649973"/>
                  </a:ext>
                </a:extLst>
              </a:tr>
              <a:tr h="184150">
                <a:tc rowSpan="4">
                  <a:txBody>
                    <a:bodyPr/>
                    <a:lstStyle/>
                    <a:p>
                      <a:pPr algn="ctr" fontAlgn="b"/>
                      <a:r>
                        <a:rPr lang="zh-CN" altLang="en-US" sz="1400" u="none" strike="noStrike" dirty="0">
                          <a:effectLst/>
                        </a:rPr>
                        <a:t>考点</a:t>
                      </a:r>
                      <a:endParaRPr lang="en-US" altLang="zh-CN" sz="1400" u="none" strike="noStrike" dirty="0">
                        <a:effectLst/>
                      </a:endParaRPr>
                    </a:p>
                    <a:p>
                      <a:pPr algn="ctr" fontAlgn="b"/>
                      <a:r>
                        <a:rPr lang="zh-CN" altLang="en-US" sz="1400" u="none" strike="noStrike" dirty="0">
                          <a:effectLst/>
                        </a:rPr>
                        <a:t>统计</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tc>
                <a:tc>
                  <a:txBody>
                    <a:bodyPr/>
                    <a:lstStyle/>
                    <a:p>
                      <a:pPr algn="ctr" fontAlgn="b"/>
                      <a:r>
                        <a:rPr lang="zh-CN" altLang="en-US" sz="1400" u="none" strike="noStrike" dirty="0">
                          <a:effectLst/>
                        </a:rPr>
                        <a:t>主旨大意</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400" u="none" strike="noStrike">
                          <a:effectLst/>
                        </a:rPr>
                        <a:t>49</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400" u="none" strike="noStrike">
                          <a:effectLst/>
                        </a:rPr>
                        <a:t>70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400" u="none" strike="noStrike">
                          <a:effectLst/>
                        </a:rPr>
                        <a:t>46</a:t>
                      </a:r>
                      <a:r>
                        <a:rPr lang="zh-CN" altLang="en-US" sz="1400" u="none" strike="noStrike">
                          <a:effectLst/>
                        </a:rPr>
                        <a:t>、</a:t>
                      </a:r>
                      <a:r>
                        <a:rPr lang="en-US" altLang="zh-CN" sz="1400" u="none" strike="noStrike">
                          <a:effectLst/>
                        </a:rPr>
                        <a:t>48</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400" u="none" strike="noStrike">
                          <a:effectLst/>
                        </a:rPr>
                        <a:t>50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400" u="none" strike="noStrike">
                          <a:effectLst/>
                        </a:rPr>
                        <a:t>47</a:t>
                      </a:r>
                      <a:r>
                        <a:rPr lang="zh-CN" altLang="en-US" sz="1400" u="none" strike="noStrike">
                          <a:effectLst/>
                        </a:rPr>
                        <a:t>、 </a:t>
                      </a:r>
                      <a:r>
                        <a:rPr lang="en-US" altLang="zh-CN" sz="1400" u="none" strike="noStrike">
                          <a:effectLst/>
                        </a:rPr>
                        <a:t>48</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zh-CN" altLang="en-US" sz="1400" u="none" strike="noStrike" dirty="0">
                          <a:effectLst/>
                        </a:rPr>
                        <a:t>　</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extLst>
                  <a:ext uri="{0D108BD9-81ED-4DB2-BD59-A6C34878D82A}">
                    <a16:rowId xmlns:a16="http://schemas.microsoft.com/office/drawing/2014/main" val="3897497811"/>
                  </a:ext>
                </a:extLst>
              </a:tr>
              <a:tr h="184150">
                <a:tc vMerge="1">
                  <a:txBody>
                    <a:bodyPr/>
                    <a:lstStyle/>
                    <a:p>
                      <a:endParaRPr lang="zh-CN" altLang="en-US"/>
                    </a:p>
                  </a:txBody>
                  <a:tcPr/>
                </a:tc>
                <a:tc>
                  <a:txBody>
                    <a:bodyPr/>
                    <a:lstStyle/>
                    <a:p>
                      <a:pPr algn="ctr" fontAlgn="b"/>
                      <a:r>
                        <a:rPr lang="zh-CN" altLang="en-US" sz="1400" u="none" strike="noStrike" dirty="0">
                          <a:effectLst/>
                        </a:rPr>
                        <a:t>连贯衔接</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400" u="none" strike="noStrike">
                          <a:effectLst/>
                        </a:rPr>
                        <a:t>50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400" u="none" strike="noStrike">
                          <a:effectLst/>
                        </a:rPr>
                        <a:t>67</a:t>
                      </a:r>
                      <a:r>
                        <a:rPr lang="zh-CN" altLang="en-US" sz="1400" u="none" strike="noStrike">
                          <a:effectLst/>
                        </a:rPr>
                        <a:t>、</a:t>
                      </a:r>
                      <a:r>
                        <a:rPr lang="en-US" altLang="zh-CN" sz="1400" u="none" strike="noStrike">
                          <a:effectLst/>
                        </a:rPr>
                        <a:t>68</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zh-CN" altLang="en-US" sz="1400" u="none" strike="noStrike" dirty="0">
                          <a:effectLst/>
                        </a:rPr>
                        <a:t>　</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zh-CN" altLang="en-US" sz="1400" u="none" strike="noStrike">
                          <a:effectLst/>
                        </a:rPr>
                        <a:t>　</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400" u="none" strike="noStrike">
                          <a:effectLst/>
                        </a:rPr>
                        <a:t>46</a:t>
                      </a:r>
                      <a:r>
                        <a:rPr lang="zh-CN" altLang="en-US" sz="1400" u="none" strike="noStrike">
                          <a:effectLst/>
                        </a:rPr>
                        <a:t>、 </a:t>
                      </a:r>
                      <a:r>
                        <a:rPr lang="en-US" altLang="zh-CN" sz="1400" u="none" strike="noStrike">
                          <a:effectLst/>
                        </a:rPr>
                        <a:t>50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400" u="none" strike="noStrike" dirty="0">
                          <a:effectLst/>
                        </a:rPr>
                        <a:t>46</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extLst>
                  <a:ext uri="{0D108BD9-81ED-4DB2-BD59-A6C34878D82A}">
                    <a16:rowId xmlns:a16="http://schemas.microsoft.com/office/drawing/2014/main" val="632356449"/>
                  </a:ext>
                </a:extLst>
              </a:tr>
              <a:tr h="184150">
                <a:tc vMerge="1">
                  <a:txBody>
                    <a:bodyPr/>
                    <a:lstStyle/>
                    <a:p>
                      <a:endParaRPr lang="zh-CN" altLang="en-US"/>
                    </a:p>
                  </a:txBody>
                  <a:tcPr/>
                </a:tc>
                <a:tc>
                  <a:txBody>
                    <a:bodyPr/>
                    <a:lstStyle/>
                    <a:p>
                      <a:pPr algn="ctr" fontAlgn="b"/>
                      <a:r>
                        <a:rPr lang="zh-CN" altLang="en-US" sz="1400" u="none" strike="noStrike" dirty="0">
                          <a:effectLst/>
                        </a:rPr>
                        <a:t>逻辑关系</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400" u="none" strike="noStrike">
                          <a:effectLst/>
                        </a:rPr>
                        <a:t>46</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400" u="none" strike="noStrike">
                          <a:effectLst/>
                        </a:rPr>
                        <a:t>66</a:t>
                      </a:r>
                      <a:r>
                        <a:rPr lang="zh-CN" altLang="en-US" sz="1400" u="none" strike="noStrike">
                          <a:effectLst/>
                        </a:rPr>
                        <a:t>、</a:t>
                      </a:r>
                      <a:r>
                        <a:rPr lang="en-US" altLang="zh-CN" sz="1400" u="none" strike="noStrike">
                          <a:effectLst/>
                        </a:rPr>
                        <a:t>69</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400" u="none" strike="noStrike">
                          <a:effectLst/>
                        </a:rPr>
                        <a:t>49</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400" u="none" strike="noStrike">
                          <a:effectLst/>
                        </a:rPr>
                        <a:t>48</a:t>
                      </a:r>
                      <a:r>
                        <a:rPr lang="zh-CN" altLang="en-US" sz="1400" u="none" strike="noStrike">
                          <a:effectLst/>
                        </a:rPr>
                        <a:t>、 </a:t>
                      </a:r>
                      <a:r>
                        <a:rPr lang="en-US" altLang="zh-CN" sz="1400" u="none" strike="noStrike">
                          <a:effectLst/>
                        </a:rPr>
                        <a:t>49 </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400" u="none" strike="noStrike">
                          <a:effectLst/>
                        </a:rPr>
                        <a:t>49</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400" u="none" strike="noStrike" dirty="0">
                          <a:effectLst/>
                        </a:rPr>
                        <a:t>48</a:t>
                      </a:r>
                      <a:r>
                        <a:rPr lang="zh-CN" altLang="en-US" sz="1400" u="none" strike="noStrike" dirty="0">
                          <a:effectLst/>
                        </a:rPr>
                        <a:t>、</a:t>
                      </a:r>
                      <a:r>
                        <a:rPr lang="en-US" altLang="zh-CN" sz="1400" u="none" strike="noStrike" dirty="0">
                          <a:effectLst/>
                        </a:rPr>
                        <a:t>49</a:t>
                      </a:r>
                      <a:r>
                        <a:rPr lang="zh-CN" altLang="en-US" sz="1400" u="none" strike="noStrike" dirty="0">
                          <a:effectLst/>
                        </a:rPr>
                        <a:t>、 </a:t>
                      </a:r>
                      <a:r>
                        <a:rPr lang="en-US" altLang="zh-CN" sz="1400" u="none" strike="noStrike" dirty="0">
                          <a:effectLst/>
                        </a:rPr>
                        <a:t>50</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extLst>
                  <a:ext uri="{0D108BD9-81ED-4DB2-BD59-A6C34878D82A}">
                    <a16:rowId xmlns:a16="http://schemas.microsoft.com/office/drawing/2014/main" val="3556576641"/>
                  </a:ext>
                </a:extLst>
              </a:tr>
              <a:tr h="184150">
                <a:tc vMerge="1">
                  <a:txBody>
                    <a:bodyPr/>
                    <a:lstStyle/>
                    <a:p>
                      <a:endParaRPr lang="zh-CN" altLang="en-US"/>
                    </a:p>
                  </a:txBody>
                  <a:tcPr/>
                </a:tc>
                <a:tc>
                  <a:txBody>
                    <a:bodyPr/>
                    <a:lstStyle/>
                    <a:p>
                      <a:pPr algn="ctr" fontAlgn="b"/>
                      <a:r>
                        <a:rPr lang="zh-CN" altLang="en-US" sz="1400" u="none" strike="noStrike" dirty="0">
                          <a:effectLst/>
                        </a:rPr>
                        <a:t>内容一致</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400" u="none" strike="noStrike">
                          <a:effectLst/>
                        </a:rPr>
                        <a:t>47</a:t>
                      </a:r>
                      <a:r>
                        <a:rPr lang="zh-CN" altLang="en-US" sz="1400" u="none" strike="noStrike">
                          <a:effectLst/>
                        </a:rPr>
                        <a:t>、</a:t>
                      </a:r>
                      <a:r>
                        <a:rPr lang="en-US" altLang="zh-CN" sz="1400" u="none" strike="noStrike">
                          <a:effectLst/>
                        </a:rPr>
                        <a:t>48</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400" u="none" strike="noStrike">
                          <a:effectLst/>
                        </a:rPr>
                        <a:t>68</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400" u="none" strike="noStrike">
                          <a:effectLst/>
                        </a:rPr>
                        <a:t>47</a:t>
                      </a:r>
                      <a:r>
                        <a:rPr lang="zh-CN" altLang="en-US" sz="1400" u="none" strike="noStrike">
                          <a:effectLst/>
                        </a:rPr>
                        <a:t>、</a:t>
                      </a:r>
                      <a:r>
                        <a:rPr lang="en-US" altLang="zh-CN" sz="1400" u="none" strike="noStrike">
                          <a:effectLst/>
                        </a:rPr>
                        <a:t>50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400" u="none" strike="noStrike">
                          <a:effectLst/>
                        </a:rPr>
                        <a:t>46</a:t>
                      </a:r>
                      <a:r>
                        <a:rPr lang="zh-CN" altLang="en-US" sz="1400" u="none" strike="noStrike">
                          <a:effectLst/>
                        </a:rPr>
                        <a:t>、 </a:t>
                      </a:r>
                      <a:r>
                        <a:rPr lang="en-US" altLang="zh-CN" sz="1400" u="none" strike="noStrike">
                          <a:effectLst/>
                        </a:rPr>
                        <a:t>47</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zh-CN" altLang="en-US" sz="1400" u="none" strike="noStrike">
                          <a:effectLst/>
                        </a:rPr>
                        <a:t>　</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400" u="none" strike="noStrike" dirty="0">
                          <a:effectLst/>
                        </a:rPr>
                        <a:t>47</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extLst>
                  <a:ext uri="{0D108BD9-81ED-4DB2-BD59-A6C34878D82A}">
                    <a16:rowId xmlns:a16="http://schemas.microsoft.com/office/drawing/2014/main" val="3331880607"/>
                  </a:ext>
                </a:extLst>
              </a:tr>
            </a:tbl>
          </a:graphicData>
        </a:graphic>
      </p:graphicFrame>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dirty="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4" name="文本框 3"/>
          <p:cNvSpPr txBox="1"/>
          <p:nvPr/>
        </p:nvSpPr>
        <p:spPr>
          <a:xfrm>
            <a:off x="1195864" y="103320"/>
            <a:ext cx="7512367" cy="415498"/>
          </a:xfrm>
          <a:prstGeom prst="rect">
            <a:avLst/>
          </a:prstGeom>
          <a:noFill/>
        </p:spPr>
        <p:txBody>
          <a:bodyPr wrap="square" rtlCol="0">
            <a:spAutoFit/>
          </a:bodyPr>
          <a:lstStyle/>
          <a:p>
            <a:r>
              <a:rPr lang="en-US" altLang="zh-CN" sz="2100" dirty="0">
                <a:sym typeface="+mn-ea"/>
              </a:rPr>
              <a:t>2. 2020</a:t>
            </a:r>
            <a:r>
              <a:rPr lang="zh-CN" altLang="en-US" sz="2100" dirty="0">
                <a:sym typeface="+mn-ea"/>
              </a:rPr>
              <a:t>各城区七选五试题总体分析及考点统计</a:t>
            </a:r>
            <a:endParaRPr lang="en-US" altLang="zh-CN" sz="2100" dirty="0">
              <a:sym typeface="+mn-ea"/>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内容占位符 11"/>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86995" y="-15108"/>
            <a:ext cx="991553" cy="941070"/>
          </a:xfrm>
          <a:prstGeom prst="rect">
            <a:avLst/>
          </a:prstGeom>
        </p:spPr>
      </p:pic>
      <p:sp>
        <p:nvSpPr>
          <p:cNvPr id="13" name="文本框 12"/>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pic>
        <p:nvPicPr>
          <p:cNvPr id="14"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3" name="文本框 2"/>
          <p:cNvSpPr txBox="1"/>
          <p:nvPr/>
        </p:nvSpPr>
        <p:spPr>
          <a:xfrm>
            <a:off x="1171575" y="147955"/>
            <a:ext cx="6088380" cy="414020"/>
          </a:xfrm>
          <a:prstGeom prst="rect">
            <a:avLst/>
          </a:prstGeom>
          <a:noFill/>
        </p:spPr>
        <p:txBody>
          <a:bodyPr wrap="square" rtlCol="0">
            <a:spAutoFit/>
          </a:bodyPr>
          <a:lstStyle/>
          <a:p>
            <a:r>
              <a:rPr lang="en-US" altLang="zh-CN" sz="2100" dirty="0">
                <a:latin typeface="微软雅黑" panose="020B0503020204020204" charset="-122"/>
                <a:ea typeface="微软雅黑" panose="020B0503020204020204" charset="-122"/>
                <a:cs typeface="微软雅黑" panose="020B0503020204020204" charset="-122"/>
              </a:rPr>
              <a:t>3.</a:t>
            </a:r>
            <a:r>
              <a:rPr lang="zh-CN" altLang="en-US" sz="2100" dirty="0">
                <a:latin typeface="微软雅黑" panose="020B0503020204020204" charset="-122"/>
                <a:ea typeface="微软雅黑" panose="020B0503020204020204" charset="-122"/>
                <a:cs typeface="微软雅黑" panose="020B0503020204020204" charset="-122"/>
              </a:rPr>
              <a:t>七选五阅读策略点拨：</a:t>
            </a:r>
            <a:endParaRPr lang="en-US" altLang="zh-CN" sz="2100" dirty="0">
              <a:latin typeface="微软雅黑" panose="020B0503020204020204" charset="-122"/>
              <a:ea typeface="微软雅黑" panose="020B0503020204020204" charset="-122"/>
              <a:cs typeface="微软雅黑" panose="020B0503020204020204" charset="-122"/>
            </a:endParaRPr>
          </a:p>
        </p:txBody>
      </p:sp>
      <p:graphicFrame>
        <p:nvGraphicFramePr>
          <p:cNvPr id="7" name="图示 6"/>
          <p:cNvGraphicFramePr/>
          <p:nvPr>
            <p:extLst>
              <p:ext uri="{D42A27DB-BD31-4B8C-83A1-F6EECF244321}">
                <p14:modId xmlns:p14="http://schemas.microsoft.com/office/powerpoint/2010/main" val="3601840497"/>
              </p:ext>
            </p:extLst>
          </p:nvPr>
        </p:nvGraphicFramePr>
        <p:xfrm>
          <a:off x="1171575" y="701040"/>
          <a:ext cx="6203315" cy="37414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86995" y="24910"/>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483380" y="24659"/>
            <a:ext cx="5589270" cy="39878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4.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主旨大意</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70230" y="920430"/>
            <a:ext cx="3065939" cy="338554"/>
          </a:xfrm>
          <a:prstGeom prst="rect">
            <a:avLst/>
          </a:prstGeom>
          <a:noFill/>
        </p:spPr>
        <p:txBody>
          <a:bodyPr wrap="square" rtlCol="0">
            <a:spAutoFit/>
          </a:bodyPr>
          <a:lstStyle/>
          <a:p>
            <a:r>
              <a:rPr lang="zh-CN" altLang="en-US" sz="1600" dirty="0">
                <a:sym typeface="+mn-ea"/>
              </a:rPr>
              <a:t>东城区</a:t>
            </a:r>
            <a:r>
              <a:rPr lang="en-US" altLang="zh-CN" sz="1600" dirty="0">
                <a:sym typeface="+mn-ea"/>
              </a:rPr>
              <a:t>46</a:t>
            </a:r>
            <a:r>
              <a:rPr lang="zh-CN" altLang="en-US" sz="1600" dirty="0">
                <a:sym typeface="+mn-ea"/>
              </a:rPr>
              <a:t>题</a:t>
            </a:r>
            <a:endParaRPr lang="en-US" altLang="zh-CN" sz="1600" dirty="0"/>
          </a:p>
        </p:txBody>
      </p:sp>
      <p:sp>
        <p:nvSpPr>
          <p:cNvPr id="5" name="文本框 4">
            <a:extLst>
              <a:ext uri="{FF2B5EF4-FFF2-40B4-BE49-F238E27FC236}">
                <a16:creationId xmlns:a16="http://schemas.microsoft.com/office/drawing/2014/main" id="{0A140202-743D-4C6C-8051-0E81E235F19C}"/>
              </a:ext>
            </a:extLst>
          </p:cNvPr>
          <p:cNvSpPr txBox="1"/>
          <p:nvPr/>
        </p:nvSpPr>
        <p:spPr>
          <a:xfrm>
            <a:off x="1162042" y="412445"/>
            <a:ext cx="6629081" cy="646331"/>
          </a:xfrm>
          <a:prstGeom prst="rect">
            <a:avLst/>
          </a:prstGeom>
          <a:noFill/>
        </p:spPr>
        <p:txBody>
          <a:bodyPr wrap="square" rtlCol="0">
            <a:spAutoFit/>
          </a:bodyPr>
          <a:lstStyle/>
          <a:p>
            <a:r>
              <a:rPr lang="zh-CN" altLang="en-US" dirty="0"/>
              <a:t>主旨大意题主要考察考生归纳文章主旨，把握段落大意的能力。考生需要根据文章和段落中的</a:t>
            </a:r>
            <a:r>
              <a:rPr lang="zh-CN" altLang="en-US" b="1" dirty="0">
                <a:solidFill>
                  <a:srgbClr val="C00000"/>
                </a:solidFill>
              </a:rPr>
              <a:t>关键词</a:t>
            </a:r>
            <a:r>
              <a:rPr lang="zh-CN" altLang="en-US" dirty="0"/>
              <a:t>，进行总结归纳。</a:t>
            </a:r>
          </a:p>
        </p:txBody>
      </p:sp>
      <p:sp>
        <p:nvSpPr>
          <p:cNvPr id="20" name="矩形 19">
            <a:extLst>
              <a:ext uri="{FF2B5EF4-FFF2-40B4-BE49-F238E27FC236}">
                <a16:creationId xmlns:a16="http://schemas.microsoft.com/office/drawing/2014/main" id="{AA92946A-B01E-4506-81C0-39B152E58FEE}"/>
              </a:ext>
            </a:extLst>
          </p:cNvPr>
          <p:cNvSpPr/>
          <p:nvPr/>
        </p:nvSpPr>
        <p:spPr>
          <a:xfrm>
            <a:off x="-55085" y="1989426"/>
            <a:ext cx="9254169" cy="1600438"/>
          </a:xfrm>
          <a:prstGeom prst="rect">
            <a:avLst/>
          </a:prstGeom>
        </p:spPr>
        <p:txBody>
          <a:bodyPr wrap="square">
            <a:spAutoFit/>
          </a:bodyPr>
          <a:lstStyle/>
          <a:p>
            <a:pPr indent="200025" fontAlgn="ctr"/>
            <a:r>
              <a:rPr lang="en-GB" altLang="zh-CN" sz="1400" kern="100" dirty="0">
                <a:solidFill>
                  <a:srgbClr val="000000"/>
                </a:solidFill>
                <a:latin typeface="Times New Roman" panose="02020603050405020304" pitchFamily="18" charset="0"/>
                <a:ea typeface="Times New Roman" panose="02020603050405020304" pitchFamily="18" charset="0"/>
              </a:rPr>
              <a:t>A. We don’t know what sources to trust.</a:t>
            </a:r>
            <a:endParaRPr lang="zh-CN" altLang="zh-CN" sz="1400" kern="100" dirty="0">
              <a:latin typeface="Times New Roman" panose="02020603050405020304" pitchFamily="18" charset="0"/>
              <a:ea typeface="宋体" panose="02010600030101010101" pitchFamily="2" charset="-122"/>
            </a:endParaRPr>
          </a:p>
          <a:p>
            <a:pPr indent="200025" fontAlgn="ctr"/>
            <a:r>
              <a:rPr lang="en-GB" altLang="zh-CN" sz="1400" kern="100" dirty="0">
                <a:solidFill>
                  <a:srgbClr val="000000"/>
                </a:solidFill>
                <a:latin typeface="Times New Roman" panose="02020603050405020304" pitchFamily="18" charset="0"/>
                <a:ea typeface="Times New Roman" panose="02020603050405020304" pitchFamily="18" charset="0"/>
              </a:rPr>
              <a:t>B. The public library helps people better their lives.</a:t>
            </a:r>
            <a:endParaRPr lang="zh-CN" altLang="zh-CN" sz="1400" kern="100" dirty="0">
              <a:latin typeface="Times New Roman" panose="02020603050405020304" pitchFamily="18" charset="0"/>
              <a:ea typeface="宋体" panose="02010600030101010101" pitchFamily="2" charset="-122"/>
            </a:endParaRPr>
          </a:p>
          <a:p>
            <a:pPr indent="200025" fontAlgn="ctr"/>
            <a:r>
              <a:rPr lang="en-GB" altLang="zh-CN" sz="1400" kern="100" dirty="0">
                <a:solidFill>
                  <a:srgbClr val="000000"/>
                </a:solidFill>
                <a:latin typeface="Times New Roman" panose="02020603050405020304" pitchFamily="18" charset="0"/>
                <a:ea typeface="Times New Roman" panose="02020603050405020304" pitchFamily="18" charset="0"/>
              </a:rPr>
              <a:t>C. The importance of library staff comes to the surface.</a:t>
            </a:r>
            <a:endParaRPr lang="zh-CN" altLang="zh-CN" sz="1400" kern="100" dirty="0">
              <a:latin typeface="Times New Roman" panose="02020603050405020304" pitchFamily="18" charset="0"/>
              <a:ea typeface="宋体" panose="02010600030101010101" pitchFamily="2" charset="-122"/>
            </a:endParaRPr>
          </a:p>
          <a:p>
            <a:pPr indent="200025" fontAlgn="ctr"/>
            <a:r>
              <a:rPr lang="en-GB" altLang="zh-CN" sz="1400" kern="100" dirty="0">
                <a:solidFill>
                  <a:srgbClr val="000000"/>
                </a:solidFill>
                <a:latin typeface="Times New Roman" panose="02020603050405020304" pitchFamily="18" charset="0"/>
                <a:ea typeface="Times New Roman" panose="02020603050405020304" pitchFamily="18" charset="0"/>
              </a:rPr>
              <a:t>D. However, libraries’ meaning and relevance goes even beyond that.</a:t>
            </a:r>
            <a:endParaRPr lang="zh-CN" altLang="zh-CN" sz="1400" kern="100" dirty="0">
              <a:latin typeface="Times New Roman" panose="02020603050405020304" pitchFamily="18" charset="0"/>
              <a:ea typeface="宋体" panose="02010600030101010101" pitchFamily="2" charset="-122"/>
            </a:endParaRPr>
          </a:p>
          <a:p>
            <a:pPr indent="200025" fontAlgn="ctr"/>
            <a:r>
              <a:rPr lang="en-GB" altLang="zh-CN" sz="1400" kern="100" dirty="0">
                <a:solidFill>
                  <a:srgbClr val="000000"/>
                </a:solidFill>
                <a:latin typeface="Times New Roman" panose="02020603050405020304" pitchFamily="18" charset="0"/>
                <a:ea typeface="Times New Roman" panose="02020603050405020304" pitchFamily="18" charset="0"/>
              </a:rPr>
              <a:t>E. The public library brings people together to build a strong community.</a:t>
            </a:r>
            <a:endParaRPr lang="zh-CN" altLang="zh-CN" sz="1400" kern="100" dirty="0">
              <a:latin typeface="Times New Roman" panose="02020603050405020304" pitchFamily="18" charset="0"/>
              <a:ea typeface="宋体" panose="02010600030101010101" pitchFamily="2" charset="-122"/>
            </a:endParaRPr>
          </a:p>
          <a:p>
            <a:pPr indent="200025" fontAlgn="ctr"/>
            <a:r>
              <a:rPr lang="en-GB" altLang="zh-CN" sz="1400" kern="100" dirty="0">
                <a:solidFill>
                  <a:srgbClr val="000000"/>
                </a:solidFill>
                <a:latin typeface="Times New Roman" panose="02020603050405020304" pitchFamily="18" charset="0"/>
                <a:ea typeface="Times New Roman" panose="02020603050405020304" pitchFamily="18" charset="0"/>
              </a:rPr>
              <a:t>F. In fact, it is because of the Internet that public libraries are needed now more than ever.</a:t>
            </a:r>
            <a:endParaRPr lang="zh-CN" altLang="zh-CN" sz="1400" kern="100" dirty="0">
              <a:latin typeface="Times New Roman" panose="02020603050405020304" pitchFamily="18" charset="0"/>
              <a:ea typeface="宋体" panose="02010600030101010101" pitchFamily="2" charset="-122"/>
            </a:endParaRPr>
          </a:p>
          <a:p>
            <a:pPr indent="200025" fontAlgn="ctr"/>
            <a:r>
              <a:rPr lang="en-GB" altLang="zh-CN" sz="1400" kern="100" dirty="0">
                <a:solidFill>
                  <a:srgbClr val="000000"/>
                </a:solidFill>
                <a:latin typeface="Times New Roman" panose="02020603050405020304" pitchFamily="18" charset="0"/>
                <a:ea typeface="Times New Roman" panose="02020603050405020304" pitchFamily="18" charset="0"/>
              </a:rPr>
              <a:t>G. Every day children, students and adults use libraries to learn, grow and achieve their dreams.</a:t>
            </a:r>
            <a:endParaRPr lang="zh-CN" altLang="zh-CN" sz="1400" kern="100" dirty="0">
              <a:latin typeface="Times New Roman" panose="02020603050405020304" pitchFamily="18" charset="0"/>
              <a:ea typeface="宋体" panose="02010600030101010101" pitchFamily="2" charset="-122"/>
            </a:endParaRPr>
          </a:p>
        </p:txBody>
      </p:sp>
      <p:sp>
        <p:nvSpPr>
          <p:cNvPr id="21" name="矩形 20">
            <a:extLst>
              <a:ext uri="{FF2B5EF4-FFF2-40B4-BE49-F238E27FC236}">
                <a16:creationId xmlns:a16="http://schemas.microsoft.com/office/drawing/2014/main" id="{DD143B35-DA8B-4394-80D4-1F10B39F77B8}"/>
              </a:ext>
            </a:extLst>
          </p:cNvPr>
          <p:cNvSpPr/>
          <p:nvPr/>
        </p:nvSpPr>
        <p:spPr>
          <a:xfrm>
            <a:off x="70230" y="1169965"/>
            <a:ext cx="8733621" cy="923330"/>
          </a:xfrm>
          <a:prstGeom prst="rect">
            <a:avLst/>
          </a:prstGeom>
        </p:spPr>
        <p:txBody>
          <a:bodyPr wrap="square">
            <a:spAutoFit/>
          </a:bodyPr>
          <a:lstStyle/>
          <a:p>
            <a:pPr indent="200025" fontAlgn="ctr"/>
            <a:r>
              <a:rPr lang="en-GB" altLang="zh-CN" kern="100" dirty="0">
                <a:solidFill>
                  <a:srgbClr val="000000"/>
                </a:solidFill>
                <a:latin typeface="Times New Roman" panose="02020603050405020304" pitchFamily="18" charset="0"/>
                <a:ea typeface="Times New Roman" panose="02020603050405020304" pitchFamily="18" charset="0"/>
              </a:rPr>
              <a:t>I work at a community library. Many people are under the assumption that public libraries are no longer needed because of the Internet. Nothing could be further from the truth. </a:t>
            </a:r>
            <a:r>
              <a:rPr lang="en-GB" altLang="zh-CN" kern="100" dirty="0">
                <a:solidFill>
                  <a:srgbClr val="000000"/>
                </a:solidFill>
                <a:latin typeface="宋体" panose="02010600030101010101" pitchFamily="2" charset="-122"/>
                <a:ea typeface="宋体" panose="02010600030101010101" pitchFamily="2" charset="-122"/>
                <a:cs typeface="宋体" panose="02010600030101010101" pitchFamily="2" charset="-122"/>
              </a:rPr>
              <a:t>_46___</a:t>
            </a:r>
            <a:r>
              <a:rPr lang="en-US" altLang="zh-CN" kern="100" dirty="0">
                <a:solidFill>
                  <a:srgbClr val="000000"/>
                </a:solidFill>
                <a:latin typeface="宋体" panose="02010600030101010101" pitchFamily="2" charset="-122"/>
                <a:ea typeface="宋体" panose="02010600030101010101" pitchFamily="2" charset="-122"/>
                <a:cs typeface="宋体" panose="02010600030101010101" pitchFamily="2" charset="-122"/>
              </a:rPr>
              <a:t>____________________________________________________________________</a:t>
            </a:r>
            <a:endParaRPr lang="zh-CN" altLang="zh-CN" kern="100" dirty="0">
              <a:latin typeface="Times New Roman" panose="02020603050405020304" pitchFamily="18" charset="0"/>
              <a:ea typeface="宋体" panose="02010600030101010101" pitchFamily="2" charset="-122"/>
            </a:endParaRPr>
          </a:p>
        </p:txBody>
      </p:sp>
      <p:sp>
        <p:nvSpPr>
          <p:cNvPr id="22" name="矩形 21">
            <a:extLst>
              <a:ext uri="{FF2B5EF4-FFF2-40B4-BE49-F238E27FC236}">
                <a16:creationId xmlns:a16="http://schemas.microsoft.com/office/drawing/2014/main" id="{B8C50466-B699-410A-8261-9AD35B4AE168}"/>
              </a:ext>
            </a:extLst>
          </p:cNvPr>
          <p:cNvSpPr/>
          <p:nvPr/>
        </p:nvSpPr>
        <p:spPr>
          <a:xfrm>
            <a:off x="-1" y="3546358"/>
            <a:ext cx="9064490" cy="1077218"/>
          </a:xfrm>
          <a:prstGeom prst="rect">
            <a:avLst/>
          </a:prstGeom>
        </p:spPr>
        <p:txBody>
          <a:bodyPr wrap="square">
            <a:spAutoFit/>
          </a:bodyPr>
          <a:lstStyle/>
          <a:p>
            <a:pPr indent="200025" algn="just" fontAlgn="ctr"/>
            <a:r>
              <a:rPr lang="zh-CN" altLang="en-US" sz="1600" kern="100" dirty="0">
                <a:solidFill>
                  <a:srgbClr val="000000"/>
                </a:solidFill>
                <a:latin typeface="+mn-ea"/>
                <a:cs typeface="宋体" panose="02010600030101010101" pitchFamily="2" charset="-122"/>
              </a:rPr>
              <a:t>解析：</a:t>
            </a:r>
            <a:r>
              <a:rPr lang="zh-CN" altLang="zh-CN" sz="1600" kern="100" dirty="0">
                <a:solidFill>
                  <a:srgbClr val="000000"/>
                </a:solidFill>
                <a:latin typeface="+mn-ea"/>
                <a:cs typeface="宋体" panose="02010600030101010101" pitchFamily="2" charset="-122"/>
              </a:rPr>
              <a:t>根据</a:t>
            </a:r>
            <a:r>
              <a:rPr lang="zh-CN" altLang="en-US" sz="1600" kern="100" dirty="0">
                <a:solidFill>
                  <a:srgbClr val="000000"/>
                </a:solidFill>
                <a:latin typeface="+mn-ea"/>
                <a:cs typeface="宋体" panose="02010600030101010101" pitchFamily="2" charset="-122"/>
              </a:rPr>
              <a:t>空前</a:t>
            </a:r>
            <a:r>
              <a:rPr lang="zh-CN" altLang="zh-CN" sz="1600" kern="100" dirty="0">
                <a:solidFill>
                  <a:srgbClr val="000000"/>
                </a:solidFill>
                <a:latin typeface="+mn-ea"/>
                <a:cs typeface="宋体" panose="02010600030101010101" pitchFamily="2" charset="-122"/>
              </a:rPr>
              <a:t>，</a:t>
            </a:r>
            <a:r>
              <a:rPr lang="en-GB" altLang="zh-CN" sz="1600" kern="100" dirty="0">
                <a:solidFill>
                  <a:srgbClr val="000000"/>
                </a:solidFill>
                <a:latin typeface="+mn-ea"/>
                <a:cs typeface="Times New Romance"/>
              </a:rPr>
              <a:t>Nothing could be further from the truth.</a:t>
            </a:r>
            <a:r>
              <a:rPr lang="zh-CN" altLang="zh-CN" sz="1600" kern="100" dirty="0">
                <a:solidFill>
                  <a:srgbClr val="000000"/>
                </a:solidFill>
                <a:latin typeface="+mn-ea"/>
                <a:cs typeface="宋体" panose="02010600030101010101" pitchFamily="2" charset="-122"/>
              </a:rPr>
              <a:t>这个观点离谱得很。作者不同意上面的观点，</a:t>
            </a:r>
            <a:r>
              <a:rPr lang="zh-CN" altLang="en-US" sz="1600" kern="100" dirty="0">
                <a:solidFill>
                  <a:srgbClr val="000000"/>
                </a:solidFill>
                <a:latin typeface="+mn-ea"/>
                <a:cs typeface="宋体" panose="02010600030101010101" pitchFamily="2" charset="-122"/>
              </a:rPr>
              <a:t>从而引出作者的观点</a:t>
            </a:r>
            <a:r>
              <a:rPr lang="zh-CN" altLang="zh-CN" sz="1600" kern="100" dirty="0">
                <a:solidFill>
                  <a:srgbClr val="000000"/>
                </a:solidFill>
                <a:latin typeface="+mn-ea"/>
                <a:cs typeface="宋体" panose="02010600030101010101" pitchFamily="2" charset="-122"/>
              </a:rPr>
              <a:t>：事实上，就是因为网络，公共图书馆才比以往更被需要。故选</a:t>
            </a:r>
            <a:r>
              <a:rPr lang="en-GB" altLang="zh-CN" sz="1600" kern="100" dirty="0">
                <a:solidFill>
                  <a:srgbClr val="000000"/>
                </a:solidFill>
                <a:latin typeface="+mn-ea"/>
                <a:cs typeface="Times New Romance"/>
              </a:rPr>
              <a:t>F</a:t>
            </a:r>
            <a:r>
              <a:rPr lang="zh-CN" altLang="zh-CN" sz="1600" kern="100" dirty="0">
                <a:solidFill>
                  <a:srgbClr val="000000"/>
                </a:solidFill>
                <a:latin typeface="+mn-ea"/>
                <a:cs typeface="宋体" panose="02010600030101010101" pitchFamily="2" charset="-122"/>
              </a:rPr>
              <a:t>项。</a:t>
            </a:r>
            <a:endParaRPr lang="en-US" altLang="zh-CN" sz="1600" kern="100" dirty="0">
              <a:solidFill>
                <a:srgbClr val="000000"/>
              </a:solidFill>
              <a:latin typeface="+mn-ea"/>
              <a:cs typeface="宋体" panose="02010600030101010101" pitchFamily="2" charset="-122"/>
            </a:endParaRPr>
          </a:p>
          <a:p>
            <a:pPr indent="200025" algn="just" fontAlgn="ctr"/>
            <a:r>
              <a:rPr lang="zh-CN" altLang="en-US" sz="1600" b="1" kern="100" dirty="0">
                <a:solidFill>
                  <a:srgbClr val="C00000"/>
                </a:solidFill>
                <a:latin typeface="+mn-ea"/>
                <a:cs typeface="宋体" panose="02010600030101010101" pitchFamily="2" charset="-122"/>
              </a:rPr>
              <a:t>阅读技巧：总结文章大意，需要考生定位到关键词，并根据关键信息归纳；文章开头提到</a:t>
            </a:r>
            <a:r>
              <a:rPr lang="en-US" altLang="zh-CN" sz="1600" b="1" kern="100" dirty="0">
                <a:solidFill>
                  <a:srgbClr val="C00000"/>
                </a:solidFill>
                <a:latin typeface="+mn-ea"/>
                <a:cs typeface="宋体" panose="02010600030101010101" pitchFamily="2" charset="-122"/>
              </a:rPr>
              <a:t>many people(</a:t>
            </a:r>
            <a:r>
              <a:rPr lang="zh-CN" altLang="en-US" sz="1600" b="1" kern="100" dirty="0">
                <a:solidFill>
                  <a:srgbClr val="C00000"/>
                </a:solidFill>
                <a:latin typeface="+mn-ea"/>
              </a:rPr>
              <a:t>人们普遍认为</a:t>
            </a:r>
            <a:r>
              <a:rPr lang="en-US" altLang="zh-CN" sz="1600" b="1" kern="100" dirty="0">
                <a:solidFill>
                  <a:srgbClr val="C00000"/>
                </a:solidFill>
                <a:latin typeface="+mn-ea"/>
              </a:rPr>
              <a:t>)</a:t>
            </a:r>
            <a:r>
              <a:rPr lang="zh-CN" altLang="en-US" sz="1600" b="1" kern="100" dirty="0">
                <a:solidFill>
                  <a:srgbClr val="C00000"/>
                </a:solidFill>
                <a:latin typeface="+mn-ea"/>
              </a:rPr>
              <a:t>通常都是与文章大意相反的。</a:t>
            </a:r>
            <a:r>
              <a:rPr lang="en-US" altLang="zh-CN" sz="1600" b="1" kern="100" dirty="0">
                <a:solidFill>
                  <a:srgbClr val="C00000"/>
                </a:solidFill>
                <a:latin typeface="+mn-ea"/>
                <a:cs typeface="宋体" panose="02010600030101010101" pitchFamily="2" charset="-122"/>
              </a:rPr>
              <a:t>In fact</a:t>
            </a:r>
            <a:r>
              <a:rPr lang="zh-CN" altLang="en-US" sz="1600" b="1" kern="100" dirty="0">
                <a:solidFill>
                  <a:srgbClr val="C00000"/>
                </a:solidFill>
                <a:latin typeface="+mn-ea"/>
                <a:cs typeface="宋体" panose="02010600030101010101" pitchFamily="2" charset="-122"/>
              </a:rPr>
              <a:t>这个短语通常引出作者的观点。</a:t>
            </a:r>
            <a:endParaRPr lang="zh-CN" altLang="zh-CN" sz="1600" b="1" kern="100" dirty="0">
              <a:solidFill>
                <a:srgbClr val="C00000"/>
              </a:solidFill>
              <a:latin typeface="+mn-ea"/>
            </a:endParaRPr>
          </a:p>
        </p:txBody>
      </p:sp>
      <p:sp>
        <p:nvSpPr>
          <p:cNvPr id="23" name="文本框 22">
            <a:extLst>
              <a:ext uri="{FF2B5EF4-FFF2-40B4-BE49-F238E27FC236}">
                <a16:creationId xmlns:a16="http://schemas.microsoft.com/office/drawing/2014/main" id="{C4BA64E5-B27C-4B41-997B-F02AE1A27C10}"/>
              </a:ext>
            </a:extLst>
          </p:cNvPr>
          <p:cNvSpPr txBox="1"/>
          <p:nvPr/>
        </p:nvSpPr>
        <p:spPr>
          <a:xfrm>
            <a:off x="4278015" y="1522160"/>
            <a:ext cx="4063849" cy="300082"/>
          </a:xfrm>
          <a:prstGeom prst="rect">
            <a:avLst/>
          </a:prstGeom>
          <a:noFill/>
          <a:ln w="28575">
            <a:solidFill>
              <a:srgbClr val="FF0000"/>
            </a:solidFill>
          </a:ln>
        </p:spPr>
        <p:txBody>
          <a:bodyPr wrap="square" rtlCol="0">
            <a:spAutoFit/>
          </a:bodyPr>
          <a:lstStyle/>
          <a:p>
            <a:endParaRPr lang="zh-CN" altLang="en-US" sz="1350" dirty="0"/>
          </a:p>
        </p:txBody>
      </p:sp>
      <p:sp>
        <p:nvSpPr>
          <p:cNvPr id="24" name="矩形 23">
            <a:extLst>
              <a:ext uri="{FF2B5EF4-FFF2-40B4-BE49-F238E27FC236}">
                <a16:creationId xmlns:a16="http://schemas.microsoft.com/office/drawing/2014/main" id="{B2918C64-A0EB-4678-BCBD-925F57ADE11D}"/>
              </a:ext>
            </a:extLst>
          </p:cNvPr>
          <p:cNvSpPr/>
          <p:nvPr/>
        </p:nvSpPr>
        <p:spPr>
          <a:xfrm>
            <a:off x="251833" y="1709877"/>
            <a:ext cx="11428164" cy="369332"/>
          </a:xfrm>
          <a:prstGeom prst="rect">
            <a:avLst/>
          </a:prstGeom>
        </p:spPr>
        <p:txBody>
          <a:bodyPr wrap="square">
            <a:spAutoFit/>
          </a:bodyPr>
          <a:lstStyle/>
          <a:p>
            <a:pPr indent="266700" fontAlgn="ctr"/>
            <a:r>
              <a:rPr lang="en-GB" altLang="zh-CN" kern="100" dirty="0">
                <a:solidFill>
                  <a:srgbClr val="0000FF"/>
                </a:solidFill>
                <a:latin typeface="Times New Roman" panose="02020603050405020304" pitchFamily="18" charset="0"/>
                <a:ea typeface="Times New Roman" panose="02020603050405020304" pitchFamily="18" charset="0"/>
              </a:rPr>
              <a:t>F. In fact, it is because of the Internet that public libraries are needed now more than ever.</a:t>
            </a:r>
            <a:endParaRPr lang="zh-CN" altLang="zh-CN" kern="100" dirty="0">
              <a:solidFill>
                <a:srgbClr val="0000FF"/>
              </a:solidFill>
              <a:latin typeface="Times New Roman" panose="02020603050405020304" pitchFamily="18" charset="0"/>
              <a:ea typeface="宋体" panose="02010600030101010101" pitchFamily="2" charset="-122"/>
            </a:endParaRPr>
          </a:p>
        </p:txBody>
      </p:sp>
      <p:sp>
        <p:nvSpPr>
          <p:cNvPr id="25" name="文本框 24">
            <a:extLst>
              <a:ext uri="{FF2B5EF4-FFF2-40B4-BE49-F238E27FC236}">
                <a16:creationId xmlns:a16="http://schemas.microsoft.com/office/drawing/2014/main" id="{F9D77E96-9C0F-4A18-A69F-355A9B03FF30}"/>
              </a:ext>
            </a:extLst>
          </p:cNvPr>
          <p:cNvSpPr txBox="1"/>
          <p:nvPr/>
        </p:nvSpPr>
        <p:spPr>
          <a:xfrm>
            <a:off x="3191655" y="1176653"/>
            <a:ext cx="1245385" cy="307777"/>
          </a:xfrm>
          <a:prstGeom prst="rect">
            <a:avLst/>
          </a:prstGeom>
          <a:noFill/>
          <a:ln w="28575">
            <a:solidFill>
              <a:srgbClr val="FF0000"/>
            </a:solidFill>
          </a:ln>
        </p:spPr>
        <p:txBody>
          <a:bodyPr wrap="square" rtlCol="0">
            <a:spAutoFit/>
          </a:bodyPr>
          <a:lstStyle/>
          <a:p>
            <a:endParaRPr lang="zh-CN" altLang="en-US" sz="1400" dirty="0"/>
          </a:p>
        </p:txBody>
      </p:sp>
      <p:sp>
        <p:nvSpPr>
          <p:cNvPr id="26" name="文本框 25">
            <a:extLst>
              <a:ext uri="{FF2B5EF4-FFF2-40B4-BE49-F238E27FC236}">
                <a16:creationId xmlns:a16="http://schemas.microsoft.com/office/drawing/2014/main" id="{E005B8BA-8839-4F93-BFC6-AAD4ECC19B32}"/>
              </a:ext>
            </a:extLst>
          </p:cNvPr>
          <p:cNvSpPr txBox="1"/>
          <p:nvPr/>
        </p:nvSpPr>
        <p:spPr>
          <a:xfrm>
            <a:off x="802136" y="1743019"/>
            <a:ext cx="681244" cy="261610"/>
          </a:xfrm>
          <a:prstGeom prst="rect">
            <a:avLst/>
          </a:prstGeom>
          <a:noFill/>
          <a:ln w="28575">
            <a:solidFill>
              <a:srgbClr val="FF0000"/>
            </a:solidFill>
          </a:ln>
        </p:spPr>
        <p:txBody>
          <a:bodyPr wrap="square" rtlCol="0">
            <a:spAutoFit/>
          </a:bodyPr>
          <a:lstStyle/>
          <a:p>
            <a:endParaRPr lang="zh-CN" altLang="en-US" sz="1100" dirty="0"/>
          </a:p>
        </p:txBody>
      </p:sp>
    </p:spTree>
    <p:custDataLst>
      <p:tags r:id="rId1"/>
    </p:custDataLst>
    <p:extLst>
      <p:ext uri="{BB962C8B-B14F-4D97-AF65-F5344CB8AC3E}">
        <p14:creationId xmlns:p14="http://schemas.microsoft.com/office/powerpoint/2010/main" val="210939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08100" y="136525"/>
            <a:ext cx="5589270" cy="39878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4.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主旨大意</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78491" y="1129738"/>
            <a:ext cx="3065939" cy="338554"/>
          </a:xfrm>
          <a:prstGeom prst="rect">
            <a:avLst/>
          </a:prstGeom>
          <a:noFill/>
        </p:spPr>
        <p:txBody>
          <a:bodyPr wrap="square" rtlCol="0">
            <a:spAutoFit/>
          </a:bodyPr>
          <a:lstStyle/>
          <a:p>
            <a:r>
              <a:rPr lang="zh-CN" altLang="en-US" sz="1600" dirty="0">
                <a:sym typeface="+mn-ea"/>
              </a:rPr>
              <a:t>朝阳区</a:t>
            </a:r>
            <a:r>
              <a:rPr lang="en-US" altLang="zh-CN" sz="1600" dirty="0">
                <a:sym typeface="+mn-ea"/>
              </a:rPr>
              <a:t>49</a:t>
            </a:r>
            <a:r>
              <a:rPr lang="zh-CN" altLang="en-US" sz="1600" dirty="0">
                <a:sym typeface="+mn-ea"/>
              </a:rPr>
              <a:t>题</a:t>
            </a:r>
            <a:endParaRPr lang="en-US" altLang="zh-CN" sz="1600" dirty="0"/>
          </a:p>
        </p:txBody>
      </p:sp>
      <p:sp>
        <p:nvSpPr>
          <p:cNvPr id="10" name="文本框 9"/>
          <p:cNvSpPr txBox="1"/>
          <p:nvPr/>
        </p:nvSpPr>
        <p:spPr>
          <a:xfrm>
            <a:off x="46816" y="3064322"/>
            <a:ext cx="9055647" cy="1815882"/>
          </a:xfrm>
          <a:prstGeom prst="rect">
            <a:avLst/>
          </a:prstGeom>
          <a:noFill/>
        </p:spPr>
        <p:txBody>
          <a:bodyPr wrap="square" rtlCol="0">
            <a:spAutoFit/>
          </a:bodyPr>
          <a:lstStyle/>
          <a:p>
            <a:r>
              <a:rPr lang="zh-CN" altLang="en-US" sz="1600" dirty="0">
                <a:latin typeface="+mj-ea"/>
                <a:ea typeface="+mj-ea"/>
              </a:rPr>
              <a:t>    解析：设空出现在段首，多为对</a:t>
            </a:r>
            <a:r>
              <a:rPr lang="zh-CN" altLang="zh-CN" sz="1600" dirty="0">
                <a:latin typeface="+mj-ea"/>
                <a:ea typeface="+mj-ea"/>
              </a:rPr>
              <a:t>主题句</a:t>
            </a:r>
            <a:r>
              <a:rPr lang="zh-CN" altLang="en-US" sz="1600" dirty="0">
                <a:latin typeface="+mj-ea"/>
                <a:ea typeface="+mj-ea"/>
              </a:rPr>
              <a:t>的考察</a:t>
            </a:r>
            <a:r>
              <a:rPr lang="zh-CN" altLang="zh-CN" sz="1600" dirty="0">
                <a:latin typeface="+mj-ea"/>
                <a:ea typeface="+mj-ea"/>
              </a:rPr>
              <a:t>。根据下文可知，</a:t>
            </a:r>
            <a:r>
              <a:rPr lang="zh-CN" altLang="en-US" sz="1600" dirty="0">
                <a:latin typeface="+mj-ea"/>
                <a:ea typeface="+mj-ea"/>
              </a:rPr>
              <a:t>父母要关注给孩子的生活制造</a:t>
            </a:r>
            <a:r>
              <a:rPr lang="en-US" altLang="zh-CN" sz="1600" dirty="0">
                <a:latin typeface="+mj-ea"/>
                <a:ea typeface="+mj-ea"/>
              </a:rPr>
              <a:t>small changes,</a:t>
            </a:r>
            <a:r>
              <a:rPr lang="zh-CN" altLang="en-US" sz="1600" dirty="0">
                <a:latin typeface="+mj-ea"/>
                <a:ea typeface="+mj-ea"/>
              </a:rPr>
              <a:t> 不要以</a:t>
            </a:r>
            <a:r>
              <a:rPr lang="en-US" altLang="zh-CN" sz="1600" dirty="0">
                <a:latin typeface="+mj-ea"/>
                <a:ea typeface="+mj-ea"/>
              </a:rPr>
              <a:t>intense</a:t>
            </a:r>
            <a:r>
              <a:rPr lang="zh-CN" altLang="en-US" sz="1600" dirty="0">
                <a:latin typeface="+mj-ea"/>
                <a:ea typeface="+mj-ea"/>
              </a:rPr>
              <a:t>（激烈的）</a:t>
            </a:r>
            <a:r>
              <a:rPr lang="en-US" altLang="zh-CN" sz="1600" dirty="0">
                <a:latin typeface="+mj-ea"/>
                <a:ea typeface="+mj-ea"/>
              </a:rPr>
              <a:t> experience</a:t>
            </a:r>
            <a:r>
              <a:rPr lang="zh-CN" altLang="en-US" sz="1600" dirty="0">
                <a:latin typeface="+mj-ea"/>
                <a:ea typeface="+mj-ea"/>
              </a:rPr>
              <a:t>和</a:t>
            </a:r>
            <a:r>
              <a:rPr lang="en-US" altLang="zh-CN" sz="1600" dirty="0">
                <a:latin typeface="+mj-ea"/>
                <a:ea typeface="+mj-ea"/>
              </a:rPr>
              <a:t>best day ever</a:t>
            </a:r>
            <a:r>
              <a:rPr lang="zh-CN" altLang="en-US" sz="1600" dirty="0">
                <a:latin typeface="+mj-ea"/>
                <a:ea typeface="+mj-ea"/>
              </a:rPr>
              <a:t>为目标。</a:t>
            </a:r>
            <a:r>
              <a:rPr lang="en-US" altLang="zh-CN" sz="1600" dirty="0">
                <a:latin typeface="+mj-ea"/>
                <a:ea typeface="+mj-ea"/>
              </a:rPr>
              <a:t>Although</a:t>
            </a:r>
            <a:r>
              <a:rPr lang="zh-CN" altLang="en-US" sz="1600" dirty="0">
                <a:latin typeface="+mj-ea"/>
                <a:ea typeface="+mj-ea"/>
              </a:rPr>
              <a:t>后引出事实</a:t>
            </a:r>
            <a:r>
              <a:rPr lang="en-US" altLang="zh-CN" sz="1600" dirty="0">
                <a:latin typeface="+mj-ea"/>
                <a:ea typeface="+mj-ea"/>
              </a:rPr>
              <a:t>——</a:t>
            </a:r>
            <a:r>
              <a:rPr lang="zh-CN" altLang="en-US" sz="1600" dirty="0">
                <a:latin typeface="+mj-ea"/>
                <a:ea typeface="+mj-ea"/>
              </a:rPr>
              <a:t>那样是</a:t>
            </a:r>
            <a:r>
              <a:rPr lang="en-US" altLang="zh-CN" sz="1600" dirty="0">
                <a:latin typeface="+mj-ea"/>
                <a:ea typeface="+mj-ea"/>
              </a:rPr>
              <a:t>tiring</a:t>
            </a:r>
            <a:r>
              <a:rPr lang="zh-CN" altLang="en-US" sz="1600" dirty="0">
                <a:latin typeface="+mj-ea"/>
                <a:ea typeface="+mj-ea"/>
              </a:rPr>
              <a:t>的，并且导致</a:t>
            </a:r>
            <a:r>
              <a:rPr lang="en-US" altLang="zh-CN" sz="1600" dirty="0">
                <a:latin typeface="+mj-ea"/>
                <a:ea typeface="+mj-ea"/>
              </a:rPr>
              <a:t>anxiety and conflict</a:t>
            </a:r>
            <a:r>
              <a:rPr lang="zh-CN" altLang="en-US" sz="1600" dirty="0">
                <a:latin typeface="+mj-ea"/>
                <a:ea typeface="+mj-ea"/>
              </a:rPr>
              <a:t>（焦虑和矛盾）</a:t>
            </a:r>
            <a:r>
              <a:rPr lang="en-US" altLang="zh-CN" sz="1600" dirty="0">
                <a:latin typeface="+mj-ea"/>
                <a:ea typeface="+mj-ea"/>
              </a:rPr>
              <a:t>.</a:t>
            </a:r>
            <a:r>
              <a:rPr lang="zh-CN" altLang="en-US" sz="1600" dirty="0">
                <a:latin typeface="+mj-ea"/>
                <a:ea typeface="+mj-ea"/>
              </a:rPr>
              <a:t> </a:t>
            </a:r>
            <a:r>
              <a:rPr lang="zh-CN" altLang="zh-CN" sz="1600" dirty="0">
                <a:latin typeface="+mj-ea"/>
                <a:ea typeface="+mj-ea"/>
              </a:rPr>
              <a:t>故</a:t>
            </a:r>
            <a:r>
              <a:rPr lang="en-GB" altLang="zh-CN" sz="1600" dirty="0">
                <a:latin typeface="+mj-ea"/>
                <a:ea typeface="+mj-ea"/>
              </a:rPr>
              <a:t>F</a:t>
            </a:r>
            <a:r>
              <a:rPr lang="zh-CN" altLang="zh-CN" sz="1600" dirty="0">
                <a:latin typeface="+mj-ea"/>
                <a:ea typeface="+mj-ea"/>
              </a:rPr>
              <a:t>项</a:t>
            </a:r>
            <a:r>
              <a:rPr lang="zh-CN" altLang="en-US" sz="1600" dirty="0">
                <a:latin typeface="+mj-ea"/>
                <a:ea typeface="+mj-ea"/>
              </a:rPr>
              <a:t>“</a:t>
            </a:r>
            <a:r>
              <a:rPr lang="zh-CN" altLang="zh-CN" sz="1600" dirty="0">
                <a:latin typeface="+mj-ea"/>
                <a:ea typeface="+mj-ea"/>
              </a:rPr>
              <a:t>另一个重要的解释是，快乐是关于情感经历的频率</a:t>
            </a:r>
            <a:r>
              <a:rPr lang="zh-CN" altLang="en-US" sz="1600" dirty="0">
                <a:latin typeface="+mj-ea"/>
                <a:ea typeface="+mj-ea"/>
              </a:rPr>
              <a:t>”可作为此段的主题句</a:t>
            </a:r>
            <a:r>
              <a:rPr lang="zh-CN" altLang="zh-CN" sz="1600" dirty="0">
                <a:latin typeface="+mj-ea"/>
                <a:ea typeface="+mj-ea"/>
              </a:rPr>
              <a:t>。</a:t>
            </a:r>
          </a:p>
          <a:p>
            <a:r>
              <a:rPr lang="zh-CN" altLang="en-US" sz="1600" b="1" dirty="0">
                <a:solidFill>
                  <a:srgbClr val="C00000"/>
                </a:solidFill>
                <a:latin typeface="+mj-ea"/>
                <a:ea typeface="+mj-ea"/>
              </a:rPr>
              <a:t>    阅读技巧：考生在定位关键词时，可通过同义词、反义词和构词法等方法推断不熟悉的关键词汇，并及时总结和记背；通常表转折的词，如</a:t>
            </a:r>
            <a:r>
              <a:rPr lang="en-US" altLang="zh-CN" sz="1600" b="1" dirty="0">
                <a:solidFill>
                  <a:srgbClr val="C00000"/>
                </a:solidFill>
                <a:latin typeface="+mj-ea"/>
                <a:ea typeface="+mj-ea"/>
              </a:rPr>
              <a:t>but, however, yet, while, although</a:t>
            </a:r>
            <a:r>
              <a:rPr lang="zh-CN" altLang="en-US" sz="1600" b="1" dirty="0">
                <a:solidFill>
                  <a:srgbClr val="C00000"/>
                </a:solidFill>
                <a:latin typeface="+mj-ea"/>
                <a:ea typeface="+mj-ea"/>
              </a:rPr>
              <a:t>等，后面引出的句子为文章重要信息，需要重点理解。</a:t>
            </a:r>
          </a:p>
        </p:txBody>
      </p:sp>
      <p:sp>
        <p:nvSpPr>
          <p:cNvPr id="14" name="矩形 13">
            <a:extLst>
              <a:ext uri="{FF2B5EF4-FFF2-40B4-BE49-F238E27FC236}">
                <a16:creationId xmlns:a16="http://schemas.microsoft.com/office/drawing/2014/main" id="{C00B2B35-5B69-43BF-BBA6-05FDB7E33451}"/>
              </a:ext>
            </a:extLst>
          </p:cNvPr>
          <p:cNvSpPr/>
          <p:nvPr/>
        </p:nvSpPr>
        <p:spPr>
          <a:xfrm>
            <a:off x="178491" y="1363907"/>
            <a:ext cx="8923973" cy="1754326"/>
          </a:xfrm>
          <a:prstGeom prst="rect">
            <a:avLst/>
          </a:prstGeom>
        </p:spPr>
        <p:txBody>
          <a:bodyPr wrap="square">
            <a:spAutoFit/>
          </a:bodyPr>
          <a:lstStyle/>
          <a:p>
            <a:r>
              <a:rPr lang="en-GB" altLang="zh-CN" kern="100" dirty="0">
                <a:solidFill>
                  <a:srgbClr val="0070C0"/>
                </a:solidFill>
                <a:latin typeface="Times New Roman" panose="02020603050405020304" pitchFamily="18" charset="0"/>
                <a:ea typeface="宋体" panose="02010600030101010101" pitchFamily="2" charset="-122"/>
              </a:rPr>
              <a:t>        </a:t>
            </a:r>
            <a:r>
              <a:rPr lang="en-GB" altLang="zh-CN" u="sng" kern="100" dirty="0">
                <a:solidFill>
                  <a:srgbClr val="0070C0"/>
                </a:solidFill>
                <a:latin typeface="Times New Roman" panose="02020603050405020304" pitchFamily="18" charset="0"/>
                <a:ea typeface="宋体" panose="02010600030101010101" pitchFamily="2" charset="-122"/>
              </a:rPr>
              <a:t> 49 </a:t>
            </a:r>
            <a:r>
              <a:rPr lang="en-US" altLang="zh-CN" u="sng" dirty="0">
                <a:solidFill>
                  <a:srgbClr val="0070C0"/>
                </a:solidFill>
              </a:rPr>
              <a:t>F. Another important clarification is that happiness is about how often emotions are experienced.</a:t>
            </a:r>
            <a:r>
              <a:rPr lang="en-US" altLang="zh-CN" kern="100" dirty="0">
                <a:solidFill>
                  <a:srgbClr val="0070C0"/>
                </a:solidFill>
                <a:latin typeface="Times New Roman" panose="02020603050405020304" pitchFamily="18" charset="0"/>
                <a:ea typeface="等线" panose="02010600030101010101" pitchFamily="2" charset="-122"/>
              </a:rPr>
              <a:t> </a:t>
            </a:r>
            <a:r>
              <a:rPr lang="en-US" altLang="zh-CN" kern="100" dirty="0">
                <a:latin typeface="Times New Roman" panose="02020603050405020304" pitchFamily="18" charset="0"/>
                <a:ea typeface="等线" panose="02010600030101010101" pitchFamily="2" charset="-122"/>
              </a:rPr>
              <a:t>Parents wishing to help their children enjoy greater happiness can focus on small changes they can make in their day-to-day lives to create more positive moments. Parents do not need to aim for intense experiences or “best day ever” for their children. Although peak experiences can be fun, they also tend to be tiring for both children and their parents, which can lead to anxiety and conflict.</a:t>
            </a:r>
            <a:endParaRPr lang="zh-CN" altLang="en-US" dirty="0"/>
          </a:p>
        </p:txBody>
      </p:sp>
      <p:sp>
        <p:nvSpPr>
          <p:cNvPr id="16" name="文本框 15">
            <a:extLst>
              <a:ext uri="{FF2B5EF4-FFF2-40B4-BE49-F238E27FC236}">
                <a16:creationId xmlns:a16="http://schemas.microsoft.com/office/drawing/2014/main" id="{B2D30027-6450-47E0-8559-F2462F89396D}"/>
              </a:ext>
            </a:extLst>
          </p:cNvPr>
          <p:cNvSpPr txBox="1"/>
          <p:nvPr/>
        </p:nvSpPr>
        <p:spPr>
          <a:xfrm>
            <a:off x="3035163" y="2211267"/>
            <a:ext cx="3579018" cy="338554"/>
          </a:xfrm>
          <a:prstGeom prst="rect">
            <a:avLst/>
          </a:prstGeom>
          <a:noFill/>
          <a:ln w="28575">
            <a:solidFill>
              <a:srgbClr val="FF0000"/>
            </a:solidFill>
          </a:ln>
        </p:spPr>
        <p:txBody>
          <a:bodyPr wrap="square" rtlCol="0">
            <a:spAutoFit/>
          </a:bodyPr>
          <a:lstStyle/>
          <a:p>
            <a:endParaRPr lang="zh-CN" altLang="en-US" sz="1600" dirty="0"/>
          </a:p>
        </p:txBody>
      </p:sp>
      <p:sp>
        <p:nvSpPr>
          <p:cNvPr id="17" name="文本框 16">
            <a:extLst>
              <a:ext uri="{FF2B5EF4-FFF2-40B4-BE49-F238E27FC236}">
                <a16:creationId xmlns:a16="http://schemas.microsoft.com/office/drawing/2014/main" id="{EB93B711-601D-4E51-9792-6023A8184052}"/>
              </a:ext>
            </a:extLst>
          </p:cNvPr>
          <p:cNvSpPr txBox="1"/>
          <p:nvPr/>
        </p:nvSpPr>
        <p:spPr>
          <a:xfrm>
            <a:off x="178491" y="2505332"/>
            <a:ext cx="993403" cy="338554"/>
          </a:xfrm>
          <a:prstGeom prst="rect">
            <a:avLst/>
          </a:prstGeom>
          <a:noFill/>
          <a:ln w="28575">
            <a:solidFill>
              <a:srgbClr val="FF0000"/>
            </a:solidFill>
          </a:ln>
        </p:spPr>
        <p:txBody>
          <a:bodyPr wrap="square" rtlCol="0">
            <a:spAutoFit/>
          </a:bodyPr>
          <a:lstStyle/>
          <a:p>
            <a:endParaRPr lang="zh-CN" altLang="en-US" sz="1600" dirty="0"/>
          </a:p>
        </p:txBody>
      </p:sp>
      <p:sp>
        <p:nvSpPr>
          <p:cNvPr id="18" name="文本框 17">
            <a:extLst>
              <a:ext uri="{FF2B5EF4-FFF2-40B4-BE49-F238E27FC236}">
                <a16:creationId xmlns:a16="http://schemas.microsoft.com/office/drawing/2014/main" id="{9BFB47A4-3E9F-4624-A01A-505860B7C39E}"/>
              </a:ext>
            </a:extLst>
          </p:cNvPr>
          <p:cNvSpPr txBox="1"/>
          <p:nvPr/>
        </p:nvSpPr>
        <p:spPr>
          <a:xfrm>
            <a:off x="4668678" y="2529233"/>
            <a:ext cx="1596950" cy="338554"/>
          </a:xfrm>
          <a:prstGeom prst="rect">
            <a:avLst/>
          </a:prstGeom>
          <a:noFill/>
          <a:ln w="28575">
            <a:solidFill>
              <a:srgbClr val="FF0000"/>
            </a:solidFill>
          </a:ln>
        </p:spPr>
        <p:txBody>
          <a:bodyPr wrap="square" rtlCol="0">
            <a:spAutoFit/>
          </a:bodyPr>
          <a:lstStyle/>
          <a:p>
            <a:endParaRPr lang="zh-CN" altLang="en-US" sz="1600" dirty="0"/>
          </a:p>
        </p:txBody>
      </p:sp>
      <p:sp>
        <p:nvSpPr>
          <p:cNvPr id="19" name="文本框 18">
            <a:extLst>
              <a:ext uri="{FF2B5EF4-FFF2-40B4-BE49-F238E27FC236}">
                <a16:creationId xmlns:a16="http://schemas.microsoft.com/office/drawing/2014/main" id="{37FE4D9D-3B64-4589-B856-094A1813A19B}"/>
              </a:ext>
            </a:extLst>
          </p:cNvPr>
          <p:cNvSpPr txBox="1"/>
          <p:nvPr/>
        </p:nvSpPr>
        <p:spPr>
          <a:xfrm>
            <a:off x="2700338" y="2777963"/>
            <a:ext cx="1940139" cy="338554"/>
          </a:xfrm>
          <a:prstGeom prst="rect">
            <a:avLst/>
          </a:prstGeom>
          <a:noFill/>
          <a:ln w="28575">
            <a:solidFill>
              <a:srgbClr val="FF0000"/>
            </a:solidFill>
          </a:ln>
        </p:spPr>
        <p:txBody>
          <a:bodyPr wrap="square" rtlCol="0">
            <a:spAutoFit/>
          </a:bodyPr>
          <a:lstStyle/>
          <a:p>
            <a:endParaRPr lang="zh-CN" altLang="en-US" sz="1600" dirty="0"/>
          </a:p>
        </p:txBody>
      </p:sp>
      <p:sp>
        <p:nvSpPr>
          <p:cNvPr id="5" name="文本框 4">
            <a:extLst>
              <a:ext uri="{FF2B5EF4-FFF2-40B4-BE49-F238E27FC236}">
                <a16:creationId xmlns:a16="http://schemas.microsoft.com/office/drawing/2014/main" id="{0A140202-743D-4C6C-8051-0E81E235F19C}"/>
              </a:ext>
            </a:extLst>
          </p:cNvPr>
          <p:cNvSpPr txBox="1"/>
          <p:nvPr/>
        </p:nvSpPr>
        <p:spPr>
          <a:xfrm>
            <a:off x="1325936" y="568887"/>
            <a:ext cx="6629081" cy="646331"/>
          </a:xfrm>
          <a:prstGeom prst="rect">
            <a:avLst/>
          </a:prstGeom>
          <a:noFill/>
        </p:spPr>
        <p:txBody>
          <a:bodyPr wrap="square" rtlCol="0">
            <a:spAutoFit/>
          </a:bodyPr>
          <a:lstStyle/>
          <a:p>
            <a:r>
              <a:rPr lang="zh-CN" altLang="en-US" dirty="0"/>
              <a:t>主旨大意题主要考察考生归纳文章主旨，把握段落大意的能力。考生需要根据文章和段落中的</a:t>
            </a:r>
            <a:r>
              <a:rPr lang="zh-CN" altLang="en-US" b="1" dirty="0">
                <a:solidFill>
                  <a:srgbClr val="C00000"/>
                </a:solidFill>
              </a:rPr>
              <a:t>关键词</a:t>
            </a:r>
            <a:r>
              <a:rPr lang="zh-CN" altLang="en-US" dirty="0"/>
              <a:t>，进行总结归纳。</a:t>
            </a:r>
          </a:p>
        </p:txBody>
      </p:sp>
      <p:sp>
        <p:nvSpPr>
          <p:cNvPr id="15" name="文本框 14">
            <a:extLst>
              <a:ext uri="{FF2B5EF4-FFF2-40B4-BE49-F238E27FC236}">
                <a16:creationId xmlns:a16="http://schemas.microsoft.com/office/drawing/2014/main" id="{3081E5BA-BCFF-4AC1-A560-53DF6F528929}"/>
              </a:ext>
            </a:extLst>
          </p:cNvPr>
          <p:cNvSpPr txBox="1"/>
          <p:nvPr/>
        </p:nvSpPr>
        <p:spPr>
          <a:xfrm>
            <a:off x="178491" y="1943691"/>
            <a:ext cx="1430179" cy="338554"/>
          </a:xfrm>
          <a:prstGeom prst="rect">
            <a:avLst/>
          </a:prstGeom>
          <a:noFill/>
          <a:ln w="28575">
            <a:solidFill>
              <a:srgbClr val="FF0000"/>
            </a:solidFill>
          </a:ln>
        </p:spPr>
        <p:txBody>
          <a:bodyPr wrap="square" rtlCol="0">
            <a:spAutoFit/>
          </a:bodyPr>
          <a:lstStyle/>
          <a:p>
            <a:endParaRPr lang="zh-CN" altLang="en-US" sz="1600" dirty="0"/>
          </a:p>
        </p:txBody>
      </p:sp>
      <p:sp>
        <p:nvSpPr>
          <p:cNvPr id="20" name="文本框 19">
            <a:extLst>
              <a:ext uri="{FF2B5EF4-FFF2-40B4-BE49-F238E27FC236}">
                <a16:creationId xmlns:a16="http://schemas.microsoft.com/office/drawing/2014/main" id="{FE24B485-0535-4B5B-818C-BB4ACFCF91BD}"/>
              </a:ext>
            </a:extLst>
          </p:cNvPr>
          <p:cNvSpPr txBox="1"/>
          <p:nvPr/>
        </p:nvSpPr>
        <p:spPr>
          <a:xfrm>
            <a:off x="1171894" y="2501522"/>
            <a:ext cx="521175" cy="338554"/>
          </a:xfrm>
          <a:prstGeom prst="rect">
            <a:avLst/>
          </a:prstGeom>
          <a:noFill/>
          <a:ln w="28575">
            <a:solidFill>
              <a:srgbClr val="FF0000"/>
            </a:solidFill>
          </a:ln>
        </p:spPr>
        <p:txBody>
          <a:bodyPr wrap="square" rtlCol="0">
            <a:spAutoFit/>
          </a:bodyPr>
          <a:lstStyle/>
          <a:p>
            <a:endParaRPr lang="zh-CN" altLang="en-US" sz="1600" dirty="0"/>
          </a:p>
        </p:txBody>
      </p:sp>
    </p:spTree>
    <p:custDataLst>
      <p:tags r:id="rId1"/>
    </p:custDataLst>
    <p:extLst>
      <p:ext uri="{BB962C8B-B14F-4D97-AF65-F5344CB8AC3E}">
        <p14:creationId xmlns:p14="http://schemas.microsoft.com/office/powerpoint/2010/main" val="54576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15"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13" name="内容占位符 12"/>
          <p:cNvPicPr>
            <a:picLocks noChangeAspect="1"/>
          </p:cNvPicPr>
          <p:nvPr/>
        </p:nvPicPr>
        <p:blipFill>
          <a:blip r:embed="rId4"/>
          <a:stretch>
            <a:fillRect/>
          </a:stretch>
        </p:blipFill>
        <p:spPr>
          <a:xfrm>
            <a:off x="6206811" y="4755128"/>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75624" y="4729295"/>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24003" y="101241"/>
            <a:ext cx="5589270" cy="39878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4.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内容一致</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20" name="文本框 19">
            <a:extLst>
              <a:ext uri="{FF2B5EF4-FFF2-40B4-BE49-F238E27FC236}">
                <a16:creationId xmlns:a16="http://schemas.microsoft.com/office/drawing/2014/main" id="{56F8321E-368C-4BA7-BE86-5118993A6528}"/>
              </a:ext>
            </a:extLst>
          </p:cNvPr>
          <p:cNvSpPr txBox="1"/>
          <p:nvPr/>
        </p:nvSpPr>
        <p:spPr>
          <a:xfrm>
            <a:off x="993913" y="500021"/>
            <a:ext cx="8150087" cy="646331"/>
          </a:xfrm>
          <a:prstGeom prst="rect">
            <a:avLst/>
          </a:prstGeom>
          <a:noFill/>
        </p:spPr>
        <p:txBody>
          <a:bodyPr wrap="square" rtlCol="0">
            <a:spAutoFit/>
          </a:bodyPr>
          <a:lstStyle/>
          <a:p>
            <a:r>
              <a:rPr lang="zh-CN" altLang="en-US" dirty="0"/>
              <a:t>内容一致类题主要考察考生在把握段落大意的基础上，对段落中关键信息进行内容上的关联。此题的难点在于考生能否</a:t>
            </a:r>
            <a:r>
              <a:rPr lang="zh-CN" altLang="en-US" dirty="0">
                <a:solidFill>
                  <a:srgbClr val="C00000"/>
                </a:solidFill>
              </a:rPr>
              <a:t>准确把握段落大意，排除干扰选项。</a:t>
            </a:r>
          </a:p>
        </p:txBody>
      </p:sp>
      <p:sp>
        <p:nvSpPr>
          <p:cNvPr id="21" name="文本框 20">
            <a:extLst>
              <a:ext uri="{FF2B5EF4-FFF2-40B4-BE49-F238E27FC236}">
                <a16:creationId xmlns:a16="http://schemas.microsoft.com/office/drawing/2014/main" id="{DA9E998E-ED56-485E-BC1C-49BCDF03A01D}"/>
              </a:ext>
            </a:extLst>
          </p:cNvPr>
          <p:cNvSpPr txBox="1"/>
          <p:nvPr/>
        </p:nvSpPr>
        <p:spPr>
          <a:xfrm>
            <a:off x="135338" y="1037719"/>
            <a:ext cx="1233030" cy="338554"/>
          </a:xfrm>
          <a:prstGeom prst="rect">
            <a:avLst/>
          </a:prstGeom>
          <a:noFill/>
        </p:spPr>
        <p:txBody>
          <a:bodyPr wrap="none" rtlCol="0">
            <a:spAutoFit/>
          </a:bodyPr>
          <a:lstStyle/>
          <a:p>
            <a:r>
              <a:rPr lang="zh-CN" altLang="en-US" sz="1600" dirty="0">
                <a:ea typeface="宋体" panose="02010600030101010101" pitchFamily="2" charset="-122"/>
              </a:rPr>
              <a:t>朝阳区</a:t>
            </a:r>
            <a:r>
              <a:rPr lang="en-US" altLang="zh-CN" sz="1600" dirty="0">
                <a:ea typeface="宋体" panose="02010600030101010101" pitchFamily="2" charset="-122"/>
              </a:rPr>
              <a:t>47</a:t>
            </a:r>
            <a:r>
              <a:rPr lang="zh-CN" altLang="en-US" sz="1600" dirty="0">
                <a:ea typeface="宋体" panose="02010600030101010101" pitchFamily="2" charset="-122"/>
              </a:rPr>
              <a:t>题</a:t>
            </a:r>
          </a:p>
        </p:txBody>
      </p:sp>
      <p:sp>
        <p:nvSpPr>
          <p:cNvPr id="22" name="矩形 21">
            <a:extLst>
              <a:ext uri="{FF2B5EF4-FFF2-40B4-BE49-F238E27FC236}">
                <a16:creationId xmlns:a16="http://schemas.microsoft.com/office/drawing/2014/main" id="{21EFDDD2-0B7A-4339-AAD0-D2AD2B729812}"/>
              </a:ext>
            </a:extLst>
          </p:cNvPr>
          <p:cNvSpPr/>
          <p:nvPr/>
        </p:nvSpPr>
        <p:spPr>
          <a:xfrm>
            <a:off x="135337" y="1352034"/>
            <a:ext cx="9008662" cy="1708160"/>
          </a:xfrm>
          <a:prstGeom prst="rect">
            <a:avLst/>
          </a:prstGeom>
        </p:spPr>
        <p:txBody>
          <a:bodyPr wrap="square">
            <a:spAutoFit/>
          </a:bodyPr>
          <a:lstStyle/>
          <a:p>
            <a:pPr indent="266700" algn="just">
              <a:lnSpc>
                <a:spcPts val="1800"/>
              </a:lnSpc>
              <a:spcAft>
                <a:spcPts val="0"/>
              </a:spcAft>
            </a:pPr>
            <a:r>
              <a:rPr lang="en-US" altLang="zh-CN" sz="1600" kern="100" dirty="0">
                <a:latin typeface="Times New Roman" panose="02020603050405020304" pitchFamily="18" charset="0"/>
                <a:ea typeface="等线" panose="02010600030101010101" pitchFamily="2" charset="-122"/>
              </a:rPr>
              <a:t>In his 29-year study, Coffey used the Fullerton Longitudinal Study (FLS). In 1978 the FLS research team recruited 130 parents with babies for a study that now has run for more than 30 years. ___</a:t>
            </a:r>
            <a:r>
              <a:rPr lang="en-GB" altLang="zh-CN" sz="1600" kern="100" dirty="0">
                <a:latin typeface="Times New Roman" panose="02020603050405020304" pitchFamily="18" charset="0"/>
                <a:ea typeface="宋体" panose="02010600030101010101" pitchFamily="2" charset="-122"/>
              </a:rPr>
              <a:t>47 </a:t>
            </a:r>
            <a:r>
              <a:rPr lang="en-US" altLang="zh-CN" sz="1600" kern="100" dirty="0">
                <a:latin typeface="Times New Roman" panose="02020603050405020304" pitchFamily="18" charset="0"/>
                <a:ea typeface="宋体" panose="02010600030101010101" pitchFamily="2" charset="-122"/>
              </a:rPr>
              <a:t>________________________________________________________________</a:t>
            </a:r>
            <a:r>
              <a:rPr lang="en-GB" altLang="zh-CN" sz="1600" kern="100" dirty="0">
                <a:latin typeface="Times New Roman" panose="02020603050405020304" pitchFamily="18" charset="0"/>
                <a:ea typeface="宋体" panose="02010600030101010101" pitchFamily="2" charset="-122"/>
              </a:rPr>
              <a:t>________________ </a:t>
            </a:r>
            <a:r>
              <a:rPr lang="en-US" altLang="zh-CN" sz="1600" kern="100" dirty="0">
                <a:latin typeface="Times New Roman" panose="02020603050405020304" pitchFamily="18" charset="0"/>
                <a:ea typeface="等线" panose="02010600030101010101" pitchFamily="2" charset="-122"/>
              </a:rPr>
              <a:t>When each baby was 18 months old, one parent reported how often his or her baby expressed positive and negative emotions and researchers measured the infant’s IQ. When babies were children (ages 6 to 8), they completed IQ tests. When babies had grown into 29-year-old adults, they reported how many years of education they had completed and their life satisfaction.</a:t>
            </a:r>
            <a:endParaRPr lang="zh-CN" altLang="zh-CN" sz="1600" kern="100" dirty="0">
              <a:latin typeface="Times New Roman" panose="02020603050405020304" pitchFamily="18" charset="0"/>
              <a:ea typeface="宋体" panose="02010600030101010101" pitchFamily="2" charset="-122"/>
            </a:endParaRPr>
          </a:p>
        </p:txBody>
      </p:sp>
      <p:sp>
        <p:nvSpPr>
          <p:cNvPr id="23" name="矩形 22">
            <a:extLst>
              <a:ext uri="{FF2B5EF4-FFF2-40B4-BE49-F238E27FC236}">
                <a16:creationId xmlns:a16="http://schemas.microsoft.com/office/drawing/2014/main" id="{15B20B09-45EA-4CAD-BF48-8BF6AF7B17C1}"/>
              </a:ext>
            </a:extLst>
          </p:cNvPr>
          <p:cNvSpPr/>
          <p:nvPr/>
        </p:nvSpPr>
        <p:spPr>
          <a:xfrm>
            <a:off x="-31890" y="2744510"/>
            <a:ext cx="9343114" cy="784830"/>
          </a:xfrm>
          <a:prstGeom prst="rect">
            <a:avLst/>
          </a:prstGeom>
        </p:spPr>
        <p:txBody>
          <a:bodyPr wrap="square">
            <a:spAutoFit/>
          </a:bodyPr>
          <a:lstStyle/>
          <a:p>
            <a:pPr indent="127000" algn="just">
              <a:lnSpc>
                <a:spcPts val="1800"/>
              </a:lnSpc>
              <a:spcAft>
                <a:spcPts val="0"/>
              </a:spcAft>
            </a:pPr>
            <a:endParaRPr lang="zh-CN" altLang="zh-CN" sz="1600" kern="100" dirty="0">
              <a:latin typeface="Times New Roman" panose="02020603050405020304" pitchFamily="18" charset="0"/>
              <a:ea typeface="宋体" panose="02010600030101010101" pitchFamily="2" charset="-122"/>
            </a:endParaRPr>
          </a:p>
          <a:p>
            <a:pPr indent="127000" algn="just">
              <a:lnSpc>
                <a:spcPts val="1800"/>
              </a:lnSpc>
              <a:spcAft>
                <a:spcPts val="0"/>
              </a:spcAft>
            </a:pPr>
            <a:r>
              <a:rPr lang="en-US" altLang="zh-CN" sz="1600" kern="100" dirty="0">
                <a:latin typeface="Times New Roman" panose="02020603050405020304" pitchFamily="18" charset="0"/>
                <a:ea typeface="等线" panose="02010600030101010101" pitchFamily="2" charset="-122"/>
              </a:rPr>
              <a:t>C. To test his theory, Coffey looked at how intensely children’s emotions are experienced.</a:t>
            </a:r>
            <a:endParaRPr lang="zh-CN" altLang="zh-CN" sz="1600" kern="100" dirty="0">
              <a:latin typeface="Times New Roman" panose="02020603050405020304" pitchFamily="18" charset="0"/>
              <a:ea typeface="宋体" panose="02010600030101010101" pitchFamily="2" charset="-122"/>
            </a:endParaRPr>
          </a:p>
          <a:p>
            <a:pPr indent="127000" algn="just">
              <a:lnSpc>
                <a:spcPts val="1800"/>
              </a:lnSpc>
              <a:spcAft>
                <a:spcPts val="0"/>
              </a:spcAft>
            </a:pPr>
            <a:r>
              <a:rPr lang="en-US" altLang="zh-CN" sz="1600" kern="100" dirty="0">
                <a:latin typeface="Times New Roman" panose="02020603050405020304" pitchFamily="18" charset="0"/>
                <a:ea typeface="等线" panose="02010600030101010101" pitchFamily="2" charset="-122"/>
              </a:rPr>
              <a:t>G. Early on, parents reported on their background, for instance, education level and employment.</a:t>
            </a:r>
            <a:endParaRPr lang="zh-CN" altLang="zh-CN" sz="1600" kern="100" dirty="0">
              <a:latin typeface="Times New Roman" panose="02020603050405020304" pitchFamily="18" charset="0"/>
              <a:ea typeface="宋体" panose="02010600030101010101" pitchFamily="2" charset="-122"/>
            </a:endParaRPr>
          </a:p>
        </p:txBody>
      </p:sp>
      <p:sp>
        <p:nvSpPr>
          <p:cNvPr id="24" name="矩形 23">
            <a:extLst>
              <a:ext uri="{FF2B5EF4-FFF2-40B4-BE49-F238E27FC236}">
                <a16:creationId xmlns:a16="http://schemas.microsoft.com/office/drawing/2014/main" id="{C698A990-D650-42CA-8D9C-FD709F9FDD2E}"/>
              </a:ext>
            </a:extLst>
          </p:cNvPr>
          <p:cNvSpPr/>
          <p:nvPr/>
        </p:nvSpPr>
        <p:spPr>
          <a:xfrm>
            <a:off x="169854" y="1783347"/>
            <a:ext cx="8939627" cy="338554"/>
          </a:xfrm>
          <a:prstGeom prst="rect">
            <a:avLst/>
          </a:prstGeom>
        </p:spPr>
        <p:txBody>
          <a:bodyPr wrap="square">
            <a:spAutoFit/>
          </a:bodyPr>
          <a:lstStyle/>
          <a:p>
            <a:r>
              <a:rPr lang="en-US" altLang="zh-CN" sz="1600" kern="100" dirty="0">
                <a:solidFill>
                  <a:srgbClr val="0000FF"/>
                </a:solidFill>
                <a:latin typeface="Times New Roman" panose="02020603050405020304" pitchFamily="18" charset="0"/>
                <a:ea typeface="等线" panose="02010600030101010101" pitchFamily="2" charset="-122"/>
              </a:rPr>
              <a:t>G. Early on, parents reported on their background, for instance, education level and employment.</a:t>
            </a:r>
            <a:endParaRPr lang="zh-CN" altLang="en-US" sz="1600" dirty="0">
              <a:solidFill>
                <a:srgbClr val="0000FF"/>
              </a:solidFill>
            </a:endParaRPr>
          </a:p>
        </p:txBody>
      </p:sp>
      <p:sp>
        <p:nvSpPr>
          <p:cNvPr id="26" name="文本框 25">
            <a:extLst>
              <a:ext uri="{FF2B5EF4-FFF2-40B4-BE49-F238E27FC236}">
                <a16:creationId xmlns:a16="http://schemas.microsoft.com/office/drawing/2014/main" id="{CBA04FAB-64BC-4CA0-93CF-0DBCC08B72D5}"/>
              </a:ext>
            </a:extLst>
          </p:cNvPr>
          <p:cNvSpPr txBox="1"/>
          <p:nvPr/>
        </p:nvSpPr>
        <p:spPr>
          <a:xfrm>
            <a:off x="1613712" y="2071549"/>
            <a:ext cx="1330374" cy="256034"/>
          </a:xfrm>
          <a:prstGeom prst="rect">
            <a:avLst/>
          </a:prstGeom>
          <a:noFill/>
          <a:ln w="28575">
            <a:solidFill>
              <a:srgbClr val="FF0000"/>
            </a:solidFill>
          </a:ln>
        </p:spPr>
        <p:txBody>
          <a:bodyPr wrap="square" rtlCol="0">
            <a:spAutoFit/>
          </a:bodyPr>
          <a:lstStyle/>
          <a:p>
            <a:endParaRPr lang="zh-CN" altLang="en-US" sz="1600" dirty="0"/>
          </a:p>
        </p:txBody>
      </p:sp>
      <p:sp>
        <p:nvSpPr>
          <p:cNvPr id="27" name="文本框 26">
            <a:extLst>
              <a:ext uri="{FF2B5EF4-FFF2-40B4-BE49-F238E27FC236}">
                <a16:creationId xmlns:a16="http://schemas.microsoft.com/office/drawing/2014/main" id="{CD173A99-EAA2-4F33-A429-2DE17E8E41B2}"/>
              </a:ext>
            </a:extLst>
          </p:cNvPr>
          <p:cNvSpPr txBox="1"/>
          <p:nvPr/>
        </p:nvSpPr>
        <p:spPr>
          <a:xfrm>
            <a:off x="6823710" y="2323924"/>
            <a:ext cx="1827310" cy="247826"/>
          </a:xfrm>
          <a:prstGeom prst="rect">
            <a:avLst/>
          </a:prstGeom>
          <a:noFill/>
          <a:ln w="28575">
            <a:solidFill>
              <a:srgbClr val="FF0000"/>
            </a:solidFill>
          </a:ln>
        </p:spPr>
        <p:txBody>
          <a:bodyPr wrap="square" rtlCol="0">
            <a:spAutoFit/>
          </a:bodyPr>
          <a:lstStyle/>
          <a:p>
            <a:endParaRPr lang="zh-CN" altLang="en-US" sz="1600" dirty="0"/>
          </a:p>
        </p:txBody>
      </p:sp>
      <p:sp>
        <p:nvSpPr>
          <p:cNvPr id="28" name="文本框 27">
            <a:extLst>
              <a:ext uri="{FF2B5EF4-FFF2-40B4-BE49-F238E27FC236}">
                <a16:creationId xmlns:a16="http://schemas.microsoft.com/office/drawing/2014/main" id="{4E019330-2A95-4A7E-AD2C-808451842A3C}"/>
              </a:ext>
            </a:extLst>
          </p:cNvPr>
          <p:cNvSpPr txBox="1"/>
          <p:nvPr/>
        </p:nvSpPr>
        <p:spPr>
          <a:xfrm>
            <a:off x="4468799" y="2544480"/>
            <a:ext cx="1632916" cy="247826"/>
          </a:xfrm>
          <a:prstGeom prst="rect">
            <a:avLst/>
          </a:prstGeom>
          <a:noFill/>
          <a:ln w="28575">
            <a:solidFill>
              <a:srgbClr val="FF0000"/>
            </a:solidFill>
          </a:ln>
        </p:spPr>
        <p:txBody>
          <a:bodyPr wrap="square" rtlCol="0">
            <a:spAutoFit/>
          </a:bodyPr>
          <a:lstStyle/>
          <a:p>
            <a:endParaRPr lang="zh-CN" altLang="en-US" sz="1600" dirty="0"/>
          </a:p>
        </p:txBody>
      </p:sp>
      <p:sp>
        <p:nvSpPr>
          <p:cNvPr id="29" name="文本框 28">
            <a:extLst>
              <a:ext uri="{FF2B5EF4-FFF2-40B4-BE49-F238E27FC236}">
                <a16:creationId xmlns:a16="http://schemas.microsoft.com/office/drawing/2014/main" id="{5739D963-A2A2-40F7-86CA-892E4F404ECA}"/>
              </a:ext>
            </a:extLst>
          </p:cNvPr>
          <p:cNvSpPr txBox="1"/>
          <p:nvPr/>
        </p:nvSpPr>
        <p:spPr>
          <a:xfrm>
            <a:off x="0" y="3490138"/>
            <a:ext cx="9109481" cy="1631216"/>
          </a:xfrm>
          <a:prstGeom prst="rect">
            <a:avLst/>
          </a:prstGeom>
          <a:noFill/>
        </p:spPr>
        <p:txBody>
          <a:bodyPr wrap="square" rtlCol="0">
            <a:spAutoFit/>
          </a:bodyPr>
          <a:lstStyle/>
          <a:p>
            <a:r>
              <a:rPr lang="zh-CN" altLang="en-US" sz="1400" dirty="0">
                <a:latin typeface="+mj-ea"/>
                <a:ea typeface="+mj-ea"/>
              </a:rPr>
              <a:t>    解析：本段介绍一个研究，因此答案在</a:t>
            </a:r>
            <a:r>
              <a:rPr lang="en-US" altLang="zh-CN" sz="1400" dirty="0">
                <a:latin typeface="+mj-ea"/>
                <a:ea typeface="+mj-ea"/>
              </a:rPr>
              <a:t>C</a:t>
            </a:r>
            <a:r>
              <a:rPr lang="zh-CN" altLang="en-US" sz="1400" dirty="0">
                <a:latin typeface="+mj-ea"/>
                <a:ea typeface="+mj-ea"/>
              </a:rPr>
              <a:t>和</a:t>
            </a:r>
            <a:r>
              <a:rPr lang="en-US" altLang="zh-CN" sz="1400" dirty="0">
                <a:latin typeface="+mj-ea"/>
                <a:ea typeface="+mj-ea"/>
              </a:rPr>
              <a:t>G</a:t>
            </a:r>
            <a:r>
              <a:rPr lang="zh-CN" altLang="en-US" sz="1400" dirty="0">
                <a:latin typeface="+mj-ea"/>
                <a:ea typeface="+mj-ea"/>
              </a:rPr>
              <a:t>中选择，根据设空下文的关键信息，可以总结出此研究追踪孩子们成长过程中的相关信息和数据。因此</a:t>
            </a:r>
            <a:r>
              <a:rPr lang="en-US" altLang="zh-CN" sz="1400" dirty="0">
                <a:latin typeface="+mj-ea"/>
                <a:ea typeface="+mj-ea"/>
              </a:rPr>
              <a:t>47</a:t>
            </a:r>
            <a:r>
              <a:rPr lang="zh-CN" altLang="en-US" sz="1400" dirty="0">
                <a:latin typeface="+mj-ea"/>
                <a:ea typeface="+mj-ea"/>
              </a:rPr>
              <a:t>答案为</a:t>
            </a:r>
            <a:r>
              <a:rPr lang="en-US" altLang="zh-CN" sz="1400" dirty="0">
                <a:latin typeface="+mj-ea"/>
                <a:ea typeface="+mj-ea"/>
              </a:rPr>
              <a:t>G</a:t>
            </a:r>
            <a:r>
              <a:rPr lang="zh-CN" altLang="en-US" sz="1400" dirty="0">
                <a:latin typeface="+mj-ea"/>
                <a:ea typeface="+mj-ea"/>
              </a:rPr>
              <a:t>“在研究最开始，父母们汇报他们的背景，如教育水平和就业情况。”和下文构成次序关系。而</a:t>
            </a:r>
            <a:r>
              <a:rPr lang="en-US" altLang="zh-CN" sz="1400" dirty="0">
                <a:latin typeface="+mj-ea"/>
                <a:ea typeface="+mj-ea"/>
              </a:rPr>
              <a:t>C</a:t>
            </a:r>
            <a:r>
              <a:rPr lang="zh-CN" altLang="en-US" sz="1400" dirty="0">
                <a:latin typeface="+mj-ea"/>
                <a:ea typeface="+mj-ea"/>
              </a:rPr>
              <a:t>选项“为检测他的理论，</a:t>
            </a:r>
            <a:r>
              <a:rPr lang="en-US" altLang="zh-CN" sz="1400" dirty="0">
                <a:latin typeface="+mj-ea"/>
                <a:ea typeface="+mj-ea"/>
              </a:rPr>
              <a:t>Coffey</a:t>
            </a:r>
            <a:r>
              <a:rPr lang="zh-CN" altLang="en-US" sz="1400" dirty="0">
                <a:latin typeface="+mj-ea"/>
                <a:ea typeface="+mj-ea"/>
              </a:rPr>
              <a:t>看了孩子感情被体验的有多密集。” 看似是在描述研究目的，但是根据对下文关键信息的归纳可知，研究目的不是测量孩子感情被体验的频率，故排除</a:t>
            </a:r>
            <a:r>
              <a:rPr lang="en-US" altLang="zh-CN" sz="1400" dirty="0">
                <a:latin typeface="+mj-ea"/>
                <a:ea typeface="+mj-ea"/>
              </a:rPr>
              <a:t>C</a:t>
            </a:r>
            <a:r>
              <a:rPr lang="zh-CN" altLang="en-US" sz="1400" dirty="0">
                <a:latin typeface="+mj-ea"/>
                <a:ea typeface="+mj-ea"/>
              </a:rPr>
              <a:t>。</a:t>
            </a:r>
            <a:endParaRPr lang="en-US" altLang="zh-CN" sz="1400" dirty="0">
              <a:latin typeface="+mj-ea"/>
              <a:ea typeface="+mj-ea"/>
            </a:endParaRPr>
          </a:p>
          <a:p>
            <a:r>
              <a:rPr lang="zh-CN" altLang="en-US" sz="1400" b="1" dirty="0">
                <a:solidFill>
                  <a:srgbClr val="C00000"/>
                </a:solidFill>
                <a:latin typeface="+mj-ea"/>
                <a:ea typeface="+mj-ea"/>
              </a:rPr>
              <a:t>    阅读技巧：了解说明文的语篇语言特点，如介绍一个研究的常用表达，可以帮助我们快速总结出段意；</a:t>
            </a:r>
            <a:endParaRPr lang="en-US" altLang="zh-CN" sz="1400" b="1" dirty="0">
              <a:solidFill>
                <a:srgbClr val="C00000"/>
              </a:solidFill>
              <a:latin typeface="+mj-ea"/>
              <a:ea typeface="+mj-ea"/>
            </a:endParaRPr>
          </a:p>
          <a:p>
            <a:r>
              <a:rPr lang="en-US" altLang="zh-CN" sz="1400" b="1" dirty="0">
                <a:solidFill>
                  <a:srgbClr val="C00000"/>
                </a:solidFill>
                <a:latin typeface="+mj-ea"/>
                <a:ea typeface="+mj-ea"/>
              </a:rPr>
              <a:t>                     </a:t>
            </a:r>
            <a:r>
              <a:rPr lang="zh-CN" altLang="en-US" sz="1400" b="1" dirty="0">
                <a:solidFill>
                  <a:srgbClr val="C00000"/>
                </a:solidFill>
                <a:latin typeface="+mj-ea"/>
                <a:ea typeface="+mj-ea"/>
              </a:rPr>
              <a:t>根据关键信息归纳段意，可以有效地排除干扰选项。</a:t>
            </a:r>
            <a:endParaRPr lang="en-US" altLang="zh-CN" sz="1400" b="1" dirty="0">
              <a:solidFill>
                <a:srgbClr val="C00000"/>
              </a:solidFill>
              <a:latin typeface="+mj-ea"/>
              <a:ea typeface="+mj-ea"/>
            </a:endParaRPr>
          </a:p>
          <a:p>
            <a:endParaRPr lang="zh-CN" altLang="zh-CN" sz="1600" dirty="0">
              <a:latin typeface="+mj-ea"/>
              <a:ea typeface="+mj-ea"/>
            </a:endParaRPr>
          </a:p>
        </p:txBody>
      </p:sp>
      <p:sp>
        <p:nvSpPr>
          <p:cNvPr id="30" name="文本框 29">
            <a:extLst>
              <a:ext uri="{FF2B5EF4-FFF2-40B4-BE49-F238E27FC236}">
                <a16:creationId xmlns:a16="http://schemas.microsoft.com/office/drawing/2014/main" id="{29A4DAF8-1D76-4E7F-A2C5-BA0F89FA50CA}"/>
              </a:ext>
            </a:extLst>
          </p:cNvPr>
          <p:cNvSpPr txBox="1"/>
          <p:nvPr/>
        </p:nvSpPr>
        <p:spPr>
          <a:xfrm>
            <a:off x="3302180" y="3013012"/>
            <a:ext cx="4243608" cy="219942"/>
          </a:xfrm>
          <a:prstGeom prst="rect">
            <a:avLst/>
          </a:prstGeom>
          <a:noFill/>
          <a:ln w="28575">
            <a:solidFill>
              <a:srgbClr val="FF0000"/>
            </a:solidFill>
          </a:ln>
        </p:spPr>
        <p:txBody>
          <a:bodyPr wrap="square" rtlCol="0">
            <a:spAutoFit/>
          </a:bodyPr>
          <a:lstStyle/>
          <a:p>
            <a:endParaRPr lang="zh-CN" altLang="en-US" sz="16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7B046F-ACEC-4E41-859F-F68C3D01F0A7}"/>
              </a:ext>
            </a:extLst>
          </p:cNvPr>
          <p:cNvSpPr/>
          <p:nvPr/>
        </p:nvSpPr>
        <p:spPr>
          <a:xfrm>
            <a:off x="158861" y="1280672"/>
            <a:ext cx="8849801" cy="1323439"/>
          </a:xfrm>
          <a:prstGeom prst="rect">
            <a:avLst/>
          </a:prstGeom>
        </p:spPr>
        <p:txBody>
          <a:bodyPr wrap="square">
            <a:spAutoFit/>
          </a:bodyPr>
          <a:lstStyle/>
          <a:p>
            <a:pPr indent="295275" fontAlgn="ctr"/>
            <a:r>
              <a:rPr lang="en-US" altLang="zh-CN" sz="1600" kern="100" dirty="0" err="1">
                <a:solidFill>
                  <a:srgbClr val="000000"/>
                </a:solidFill>
                <a:latin typeface="Times New Roman" panose="02020603050405020304" pitchFamily="18" charset="0"/>
                <a:ea typeface="Times New Roman" panose="02020603050405020304" pitchFamily="18" charset="0"/>
              </a:rPr>
              <a:t>Plogging</a:t>
            </a:r>
            <a:r>
              <a:rPr lang="en-US" altLang="zh-CN" sz="1600" kern="100" dirty="0">
                <a:solidFill>
                  <a:srgbClr val="000000"/>
                </a:solidFill>
                <a:latin typeface="Times New Roman" panose="02020603050405020304" pitchFamily="18" charset="0"/>
                <a:ea typeface="Times New Roman" panose="02020603050405020304" pitchFamily="18" charset="0"/>
              </a:rPr>
              <a:t> is a new way to jog while cleaning up the planet. It's a craze that began in Sweden in 2016 and the motivation behind it includes reducing the load of plastic litter in our environment, as well as keeping fit while running. </a:t>
            </a:r>
            <a:r>
              <a:rPr lang="en-US" altLang="zh-CN" sz="1600" kern="100" dirty="0">
                <a:solidFill>
                  <a:srgbClr val="000000"/>
                </a:solidFill>
                <a:latin typeface="宋体" panose="02010600030101010101" pitchFamily="2" charset="-122"/>
                <a:cs typeface="宋体" panose="02010600030101010101" pitchFamily="2" charset="-122"/>
              </a:rPr>
              <a:t>__46_________________________________________________________ </a:t>
            </a:r>
            <a:r>
              <a:rPr lang="en-US" altLang="zh-CN" sz="1600" kern="100" dirty="0">
                <a:solidFill>
                  <a:srgbClr val="000000"/>
                </a:solidFill>
                <a:latin typeface="Times New Roman" panose="02020603050405020304" pitchFamily="18" charset="0"/>
                <a:ea typeface="Times New Roman" panose="02020603050405020304" pitchFamily="18" charset="0"/>
              </a:rPr>
              <a:t>If you love outdoor exercise, enjoy exercising with others, and care about removing litter from our environment, then this might just be the sport for you.</a:t>
            </a:r>
            <a:endParaRPr lang="zh-CN" altLang="zh-CN" sz="1600" kern="100" dirty="0">
              <a:latin typeface="Times New Roman" panose="02020603050405020304" pitchFamily="18" charset="0"/>
            </a:endParaRPr>
          </a:p>
        </p:txBody>
      </p:sp>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24003" y="101241"/>
            <a:ext cx="5589270" cy="39878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4.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内容一致</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20" name="文本框 19">
            <a:extLst>
              <a:ext uri="{FF2B5EF4-FFF2-40B4-BE49-F238E27FC236}">
                <a16:creationId xmlns:a16="http://schemas.microsoft.com/office/drawing/2014/main" id="{56F8321E-368C-4BA7-BE86-5118993A6528}"/>
              </a:ext>
            </a:extLst>
          </p:cNvPr>
          <p:cNvSpPr txBox="1"/>
          <p:nvPr/>
        </p:nvSpPr>
        <p:spPr>
          <a:xfrm>
            <a:off x="993913" y="500021"/>
            <a:ext cx="8150087" cy="646331"/>
          </a:xfrm>
          <a:prstGeom prst="rect">
            <a:avLst/>
          </a:prstGeom>
          <a:noFill/>
        </p:spPr>
        <p:txBody>
          <a:bodyPr wrap="square" rtlCol="0">
            <a:spAutoFit/>
          </a:bodyPr>
          <a:lstStyle/>
          <a:p>
            <a:r>
              <a:rPr lang="zh-CN" altLang="en-US" dirty="0"/>
              <a:t>内容一致类题主要考察考生在把握段落大意的基础上，对段落中关键信息进行内容上的关联。此题的难点在于考生能否</a:t>
            </a:r>
            <a:r>
              <a:rPr lang="zh-CN" altLang="en-US" dirty="0">
                <a:solidFill>
                  <a:srgbClr val="C00000"/>
                </a:solidFill>
              </a:rPr>
              <a:t>准确把握段落大意，排除干扰选项。</a:t>
            </a:r>
          </a:p>
        </p:txBody>
      </p:sp>
      <p:sp>
        <p:nvSpPr>
          <p:cNvPr id="27" name="文本框 26">
            <a:extLst>
              <a:ext uri="{FF2B5EF4-FFF2-40B4-BE49-F238E27FC236}">
                <a16:creationId xmlns:a16="http://schemas.microsoft.com/office/drawing/2014/main" id="{CD173A99-EAA2-4F33-A429-2DE17E8E41B2}"/>
              </a:ext>
            </a:extLst>
          </p:cNvPr>
          <p:cNvSpPr txBox="1"/>
          <p:nvPr/>
        </p:nvSpPr>
        <p:spPr>
          <a:xfrm>
            <a:off x="2450492" y="2079848"/>
            <a:ext cx="2391852" cy="250581"/>
          </a:xfrm>
          <a:prstGeom prst="rect">
            <a:avLst/>
          </a:prstGeom>
          <a:noFill/>
          <a:ln w="28575">
            <a:solidFill>
              <a:srgbClr val="FF0000"/>
            </a:solidFill>
          </a:ln>
        </p:spPr>
        <p:txBody>
          <a:bodyPr wrap="square" rtlCol="0">
            <a:spAutoFit/>
          </a:bodyPr>
          <a:lstStyle/>
          <a:p>
            <a:endParaRPr lang="zh-CN" altLang="en-US" sz="1600" dirty="0"/>
          </a:p>
        </p:txBody>
      </p:sp>
      <p:sp>
        <p:nvSpPr>
          <p:cNvPr id="29" name="文本框 28">
            <a:extLst>
              <a:ext uri="{FF2B5EF4-FFF2-40B4-BE49-F238E27FC236}">
                <a16:creationId xmlns:a16="http://schemas.microsoft.com/office/drawing/2014/main" id="{5739D963-A2A2-40F7-86CA-892E4F404ECA}"/>
              </a:ext>
            </a:extLst>
          </p:cNvPr>
          <p:cNvSpPr txBox="1"/>
          <p:nvPr/>
        </p:nvSpPr>
        <p:spPr>
          <a:xfrm>
            <a:off x="0" y="3303517"/>
            <a:ext cx="9187318" cy="1415772"/>
          </a:xfrm>
          <a:prstGeom prst="rect">
            <a:avLst/>
          </a:prstGeom>
          <a:noFill/>
        </p:spPr>
        <p:txBody>
          <a:bodyPr wrap="square" rtlCol="0">
            <a:spAutoFit/>
          </a:bodyPr>
          <a:lstStyle/>
          <a:p>
            <a:r>
              <a:rPr lang="zh-CN" altLang="en-US" sz="1400" dirty="0">
                <a:latin typeface="+mj-ea"/>
                <a:ea typeface="+mj-ea"/>
              </a:rPr>
              <a:t>    解析：</a:t>
            </a:r>
            <a:r>
              <a:rPr lang="zh-CN" altLang="en-US" sz="1400" dirty="0"/>
              <a:t>第一段在介绍什么是</a:t>
            </a:r>
            <a:r>
              <a:rPr lang="en-US" altLang="zh-CN" sz="1400" dirty="0" err="1"/>
              <a:t>plogging</a:t>
            </a:r>
            <a:r>
              <a:rPr lang="en-US" altLang="zh-CN" sz="1400" dirty="0"/>
              <a:t>, </a:t>
            </a:r>
            <a:r>
              <a:rPr lang="en-US" altLang="zh-CN" sz="1400" dirty="0" err="1"/>
              <a:t>plogging</a:t>
            </a:r>
            <a:r>
              <a:rPr lang="zh-CN" altLang="en-US" sz="1400" dirty="0"/>
              <a:t>是一种新型跑步方式，一边跑一边捡垃圾美化环境。选项中</a:t>
            </a:r>
            <a:r>
              <a:rPr lang="en-US" altLang="zh-CN" sz="1400" dirty="0"/>
              <a:t>C</a:t>
            </a:r>
            <a:r>
              <a:rPr lang="zh-CN" altLang="en-US" sz="1400" dirty="0"/>
              <a:t>和</a:t>
            </a:r>
            <a:r>
              <a:rPr lang="en-US" altLang="zh-CN" sz="1400" dirty="0"/>
              <a:t>E</a:t>
            </a:r>
            <a:r>
              <a:rPr lang="zh-CN" altLang="en-US" sz="1400" dirty="0"/>
              <a:t>都是在介绍这项运动，但设空后面说如果你喜欢和他人一起运动，那么这项运动非常适合你。显然，</a:t>
            </a:r>
            <a:r>
              <a:rPr lang="en-US" altLang="zh-CN" sz="1400" dirty="0"/>
              <a:t>C</a:t>
            </a:r>
            <a:r>
              <a:rPr lang="zh-CN" altLang="en-US" sz="1400" dirty="0"/>
              <a:t>中提到这种运动多为小组形式，是一种社交运动，与下文内容一致，所以选</a:t>
            </a:r>
            <a:r>
              <a:rPr lang="en-US" altLang="zh-CN" sz="1400" dirty="0"/>
              <a:t>C</a:t>
            </a:r>
            <a:r>
              <a:rPr lang="zh-CN" altLang="en-US" sz="1400" dirty="0"/>
              <a:t>。而</a:t>
            </a:r>
            <a:r>
              <a:rPr lang="en-US" altLang="zh-CN" sz="1400" dirty="0"/>
              <a:t>E</a:t>
            </a:r>
            <a:r>
              <a:rPr lang="zh-CN" altLang="en-US" sz="1400" dirty="0"/>
              <a:t>选项中提到</a:t>
            </a:r>
            <a:r>
              <a:rPr lang="en-US" altLang="zh-CN" sz="1400" dirty="0"/>
              <a:t>feel motivated</a:t>
            </a:r>
            <a:r>
              <a:rPr lang="zh-CN" altLang="en-US" sz="1400" dirty="0"/>
              <a:t>，本段没有提及。</a:t>
            </a:r>
          </a:p>
          <a:p>
            <a:r>
              <a:rPr lang="zh-CN" altLang="en-US" sz="1400" b="1" dirty="0">
                <a:solidFill>
                  <a:srgbClr val="C00000"/>
                </a:solidFill>
                <a:latin typeface="+mj-ea"/>
                <a:ea typeface="+mj-ea"/>
              </a:rPr>
              <a:t>    阅读技巧：</a:t>
            </a:r>
            <a:r>
              <a:rPr lang="en-US" altLang="zh-CN" sz="1400" b="1" dirty="0">
                <a:solidFill>
                  <a:srgbClr val="C00000"/>
                </a:solidFill>
                <a:latin typeface="+mj-ea"/>
                <a:ea typeface="+mj-ea"/>
              </a:rPr>
              <a:t> </a:t>
            </a:r>
            <a:r>
              <a:rPr lang="zh-CN" altLang="en-US" sz="1400" b="1" dirty="0">
                <a:solidFill>
                  <a:srgbClr val="C00000"/>
                </a:solidFill>
                <a:latin typeface="+mj-ea"/>
                <a:ea typeface="+mj-ea"/>
              </a:rPr>
              <a:t>当篇章关于一个生疏名词，考生不要慌张，在文中，通常是第一段，一定会有解释。</a:t>
            </a:r>
            <a:endParaRPr lang="en-US" altLang="zh-CN" sz="1400" b="1" dirty="0">
              <a:solidFill>
                <a:srgbClr val="C00000"/>
              </a:solidFill>
              <a:latin typeface="+mj-ea"/>
              <a:ea typeface="+mj-ea"/>
            </a:endParaRPr>
          </a:p>
          <a:p>
            <a:r>
              <a:rPr lang="en-US" altLang="zh-CN" sz="1400" b="1" dirty="0">
                <a:solidFill>
                  <a:srgbClr val="C00000"/>
                </a:solidFill>
                <a:latin typeface="+mj-ea"/>
                <a:ea typeface="+mj-ea"/>
              </a:rPr>
              <a:t>                     </a:t>
            </a:r>
            <a:r>
              <a:rPr lang="zh-CN" altLang="en-US" sz="1400" b="1" dirty="0">
                <a:solidFill>
                  <a:srgbClr val="C00000"/>
                </a:solidFill>
                <a:latin typeface="+mj-ea"/>
                <a:ea typeface="+mj-ea"/>
              </a:rPr>
              <a:t>根据上下文关键信息，可以快速选出正确选项，有效地排除干扰选项。</a:t>
            </a:r>
            <a:endParaRPr lang="en-US" altLang="zh-CN" sz="1400" b="1" dirty="0">
              <a:solidFill>
                <a:srgbClr val="C00000"/>
              </a:solidFill>
              <a:latin typeface="+mj-ea"/>
              <a:ea typeface="+mj-ea"/>
            </a:endParaRPr>
          </a:p>
          <a:p>
            <a:endParaRPr lang="zh-CN" altLang="zh-CN" sz="1600" dirty="0">
              <a:latin typeface="+mj-ea"/>
              <a:ea typeface="+mj-ea"/>
            </a:endParaRPr>
          </a:p>
        </p:txBody>
      </p:sp>
      <p:sp>
        <p:nvSpPr>
          <p:cNvPr id="5" name="矩形 4">
            <a:extLst>
              <a:ext uri="{FF2B5EF4-FFF2-40B4-BE49-F238E27FC236}">
                <a16:creationId xmlns:a16="http://schemas.microsoft.com/office/drawing/2014/main" id="{A4C8C975-8F2F-42BA-92ED-205E5C37FB63}"/>
              </a:ext>
            </a:extLst>
          </p:cNvPr>
          <p:cNvSpPr/>
          <p:nvPr/>
        </p:nvSpPr>
        <p:spPr>
          <a:xfrm>
            <a:off x="337930" y="2596009"/>
            <a:ext cx="8468139" cy="584775"/>
          </a:xfrm>
          <a:prstGeom prst="rect">
            <a:avLst/>
          </a:prstGeom>
        </p:spPr>
        <p:txBody>
          <a:bodyPr wrap="square">
            <a:spAutoFit/>
          </a:bodyPr>
          <a:lstStyle/>
          <a:p>
            <a:pPr indent="127000" fontAlgn="ctr"/>
            <a:r>
              <a:rPr lang="en-US" altLang="zh-CN" sz="1600" kern="100" dirty="0">
                <a:solidFill>
                  <a:srgbClr val="000000"/>
                </a:solidFill>
                <a:latin typeface="Times New Roman" panose="02020603050405020304" pitchFamily="18" charset="0"/>
                <a:ea typeface="Times New Roman" panose="02020603050405020304" pitchFamily="18" charset="0"/>
              </a:rPr>
              <a:t>C. Usually performed as part of a group run, it's also a social exercise.</a:t>
            </a:r>
            <a:endParaRPr lang="zh-CN" altLang="zh-CN" sz="1600" kern="100" dirty="0">
              <a:latin typeface="Times New Roman" panose="02020603050405020304" pitchFamily="18" charset="0"/>
              <a:ea typeface="宋体" panose="02010600030101010101" pitchFamily="2" charset="-122"/>
            </a:endParaRPr>
          </a:p>
          <a:p>
            <a:pPr indent="127000" fontAlgn="ctr"/>
            <a:r>
              <a:rPr lang="en-US" altLang="zh-CN" sz="1600" kern="100" dirty="0">
                <a:solidFill>
                  <a:srgbClr val="000000"/>
                </a:solidFill>
                <a:latin typeface="Times New Roman" panose="02020603050405020304" pitchFamily="18" charset="0"/>
                <a:ea typeface="Times New Roman" panose="02020603050405020304" pitchFamily="18" charset="0"/>
              </a:rPr>
              <a:t>E. </a:t>
            </a:r>
            <a:r>
              <a:rPr lang="en-US" altLang="zh-CN" sz="1600" kern="100" dirty="0" err="1">
                <a:solidFill>
                  <a:srgbClr val="000000"/>
                </a:solidFill>
                <a:latin typeface="Times New Roman" panose="02020603050405020304" pitchFamily="18" charset="0"/>
                <a:ea typeface="Times New Roman" panose="02020603050405020304" pitchFamily="18" charset="0"/>
              </a:rPr>
              <a:t>Plogging</a:t>
            </a:r>
            <a:r>
              <a:rPr lang="en-US" altLang="zh-CN" sz="1600" kern="100" dirty="0">
                <a:solidFill>
                  <a:srgbClr val="000000"/>
                </a:solidFill>
                <a:latin typeface="Times New Roman" panose="02020603050405020304" pitchFamily="18" charset="0"/>
                <a:ea typeface="Times New Roman" panose="02020603050405020304" pitchFamily="18" charset="0"/>
              </a:rPr>
              <a:t> is a great way to feel motivated as it has more than one benefit.</a:t>
            </a:r>
            <a:endParaRPr lang="zh-CN" altLang="zh-CN" sz="1600" kern="100" dirty="0">
              <a:latin typeface="Times New Roman" panose="02020603050405020304" pitchFamily="18" charset="0"/>
              <a:ea typeface="宋体" panose="02010600030101010101" pitchFamily="2" charset="-122"/>
            </a:endParaRPr>
          </a:p>
        </p:txBody>
      </p:sp>
      <p:sp>
        <p:nvSpPr>
          <p:cNvPr id="6" name="矩形 5">
            <a:extLst>
              <a:ext uri="{FF2B5EF4-FFF2-40B4-BE49-F238E27FC236}">
                <a16:creationId xmlns:a16="http://schemas.microsoft.com/office/drawing/2014/main" id="{946F552E-91B9-459C-8F7E-63929DCAFF1D}"/>
              </a:ext>
            </a:extLst>
          </p:cNvPr>
          <p:cNvSpPr/>
          <p:nvPr/>
        </p:nvSpPr>
        <p:spPr>
          <a:xfrm>
            <a:off x="2617678" y="1750667"/>
            <a:ext cx="6414507" cy="338554"/>
          </a:xfrm>
          <a:prstGeom prst="rect">
            <a:avLst/>
          </a:prstGeom>
        </p:spPr>
        <p:txBody>
          <a:bodyPr wrap="square">
            <a:spAutoFit/>
          </a:bodyPr>
          <a:lstStyle/>
          <a:p>
            <a:pPr indent="127000" fontAlgn="ctr"/>
            <a:r>
              <a:rPr lang="en-US" altLang="zh-CN" sz="1600" kern="100" dirty="0">
                <a:solidFill>
                  <a:srgbClr val="0000FF"/>
                </a:solidFill>
                <a:latin typeface="Times New Roman" panose="02020603050405020304" pitchFamily="18" charset="0"/>
                <a:ea typeface="Times New Roman" panose="02020603050405020304" pitchFamily="18" charset="0"/>
              </a:rPr>
              <a:t>C. Usually performed as part of a group run, it's also a social exercise.</a:t>
            </a:r>
            <a:endParaRPr lang="zh-CN" altLang="zh-CN" sz="1600" kern="100" dirty="0">
              <a:solidFill>
                <a:srgbClr val="0000FF"/>
              </a:solidFill>
              <a:latin typeface="Times New Roman" panose="02020603050405020304" pitchFamily="18" charset="0"/>
              <a:ea typeface="宋体" panose="02010600030101010101" pitchFamily="2" charset="-122"/>
            </a:endParaRPr>
          </a:p>
        </p:txBody>
      </p:sp>
      <p:sp>
        <p:nvSpPr>
          <p:cNvPr id="19" name="文本框 18">
            <a:extLst>
              <a:ext uri="{FF2B5EF4-FFF2-40B4-BE49-F238E27FC236}">
                <a16:creationId xmlns:a16="http://schemas.microsoft.com/office/drawing/2014/main" id="{6B46157B-1FA2-4BA2-9BC8-9C86B31C92B8}"/>
              </a:ext>
            </a:extLst>
          </p:cNvPr>
          <p:cNvSpPr txBox="1"/>
          <p:nvPr/>
        </p:nvSpPr>
        <p:spPr>
          <a:xfrm>
            <a:off x="135338" y="1037719"/>
            <a:ext cx="1338828" cy="369332"/>
          </a:xfrm>
          <a:prstGeom prst="rect">
            <a:avLst/>
          </a:prstGeom>
          <a:noFill/>
        </p:spPr>
        <p:txBody>
          <a:bodyPr wrap="none" rtlCol="0">
            <a:spAutoFit/>
          </a:bodyPr>
          <a:lstStyle/>
          <a:p>
            <a:r>
              <a:rPr lang="zh-CN" altLang="en-US" dirty="0">
                <a:latin typeface="宋体" panose="02010600030101010101" pitchFamily="2" charset="-122"/>
                <a:ea typeface="宋体" panose="02010600030101010101" pitchFamily="2" charset="-122"/>
              </a:rPr>
              <a:t>西城区</a:t>
            </a:r>
            <a:r>
              <a:rPr lang="en-US" altLang="zh-CN" dirty="0">
                <a:latin typeface="宋体" panose="02010600030101010101" pitchFamily="2" charset="-122"/>
                <a:ea typeface="宋体" panose="02010600030101010101" pitchFamily="2" charset="-122"/>
              </a:rPr>
              <a:t>46</a:t>
            </a:r>
            <a:r>
              <a:rPr lang="zh-CN" altLang="en-US" dirty="0">
                <a:latin typeface="宋体" panose="02010600030101010101" pitchFamily="2" charset="-122"/>
                <a:ea typeface="宋体" panose="02010600030101010101" pitchFamily="2" charset="-122"/>
              </a:rPr>
              <a:t>题</a:t>
            </a:r>
          </a:p>
        </p:txBody>
      </p:sp>
      <p:sp>
        <p:nvSpPr>
          <p:cNvPr id="31" name="文本框 30">
            <a:extLst>
              <a:ext uri="{FF2B5EF4-FFF2-40B4-BE49-F238E27FC236}">
                <a16:creationId xmlns:a16="http://schemas.microsoft.com/office/drawing/2014/main" id="{650EACF5-3E61-47A0-BAD7-FAD856B73CFE}"/>
              </a:ext>
            </a:extLst>
          </p:cNvPr>
          <p:cNvSpPr txBox="1"/>
          <p:nvPr/>
        </p:nvSpPr>
        <p:spPr>
          <a:xfrm>
            <a:off x="5446643" y="1835501"/>
            <a:ext cx="993914" cy="183835"/>
          </a:xfrm>
          <a:prstGeom prst="rect">
            <a:avLst/>
          </a:prstGeom>
          <a:noFill/>
          <a:ln w="28575">
            <a:solidFill>
              <a:srgbClr val="FF0000"/>
            </a:solidFill>
          </a:ln>
        </p:spPr>
        <p:txBody>
          <a:bodyPr wrap="square" rtlCol="0">
            <a:spAutoFit/>
          </a:bodyPr>
          <a:lstStyle/>
          <a:p>
            <a:endParaRPr lang="zh-CN" altLang="en-US" sz="1600" dirty="0"/>
          </a:p>
        </p:txBody>
      </p:sp>
      <p:sp>
        <p:nvSpPr>
          <p:cNvPr id="32" name="文本框 31">
            <a:extLst>
              <a:ext uri="{FF2B5EF4-FFF2-40B4-BE49-F238E27FC236}">
                <a16:creationId xmlns:a16="http://schemas.microsoft.com/office/drawing/2014/main" id="{18B8E771-9525-40A3-A4DE-3864056AB625}"/>
              </a:ext>
            </a:extLst>
          </p:cNvPr>
          <p:cNvSpPr txBox="1"/>
          <p:nvPr/>
        </p:nvSpPr>
        <p:spPr>
          <a:xfrm>
            <a:off x="7108466" y="1776575"/>
            <a:ext cx="1463040" cy="242761"/>
          </a:xfrm>
          <a:prstGeom prst="rect">
            <a:avLst/>
          </a:prstGeom>
          <a:noFill/>
          <a:ln w="28575">
            <a:solidFill>
              <a:srgbClr val="FF0000"/>
            </a:solidFill>
          </a:ln>
        </p:spPr>
        <p:txBody>
          <a:bodyPr wrap="square" rtlCol="0">
            <a:spAutoFit/>
          </a:bodyPr>
          <a:lstStyle/>
          <a:p>
            <a:endParaRPr lang="zh-CN" altLang="en-US" sz="1600" dirty="0"/>
          </a:p>
        </p:txBody>
      </p:sp>
    </p:spTree>
    <p:custDataLst>
      <p:tags r:id="rId1"/>
    </p:custDataLst>
    <p:extLst>
      <p:ext uri="{BB962C8B-B14F-4D97-AF65-F5344CB8AC3E}">
        <p14:creationId xmlns:p14="http://schemas.microsoft.com/office/powerpoint/2010/main" val="274564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7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3038</Words>
  <Application>Microsoft Office PowerPoint</Application>
  <PresentationFormat>全屏显示(16:9)</PresentationFormat>
  <Paragraphs>184</Paragraphs>
  <Slides>15</Slides>
  <Notes>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等线</vt:lpstr>
      <vt:lpstr>华文新魏</vt:lpstr>
      <vt:lpstr>楷体</vt:lpstr>
      <vt:lpstr>宋体</vt:lpstr>
      <vt:lpstr>微软雅黑</vt:lpstr>
      <vt:lpstr>Arial</vt:lpstr>
      <vt:lpstr>Times New Roman</vt:lpstr>
      <vt:lpstr>Office 主题​​</vt:lpstr>
      <vt:lpstr>阅读理解——七选五</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李 晶</cp:lastModifiedBy>
  <cp:revision>175</cp:revision>
  <dcterms:created xsi:type="dcterms:W3CDTF">2019-06-28T01:33:00Z</dcterms:created>
  <dcterms:modified xsi:type="dcterms:W3CDTF">2020-02-04T08:00:13Z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