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72" r:id="rId3"/>
    <p:sldId id="374" r:id="rId5"/>
    <p:sldId id="381" r:id="rId6"/>
    <p:sldId id="380" r:id="rId7"/>
    <p:sldId id="379" r:id="rId8"/>
    <p:sldId id="383" r:id="rId9"/>
    <p:sldId id="384" r:id="rId10"/>
    <p:sldId id="385" r:id="rId11"/>
    <p:sldId id="386" r:id="rId12"/>
    <p:sldId id="387" r:id="rId13"/>
    <p:sldId id="389" r:id="rId14"/>
    <p:sldId id="373" r:id="rId15"/>
    <p:sldId id="352" r:id="rId16"/>
  </p:sldIdLst>
  <p:sldSz cx="9144000" cy="51435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方正楷体_GB2312" panose="02000000000000000000" charset="-122"/>
      <p:regular r:id="rId27"/>
    </p:embeddedFont>
  </p:embeddedFontLst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586"/>
    <p:restoredTop sz="91371"/>
  </p:normalViewPr>
  <p:slideViewPr>
    <p:cSldViewPr snapToGrid="0" showGuides="1">
      <p:cViewPr>
        <p:scale>
          <a:sx n="80" d="100"/>
          <a:sy n="80" d="100"/>
        </p:scale>
        <p:origin x="-128" y="-60"/>
      </p:cViewPr>
      <p:guideLst>
        <p:guide orient="horz" pos="1743"/>
        <p:guide pos="3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B2754-4362-486C-8A9D-54EF54FD7B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E8775-6432-448F-A0ED-E463AE2439F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B59E72-1E64-412A-A85C-89991A4391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C3C324-1B18-4ABB-9571-4204EA57C47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CED2A2-67A6-406B-9CE1-82E0CEF387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D1981-50E0-49F1-BD7B-0BE8A4B2F93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0F097-B031-45FC-B09B-164990A14BD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DC4CDC-37A8-40F1-B316-E8F2A8C676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47A805-D29A-4416-A42E-C907DABB0A0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43FFD3-2AFB-4894-BD5C-646E730E72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032D3-D064-4F0A-BE60-E5A3956C95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91257-95DD-4125-B09A-5FB570AF57B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2"/>
          <p:cNvSpPr txBox="1"/>
          <p:nvPr/>
        </p:nvSpPr>
        <p:spPr>
          <a:xfrm>
            <a:off x="1441450" y="68263"/>
            <a:ext cx="6805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Box 12"/>
          <p:cNvSpPr txBox="1"/>
          <p:nvPr/>
        </p:nvSpPr>
        <p:spPr>
          <a:xfrm>
            <a:off x="134938" y="1938338"/>
            <a:ext cx="89058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主动运输与胞吞、胞吐</a:t>
            </a:r>
            <a:endParaRPr lang="zh-CN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091057" y="305439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资料</a:t>
            </a:r>
            <a:r>
              <a:rPr lang="en-US" altLang="zh-CN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3</a:t>
            </a:r>
            <a:r>
              <a:rPr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：</a:t>
            </a:r>
            <a:endParaRPr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993902" y="84328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LDL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（低密度脂蛋白）进入细胞的过程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lum contrast="42000"/>
          </a:blip>
          <a:stretch>
            <a:fillRect/>
          </a:stretch>
        </p:blipFill>
        <p:spPr>
          <a:xfrm>
            <a:off x="1781175" y="1422400"/>
            <a:ext cx="5763895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77545" y="4576445"/>
            <a:ext cx="8088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为什么动物细胞需要胆固醇？ </a:t>
            </a:r>
            <a:r>
              <a:rPr lang="zh-CN" sz="2400" b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LDL</a:t>
            </a:r>
            <a:r>
              <a:rPr lang="zh-CN" sz="24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如何进入细胞内部 ？</a:t>
            </a:r>
            <a:endParaRPr lang="zh-CN" altLang="en-US" sz="24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0850" y="2343785"/>
            <a:ext cx="577215" cy="155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8930" y="2893060"/>
            <a:ext cx="88773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（1）多环芳香化合物是一类脂溶性比较强的物质；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（2）进入呼吸道的硫酸盐气溶胶溶于湿润的黏膜，成为硫酸盐；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（3）直径较大的粉尘混合物进入肺部后，被巨噬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细胞吞噬。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740" y="268605"/>
            <a:ext cx="86163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M2.5颗粒物是构成雾霾的主要成分，是导致雾霾天气的“罪魁祸首”。PM2.5是指直径小于或等于2.5微米的颗粒物，相当于头发丝直径的1/20，已到达肺泡的临界值。PM2.5的主要成分为多环芳香化合物、硫酸盐气溶胶与粉尘混合物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740" y="1983105"/>
            <a:ext cx="79756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根据下列三种主要物质的特点，尝试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判断其进入人体的物质跨膜运输方式：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7"/>
          <p:cNvSpPr/>
          <p:nvPr/>
        </p:nvSpPr>
        <p:spPr>
          <a:xfrm>
            <a:off x="1070610" y="368618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793750" cy="78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7"/>
          <p:cNvSpPr/>
          <p:nvPr/>
        </p:nvSpPr>
        <p:spPr>
          <a:xfrm>
            <a:off x="1070610" y="318230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学法指导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965" y="826770"/>
            <a:ext cx="82721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物质逆浓度梯度进行跨膜运输，需要载体蛋白的协助，同时还需要消耗细胞内化学反应所释放的能量，这种方式叫作主动运输。</a:t>
            </a:r>
            <a:endParaRPr 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、蛋白质和多糖等有机大分子由于分子太大，靠转运蛋白无法运输，它们进出细胞通过胞吞或胞吐，其过程也需要膜上蛋白质的参与，更离不开膜上磷脂双分子层的流动性。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990" y="3674745"/>
            <a:ext cx="82721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学习这节知识可以结合上一节被动运输的知识构建概念图，对比不同运输方式的特点。结合实例分析不同运输方式在维持细胞正常代谢活动过程中的作用。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904875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61" name="组合 10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65" name="组合 10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69" name="组合 11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73" name="组合 11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79" name="组合 11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83" name="组合 11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87" name="组合 12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91" name="组合 12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97" name="组合 12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1" name="组合 12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5" name="组合 13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9" name="组合 13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513" name="矩形 158"/>
          <p:cNvSpPr/>
          <p:nvPr/>
        </p:nvSpPr>
        <p:spPr>
          <a:xfrm>
            <a:off x="3224213" y="4289425"/>
            <a:ext cx="1997075" cy="56197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p>
            <a:pPr eaLnBrk="1" hangingPunct="1"/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88415" y="2023110"/>
            <a:ext cx="6908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什么是被动运输？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被动运输包括哪几种类型？各有什么特点？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7445" y="113919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复习巩固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5195" y="964565"/>
            <a:ext cx="4105910" cy="26485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8155" y="964565"/>
            <a:ext cx="390652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人体甲状腺分泌的甲状腺激素，在生命活动中起着重要的作用。</a:t>
            </a:r>
            <a:r>
              <a:rPr 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碘是合成甲状腺激素的重要原料。甲状腺滤泡上皮细胞内碘浓度比血液中的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高20-25倍</a:t>
            </a:r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155" y="3947795"/>
            <a:ext cx="6583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甲状腺滤泡上皮细胞吸收碘是通过被动运输吗？</a:t>
            </a:r>
            <a:endParaRPr lang="zh-CN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为什么？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/>
        </p:nvGraphicFramePr>
        <p:xfrm>
          <a:off x="525780" y="517525"/>
          <a:ext cx="8183245" cy="3583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670"/>
                <a:gridCol w="3443287"/>
                <a:gridCol w="3443287"/>
              </a:tblGrid>
              <a:tr h="511810">
                <a:tc gridSpan="3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典型哺乳动物细胞内外离子浓度比较</a:t>
                      </a:r>
                      <a:endParaRPr lang="zh-CN" altLang="en-US" sz="2400" b="0">
                        <a:solidFill>
                          <a:srgbClr val="444444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 vert="horz" anchor="t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cPr marL="0" marR="0" marT="0" marB="0" vert="horz" anchor="t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离子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细胞内</a:t>
                      </a:r>
                      <a:r>
                        <a:rPr lang="zh-CN" alt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浓度</a:t>
                      </a: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(mmol/L)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细胞外</a:t>
                      </a:r>
                      <a:r>
                        <a:rPr lang="zh-CN" altLang="en-US" sz="2400" b="0">
                          <a:solidFill>
                            <a:srgbClr val="444444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浓度</a:t>
                      </a: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(mmol/L)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5~15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140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0.0001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0.00008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0.00004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400" b="0" baseline="3000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2400" b="0" baseline="3000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5~15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2400" b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589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65150" y="4209415"/>
            <a:ext cx="78994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细胞内外离子浓度为何会差异如此之大？细胞怎样使这些离子的浓度维持在这样水平？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_20191103141336"/>
          <p:cNvPicPr>
            <a:picLocks noChangeAspect="1"/>
          </p:cNvPicPr>
          <p:nvPr/>
        </p:nvPicPr>
        <p:blipFill>
          <a:blip r:embed="rId1">
            <a:lum bright="12000" contrast="54000"/>
          </a:blip>
          <a:srcRect l="36660" t="42567" r="46897" b="30901"/>
          <a:stretch>
            <a:fillRect/>
          </a:stretch>
        </p:blipFill>
        <p:spPr>
          <a:xfrm rot="5400000">
            <a:off x="5848985" y="493395"/>
            <a:ext cx="2789555" cy="3376295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/>
        </p:nvSpPr>
        <p:spPr>
          <a:xfrm>
            <a:off x="1047242" y="135259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资料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233045" y="715010"/>
            <a:ext cx="5105400" cy="538861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为开展用大蒜治理水体富营养化的研究，科研人员配制了浓度为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0.01、0.025、0.1、0.25、0.5、0.75、1.00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mmol/L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种不同浓度的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KH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溶液，将大蒜的根系分别全部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</a:rPr>
              <a:t>浸入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200mL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上述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中溶液里，其他培养条件相同且适宜。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后取出植株，测定得到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图所示的大蒜根系吸收磷的速率曲线。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87470" y="2603500"/>
            <a:ext cx="2621280" cy="2317750"/>
            <a:chOff x="443" y="4653"/>
            <a:chExt cx="4128" cy="3650"/>
          </a:xfrm>
        </p:grpSpPr>
        <p:sp>
          <p:nvSpPr>
            <p:cNvPr id="12" name="文本框 11"/>
            <p:cNvSpPr txBox="1"/>
            <p:nvPr/>
          </p:nvSpPr>
          <p:spPr>
            <a:xfrm>
              <a:off x="443" y="6996"/>
              <a:ext cx="4128" cy="13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细胞内磷酸盐浓度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algn="l"/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0.04~0.12</a:t>
              </a:r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mmol/L</a:t>
              </a:r>
              <a:endPara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>
              <a:stCxn id="12" idx="0"/>
            </p:cNvCxnSpPr>
            <p:nvPr/>
          </p:nvCxnSpPr>
          <p:spPr>
            <a:xfrm flipV="1">
              <a:off x="2507" y="4653"/>
              <a:ext cx="1554" cy="23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23178"/>
            <a:ext cx="771525" cy="763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296162" y="162564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资料</a:t>
            </a:r>
            <a:r>
              <a:rPr lang="en-US" altLang="zh-CN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2</a:t>
            </a:r>
            <a:r>
              <a:rPr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：</a:t>
            </a:r>
            <a:endParaRPr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03860" y="604520"/>
            <a:ext cx="8640445" cy="538861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观察真核细胞膜上的磷酸盐载体结构图，当能量作用于磷酸盐载体时，载体蛋白空间结构发生改变，把磷酸盐从细胞外转运到细胞内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微信图片_20191103142842"/>
          <p:cNvPicPr>
            <a:picLocks noChangeAspect="1"/>
          </p:cNvPicPr>
          <p:nvPr/>
        </p:nvPicPr>
        <p:blipFill>
          <a:blip r:embed="rId2">
            <a:lum bright="12000" contrast="48000"/>
          </a:blip>
          <a:srcRect l="33434" t="28194" r="28796" b="37323"/>
          <a:stretch>
            <a:fillRect/>
          </a:stretch>
        </p:blipFill>
        <p:spPr>
          <a:xfrm>
            <a:off x="5984240" y="1625600"/>
            <a:ext cx="2849245" cy="346837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802755" y="2799715"/>
            <a:ext cx="666750" cy="666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1190" y="2359660"/>
            <a:ext cx="4754880" cy="9772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结合资料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分析：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植物吸收磷酸盐需要那几个条件？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37515" y="1236345"/>
            <a:ext cx="82696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物质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逆浓度梯度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进行跨膜运输，需要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载体蛋白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的协助，同时还需要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消耗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细胞内化学反应所释放的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能量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，这种方式叫作主动运输。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1047242" y="401324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>
                <a:latin typeface="楷体" panose="02010609060101010101" pitchFamily="49" charset="-122"/>
                <a:ea typeface="楷体" panose="02010609060101010101" pitchFamily="49" charset="-122"/>
              </a:rPr>
              <a:t>主动运输的</a:t>
            </a:r>
            <a:r>
              <a:rPr>
                <a:latin typeface="楷体" panose="02010609060101010101" pitchFamily="49" charset="-122"/>
                <a:ea typeface="楷体" panose="02010609060101010101" pitchFamily="49" charset="-122"/>
              </a:rPr>
              <a:t>概念：</a:t>
            </a:r>
            <a:endParaRPr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039870" y="1403350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4" idx="2"/>
          </p:cNvCxnSpPr>
          <p:nvPr/>
        </p:nvCxnSpPr>
        <p:spPr>
          <a:xfrm>
            <a:off x="4966970" y="2113280"/>
            <a:ext cx="5080" cy="366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左中括号 5"/>
          <p:cNvSpPr/>
          <p:nvPr/>
        </p:nvSpPr>
        <p:spPr>
          <a:xfrm rot="5400000">
            <a:off x="4841875" y="1787525"/>
            <a:ext cx="255270" cy="163131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65115" y="27311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80360" y="27311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7" idx="2"/>
          </p:cNvCxnSpPr>
          <p:nvPr/>
        </p:nvCxnSpPr>
        <p:spPr>
          <a:xfrm>
            <a:off x="6292215" y="3441065"/>
            <a:ext cx="635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左中括号 10"/>
          <p:cNvSpPr/>
          <p:nvPr/>
        </p:nvSpPr>
        <p:spPr>
          <a:xfrm rot="5400000">
            <a:off x="6163945" y="3209925"/>
            <a:ext cx="255270" cy="163131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315460" y="41535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46215" y="4153535"/>
            <a:ext cx="1853565" cy="709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3"/>
          <p:cNvSpPr>
            <a:spLocks noGrp="1"/>
          </p:cNvSpPr>
          <p:nvPr/>
        </p:nvSpPr>
        <p:spPr>
          <a:xfrm>
            <a:off x="1021207" y="118114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>
                <a:latin typeface="楷体" panose="02010609060101010101" pitchFamily="49" charset="-122"/>
                <a:ea typeface="楷体" panose="02010609060101010101" pitchFamily="49" charset="-122"/>
              </a:rPr>
              <a:t>任务：</a:t>
            </a:r>
            <a:endParaRPr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1080" y="647065"/>
            <a:ext cx="77139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请根据几种物质跨膜运输方式的特点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用检索表的思路，构建出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概念图。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350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160907" y="448949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资料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br>
              <a:rPr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160780" y="2181860"/>
          <a:ext cx="639953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9765"/>
                <a:gridCol w="3199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离子直径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0.02~0.5nm</a:t>
                      </a:r>
                      <a:endParaRPr lang="en-US" altLang="zh-CN" sz="280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分子直径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0.3~0.4nm</a:t>
                      </a:r>
                      <a:endParaRPr lang="en-US" altLang="zh-CN" sz="280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LDL</a:t>
                      </a: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直径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20~50nm</a:t>
                      </a:r>
                      <a:endParaRPr lang="en-US" altLang="zh-CN" sz="280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35050" y="1057910"/>
            <a:ext cx="73818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LDL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（低密度脂蛋白）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包括胆固醇，脂肪酸和蛋白质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KSO_WM_UNIT_TABLE_BEAUTIFY" val="smartTable{ed8cda9b-52ef-4517-ac11-b6dbc1ddd3b0}"/>
</p:tagLst>
</file>

<file path=ppt/tags/tag2.xml><?xml version="1.0" encoding="utf-8"?>
<p:tagLst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WPS 演示</Application>
  <PresentationFormat/>
  <Paragraphs>154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楷体</vt:lpstr>
      <vt:lpstr>微软雅黑</vt:lpstr>
      <vt:lpstr>Times New Roman</vt:lpstr>
      <vt:lpstr>Arial</vt:lpstr>
      <vt:lpstr>黑体</vt:lpstr>
      <vt:lpstr>Arial Unicode MS</vt:lpstr>
      <vt:lpstr>方正楷体_GB2312</vt:lpstr>
      <vt:lpstr>Malgun Gothic</vt:lpstr>
      <vt:lpstr>Yu Gothic UI Semibold</vt:lpstr>
      <vt:lpstr>Javanese Text</vt:lpstr>
      <vt:lpstr>Sitka Banner</vt:lpstr>
      <vt:lpstr>Segoe UI Emoji</vt:lpstr>
      <vt:lpstr>Segoe MDL2 Assets</vt:lpstr>
      <vt:lpstr>Segoe UI Symbol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资料1：</vt:lpstr>
      <vt:lpstr>资料2：</vt:lpstr>
      <vt:lpstr>主动运输概念：</vt:lpstr>
      <vt:lpstr>PowerPoint 演示文稿</vt:lpstr>
      <vt:lpstr>资料3： </vt:lpstr>
      <vt:lpstr>资料3：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小月 </cp:lastModifiedBy>
  <cp:revision>59</cp:revision>
  <dcterms:created xsi:type="dcterms:W3CDTF">2016-05-28T08:56:00Z</dcterms:created>
  <dcterms:modified xsi:type="dcterms:W3CDTF">2020-02-06T06:42:55Z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